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0998E-0FDB-4CED-80D7-C2743CB0DBFE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277C3-3DB6-4BAB-A01D-E3F977731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89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E9C2E-CF8E-4F28-9697-5DEDD291739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1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C3C64D1-FC8C-42EC-A26A-323570A4898D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86B975A-9E1F-4C39-A765-C0F20993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89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64D1-FC8C-42EC-A26A-323570A4898D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975A-9E1F-4C39-A765-C0F20993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16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64D1-FC8C-42EC-A26A-323570A4898D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975A-9E1F-4C39-A765-C0F20993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106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64D1-FC8C-42EC-A26A-323570A4898D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975A-9E1F-4C39-A765-C0F20993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15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64D1-FC8C-42EC-A26A-323570A4898D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975A-9E1F-4C39-A765-C0F20993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49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64D1-FC8C-42EC-A26A-323570A4898D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975A-9E1F-4C39-A765-C0F20993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812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64D1-FC8C-42EC-A26A-323570A4898D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975A-9E1F-4C39-A765-C0F20993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335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C3C64D1-FC8C-42EC-A26A-323570A4898D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975A-9E1F-4C39-A765-C0F20993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387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C3C64D1-FC8C-42EC-A26A-323570A4898D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975A-9E1F-4C39-A765-C0F20993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58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64D1-FC8C-42EC-A26A-323570A4898D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975A-9E1F-4C39-A765-C0F20993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34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64D1-FC8C-42EC-A26A-323570A4898D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975A-9E1F-4C39-A765-C0F20993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76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64D1-FC8C-42EC-A26A-323570A4898D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975A-9E1F-4C39-A765-C0F20993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15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64D1-FC8C-42EC-A26A-323570A4898D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975A-9E1F-4C39-A765-C0F20993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82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64D1-FC8C-42EC-A26A-323570A4898D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975A-9E1F-4C39-A765-C0F20993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52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64D1-FC8C-42EC-A26A-323570A4898D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975A-9E1F-4C39-A765-C0F20993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52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64D1-FC8C-42EC-A26A-323570A4898D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975A-9E1F-4C39-A765-C0F20993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9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64D1-FC8C-42EC-A26A-323570A4898D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975A-9E1F-4C39-A765-C0F20993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5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C3C64D1-FC8C-42EC-A26A-323570A4898D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86B975A-9E1F-4C39-A765-C0F20993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6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799372" cy="2677648"/>
          </a:xfrm>
        </p:spPr>
        <p:txBody>
          <a:bodyPr/>
          <a:lstStyle/>
          <a:p>
            <a:r>
              <a:rPr lang="en-US" dirty="0" smtClean="0"/>
              <a:t>Data Structure &amp; Algorithms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Maryam Imtiaz Malik</a:t>
            </a:r>
          </a:p>
          <a:p>
            <a:r>
              <a:rPr lang="en-US" cap="none" dirty="0" smtClean="0"/>
              <a:t>maryam.imtiaz@numl.edu.pk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288583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311" y="843494"/>
            <a:ext cx="8761413" cy="706964"/>
          </a:xfrm>
        </p:spPr>
        <p:txBody>
          <a:bodyPr/>
          <a:lstStyle/>
          <a:p>
            <a:r>
              <a:rPr lang="en-US" dirty="0"/>
              <a:t>Insert at </a:t>
            </a:r>
            <a:r>
              <a:rPr lang="en-US" dirty="0" smtClean="0"/>
              <a:t>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4821" y="2704619"/>
            <a:ext cx="8825659" cy="3416300"/>
          </a:xfrm>
        </p:spPr>
        <p:txBody>
          <a:bodyPr/>
          <a:lstStyle/>
          <a:p>
            <a:r>
              <a:rPr lang="en-GB" dirty="0"/>
              <a:t>temp-&gt;link = </a:t>
            </a:r>
            <a:r>
              <a:rPr lang="en-GB" dirty="0" err="1"/>
              <a:t>newNode</a:t>
            </a:r>
            <a:r>
              <a:rPr lang="en-GB" dirty="0"/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5440" y="456276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103009" y="456276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952754" y="456276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518318" y="456276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368063" y="456276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9611724" y="5840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45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0461469" y="5840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215185" y="4798291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4802499" y="4798291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912234" y="456276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8761979" y="456276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r>
              <a:rPr lang="en-US" dirty="0" smtClean="0"/>
              <a:t>00</a:t>
            </a:r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196415" y="4798291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365440" y="5153314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26035" y="5140420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22872" y="5140420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12234" y="5119254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79018" y="5999883"/>
            <a:ext cx="1274618" cy="24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</a:t>
            </a:r>
            <a:r>
              <a:rPr lang="en-US" sz="1600" dirty="0" err="1" smtClean="0">
                <a:solidFill>
                  <a:schemeClr val="tx1"/>
                </a:solidFill>
              </a:rPr>
              <a:t>ewNode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9611724" y="4851929"/>
            <a:ext cx="57912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0190850" y="4851929"/>
            <a:ext cx="249" cy="988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553636" y="6382320"/>
            <a:ext cx="1274618" cy="24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</a:t>
            </a:r>
            <a:r>
              <a:rPr lang="en-US" sz="1600" dirty="0" smtClean="0">
                <a:solidFill>
                  <a:schemeClr val="tx1"/>
                </a:solidFill>
              </a:rPr>
              <a:t>00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854145" y="4125769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temp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48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at 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64509"/>
            <a:ext cx="8825659" cy="4276435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void </a:t>
            </a:r>
            <a:r>
              <a:rPr lang="en-GB" dirty="0" err="1"/>
              <a:t>insertend</a:t>
            </a:r>
            <a:r>
              <a:rPr lang="en-GB" dirty="0"/>
              <a:t>(</a:t>
            </a:r>
            <a:r>
              <a:rPr lang="en-GB" dirty="0" err="1"/>
              <a:t>int</a:t>
            </a:r>
            <a:r>
              <a:rPr lang="en-GB" dirty="0"/>
              <a:t> data</a:t>
            </a:r>
            <a:r>
              <a:rPr lang="en-GB" dirty="0" smtClean="0"/>
              <a:t>)   {</a:t>
            </a:r>
            <a:endParaRPr lang="en-GB" dirty="0"/>
          </a:p>
          <a:p>
            <a:r>
              <a:rPr lang="en-GB" dirty="0" smtClean="0"/>
              <a:t>node</a:t>
            </a:r>
            <a:r>
              <a:rPr lang="en-GB" dirty="0"/>
              <a:t>* </a:t>
            </a:r>
            <a:r>
              <a:rPr lang="en-GB" dirty="0" err="1"/>
              <a:t>newNode</a:t>
            </a:r>
            <a:r>
              <a:rPr lang="en-GB" dirty="0"/>
              <a:t> = new node;</a:t>
            </a:r>
          </a:p>
          <a:p>
            <a:r>
              <a:rPr lang="en-GB" dirty="0" err="1" smtClean="0"/>
              <a:t>newNode</a:t>
            </a:r>
            <a:r>
              <a:rPr lang="en-GB" dirty="0" smtClean="0"/>
              <a:t>-</a:t>
            </a:r>
            <a:r>
              <a:rPr lang="en-GB" dirty="0"/>
              <a:t>&gt;info = data;</a:t>
            </a:r>
          </a:p>
          <a:p>
            <a:r>
              <a:rPr lang="en-GB" dirty="0" err="1" smtClean="0"/>
              <a:t>newNode</a:t>
            </a:r>
            <a:r>
              <a:rPr lang="en-GB" dirty="0" smtClean="0"/>
              <a:t>-</a:t>
            </a:r>
            <a:r>
              <a:rPr lang="en-GB" dirty="0"/>
              <a:t>&gt;link = NULL;</a:t>
            </a:r>
          </a:p>
          <a:p>
            <a:r>
              <a:rPr lang="en-GB" dirty="0" smtClean="0"/>
              <a:t>if </a:t>
            </a:r>
            <a:r>
              <a:rPr lang="en-GB" dirty="0"/>
              <a:t>(head == NULL</a:t>
            </a:r>
            <a:r>
              <a:rPr lang="en-GB" dirty="0" smtClean="0"/>
              <a:t>)</a:t>
            </a:r>
            <a:endParaRPr lang="en-GB" dirty="0"/>
          </a:p>
          <a:p>
            <a:r>
              <a:rPr lang="en-GB" dirty="0" smtClean="0"/>
              <a:t>     head </a:t>
            </a:r>
            <a:r>
              <a:rPr lang="en-GB" dirty="0"/>
              <a:t>= </a:t>
            </a:r>
            <a:r>
              <a:rPr lang="en-GB" dirty="0" err="1"/>
              <a:t>newNode</a:t>
            </a:r>
            <a:r>
              <a:rPr lang="en-GB" dirty="0" smtClean="0"/>
              <a:t>;</a:t>
            </a:r>
            <a:endParaRPr lang="en-GB" dirty="0"/>
          </a:p>
          <a:p>
            <a:r>
              <a:rPr lang="en-GB" dirty="0" smtClean="0"/>
              <a:t>else  </a:t>
            </a:r>
          </a:p>
          <a:p>
            <a:r>
              <a:rPr lang="en-GB" dirty="0" smtClean="0"/>
              <a:t>{</a:t>
            </a:r>
            <a:endParaRPr lang="en-GB" dirty="0"/>
          </a:p>
          <a:p>
            <a:r>
              <a:rPr lang="en-GB" dirty="0" smtClean="0"/>
              <a:t>   node</a:t>
            </a:r>
            <a:r>
              <a:rPr lang="en-GB" dirty="0"/>
              <a:t>* temp = head;</a:t>
            </a:r>
          </a:p>
          <a:p>
            <a:r>
              <a:rPr lang="en-GB" dirty="0" smtClean="0"/>
              <a:t>   while </a:t>
            </a:r>
            <a:r>
              <a:rPr lang="en-GB" dirty="0"/>
              <a:t>(temp-&gt;link != NULL)</a:t>
            </a:r>
          </a:p>
          <a:p>
            <a:r>
              <a:rPr lang="en-GB" dirty="0" smtClean="0"/>
              <a:t>       temp </a:t>
            </a:r>
            <a:r>
              <a:rPr lang="en-GB" dirty="0"/>
              <a:t>= temp-&gt;link;</a:t>
            </a:r>
          </a:p>
          <a:p>
            <a:r>
              <a:rPr lang="en-GB" dirty="0"/>
              <a:t> </a:t>
            </a:r>
            <a:r>
              <a:rPr lang="en-GB" dirty="0" smtClean="0"/>
              <a:t>   temp-</a:t>
            </a:r>
            <a:r>
              <a:rPr lang="en-GB" dirty="0"/>
              <a:t>&gt;link = </a:t>
            </a:r>
            <a:r>
              <a:rPr lang="en-GB" dirty="0" err="1"/>
              <a:t>newNode</a:t>
            </a:r>
            <a:r>
              <a:rPr lang="en-GB" dirty="0" smtClean="0"/>
              <a:t>;    </a:t>
            </a:r>
          </a:p>
          <a:p>
            <a:r>
              <a:rPr lang="en-GB" dirty="0" smtClean="0"/>
              <a:t>}</a:t>
            </a:r>
            <a:endParaRPr lang="en-GB" dirty="0"/>
          </a:p>
          <a:p>
            <a:r>
              <a:rPr lang="en-GB" dirty="0"/>
              <a:t>count</a:t>
            </a:r>
            <a:r>
              <a:rPr lang="en-GB" dirty="0" smtClean="0"/>
              <a:t>++;   </a:t>
            </a:r>
          </a:p>
          <a:p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821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void display()</a:t>
            </a:r>
          </a:p>
          <a:p>
            <a:r>
              <a:rPr lang="en-GB" dirty="0"/>
              <a:t>  {</a:t>
            </a:r>
          </a:p>
          <a:p>
            <a:r>
              <a:rPr lang="en-GB" dirty="0"/>
              <a:t>    node *current = head;</a:t>
            </a:r>
          </a:p>
          <a:p>
            <a:r>
              <a:rPr lang="en-GB" dirty="0"/>
              <a:t>    while(current!=NULL)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</a:t>
            </a:r>
            <a:r>
              <a:rPr lang="en-GB" dirty="0" err="1"/>
              <a:t>cout</a:t>
            </a:r>
            <a:r>
              <a:rPr lang="en-GB" dirty="0"/>
              <a:t>&lt;&lt;current-&gt;info&lt;&lt;"\t";</a:t>
            </a:r>
          </a:p>
          <a:p>
            <a:r>
              <a:rPr lang="en-GB" dirty="0"/>
              <a:t>      current=current-&gt;link;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    </a:t>
            </a:r>
            <a:r>
              <a:rPr lang="en-GB" dirty="0" err="1"/>
              <a:t>cout</a:t>
            </a:r>
            <a:r>
              <a:rPr lang="en-GB" dirty="0"/>
              <a:t>&lt;&lt;</a:t>
            </a:r>
            <a:r>
              <a:rPr lang="en-GB" dirty="0" err="1"/>
              <a:t>endl</a:t>
            </a:r>
            <a:r>
              <a:rPr lang="en-GB" dirty="0"/>
              <a:t>;</a:t>
            </a:r>
          </a:p>
          <a:p>
            <a:r>
              <a:rPr lang="en-GB" dirty="0"/>
              <a:t>    </a:t>
            </a:r>
            <a:r>
              <a:rPr lang="en-GB" dirty="0" err="1"/>
              <a:t>cout</a:t>
            </a:r>
            <a:r>
              <a:rPr lang="en-GB" dirty="0"/>
              <a:t>&lt;&lt;"Value of count = "&lt;&lt;count&lt;&lt;</a:t>
            </a:r>
            <a:r>
              <a:rPr lang="en-GB" dirty="0" err="1"/>
              <a:t>endl</a:t>
            </a:r>
            <a:r>
              <a:rPr lang="en-GB" dirty="0"/>
              <a:t>;</a:t>
            </a:r>
          </a:p>
          <a:p>
            <a:r>
              <a:rPr lang="en-GB" dirty="0"/>
              <a:t>  }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2222" t="48568" r="26333" b="33556"/>
          <a:stretch/>
        </p:blipFill>
        <p:spPr>
          <a:xfrm>
            <a:off x="4645891" y="2970876"/>
            <a:ext cx="7000240" cy="183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6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099" y="853595"/>
            <a:ext cx="8761413" cy="706964"/>
          </a:xfrm>
        </p:spPr>
        <p:txBody>
          <a:bodyPr/>
          <a:lstStyle/>
          <a:p>
            <a:r>
              <a:rPr lang="en-US" dirty="0" smtClean="0"/>
              <a:t>Insert at Middle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86990" y="3897745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324559" y="3897745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174304" y="3897745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347118" y="388215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196863" y="388215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106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1436735" y="4133273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6" idx="3"/>
          </p:cNvCxnSpPr>
          <p:nvPr/>
        </p:nvCxnSpPr>
        <p:spPr>
          <a:xfrm flipV="1">
            <a:off x="6559221" y="4117685"/>
            <a:ext cx="787897" cy="1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41034" y="388215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0590779" y="388215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9025215" y="4117686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6990" y="4488296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26607" y="4488296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6090" y="4490605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94327" y="4491180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1074401" y="4117686"/>
            <a:ext cx="88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961091" y="4117685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859731" y="3897745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98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5709476" y="3897745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cxnSp>
        <p:nvCxnSpPr>
          <p:cNvPr id="27" name="Straight Arrow Connector 26"/>
          <p:cNvCxnSpPr>
            <a:endCxn id="25" idx="1"/>
          </p:cNvCxnSpPr>
          <p:nvPr/>
        </p:nvCxnSpPr>
        <p:spPr>
          <a:xfrm>
            <a:off x="3971907" y="4133273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654104" y="4485408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106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9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at Middle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node* </a:t>
            </a:r>
            <a:r>
              <a:rPr lang="en-GB" dirty="0" err="1"/>
              <a:t>newNode</a:t>
            </a:r>
            <a:r>
              <a:rPr lang="en-GB" dirty="0"/>
              <a:t> = new node;</a:t>
            </a:r>
          </a:p>
        </p:txBody>
      </p:sp>
      <p:sp>
        <p:nvSpPr>
          <p:cNvPr id="4" name="Rectangle 3"/>
          <p:cNvSpPr/>
          <p:nvPr/>
        </p:nvSpPr>
        <p:spPr>
          <a:xfrm>
            <a:off x="586990" y="3897745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324559" y="3897745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174304" y="3897745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347118" y="388215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196863" y="388215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106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1436735" y="4133273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6" idx="3"/>
          </p:cNvCxnSpPr>
          <p:nvPr/>
        </p:nvCxnSpPr>
        <p:spPr>
          <a:xfrm flipV="1">
            <a:off x="6559221" y="4117685"/>
            <a:ext cx="787897" cy="1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41034" y="388215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0590779" y="388215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9025215" y="4117686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6990" y="4488296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26607" y="4488296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6090" y="4490605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94327" y="4491180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1074401" y="4117686"/>
            <a:ext cx="88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961091" y="4117685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859731" y="3897745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98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5709476" y="3897745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cxnSp>
        <p:nvCxnSpPr>
          <p:cNvPr id="27" name="Straight Arrow Connector 26"/>
          <p:cNvCxnSpPr>
            <a:endCxn id="25" idx="1"/>
          </p:cNvCxnSpPr>
          <p:nvPr/>
        </p:nvCxnSpPr>
        <p:spPr>
          <a:xfrm>
            <a:off x="3971907" y="4133273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654104" y="4485408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03506" y="517505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053251" y="517505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6415942" y="5749244"/>
            <a:ext cx="1274618" cy="24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</a:t>
            </a:r>
            <a:r>
              <a:rPr lang="en-US" sz="1600" dirty="0" err="1" smtClean="0">
                <a:solidFill>
                  <a:schemeClr val="tx1"/>
                </a:solidFill>
              </a:rPr>
              <a:t>ewNode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07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at Middle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newNode</a:t>
            </a:r>
            <a:r>
              <a:rPr lang="en-GB" dirty="0"/>
              <a:t>-&gt;info = data</a:t>
            </a:r>
            <a:r>
              <a:rPr lang="en-GB" dirty="0" smtClean="0"/>
              <a:t>;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86990" y="3897745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324559" y="3897745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174304" y="3897745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347118" y="388215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196863" y="388215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106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1436735" y="4133273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6" idx="3"/>
          </p:cNvCxnSpPr>
          <p:nvPr/>
        </p:nvCxnSpPr>
        <p:spPr>
          <a:xfrm flipV="1">
            <a:off x="6559221" y="4117685"/>
            <a:ext cx="787897" cy="1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41034" y="388215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0590779" y="388215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9025215" y="4117686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6990" y="4488296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26607" y="4488296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6090" y="4490605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94327" y="4491180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1074401" y="4117686"/>
            <a:ext cx="88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961091" y="4117685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859731" y="3897745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98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5709476" y="3897745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cxnSp>
        <p:nvCxnSpPr>
          <p:cNvPr id="27" name="Straight Arrow Connector 26"/>
          <p:cNvCxnSpPr>
            <a:endCxn id="25" idx="1"/>
          </p:cNvCxnSpPr>
          <p:nvPr/>
        </p:nvCxnSpPr>
        <p:spPr>
          <a:xfrm>
            <a:off x="3971907" y="4133273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654104" y="4485408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03506" y="517505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56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7053251" y="517505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4838069" y="5289543"/>
            <a:ext cx="1274618" cy="24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NewNode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53446" y="5289543"/>
            <a:ext cx="1274618" cy="24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</a:t>
            </a:r>
            <a:r>
              <a:rPr lang="en-US" sz="1600" dirty="0" err="1" smtClean="0">
                <a:solidFill>
                  <a:schemeClr val="tx1"/>
                </a:solidFill>
              </a:rPr>
              <a:t>ewNode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00186" y="5765023"/>
            <a:ext cx="1274618" cy="24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300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51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at Middle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newNode</a:t>
            </a:r>
            <a:r>
              <a:rPr lang="en-GB" dirty="0"/>
              <a:t>-&gt;info = data</a:t>
            </a:r>
            <a:r>
              <a:rPr lang="en-GB" dirty="0" smtClean="0"/>
              <a:t>;</a:t>
            </a:r>
          </a:p>
          <a:p>
            <a:r>
              <a:rPr lang="en-GB" dirty="0" err="1"/>
              <a:t>newNode</a:t>
            </a:r>
            <a:r>
              <a:rPr lang="en-GB" dirty="0"/>
              <a:t>-&gt;link = NULL</a:t>
            </a:r>
            <a:r>
              <a:rPr lang="en-GB" dirty="0" smtClean="0"/>
              <a:t>;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86990" y="3897745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324559" y="3897745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174304" y="3897745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347118" y="388215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196863" y="388215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106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1436735" y="4133273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6" idx="3"/>
          </p:cNvCxnSpPr>
          <p:nvPr/>
        </p:nvCxnSpPr>
        <p:spPr>
          <a:xfrm flipV="1">
            <a:off x="6559221" y="4117685"/>
            <a:ext cx="787897" cy="1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41034" y="388215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0590779" y="388215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9025215" y="4117686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6990" y="4488296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26607" y="4488296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6090" y="4490605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94327" y="4491180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1074401" y="4117686"/>
            <a:ext cx="88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961091" y="4117685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859731" y="3897745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98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5709476" y="3897745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cxnSp>
        <p:nvCxnSpPr>
          <p:cNvPr id="27" name="Straight Arrow Connector 26"/>
          <p:cNvCxnSpPr>
            <a:endCxn id="25" idx="1"/>
          </p:cNvCxnSpPr>
          <p:nvPr/>
        </p:nvCxnSpPr>
        <p:spPr>
          <a:xfrm>
            <a:off x="3971907" y="4133273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654104" y="4485408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03506" y="517505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56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7053251" y="517505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4838069" y="5289543"/>
            <a:ext cx="1274618" cy="24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NewNode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53446" y="5289543"/>
            <a:ext cx="1274618" cy="24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</a:t>
            </a:r>
            <a:r>
              <a:rPr lang="en-US" sz="1600" dirty="0" err="1" smtClean="0">
                <a:solidFill>
                  <a:schemeClr val="tx1"/>
                </a:solidFill>
              </a:rPr>
              <a:t>ewNode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00186" y="5765023"/>
            <a:ext cx="1274618" cy="24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300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77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at Middle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int</a:t>
            </a:r>
            <a:r>
              <a:rPr lang="en-GB" dirty="0"/>
              <a:t> mid = count/2</a:t>
            </a:r>
            <a:r>
              <a:rPr lang="en-GB" dirty="0" smtClean="0"/>
              <a:t>;            -&gt; count = 4 , mid = 2</a:t>
            </a:r>
            <a:endParaRPr lang="en-GB" dirty="0"/>
          </a:p>
          <a:p>
            <a:r>
              <a:rPr lang="en-GB" dirty="0" smtClean="0"/>
              <a:t>node</a:t>
            </a:r>
            <a:r>
              <a:rPr lang="en-GB" dirty="0"/>
              <a:t>* temp = head;</a:t>
            </a:r>
          </a:p>
        </p:txBody>
      </p:sp>
      <p:sp>
        <p:nvSpPr>
          <p:cNvPr id="4" name="Rectangle 3"/>
          <p:cNvSpPr/>
          <p:nvPr/>
        </p:nvSpPr>
        <p:spPr>
          <a:xfrm>
            <a:off x="586990" y="3897745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324559" y="3897745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174304" y="3897745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347118" y="388215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196863" y="388215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106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1436735" y="4133273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6" idx="3"/>
          </p:cNvCxnSpPr>
          <p:nvPr/>
        </p:nvCxnSpPr>
        <p:spPr>
          <a:xfrm flipV="1">
            <a:off x="6559221" y="4117685"/>
            <a:ext cx="787897" cy="1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41034" y="388215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0590779" y="388215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9025215" y="4117686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6990" y="4488296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26607" y="4488296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6090" y="4490605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94327" y="4491180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1074401" y="4117686"/>
            <a:ext cx="88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961091" y="4117685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859731" y="3897745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98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5709476" y="3897745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cxnSp>
        <p:nvCxnSpPr>
          <p:cNvPr id="27" name="Straight Arrow Connector 26"/>
          <p:cNvCxnSpPr>
            <a:endCxn id="25" idx="1"/>
          </p:cNvCxnSpPr>
          <p:nvPr/>
        </p:nvCxnSpPr>
        <p:spPr>
          <a:xfrm>
            <a:off x="3971907" y="4133273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654104" y="4485408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03506" y="517505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56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7053251" y="517505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4838069" y="5289543"/>
            <a:ext cx="1274618" cy="24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NewNode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59731" y="5289543"/>
            <a:ext cx="1274618" cy="24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newNode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00186" y="5765023"/>
            <a:ext cx="1274618" cy="24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177420" y="3555999"/>
            <a:ext cx="1274618" cy="24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temp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31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860" y="869664"/>
            <a:ext cx="8761413" cy="706964"/>
          </a:xfrm>
        </p:spPr>
        <p:txBody>
          <a:bodyPr/>
          <a:lstStyle/>
          <a:p>
            <a:r>
              <a:rPr lang="en-US" dirty="0" smtClean="0"/>
              <a:t>Insert at Middle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408" y="2040080"/>
            <a:ext cx="8825659" cy="3416300"/>
          </a:xfrm>
        </p:spPr>
        <p:txBody>
          <a:bodyPr/>
          <a:lstStyle/>
          <a:p>
            <a:r>
              <a:rPr lang="en-GB" dirty="0"/>
              <a:t>	</a:t>
            </a:r>
            <a:r>
              <a:rPr lang="en-GB" dirty="0" err="1"/>
              <a:t>int</a:t>
            </a:r>
            <a:r>
              <a:rPr lang="en-GB" dirty="0"/>
              <a:t> c = 1;</a:t>
            </a:r>
          </a:p>
          <a:p>
            <a:r>
              <a:rPr lang="en-GB" dirty="0" smtClean="0"/>
              <a:t>while </a:t>
            </a:r>
            <a:r>
              <a:rPr lang="en-GB" dirty="0"/>
              <a:t>(c != mid)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temp = temp-&gt;link;</a:t>
            </a:r>
          </a:p>
          <a:p>
            <a:r>
              <a:rPr lang="en-GB" dirty="0"/>
              <a:t> </a:t>
            </a:r>
            <a:r>
              <a:rPr lang="en-GB" dirty="0" err="1"/>
              <a:t>c++</a:t>
            </a:r>
            <a:r>
              <a:rPr lang="en-GB" dirty="0"/>
              <a:t>;</a:t>
            </a:r>
          </a:p>
          <a:p>
            <a:r>
              <a:rPr lang="en-GB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517" y="4636654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306086" y="4636654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155831" y="4636654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328645" y="462106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178390" y="462106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106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1418262" y="4872182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6" idx="3"/>
          </p:cNvCxnSpPr>
          <p:nvPr/>
        </p:nvCxnSpPr>
        <p:spPr>
          <a:xfrm flipV="1">
            <a:off x="6540748" y="4856594"/>
            <a:ext cx="787897" cy="1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22561" y="462106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0572306" y="462106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9006742" y="4856595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68517" y="5227205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08134" y="5227205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57617" y="5229514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75854" y="5230089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1055928" y="4856595"/>
            <a:ext cx="88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942618" y="4856594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841258" y="4636654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98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5691003" y="4636654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cxnSp>
        <p:nvCxnSpPr>
          <p:cNvPr id="27" name="Straight Arrow Connector 26"/>
          <p:cNvCxnSpPr>
            <a:endCxn id="25" idx="1"/>
          </p:cNvCxnSpPr>
          <p:nvPr/>
        </p:nvCxnSpPr>
        <p:spPr>
          <a:xfrm>
            <a:off x="3953434" y="4872182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635631" y="5224317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85033" y="591396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56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7034778" y="591396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4819596" y="6028452"/>
            <a:ext cx="1274618" cy="24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NewNode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41258" y="6028452"/>
            <a:ext cx="1274618" cy="24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</a:t>
            </a:r>
            <a:r>
              <a:rPr lang="en-US" sz="1600" dirty="0" err="1" smtClean="0">
                <a:solidFill>
                  <a:schemeClr val="tx1"/>
                </a:solidFill>
              </a:rPr>
              <a:t>ewNode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181713" y="6503932"/>
            <a:ext cx="1274618" cy="24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628821" y="4272776"/>
            <a:ext cx="1274618" cy="24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temp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41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697" y="881306"/>
            <a:ext cx="8761413" cy="706964"/>
          </a:xfrm>
        </p:spPr>
        <p:txBody>
          <a:bodyPr/>
          <a:lstStyle/>
          <a:p>
            <a:r>
              <a:rPr lang="en-US" dirty="0" smtClean="0"/>
              <a:t>Insert at Middle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408" y="2040080"/>
            <a:ext cx="8825659" cy="3416300"/>
          </a:xfrm>
        </p:spPr>
        <p:txBody>
          <a:bodyPr/>
          <a:lstStyle/>
          <a:p>
            <a:r>
              <a:rPr lang="en-GB" dirty="0"/>
              <a:t>	</a:t>
            </a:r>
            <a:r>
              <a:rPr lang="en-GB" dirty="0" err="1"/>
              <a:t>int</a:t>
            </a:r>
            <a:r>
              <a:rPr lang="en-GB" dirty="0"/>
              <a:t> c = 1;</a:t>
            </a:r>
          </a:p>
          <a:p>
            <a:r>
              <a:rPr lang="en-GB" dirty="0" smtClean="0"/>
              <a:t>while </a:t>
            </a:r>
            <a:r>
              <a:rPr lang="en-GB" dirty="0"/>
              <a:t>(c != mid)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temp = temp-&gt;link;</a:t>
            </a:r>
          </a:p>
          <a:p>
            <a:r>
              <a:rPr lang="en-GB" dirty="0"/>
              <a:t> </a:t>
            </a:r>
            <a:r>
              <a:rPr lang="en-GB" dirty="0" err="1"/>
              <a:t>c++</a:t>
            </a:r>
            <a:r>
              <a:rPr lang="en-GB" dirty="0"/>
              <a:t>;</a:t>
            </a:r>
          </a:p>
          <a:p>
            <a:r>
              <a:rPr lang="en-GB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517" y="4636654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306086" y="4636654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155831" y="4636654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328645" y="462106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178390" y="462106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106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1418262" y="4872182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6" idx="3"/>
          </p:cNvCxnSpPr>
          <p:nvPr/>
        </p:nvCxnSpPr>
        <p:spPr>
          <a:xfrm flipV="1">
            <a:off x="6540748" y="4856594"/>
            <a:ext cx="787897" cy="1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22561" y="462106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0572306" y="462106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9006742" y="4856595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68517" y="5227205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08134" y="5227205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57617" y="5229514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75854" y="5230089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1055928" y="4856595"/>
            <a:ext cx="88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942618" y="4856594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841258" y="4636654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98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5691003" y="4636654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cxnSp>
        <p:nvCxnSpPr>
          <p:cNvPr id="27" name="Straight Arrow Connector 26"/>
          <p:cNvCxnSpPr>
            <a:endCxn id="25" idx="1"/>
          </p:cNvCxnSpPr>
          <p:nvPr/>
        </p:nvCxnSpPr>
        <p:spPr>
          <a:xfrm>
            <a:off x="3953434" y="4872182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635631" y="5224317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85033" y="591396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56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7034778" y="591396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4819596" y="6028452"/>
            <a:ext cx="1274618" cy="24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NewNode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41258" y="6028452"/>
            <a:ext cx="1274618" cy="24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</a:t>
            </a:r>
            <a:r>
              <a:rPr lang="en-US" sz="1600" dirty="0" err="1" smtClean="0">
                <a:solidFill>
                  <a:schemeClr val="tx1"/>
                </a:solidFill>
              </a:rPr>
              <a:t>ewNode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181713" y="6503932"/>
            <a:ext cx="1274618" cy="24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628821" y="4272776"/>
            <a:ext cx="1274618" cy="24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temp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44404" y="4256614"/>
            <a:ext cx="1274618" cy="24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 = 2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58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099" y="853595"/>
            <a:ext cx="8761413" cy="706964"/>
          </a:xfrm>
        </p:spPr>
        <p:txBody>
          <a:bodyPr/>
          <a:lstStyle/>
          <a:p>
            <a:r>
              <a:rPr lang="en-US" dirty="0" smtClean="0"/>
              <a:t>Insert at End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938094" y="39162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675663" y="39162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525408" y="39162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090972" y="39162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940717" y="39162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787839" y="4151746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5375153" y="4151746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484888" y="39162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9334633" y="39162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769069" y="4151746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938094" y="4506769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98689" y="4493875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95526" y="4493875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484888" y="4472709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818255" y="4151746"/>
            <a:ext cx="88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704945" y="4151745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31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548" y="872069"/>
            <a:ext cx="8761413" cy="706964"/>
          </a:xfrm>
        </p:spPr>
        <p:txBody>
          <a:bodyPr/>
          <a:lstStyle/>
          <a:p>
            <a:r>
              <a:rPr lang="en-US" dirty="0" smtClean="0"/>
              <a:t>Insert at Middle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01" y="2691432"/>
            <a:ext cx="8825659" cy="3416300"/>
          </a:xfrm>
        </p:spPr>
        <p:txBody>
          <a:bodyPr/>
          <a:lstStyle/>
          <a:p>
            <a:r>
              <a:rPr lang="en-GB" dirty="0"/>
              <a:t>	</a:t>
            </a:r>
            <a:r>
              <a:rPr lang="en-GB" dirty="0" err="1"/>
              <a:t>newNode</a:t>
            </a:r>
            <a:r>
              <a:rPr lang="en-GB" dirty="0"/>
              <a:t>-&gt;link = temp-&gt;link</a:t>
            </a:r>
            <a:r>
              <a:rPr lang="en-GB" dirty="0" smtClean="0"/>
              <a:t>;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66917" y="41194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204486" y="41194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054231" y="41194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227045" y="410383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076790" y="410383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106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1316662" y="4354946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6" idx="3"/>
          </p:cNvCxnSpPr>
          <p:nvPr/>
        </p:nvCxnSpPr>
        <p:spPr>
          <a:xfrm flipV="1">
            <a:off x="6439148" y="4339358"/>
            <a:ext cx="787897" cy="1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620961" y="410383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0470706" y="410383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905142" y="4339359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6917" y="4709969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106534" y="4709969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56017" y="4712278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43568" y="4707080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954328" y="4339359"/>
            <a:ext cx="88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841018" y="4339358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739658" y="41194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98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5589403" y="41194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cxnSp>
        <p:nvCxnSpPr>
          <p:cNvPr id="27" name="Straight Arrow Connector 26"/>
          <p:cNvCxnSpPr>
            <a:endCxn id="25" idx="1"/>
          </p:cNvCxnSpPr>
          <p:nvPr/>
        </p:nvCxnSpPr>
        <p:spPr>
          <a:xfrm>
            <a:off x="3851834" y="4354946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534031" y="4707081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83433" y="53967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56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6933178" y="53967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4717996" y="5511216"/>
            <a:ext cx="1274618" cy="24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NewNode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39658" y="5511216"/>
            <a:ext cx="1274618" cy="24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</a:t>
            </a:r>
            <a:r>
              <a:rPr lang="en-US" sz="1600" dirty="0" err="1" smtClean="0">
                <a:solidFill>
                  <a:schemeClr val="tx1"/>
                </a:solidFill>
              </a:rPr>
              <a:t>ewNode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80113" y="5986696"/>
            <a:ext cx="1274618" cy="24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27221" y="3755540"/>
            <a:ext cx="1274618" cy="24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temp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endCxn id="7" idx="2"/>
          </p:cNvCxnSpPr>
          <p:nvPr/>
        </p:nvCxnSpPr>
        <p:spPr>
          <a:xfrm flipV="1">
            <a:off x="7646323" y="4574886"/>
            <a:ext cx="5595" cy="82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61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439" y="890776"/>
            <a:ext cx="8761413" cy="706964"/>
          </a:xfrm>
        </p:spPr>
        <p:txBody>
          <a:bodyPr/>
          <a:lstStyle/>
          <a:p>
            <a:r>
              <a:rPr lang="en-US" dirty="0" smtClean="0"/>
              <a:t>Insert at Middle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262" y="2658721"/>
            <a:ext cx="8825659" cy="3416300"/>
          </a:xfrm>
        </p:spPr>
        <p:txBody>
          <a:bodyPr/>
          <a:lstStyle/>
          <a:p>
            <a:r>
              <a:rPr lang="en-GB" dirty="0"/>
              <a:t>	temp-&gt;link = </a:t>
            </a:r>
            <a:r>
              <a:rPr lang="en-GB" dirty="0" err="1"/>
              <a:t>newNode</a:t>
            </a:r>
            <a:r>
              <a:rPr lang="en-GB" dirty="0"/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540808" y="426720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278377" y="426720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128122" y="426720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300936" y="425161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150681" y="425161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106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1390553" y="4502728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29" idx="0"/>
          </p:cNvCxnSpPr>
          <p:nvPr/>
        </p:nvCxnSpPr>
        <p:spPr>
          <a:xfrm>
            <a:off x="6444739" y="4780683"/>
            <a:ext cx="137458" cy="76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694852" y="425161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0544597" y="425161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979033" y="4487141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40808" y="4857751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180425" y="4857751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29908" y="4860060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17459" y="4854862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1028219" y="4487141"/>
            <a:ext cx="88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914909" y="4487140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813549" y="426720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98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5663294" y="426720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300</a:t>
            </a:r>
            <a:endParaRPr lang="en-GB" dirty="0"/>
          </a:p>
        </p:txBody>
      </p:sp>
      <p:cxnSp>
        <p:nvCxnSpPr>
          <p:cNvPr id="27" name="Straight Arrow Connector 26"/>
          <p:cNvCxnSpPr>
            <a:endCxn id="25" idx="1"/>
          </p:cNvCxnSpPr>
          <p:nvPr/>
        </p:nvCxnSpPr>
        <p:spPr>
          <a:xfrm>
            <a:off x="3925725" y="4502728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607922" y="485486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57324" y="554450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56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7007069" y="554450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4791887" y="5658998"/>
            <a:ext cx="1274618" cy="24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NewNode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13549" y="5658998"/>
            <a:ext cx="1274618" cy="24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</a:t>
            </a:r>
            <a:r>
              <a:rPr lang="en-US" sz="1600" dirty="0" err="1" smtClean="0">
                <a:solidFill>
                  <a:schemeClr val="tx1"/>
                </a:solidFill>
              </a:rPr>
              <a:t>ewNode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154004" y="6134478"/>
            <a:ext cx="1274618" cy="24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601112" y="3903322"/>
            <a:ext cx="1274618" cy="24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temp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endCxn id="7" idx="2"/>
          </p:cNvCxnSpPr>
          <p:nvPr/>
        </p:nvCxnSpPr>
        <p:spPr>
          <a:xfrm flipV="1">
            <a:off x="7720214" y="4722668"/>
            <a:ext cx="5595" cy="82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09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at Middle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741882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void </a:t>
            </a:r>
            <a:r>
              <a:rPr lang="en-GB" dirty="0" err="1"/>
              <a:t>insertmiddle</a:t>
            </a:r>
            <a:r>
              <a:rPr lang="en-GB" dirty="0"/>
              <a:t>(</a:t>
            </a:r>
            <a:r>
              <a:rPr lang="en-GB" dirty="0" err="1"/>
              <a:t>int</a:t>
            </a:r>
            <a:r>
              <a:rPr lang="en-GB" dirty="0"/>
              <a:t> data)</a:t>
            </a:r>
          </a:p>
          <a:p>
            <a:r>
              <a:rPr lang="en-GB" dirty="0"/>
              <a:t>{</a:t>
            </a:r>
          </a:p>
          <a:p>
            <a:r>
              <a:rPr lang="en-GB" dirty="0" smtClean="0"/>
              <a:t>node</a:t>
            </a:r>
            <a:r>
              <a:rPr lang="en-GB" dirty="0"/>
              <a:t>* </a:t>
            </a:r>
            <a:r>
              <a:rPr lang="en-GB" dirty="0" err="1"/>
              <a:t>newNode</a:t>
            </a:r>
            <a:r>
              <a:rPr lang="en-GB" dirty="0"/>
              <a:t> = new node;</a:t>
            </a:r>
          </a:p>
          <a:p>
            <a:r>
              <a:rPr lang="en-GB" dirty="0" err="1" smtClean="0"/>
              <a:t>newNode</a:t>
            </a:r>
            <a:r>
              <a:rPr lang="en-GB" dirty="0" smtClean="0"/>
              <a:t>-</a:t>
            </a:r>
            <a:r>
              <a:rPr lang="en-GB" dirty="0"/>
              <a:t>&gt;info = data;</a:t>
            </a:r>
          </a:p>
          <a:p>
            <a:r>
              <a:rPr lang="en-GB" dirty="0" err="1" smtClean="0"/>
              <a:t>newNode</a:t>
            </a:r>
            <a:r>
              <a:rPr lang="en-GB" dirty="0" smtClean="0"/>
              <a:t>-</a:t>
            </a:r>
            <a:r>
              <a:rPr lang="en-GB" dirty="0"/>
              <a:t>&gt;link = NULL;</a:t>
            </a:r>
          </a:p>
          <a:p>
            <a:r>
              <a:rPr lang="en-GB" dirty="0" smtClean="0"/>
              <a:t>if </a:t>
            </a:r>
            <a:r>
              <a:rPr lang="en-GB" dirty="0"/>
              <a:t>(head == NULL)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head = </a:t>
            </a:r>
            <a:r>
              <a:rPr lang="en-GB" dirty="0" err="1"/>
              <a:t>newNode</a:t>
            </a:r>
            <a:r>
              <a:rPr lang="en-GB" dirty="0"/>
              <a:t>;</a:t>
            </a:r>
          </a:p>
          <a:p>
            <a:r>
              <a:rPr lang="en-GB" dirty="0" smtClean="0"/>
              <a:t>}</a:t>
            </a:r>
          </a:p>
          <a:p>
            <a:r>
              <a:rPr lang="en-GB" dirty="0"/>
              <a:t>else</a:t>
            </a:r>
          </a:p>
          <a:p>
            <a:r>
              <a:rPr lang="en-GB" dirty="0"/>
              <a:t> {</a:t>
            </a:r>
          </a:p>
          <a:p>
            <a:r>
              <a:rPr lang="en-GB" dirty="0"/>
              <a:t> 	</a:t>
            </a:r>
            <a:r>
              <a:rPr lang="en-GB" dirty="0" err="1"/>
              <a:t>int</a:t>
            </a:r>
            <a:r>
              <a:rPr lang="en-GB" dirty="0"/>
              <a:t> mid = count/2;</a:t>
            </a:r>
          </a:p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4102100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  node</a:t>
            </a:r>
            <a:r>
              <a:rPr lang="en-GB" dirty="0"/>
              <a:t>* temp = head</a:t>
            </a:r>
            <a:r>
              <a:rPr lang="en-GB" dirty="0" smtClean="0"/>
              <a:t>;</a:t>
            </a:r>
          </a:p>
          <a:p>
            <a:r>
              <a:rPr lang="en-GB" dirty="0" smtClean="0"/>
              <a:t>  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/>
              <a:t>c = 1;</a:t>
            </a:r>
          </a:p>
          <a:p>
            <a:r>
              <a:rPr lang="en-GB" dirty="0" smtClean="0"/>
              <a:t>   while </a:t>
            </a:r>
            <a:r>
              <a:rPr lang="en-GB" dirty="0"/>
              <a:t>(c != mid)</a:t>
            </a:r>
          </a:p>
          <a:p>
            <a:r>
              <a:rPr lang="en-GB" dirty="0" smtClean="0"/>
              <a:t>  {</a:t>
            </a:r>
            <a:endParaRPr lang="en-GB" dirty="0"/>
          </a:p>
          <a:p>
            <a:r>
              <a:rPr lang="en-GB" dirty="0" smtClean="0"/>
              <a:t>   temp </a:t>
            </a:r>
            <a:r>
              <a:rPr lang="en-GB" dirty="0"/>
              <a:t>= temp-&gt;link;</a:t>
            </a:r>
          </a:p>
          <a:p>
            <a:r>
              <a:rPr lang="en-GB" dirty="0"/>
              <a:t> </a:t>
            </a:r>
            <a:r>
              <a:rPr lang="en-GB" dirty="0" smtClean="0"/>
              <a:t>   </a:t>
            </a:r>
            <a:r>
              <a:rPr lang="en-GB" dirty="0" err="1" smtClean="0"/>
              <a:t>c</a:t>
            </a:r>
            <a:r>
              <a:rPr lang="en-GB" dirty="0" err="1"/>
              <a:t>++</a:t>
            </a:r>
            <a:r>
              <a:rPr lang="en-GB" dirty="0"/>
              <a:t>;</a:t>
            </a:r>
          </a:p>
          <a:p>
            <a:r>
              <a:rPr lang="en-GB" dirty="0" smtClean="0"/>
              <a:t>   }</a:t>
            </a:r>
            <a:endParaRPr lang="en-GB" dirty="0"/>
          </a:p>
          <a:p>
            <a:r>
              <a:rPr lang="en-GB" dirty="0" smtClean="0"/>
              <a:t>   </a:t>
            </a:r>
            <a:r>
              <a:rPr lang="en-GB" dirty="0" err="1" smtClean="0"/>
              <a:t>newNode</a:t>
            </a:r>
            <a:r>
              <a:rPr lang="en-GB" dirty="0" smtClean="0"/>
              <a:t>-</a:t>
            </a:r>
            <a:r>
              <a:rPr lang="en-GB" dirty="0"/>
              <a:t>&gt;link = temp-&gt;link;</a:t>
            </a:r>
          </a:p>
          <a:p>
            <a:r>
              <a:rPr lang="en-GB" dirty="0" smtClean="0"/>
              <a:t>   temp-</a:t>
            </a:r>
            <a:r>
              <a:rPr lang="en-GB" dirty="0"/>
              <a:t>&gt;link = </a:t>
            </a:r>
            <a:r>
              <a:rPr lang="en-GB" dirty="0" err="1"/>
              <a:t>newNode</a:t>
            </a:r>
            <a:r>
              <a:rPr lang="en-GB" dirty="0"/>
              <a:t>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count++;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470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020" y="889676"/>
            <a:ext cx="8761413" cy="706964"/>
          </a:xfrm>
        </p:spPr>
        <p:txBody>
          <a:bodyPr/>
          <a:lstStyle/>
          <a:p>
            <a:r>
              <a:rPr lang="en-US" dirty="0"/>
              <a:t>Insert at </a:t>
            </a:r>
            <a:r>
              <a:rPr lang="en-US" dirty="0" smtClean="0"/>
              <a:t>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824" y="2467934"/>
            <a:ext cx="8825659" cy="3416300"/>
          </a:xfrm>
        </p:spPr>
        <p:txBody>
          <a:bodyPr/>
          <a:lstStyle/>
          <a:p>
            <a:r>
              <a:rPr lang="en-GB" dirty="0"/>
              <a:t>node* </a:t>
            </a:r>
            <a:r>
              <a:rPr lang="en-GB" dirty="0" err="1"/>
              <a:t>newNode</a:t>
            </a:r>
            <a:r>
              <a:rPr lang="en-GB" dirty="0"/>
              <a:t> = new node;</a:t>
            </a:r>
          </a:p>
        </p:txBody>
      </p:sp>
      <p:sp>
        <p:nvSpPr>
          <p:cNvPr id="4" name="Rectangle 3"/>
          <p:cNvSpPr/>
          <p:nvPr/>
        </p:nvSpPr>
        <p:spPr>
          <a:xfrm>
            <a:off x="1393149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130718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980463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546027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395772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9639433" y="495338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0489178" y="495338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242894" y="3911600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4830208" y="3911600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939943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8789688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224124" y="3911600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393149" y="426662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53744" y="4253729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50581" y="4253729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39943" y="423256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851869" y="5527572"/>
            <a:ext cx="1274618" cy="24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</a:t>
            </a:r>
            <a:r>
              <a:rPr lang="en-US" sz="1600" dirty="0" err="1" smtClean="0">
                <a:solidFill>
                  <a:schemeClr val="tx1"/>
                </a:solidFill>
              </a:rPr>
              <a:t>ewNode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9291782" y="3882541"/>
            <a:ext cx="57912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870908" y="3882541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35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020" y="889676"/>
            <a:ext cx="8761413" cy="706964"/>
          </a:xfrm>
        </p:spPr>
        <p:txBody>
          <a:bodyPr/>
          <a:lstStyle/>
          <a:p>
            <a:r>
              <a:rPr lang="en-US" dirty="0"/>
              <a:t>Insert at </a:t>
            </a:r>
            <a:r>
              <a:rPr lang="en-US" dirty="0" smtClean="0"/>
              <a:t>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824" y="2467934"/>
            <a:ext cx="8825659" cy="3416300"/>
          </a:xfrm>
        </p:spPr>
        <p:txBody>
          <a:bodyPr/>
          <a:lstStyle/>
          <a:p>
            <a:r>
              <a:rPr lang="en-GB" dirty="0" err="1"/>
              <a:t>newNode</a:t>
            </a:r>
            <a:r>
              <a:rPr lang="en-GB" dirty="0"/>
              <a:t>-&gt;info = data;</a:t>
            </a:r>
          </a:p>
        </p:txBody>
      </p:sp>
      <p:sp>
        <p:nvSpPr>
          <p:cNvPr id="4" name="Rectangle 3"/>
          <p:cNvSpPr/>
          <p:nvPr/>
        </p:nvSpPr>
        <p:spPr>
          <a:xfrm>
            <a:off x="1393149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130718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980463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546027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395772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9639433" y="495338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45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0489178" y="495338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242894" y="3911600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4830208" y="3911600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939943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8789688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224124" y="3911600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393149" y="426662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53744" y="4253729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50581" y="4253729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39943" y="423256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306727" y="5113192"/>
            <a:ext cx="1274618" cy="24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</a:t>
            </a:r>
            <a:r>
              <a:rPr lang="en-US" sz="1600" dirty="0" err="1" smtClean="0">
                <a:solidFill>
                  <a:schemeClr val="tx1"/>
                </a:solidFill>
              </a:rPr>
              <a:t>ewNode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9291782" y="3882541"/>
            <a:ext cx="57912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870908" y="3882541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581345" y="5495629"/>
            <a:ext cx="1274618" cy="24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</a:t>
            </a:r>
            <a:r>
              <a:rPr lang="en-US" sz="1600" dirty="0" smtClean="0">
                <a:solidFill>
                  <a:schemeClr val="tx1"/>
                </a:solidFill>
              </a:rPr>
              <a:t>00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2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020" y="889676"/>
            <a:ext cx="8761413" cy="706964"/>
          </a:xfrm>
        </p:spPr>
        <p:txBody>
          <a:bodyPr/>
          <a:lstStyle/>
          <a:p>
            <a:r>
              <a:rPr lang="en-US" dirty="0"/>
              <a:t>Insert at </a:t>
            </a:r>
            <a:r>
              <a:rPr lang="en-US" dirty="0" smtClean="0"/>
              <a:t>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824" y="2467934"/>
            <a:ext cx="8825659" cy="3416300"/>
          </a:xfrm>
        </p:spPr>
        <p:txBody>
          <a:bodyPr/>
          <a:lstStyle/>
          <a:p>
            <a:r>
              <a:rPr lang="en-GB" dirty="0" err="1"/>
              <a:t>newNode</a:t>
            </a:r>
            <a:r>
              <a:rPr lang="en-GB" dirty="0"/>
              <a:t>-&gt;info = data;</a:t>
            </a:r>
          </a:p>
          <a:p>
            <a:r>
              <a:rPr lang="en-GB" dirty="0" err="1" smtClean="0"/>
              <a:t>newNode</a:t>
            </a:r>
            <a:r>
              <a:rPr lang="en-GB" dirty="0" smtClean="0"/>
              <a:t>-</a:t>
            </a:r>
            <a:r>
              <a:rPr lang="en-GB" dirty="0"/>
              <a:t>&gt;link = NULL;</a:t>
            </a:r>
          </a:p>
        </p:txBody>
      </p:sp>
      <p:sp>
        <p:nvSpPr>
          <p:cNvPr id="4" name="Rectangle 3"/>
          <p:cNvSpPr/>
          <p:nvPr/>
        </p:nvSpPr>
        <p:spPr>
          <a:xfrm>
            <a:off x="1393149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130718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980463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546027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395772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9639433" y="495338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45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0489178" y="495338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242894" y="3911600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4830208" y="3911600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939943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8789688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224124" y="3911600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393149" y="426662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53744" y="4253729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50581" y="4253729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39943" y="423256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306727" y="5113192"/>
            <a:ext cx="1274618" cy="24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</a:t>
            </a:r>
            <a:r>
              <a:rPr lang="en-US" sz="1600" dirty="0" err="1" smtClean="0">
                <a:solidFill>
                  <a:schemeClr val="tx1"/>
                </a:solidFill>
              </a:rPr>
              <a:t>ewNode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9291782" y="3882541"/>
            <a:ext cx="57912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870908" y="3882541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581345" y="5495629"/>
            <a:ext cx="1274618" cy="24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</a:t>
            </a:r>
            <a:r>
              <a:rPr lang="en-US" sz="1600" dirty="0" smtClean="0">
                <a:solidFill>
                  <a:schemeClr val="tx1"/>
                </a:solidFill>
              </a:rPr>
              <a:t>00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97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020" y="889676"/>
            <a:ext cx="8761413" cy="706964"/>
          </a:xfrm>
        </p:spPr>
        <p:txBody>
          <a:bodyPr/>
          <a:lstStyle/>
          <a:p>
            <a:r>
              <a:rPr lang="en-US" dirty="0"/>
              <a:t>Insert at </a:t>
            </a:r>
            <a:r>
              <a:rPr lang="en-US" dirty="0" smtClean="0"/>
              <a:t>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824" y="2467934"/>
            <a:ext cx="8825659" cy="3416300"/>
          </a:xfrm>
        </p:spPr>
        <p:txBody>
          <a:bodyPr/>
          <a:lstStyle/>
          <a:p>
            <a:r>
              <a:rPr lang="en-GB" dirty="0"/>
              <a:t>node* temp = head;</a:t>
            </a:r>
          </a:p>
        </p:txBody>
      </p:sp>
      <p:sp>
        <p:nvSpPr>
          <p:cNvPr id="4" name="Rectangle 3"/>
          <p:cNvSpPr/>
          <p:nvPr/>
        </p:nvSpPr>
        <p:spPr>
          <a:xfrm>
            <a:off x="1393149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130718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980463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546027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395772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9639433" y="495338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45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0489178" y="495338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242894" y="3911600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4830208" y="3911600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939943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8789688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224124" y="3911600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393149" y="426662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53744" y="4253729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50581" y="4253729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39943" y="423256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306727" y="5113192"/>
            <a:ext cx="1274618" cy="24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</a:t>
            </a:r>
            <a:r>
              <a:rPr lang="en-US" sz="1600" dirty="0" err="1" smtClean="0">
                <a:solidFill>
                  <a:schemeClr val="tx1"/>
                </a:solidFill>
              </a:rPr>
              <a:t>ewNode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9291782" y="3882541"/>
            <a:ext cx="57912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870908" y="3882541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581345" y="5495629"/>
            <a:ext cx="1274618" cy="24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</a:t>
            </a:r>
            <a:r>
              <a:rPr lang="en-US" sz="1600" dirty="0" smtClean="0">
                <a:solidFill>
                  <a:schemeClr val="tx1"/>
                </a:solidFill>
              </a:rPr>
              <a:t>00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30718" y="3274677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temp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7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311" y="843494"/>
            <a:ext cx="8761413" cy="706964"/>
          </a:xfrm>
        </p:spPr>
        <p:txBody>
          <a:bodyPr/>
          <a:lstStyle/>
          <a:p>
            <a:r>
              <a:rPr lang="en-US" dirty="0"/>
              <a:t>Insert at </a:t>
            </a:r>
            <a:r>
              <a:rPr lang="en-US" dirty="0" smtClean="0"/>
              <a:t>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87" y="2357098"/>
            <a:ext cx="8825659" cy="3416300"/>
          </a:xfrm>
        </p:spPr>
        <p:txBody>
          <a:bodyPr/>
          <a:lstStyle/>
          <a:p>
            <a:r>
              <a:rPr lang="en-GB" dirty="0" smtClean="0"/>
              <a:t>/* traverse </a:t>
            </a:r>
            <a:r>
              <a:rPr lang="en-GB" dirty="0"/>
              <a:t>till the last node */</a:t>
            </a:r>
          </a:p>
          <a:p>
            <a:r>
              <a:rPr lang="en-GB" dirty="0"/>
              <a:t>while (temp-&gt;link != NULL)</a:t>
            </a:r>
          </a:p>
          <a:p>
            <a:r>
              <a:rPr lang="en-GB" dirty="0"/>
              <a:t>temp = temp-&gt;link;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5440" y="456276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103009" y="456276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952754" y="456276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518318" y="456276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368063" y="456276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9611724" y="5840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45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0461469" y="5840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215185" y="4798291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4802499" y="4798291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912234" y="456276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8761979" y="456276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196415" y="4798291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365440" y="5153314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26035" y="5140420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22872" y="5140420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12234" y="5119254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79018" y="5999883"/>
            <a:ext cx="1274618" cy="24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</a:t>
            </a:r>
            <a:r>
              <a:rPr lang="en-US" sz="1600" dirty="0" err="1" smtClean="0">
                <a:solidFill>
                  <a:schemeClr val="tx1"/>
                </a:solidFill>
              </a:rPr>
              <a:t>ewNode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9264073" y="4769232"/>
            <a:ext cx="57912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843199" y="4769232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553636" y="6382320"/>
            <a:ext cx="1274618" cy="24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</a:t>
            </a:r>
            <a:r>
              <a:rPr lang="en-US" sz="1600" dirty="0" smtClean="0">
                <a:solidFill>
                  <a:schemeClr val="tx1"/>
                </a:solidFill>
              </a:rPr>
              <a:t>00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03009" y="4189369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temp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24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311" y="843494"/>
            <a:ext cx="8761413" cy="706964"/>
          </a:xfrm>
        </p:spPr>
        <p:txBody>
          <a:bodyPr/>
          <a:lstStyle/>
          <a:p>
            <a:r>
              <a:rPr lang="en-US" dirty="0"/>
              <a:t>Insert at </a:t>
            </a:r>
            <a:r>
              <a:rPr lang="en-US" dirty="0" smtClean="0"/>
              <a:t>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87" y="2357098"/>
            <a:ext cx="8825659" cy="3416300"/>
          </a:xfrm>
        </p:spPr>
        <p:txBody>
          <a:bodyPr/>
          <a:lstStyle/>
          <a:p>
            <a:r>
              <a:rPr lang="en-GB" dirty="0" smtClean="0"/>
              <a:t>/* traverse </a:t>
            </a:r>
            <a:r>
              <a:rPr lang="en-GB" dirty="0"/>
              <a:t>till the last node */</a:t>
            </a:r>
          </a:p>
          <a:p>
            <a:r>
              <a:rPr lang="en-GB" dirty="0"/>
              <a:t>while (temp-&gt;link != NULL)</a:t>
            </a:r>
          </a:p>
          <a:p>
            <a:r>
              <a:rPr lang="en-GB" dirty="0"/>
              <a:t>temp = temp-&gt;link;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5440" y="456276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103009" y="456276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952754" y="456276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518318" y="456276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368063" y="456276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9611724" y="5840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45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0461469" y="5840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215185" y="4798291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4802499" y="4798291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912234" y="456276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8761979" y="456276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196415" y="4798291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365440" y="5153314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26035" y="5140420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22872" y="5140420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12234" y="5119254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79018" y="5999883"/>
            <a:ext cx="1274618" cy="24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</a:t>
            </a:r>
            <a:r>
              <a:rPr lang="en-US" sz="1600" dirty="0" err="1" smtClean="0">
                <a:solidFill>
                  <a:schemeClr val="tx1"/>
                </a:solidFill>
              </a:rPr>
              <a:t>ewNode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9264073" y="4769232"/>
            <a:ext cx="57912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843199" y="4769232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553636" y="6382320"/>
            <a:ext cx="1274618" cy="24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</a:t>
            </a:r>
            <a:r>
              <a:rPr lang="en-US" sz="1600" dirty="0" smtClean="0">
                <a:solidFill>
                  <a:schemeClr val="tx1"/>
                </a:solidFill>
              </a:rPr>
              <a:t>00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18318" y="410460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temp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47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311" y="843494"/>
            <a:ext cx="8761413" cy="706964"/>
          </a:xfrm>
        </p:spPr>
        <p:txBody>
          <a:bodyPr/>
          <a:lstStyle/>
          <a:p>
            <a:r>
              <a:rPr lang="en-US" dirty="0"/>
              <a:t>Insert at </a:t>
            </a:r>
            <a:r>
              <a:rPr lang="en-US" dirty="0" smtClean="0"/>
              <a:t>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87" y="2357098"/>
            <a:ext cx="8825659" cy="3416300"/>
          </a:xfrm>
        </p:spPr>
        <p:txBody>
          <a:bodyPr/>
          <a:lstStyle/>
          <a:p>
            <a:r>
              <a:rPr lang="en-GB" dirty="0" smtClean="0"/>
              <a:t>/* traverse </a:t>
            </a:r>
            <a:r>
              <a:rPr lang="en-GB" dirty="0"/>
              <a:t>till the last node */</a:t>
            </a:r>
          </a:p>
          <a:p>
            <a:r>
              <a:rPr lang="en-GB" dirty="0"/>
              <a:t>while (temp-&gt;link != NULL)</a:t>
            </a:r>
          </a:p>
          <a:p>
            <a:r>
              <a:rPr lang="en-GB" dirty="0"/>
              <a:t>temp = temp-&gt;link;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5440" y="456276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103009" y="456276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952754" y="456276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518318" y="456276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368063" y="456276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9611724" y="5840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45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0461469" y="5840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215185" y="4798291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4802499" y="4798291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912234" y="456276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8761979" y="456276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196415" y="4798291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365440" y="5153314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26035" y="5140420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22872" y="5140420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12234" y="5119254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79018" y="5999883"/>
            <a:ext cx="1274618" cy="24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</a:t>
            </a:r>
            <a:r>
              <a:rPr lang="en-US" sz="1600" dirty="0" err="1" smtClean="0">
                <a:solidFill>
                  <a:schemeClr val="tx1"/>
                </a:solidFill>
              </a:rPr>
              <a:t>ewNode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9264073" y="4769232"/>
            <a:ext cx="57912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843199" y="4769232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553636" y="6382320"/>
            <a:ext cx="1274618" cy="24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</a:t>
            </a:r>
            <a:r>
              <a:rPr lang="en-US" sz="1600" dirty="0" smtClean="0">
                <a:solidFill>
                  <a:schemeClr val="tx1"/>
                </a:solidFill>
              </a:rPr>
              <a:t>00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854145" y="4125769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temp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388</TotalTime>
  <Words>717</Words>
  <Application>Microsoft Office PowerPoint</Application>
  <PresentationFormat>Widescreen</PresentationFormat>
  <Paragraphs>392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Ion Boardroom</vt:lpstr>
      <vt:lpstr>Data Structure &amp; Algorithms</vt:lpstr>
      <vt:lpstr>Insert at End</vt:lpstr>
      <vt:lpstr>Insert at End</vt:lpstr>
      <vt:lpstr>Insert at End</vt:lpstr>
      <vt:lpstr>Insert at End</vt:lpstr>
      <vt:lpstr>Insert at End</vt:lpstr>
      <vt:lpstr>Insert at End</vt:lpstr>
      <vt:lpstr>Insert at End</vt:lpstr>
      <vt:lpstr>Insert at End</vt:lpstr>
      <vt:lpstr>Insert at End</vt:lpstr>
      <vt:lpstr>Insert at End</vt:lpstr>
      <vt:lpstr>Display</vt:lpstr>
      <vt:lpstr>Insert at Middle</vt:lpstr>
      <vt:lpstr>Insert at Middle</vt:lpstr>
      <vt:lpstr>Insert at Middle</vt:lpstr>
      <vt:lpstr>Insert at Middle</vt:lpstr>
      <vt:lpstr>Insert at Middle</vt:lpstr>
      <vt:lpstr>Insert at Middle</vt:lpstr>
      <vt:lpstr>Insert at Middle</vt:lpstr>
      <vt:lpstr>Insert at Middle</vt:lpstr>
      <vt:lpstr>Insert at Middle</vt:lpstr>
      <vt:lpstr>Insert at Middle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Maryam Imtiaz Malik</dc:creator>
  <cp:lastModifiedBy>Maryam Imtiaz Malik</cp:lastModifiedBy>
  <cp:revision>65</cp:revision>
  <dcterms:created xsi:type="dcterms:W3CDTF">2022-03-28T07:23:13Z</dcterms:created>
  <dcterms:modified xsi:type="dcterms:W3CDTF">2024-04-30T05:42:45Z</dcterms:modified>
</cp:coreProperties>
</file>