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8" r:id="rId2"/>
    <p:sldId id="306" r:id="rId3"/>
    <p:sldId id="307" r:id="rId4"/>
    <p:sldId id="308" r:id="rId5"/>
    <p:sldId id="317" r:id="rId6"/>
    <p:sldId id="288" r:id="rId7"/>
    <p:sldId id="309" r:id="rId8"/>
    <p:sldId id="311" r:id="rId9"/>
    <p:sldId id="310" r:id="rId10"/>
    <p:sldId id="312" r:id="rId11"/>
    <p:sldId id="313" r:id="rId12"/>
    <p:sldId id="314" r:id="rId13"/>
    <p:sldId id="315" r:id="rId14"/>
    <p:sldId id="316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961F-4A16-4CED-AE5B-08B072C6F30B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5A25D-D218-4F84-9055-E64D7AC57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88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D0467-A58F-4ACA-B95D-C5632B0B59B5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2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D0467-A58F-4ACA-B95D-C5632B0B59B5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97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44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21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72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4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81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0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5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4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7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18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7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1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39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0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76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A79622-4B06-4091-B66F-D69741BF8D42}" type="datetimeFigureOut">
              <a:rPr lang="en-GB" smtClean="0"/>
              <a:t>04/05/2024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8B78B3-8785-4053-B915-904D278740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0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dirty="0" smtClean="0"/>
              <a:t>Data Structure &amp; 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0181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(Insertion)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newNode</a:t>
            </a:r>
            <a:r>
              <a:rPr lang="en-US" dirty="0" smtClean="0"/>
              <a:t> -&gt; next = head; </a:t>
            </a:r>
            <a:endParaRPr lang="en-GB" dirty="0"/>
          </a:p>
        </p:txBody>
      </p:sp>
      <p:grpSp>
        <p:nvGrpSpPr>
          <p:cNvPr id="57" name="Group 56"/>
          <p:cNvGrpSpPr/>
          <p:nvPr/>
        </p:nvGrpSpPr>
        <p:grpSpPr>
          <a:xfrm>
            <a:off x="396135" y="3859250"/>
            <a:ext cx="11394613" cy="2213851"/>
            <a:chOff x="396135" y="3859250"/>
            <a:chExt cx="11394613" cy="2213851"/>
          </a:xfrm>
        </p:grpSpPr>
        <p:sp>
          <p:nvSpPr>
            <p:cNvPr id="4" name="Rectangle 3"/>
            <p:cNvSpPr/>
            <p:nvPr/>
          </p:nvSpPr>
          <p:spPr>
            <a:xfrm>
              <a:off x="396135" y="3872921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250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83449" y="3872921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33194" y="3872921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101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61979" y="3872918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22145" y="3872917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</a:t>
              </a:r>
              <a:endParaRPr lang="en-GB" dirty="0"/>
            </a:p>
          </p:txBody>
        </p: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1245880" y="4108449"/>
              <a:ext cx="887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682939" y="4093044"/>
              <a:ext cx="71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570690" y="385925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20435" y="385925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71890" y="4006849"/>
              <a:ext cx="71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96135" y="4463472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06475" y="4450578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250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95526" y="4493875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101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70690" y="4415741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200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904057" y="4094778"/>
              <a:ext cx="886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1790747" y="4094777"/>
              <a:ext cx="1" cy="587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139987" y="387292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28938" y="3872919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250</a:t>
              </a:r>
              <a:endParaRPr lang="en-GB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718419" y="385925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101</a:t>
              </a:r>
              <a:endParaRPr lang="en-GB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515397" y="4210232"/>
              <a:ext cx="886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510185" y="4200331"/>
              <a:ext cx="1" cy="587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682940" y="4194827"/>
              <a:ext cx="781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7939215" y="4093227"/>
              <a:ext cx="781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6687" y="4579503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</a:t>
              </a:r>
              <a:endParaRPr lang="en-GB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6686" y="5170057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tail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33" idx="0"/>
            </p:cNvCxnSpPr>
            <p:nvPr/>
          </p:nvCxnSpPr>
          <p:spPr>
            <a:xfrm flipH="1" flipV="1">
              <a:off x="8241558" y="4210232"/>
              <a:ext cx="2" cy="369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241558" y="4210232"/>
              <a:ext cx="476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95150" y="5265109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44895" y="5265109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250</a:t>
              </a:r>
              <a:endParaRPr lang="en-GB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51688" y="5265108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9454" y="5456675"/>
              <a:ext cx="1305307" cy="125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newNode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25127" y="5841038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270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35" idx="0"/>
              <a:endCxn id="6" idx="2"/>
            </p:cNvCxnSpPr>
            <p:nvPr/>
          </p:nvCxnSpPr>
          <p:spPr>
            <a:xfrm flipH="1" flipV="1">
              <a:off x="4258067" y="4343976"/>
              <a:ext cx="11701" cy="92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3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(Insertion)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newNode</a:t>
            </a:r>
            <a:r>
              <a:rPr lang="en-US" dirty="0" smtClean="0"/>
              <a:t> -&gt; </a:t>
            </a:r>
            <a:r>
              <a:rPr lang="en-US" dirty="0" err="1" smtClean="0"/>
              <a:t>prev</a:t>
            </a:r>
            <a:r>
              <a:rPr lang="en-US" dirty="0" smtClean="0"/>
              <a:t> = null;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135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3449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33194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61979" y="38729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22145" y="387291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245880" y="4108449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2939" y="409304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70690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20435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71890" y="4006849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6135" y="446347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475" y="445057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70690" y="441574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04057" y="4094778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790747" y="4094777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39987" y="387292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28938" y="387291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18419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515397" y="4210232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0185" y="420033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82940" y="41948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39215" y="40932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16687" y="457950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16686" y="51700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41558" y="4210232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41558" y="4210232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95150" y="52651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3844895" y="52651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151688" y="526510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729454" y="5456675"/>
            <a:ext cx="1305307" cy="125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25127" y="584103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5" idx="0"/>
            <a:endCxn id="6" idx="2"/>
          </p:cNvCxnSpPr>
          <p:nvPr/>
        </p:nvCxnSpPr>
        <p:spPr>
          <a:xfrm flipH="1" flipV="1">
            <a:off x="4258067" y="4343976"/>
            <a:ext cx="11701" cy="92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938938" y="5537563"/>
            <a:ext cx="463149" cy="9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933726" y="5537563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3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(Insertion)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if </a:t>
            </a:r>
            <a:r>
              <a:rPr lang="en-GB" dirty="0" smtClean="0"/>
              <a:t>(head </a:t>
            </a:r>
            <a:r>
              <a:rPr lang="en-GB" dirty="0"/>
              <a:t>!= NULL)</a:t>
            </a:r>
          </a:p>
          <a:p>
            <a:r>
              <a:rPr lang="en-GB" dirty="0"/>
              <a:t>   </a:t>
            </a:r>
            <a:r>
              <a:rPr lang="en-GB" dirty="0" smtClean="0"/>
              <a:t>head-</a:t>
            </a:r>
            <a:r>
              <a:rPr lang="en-GB" dirty="0"/>
              <a:t>&gt;</a:t>
            </a:r>
            <a:r>
              <a:rPr lang="en-GB" dirty="0" err="1"/>
              <a:t>prev</a:t>
            </a:r>
            <a:r>
              <a:rPr lang="en-GB" dirty="0"/>
              <a:t> = </a:t>
            </a:r>
            <a:r>
              <a:rPr lang="en-GB" dirty="0" err="1"/>
              <a:t>newNode</a:t>
            </a:r>
            <a:r>
              <a:rPr lang="en-GB" dirty="0"/>
              <a:t>;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135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3449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33194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61979" y="38729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22145" y="387291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245880" y="4108449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2939" y="409304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70690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20435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71890" y="4006849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6135" y="446347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475" y="445057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70690" y="441574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04057" y="4094778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790747" y="4094777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39987" y="387292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270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28938" y="387291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18419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62805" y="4343972"/>
            <a:ext cx="1" cy="89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82940" y="41948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39215" y="40932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16687" y="457950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16686" y="51700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41558" y="4210232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41558" y="4210232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95150" y="52651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3844895" y="52651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151688" y="526510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729454" y="5456675"/>
            <a:ext cx="1305307" cy="1254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newNode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25127" y="584103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270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5" idx="0"/>
            <a:endCxn id="6" idx="2"/>
          </p:cNvCxnSpPr>
          <p:nvPr/>
        </p:nvCxnSpPr>
        <p:spPr>
          <a:xfrm flipH="1" flipV="1">
            <a:off x="4258067" y="4343976"/>
            <a:ext cx="11701" cy="92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938938" y="5537563"/>
            <a:ext cx="463149" cy="99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933726" y="5537563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(Insertion)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head </a:t>
            </a:r>
            <a:r>
              <a:rPr lang="en-GB" dirty="0"/>
              <a:t>= </a:t>
            </a:r>
            <a:r>
              <a:rPr lang="en-GB" dirty="0" err="1"/>
              <a:t>newNode</a:t>
            </a:r>
            <a:r>
              <a:rPr lang="en-GB" dirty="0"/>
              <a:t>;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135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3449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33194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245880" y="4108449"/>
            <a:ext cx="894107" cy="11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6135" y="446347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475" y="445057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9987" y="387292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270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62805" y="4343972"/>
            <a:ext cx="1" cy="89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95150" y="52651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3844895" y="526510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35" idx="0"/>
            <a:endCxn id="6" idx="2"/>
          </p:cNvCxnSpPr>
          <p:nvPr/>
        </p:nvCxnSpPr>
        <p:spPr>
          <a:xfrm flipH="1" flipV="1">
            <a:off x="4258067" y="4343976"/>
            <a:ext cx="11701" cy="92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95843" y="3859250"/>
            <a:ext cx="11394905" cy="2265400"/>
            <a:chOff x="395843" y="3859250"/>
            <a:chExt cx="11394905" cy="2265400"/>
          </a:xfrm>
        </p:grpSpPr>
        <p:sp>
          <p:nvSpPr>
            <p:cNvPr id="7" name="Rectangle 6"/>
            <p:cNvSpPr/>
            <p:nvPr/>
          </p:nvSpPr>
          <p:spPr>
            <a:xfrm>
              <a:off x="6261979" y="3872918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22145" y="3872917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682939" y="4093044"/>
              <a:ext cx="71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570690" y="385925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20435" y="385925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71890" y="4006849"/>
              <a:ext cx="71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5995526" y="4493875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101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70690" y="4415741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200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904057" y="4094778"/>
              <a:ext cx="886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1790747" y="4094777"/>
              <a:ext cx="1" cy="587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428938" y="3872919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250</a:t>
              </a:r>
              <a:endParaRPr lang="en-GB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718419" y="385925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101</a:t>
              </a:r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82940" y="4194827"/>
              <a:ext cx="781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7939215" y="4093227"/>
              <a:ext cx="781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6687" y="4579503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</a:t>
              </a:r>
              <a:endParaRPr lang="en-GB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6686" y="5170057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tail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33" idx="0"/>
            </p:cNvCxnSpPr>
            <p:nvPr/>
          </p:nvCxnSpPr>
          <p:spPr>
            <a:xfrm flipH="1" flipV="1">
              <a:off x="8241558" y="4210232"/>
              <a:ext cx="2" cy="369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241558" y="4210232"/>
              <a:ext cx="476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151688" y="5265108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9454" y="5456675"/>
              <a:ext cx="1305307" cy="125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newNode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25127" y="5841038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270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1938938" y="5537563"/>
              <a:ext cx="463149" cy="99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933726" y="5537563"/>
              <a:ext cx="1" cy="587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95843" y="387292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270</a:t>
              </a:r>
              <a:endParaRPr lang="en-GB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83157" y="387292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GB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832902" y="387292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101</a:t>
              </a:r>
              <a:endParaRPr lang="en-GB" dirty="0"/>
            </a:p>
          </p:txBody>
        </p:sp>
        <p:cxnSp>
          <p:nvCxnSpPr>
            <p:cNvPr id="45" name="Straight Arrow Connector 44"/>
            <p:cNvCxnSpPr>
              <a:stCxn id="42" idx="3"/>
            </p:cNvCxnSpPr>
            <p:nvPr/>
          </p:nvCxnSpPr>
          <p:spPr>
            <a:xfrm>
              <a:off x="1245588" y="4108448"/>
              <a:ext cx="894107" cy="1156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395843" y="4463471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head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06183" y="4450577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250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39695" y="3872919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270</a:t>
              </a:r>
              <a:endParaRPr lang="en-GB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962513" y="4343971"/>
              <a:ext cx="1" cy="890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994858" y="5265108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GB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44603" y="5265108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250</a:t>
              </a:r>
              <a:endParaRPr lang="en-GB" dirty="0"/>
            </a:p>
          </p:txBody>
        </p:sp>
        <p:cxnSp>
          <p:nvCxnSpPr>
            <p:cNvPr id="52" name="Straight Arrow Connector 51"/>
            <p:cNvCxnSpPr>
              <a:stCxn id="51" idx="0"/>
              <a:endCxn id="44" idx="2"/>
            </p:cNvCxnSpPr>
            <p:nvPr/>
          </p:nvCxnSpPr>
          <p:spPr>
            <a:xfrm flipH="1" flipV="1">
              <a:off x="4257775" y="4343975"/>
              <a:ext cx="11701" cy="921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95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</a:t>
            </a:r>
            <a:r>
              <a:rPr lang="en-US" dirty="0" smtClean="0"/>
              <a:t>List (Insertion)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void insert (</a:t>
            </a:r>
            <a:r>
              <a:rPr lang="en-GB" dirty="0" err="1"/>
              <a:t>int</a:t>
            </a:r>
            <a:r>
              <a:rPr lang="en-GB" dirty="0"/>
              <a:t> data)</a:t>
            </a:r>
          </a:p>
          <a:p>
            <a:r>
              <a:rPr lang="en-GB" dirty="0"/>
              <a:t>{</a:t>
            </a:r>
          </a:p>
          <a:p>
            <a:r>
              <a:rPr lang="en-GB" dirty="0" smtClean="0"/>
              <a:t>  node</a:t>
            </a:r>
            <a:r>
              <a:rPr lang="en-GB" dirty="0"/>
              <a:t>* </a:t>
            </a:r>
            <a:r>
              <a:rPr lang="en-GB" dirty="0" err="1"/>
              <a:t>newNode</a:t>
            </a:r>
            <a:r>
              <a:rPr lang="en-GB" dirty="0"/>
              <a:t> = new node;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newNode</a:t>
            </a:r>
            <a:r>
              <a:rPr lang="en-GB" dirty="0" smtClean="0"/>
              <a:t>-</a:t>
            </a:r>
            <a:r>
              <a:rPr lang="en-GB" dirty="0"/>
              <a:t>&gt;info = data;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newNode</a:t>
            </a:r>
            <a:r>
              <a:rPr lang="en-GB" dirty="0" smtClean="0"/>
              <a:t>-</a:t>
            </a:r>
            <a:r>
              <a:rPr lang="en-GB" dirty="0"/>
              <a:t>&gt;next = head;</a:t>
            </a:r>
          </a:p>
          <a:p>
            <a:r>
              <a:rPr lang="en-GB" dirty="0"/>
              <a:t>  </a:t>
            </a:r>
            <a:r>
              <a:rPr lang="en-GB" dirty="0" err="1" smtClean="0"/>
              <a:t>newNode</a:t>
            </a:r>
            <a:r>
              <a:rPr lang="en-GB" dirty="0" smtClean="0"/>
              <a:t>-</a:t>
            </a:r>
            <a:r>
              <a:rPr lang="en-GB" dirty="0"/>
              <a:t>&gt;</a:t>
            </a:r>
            <a:r>
              <a:rPr lang="en-GB" dirty="0" err="1"/>
              <a:t>prev</a:t>
            </a:r>
            <a:r>
              <a:rPr lang="en-GB" dirty="0"/>
              <a:t> = NULL;</a:t>
            </a:r>
          </a:p>
          <a:p>
            <a:r>
              <a:rPr lang="en-GB" dirty="0" smtClean="0"/>
              <a:t>  if </a:t>
            </a:r>
            <a:r>
              <a:rPr lang="en-GB" dirty="0"/>
              <a:t>(head != NULL)</a:t>
            </a:r>
          </a:p>
          <a:p>
            <a:r>
              <a:rPr lang="en-GB" dirty="0"/>
              <a:t>  </a:t>
            </a:r>
            <a:r>
              <a:rPr lang="en-GB" dirty="0" smtClean="0"/>
              <a:t>  </a:t>
            </a:r>
            <a:r>
              <a:rPr lang="en-GB" dirty="0"/>
              <a:t>head-&gt;</a:t>
            </a:r>
            <a:r>
              <a:rPr lang="en-GB" dirty="0" err="1"/>
              <a:t>prev</a:t>
            </a:r>
            <a:r>
              <a:rPr lang="en-GB" dirty="0"/>
              <a:t> 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  </a:t>
            </a:r>
            <a:r>
              <a:rPr lang="en-GB" dirty="0" smtClean="0"/>
              <a:t>head </a:t>
            </a:r>
            <a:r>
              <a:rPr lang="en-GB" dirty="0"/>
              <a:t>= </a:t>
            </a:r>
            <a:r>
              <a:rPr lang="en-GB" dirty="0" err="1"/>
              <a:t>newNode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315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Display Doubly </a:t>
            </a:r>
            <a:r>
              <a:rPr lang="en-US" dirty="0"/>
              <a:t>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*temp = head;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6135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3449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33194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61979" y="38729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22145" y="387291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245880" y="4108449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2939" y="409304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70690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20435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71890" y="4006849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6135" y="446347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475" y="445057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70690" y="441574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04057" y="4094778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790747" y="4094777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39987" y="387292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28938" y="387291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18419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515397" y="4210232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0185" y="420033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82940" y="41948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39215" y="40932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16687" y="457950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16686" y="51700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41558" y="4210232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41558" y="4210232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924476" y="34655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849" y="2349494"/>
            <a:ext cx="8825659" cy="3416300"/>
          </a:xfrm>
        </p:spPr>
        <p:txBody>
          <a:bodyPr/>
          <a:lstStyle/>
          <a:p>
            <a:r>
              <a:rPr lang="en-GB" dirty="0"/>
              <a:t>while(temp-&gt;next!=NULL)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temp=temp-&gt;next;</a:t>
            </a:r>
          </a:p>
          <a:p>
            <a:r>
              <a:rPr lang="en-GB" dirty="0"/>
              <a:t>    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3081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20395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70140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98925" y="470419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59091" y="470419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282826" y="4939722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19885" y="4924317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07636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57381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08836" y="4838122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3081" y="529474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3421" y="528185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2472" y="532514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07636" y="52470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41003" y="4926051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827693" y="4926050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76933" y="470419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65884" y="470419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55365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552343" y="5041505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47131" y="5031604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19886" y="5026100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76161" y="4924500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53633" y="541077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53632" y="600133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78504" y="5041505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78504" y="5041505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47967" y="428114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 bwMode="gray">
          <a:xfrm>
            <a:off x="1120346" y="902837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Reverse Display Doubly Linked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4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97" y="887827"/>
            <a:ext cx="8761413" cy="706964"/>
          </a:xfrm>
        </p:spPr>
        <p:txBody>
          <a:bodyPr/>
          <a:lstStyle/>
          <a:p>
            <a:r>
              <a:rPr lang="en-US" dirty="0"/>
              <a:t>Reverse Display Doubly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849" y="2349494"/>
            <a:ext cx="8825659" cy="3416300"/>
          </a:xfrm>
        </p:spPr>
        <p:txBody>
          <a:bodyPr/>
          <a:lstStyle/>
          <a:p>
            <a:r>
              <a:rPr lang="en-GB" dirty="0"/>
              <a:t>while(temp-&gt;next!=NULL)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temp=temp-&gt;next;</a:t>
            </a:r>
          </a:p>
          <a:p>
            <a:r>
              <a:rPr lang="en-GB" dirty="0"/>
              <a:t>    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3081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20395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70140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98925" y="470419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59091" y="470419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282826" y="4939722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19885" y="4924317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07636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57381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08836" y="4838122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3081" y="5320145"/>
            <a:ext cx="849745" cy="206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3421" y="528185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2472" y="532514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07636" y="52470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41003" y="4926051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827693" y="4926050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76933" y="470419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65884" y="470419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55365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552343" y="5041505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47131" y="5031604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19886" y="5026100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76161" y="4924500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53633" y="541077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53632" y="600133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78504" y="5041505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78504" y="5041505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094367" y="428777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8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97" y="887827"/>
            <a:ext cx="8761413" cy="706964"/>
          </a:xfrm>
        </p:spPr>
        <p:txBody>
          <a:bodyPr/>
          <a:lstStyle/>
          <a:p>
            <a:r>
              <a:rPr lang="en-US" dirty="0"/>
              <a:t>Reverse Display Doubly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849" y="2349494"/>
            <a:ext cx="8825659" cy="3416300"/>
          </a:xfrm>
        </p:spPr>
        <p:txBody>
          <a:bodyPr/>
          <a:lstStyle/>
          <a:p>
            <a:r>
              <a:rPr lang="en-GB" dirty="0"/>
              <a:t> while(temp!=NULL)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</a:t>
            </a:r>
            <a:r>
              <a:rPr lang="en-GB" dirty="0" err="1"/>
              <a:t>cout</a:t>
            </a:r>
            <a:r>
              <a:rPr lang="en-GB" dirty="0"/>
              <a:t>&lt;&lt;temp-&gt;info&lt;&lt;"\t";</a:t>
            </a:r>
          </a:p>
          <a:p>
            <a:r>
              <a:rPr lang="en-GB" dirty="0"/>
              <a:t>      temp=temp-&gt;</a:t>
            </a:r>
            <a:r>
              <a:rPr lang="en-GB" dirty="0" err="1"/>
              <a:t>prev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3081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20395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70140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98925" y="470419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59091" y="470419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282826" y="4939722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19885" y="4924317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07636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57381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08836" y="4838122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3081" y="529474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3421" y="528185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2472" y="532514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07636" y="52470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41003" y="4926051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827693" y="4926050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76933" y="470419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65884" y="470419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55365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552343" y="5041505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47131" y="5031604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19886" y="5026100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76161" y="4924500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53633" y="541077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53632" y="600133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78504" y="5041505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78504" y="5041505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094367" y="428777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7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97" y="887827"/>
            <a:ext cx="8761413" cy="706964"/>
          </a:xfrm>
        </p:spPr>
        <p:txBody>
          <a:bodyPr/>
          <a:lstStyle/>
          <a:p>
            <a:r>
              <a:rPr lang="en-US" dirty="0"/>
              <a:t>Reverse Display Doubly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849" y="2349494"/>
            <a:ext cx="8825659" cy="3416300"/>
          </a:xfrm>
        </p:spPr>
        <p:txBody>
          <a:bodyPr/>
          <a:lstStyle/>
          <a:p>
            <a:r>
              <a:rPr lang="en-GB" dirty="0"/>
              <a:t> while(temp!=NULL)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</a:t>
            </a:r>
            <a:r>
              <a:rPr lang="en-GB" dirty="0" err="1"/>
              <a:t>cout</a:t>
            </a:r>
            <a:r>
              <a:rPr lang="en-GB" dirty="0"/>
              <a:t>&lt;&lt;temp-&gt;info&lt;&lt;"\t";</a:t>
            </a:r>
          </a:p>
          <a:p>
            <a:r>
              <a:rPr lang="en-GB" dirty="0"/>
              <a:t>      temp=temp-&gt;</a:t>
            </a:r>
            <a:r>
              <a:rPr lang="en-GB" dirty="0" err="1"/>
              <a:t>prev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3081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20395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70140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98925" y="470419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59091" y="470419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282826" y="4939722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19885" y="4924317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07636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57381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08836" y="4838122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3081" y="529474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3421" y="528185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2472" y="532514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07636" y="52470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41003" y="4926051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827693" y="4926050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76933" y="470419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65884" y="470419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55365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552343" y="5041505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47131" y="5031604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19886" y="5026100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76161" y="4924500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53633" y="541077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53632" y="600133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78504" y="5041505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78504" y="5041505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032472" y="4281146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based Stack &amp;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-&gt; Push -&gt; Insert at beginning in Singly Linked List</a:t>
            </a:r>
          </a:p>
          <a:p>
            <a:r>
              <a:rPr lang="en-US" dirty="0" smtClean="0"/>
              <a:t>Stack -&gt; Pop -&gt; Delete from beginning in Singly Linked List</a:t>
            </a:r>
          </a:p>
          <a:p>
            <a:r>
              <a:rPr lang="en-US" dirty="0" smtClean="0"/>
              <a:t>Queue -&gt; </a:t>
            </a:r>
            <a:r>
              <a:rPr lang="en-US" dirty="0" err="1" smtClean="0"/>
              <a:t>Enqueue</a:t>
            </a:r>
            <a:r>
              <a:rPr lang="en-US" dirty="0" smtClean="0"/>
              <a:t> -&gt; </a:t>
            </a:r>
            <a:r>
              <a:rPr lang="en-US" dirty="0"/>
              <a:t>Insert </a:t>
            </a:r>
            <a:r>
              <a:rPr lang="en-US" dirty="0" smtClean="0"/>
              <a:t>at end in </a:t>
            </a:r>
            <a:r>
              <a:rPr lang="en-US" dirty="0"/>
              <a:t>Singly Linked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Queue -&gt; </a:t>
            </a:r>
            <a:r>
              <a:rPr lang="en-US" dirty="0" err="1" smtClean="0"/>
              <a:t>Dequeue</a:t>
            </a:r>
            <a:r>
              <a:rPr lang="en-US" dirty="0" smtClean="0"/>
              <a:t> -&gt; Delete from Beginning in Singly Linked List</a:t>
            </a:r>
          </a:p>
          <a:p>
            <a:endParaRPr lang="en-US" dirty="0"/>
          </a:p>
          <a:p>
            <a:r>
              <a:rPr lang="en-US" dirty="0" smtClean="0"/>
              <a:t>Check Empty list using the condition head == Null before deletion from stack and queue.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14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997" y="887827"/>
            <a:ext cx="8761413" cy="706964"/>
          </a:xfrm>
        </p:spPr>
        <p:txBody>
          <a:bodyPr/>
          <a:lstStyle/>
          <a:p>
            <a:r>
              <a:rPr lang="en-US" dirty="0"/>
              <a:t>Reverse Display Doubly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849" y="2349494"/>
            <a:ext cx="8825659" cy="3416300"/>
          </a:xfrm>
        </p:spPr>
        <p:txBody>
          <a:bodyPr/>
          <a:lstStyle/>
          <a:p>
            <a:r>
              <a:rPr lang="en-GB" dirty="0"/>
              <a:t> while(temp!=NULL)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</a:t>
            </a:r>
            <a:r>
              <a:rPr lang="en-GB" dirty="0" err="1"/>
              <a:t>cout</a:t>
            </a:r>
            <a:r>
              <a:rPr lang="en-GB" dirty="0"/>
              <a:t>&lt;&lt;temp-&gt;info&lt;&lt;"\t";</a:t>
            </a:r>
          </a:p>
          <a:p>
            <a:r>
              <a:rPr lang="en-GB" dirty="0"/>
              <a:t>      temp=temp-&gt;</a:t>
            </a:r>
            <a:r>
              <a:rPr lang="en-GB" dirty="0" err="1"/>
              <a:t>prev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3081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020395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70140" y="4704194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98925" y="470419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59091" y="470419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282826" y="4939722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19885" y="4924317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607636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57381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08836" y="4838122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3081" y="529474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43421" y="528185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32472" y="532514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07636" y="524701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41003" y="4926051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827693" y="4926050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76933" y="470419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65884" y="470419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55365" y="469052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552343" y="5041505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47131" y="5031604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19886" y="5026100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76161" y="4924500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53633" y="5410776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53632" y="6001330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78504" y="5041505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78504" y="5041505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020394" y="4236594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in Reverse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18327"/>
            <a:ext cx="8825659" cy="44704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void </a:t>
            </a:r>
            <a:r>
              <a:rPr lang="en-GB" dirty="0" err="1"/>
              <a:t>reverseDisplay</a:t>
            </a:r>
            <a:r>
              <a:rPr lang="en-GB" dirty="0" smtClean="0"/>
              <a:t>()  </a:t>
            </a:r>
            <a:r>
              <a:rPr lang="en-GB" dirty="0"/>
              <a:t>{</a:t>
            </a:r>
          </a:p>
          <a:p>
            <a:r>
              <a:rPr lang="en-GB" dirty="0"/>
              <a:t>    node *temp = head;</a:t>
            </a:r>
          </a:p>
          <a:p>
            <a:r>
              <a:rPr lang="en-GB" dirty="0"/>
              <a:t>    if (temp == NULL)</a:t>
            </a:r>
          </a:p>
          <a:p>
            <a:r>
              <a:rPr lang="en-GB" dirty="0"/>
              <a:t>     return;</a:t>
            </a:r>
          </a:p>
          <a:p>
            <a:r>
              <a:rPr lang="en-GB" dirty="0"/>
              <a:t>    while(temp-&gt;next!=NULL)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temp=temp-&gt;next;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while(temp!=NULL)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</a:t>
            </a:r>
            <a:r>
              <a:rPr lang="en-GB" dirty="0" err="1"/>
              <a:t>cout</a:t>
            </a:r>
            <a:r>
              <a:rPr lang="en-GB" dirty="0"/>
              <a:t>&lt;&lt;temp-&gt;info&lt;&lt;"\t";</a:t>
            </a:r>
          </a:p>
          <a:p>
            <a:r>
              <a:rPr lang="en-GB" dirty="0"/>
              <a:t>      temp=temp-&gt;</a:t>
            </a:r>
            <a:r>
              <a:rPr lang="en-GB" dirty="0" err="1"/>
              <a:t>prev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</a:t>
            </a:r>
            <a:r>
              <a:rPr lang="en-GB" dirty="0" err="1"/>
              <a:t>cout</a:t>
            </a:r>
            <a:r>
              <a:rPr lang="en-GB" dirty="0"/>
              <a:t>&lt;&lt;</a:t>
            </a:r>
            <a:r>
              <a:rPr lang="en-GB" dirty="0" err="1"/>
              <a:t>endl</a:t>
            </a:r>
            <a:r>
              <a:rPr lang="en-GB" dirty="0" smtClean="0"/>
              <a:t>;   </a:t>
            </a: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743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</a:t>
            </a:r>
            <a:r>
              <a:rPr lang="en-US" dirty="0"/>
              <a:t>Linked </a:t>
            </a:r>
            <a:r>
              <a:rPr lang="en-US" dirty="0" smtClean="0"/>
              <a:t>List (Deletion)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*temp = head;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6135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3449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33194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61979" y="38729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22145" y="387291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245880" y="4108449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2939" y="409304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70690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20435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71890" y="4006849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6135" y="446347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475" y="445057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70690" y="441574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04057" y="4094778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790747" y="4094777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39987" y="387292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28938" y="387291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18419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515397" y="4210232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0185" y="420033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82940" y="41948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39215" y="40932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16687" y="457950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16686" y="51700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41558" y="4210232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41558" y="4210232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924476" y="34655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</a:t>
            </a:r>
            <a:r>
              <a:rPr lang="en-US" dirty="0"/>
              <a:t>Linked </a:t>
            </a:r>
            <a:r>
              <a:rPr lang="en-US" dirty="0" smtClean="0"/>
              <a:t>List (Deletion)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ead = head -&gt; next;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3449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33194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61979" y="38729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22145" y="387291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82939" y="409304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70690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20435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71890" y="4006849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06475" y="445057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70690" y="441574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04057" y="4094778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790747" y="4094777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39987" y="387292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28938" y="387291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18419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515397" y="4210232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0185" y="420033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82940" y="41948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39215" y="40932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16687" y="457950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16686" y="51700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41558" y="4210232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41558" y="4210232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924476" y="34655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temp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43743" y="350500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7" y="915544"/>
            <a:ext cx="8761413" cy="706964"/>
          </a:xfrm>
        </p:spPr>
        <p:txBody>
          <a:bodyPr/>
          <a:lstStyle/>
          <a:p>
            <a:r>
              <a:rPr lang="en-US" dirty="0" smtClean="0"/>
              <a:t>Doubly </a:t>
            </a:r>
            <a:r>
              <a:rPr lang="en-US" dirty="0"/>
              <a:t>Linked </a:t>
            </a:r>
            <a:r>
              <a:rPr lang="en-US" dirty="0" smtClean="0"/>
              <a:t>List (Deletion)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933" y="2668337"/>
            <a:ext cx="8825659" cy="341630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ead = head -&gt; next;</a:t>
            </a:r>
          </a:p>
          <a:p>
            <a:r>
              <a:rPr lang="en-US" dirty="0" smtClean="0"/>
              <a:t>delete temp;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8597" y="391910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348763" y="391909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797308" y="390543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647053" y="390543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98508" y="405303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22144" y="45400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97308" y="446192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30675" y="4140960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17365" y="4140959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55556" y="391910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945037" y="390543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165833" y="4139409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43305" y="462568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043304" y="521623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6468176" y="4256414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68176" y="4256414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70361" y="35511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59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7" y="915544"/>
            <a:ext cx="8761413" cy="706964"/>
          </a:xfrm>
        </p:spPr>
        <p:txBody>
          <a:bodyPr/>
          <a:lstStyle/>
          <a:p>
            <a:r>
              <a:rPr lang="en-US" dirty="0" smtClean="0"/>
              <a:t>Doubly </a:t>
            </a:r>
            <a:r>
              <a:rPr lang="en-US" dirty="0"/>
              <a:t>Linked </a:t>
            </a:r>
            <a:r>
              <a:rPr lang="en-US" dirty="0" smtClean="0"/>
              <a:t>List (Deletion)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933" y="2668337"/>
            <a:ext cx="8825659" cy="341630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ead -&gt; </a:t>
            </a:r>
            <a:r>
              <a:rPr lang="en-US" dirty="0" err="1" smtClean="0"/>
              <a:t>prev</a:t>
            </a:r>
            <a:r>
              <a:rPr lang="en-US" dirty="0" smtClean="0"/>
              <a:t> = NULL;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8597" y="391910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348763" y="391909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7797308" y="390543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647053" y="390543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98508" y="4053031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22144" y="45400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97308" y="446192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30675" y="4140960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017365" y="4140959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655556" y="391910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6945037" y="3905432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165833" y="4139409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43305" y="4625685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043304" y="521623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tail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6468176" y="4256414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68176" y="4256414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70361" y="3551183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head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085475" y="4154626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85474" y="4168379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(Deletion)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void </a:t>
            </a:r>
            <a:r>
              <a:rPr lang="en-GB" dirty="0" err="1"/>
              <a:t>delete_node</a:t>
            </a:r>
            <a:r>
              <a:rPr lang="en-GB" dirty="0"/>
              <a:t>()</a:t>
            </a:r>
          </a:p>
          <a:p>
            <a:r>
              <a:rPr lang="en-GB" dirty="0"/>
              <a:t>  {</a:t>
            </a:r>
          </a:p>
          <a:p>
            <a:r>
              <a:rPr lang="en-GB" dirty="0"/>
              <a:t>    node *temp = head;</a:t>
            </a:r>
          </a:p>
          <a:p>
            <a:r>
              <a:rPr lang="en-GB" dirty="0"/>
              <a:t>    head = head-&gt;next;</a:t>
            </a:r>
          </a:p>
          <a:p>
            <a:r>
              <a:rPr lang="en-GB" dirty="0"/>
              <a:t>    delete temp;</a:t>
            </a:r>
          </a:p>
          <a:p>
            <a:r>
              <a:rPr lang="en-GB" dirty="0"/>
              <a:t>    head-&gt;</a:t>
            </a:r>
            <a:r>
              <a:rPr lang="en-GB" dirty="0" err="1"/>
              <a:t>prev</a:t>
            </a:r>
            <a:r>
              <a:rPr lang="en-GB" dirty="0"/>
              <a:t> = NULL;</a:t>
            </a:r>
          </a:p>
          <a:p>
            <a:r>
              <a:rPr lang="en-GB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657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15010" cy="3416300"/>
          </a:xfrm>
        </p:spPr>
        <p:txBody>
          <a:bodyPr/>
          <a:lstStyle/>
          <a:p>
            <a:r>
              <a:rPr lang="en-GB" dirty="0"/>
              <a:t>A tree is a nonlinear hierarchical data structure that consists of nodes connected by edges.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3622194" y="3278909"/>
            <a:ext cx="4685530" cy="2558472"/>
            <a:chOff x="3622194" y="3278909"/>
            <a:chExt cx="4685530" cy="2558472"/>
          </a:xfrm>
        </p:grpSpPr>
        <p:sp>
          <p:nvSpPr>
            <p:cNvPr id="4" name="Oval 3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4" idx="2"/>
              <a:endCxn id="5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4" idx="6"/>
              <a:endCxn id="6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3"/>
              <a:endCxn id="7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4"/>
              <a:endCxn id="8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5"/>
              <a:endCxn id="9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3"/>
              <a:endCxn id="12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5"/>
              <a:endCxn id="13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7" idx="3"/>
              <a:endCxn id="10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5"/>
              <a:endCxn id="11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4"/>
              <a:endCxn id="14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95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Trees?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linear data structure stores data elements in sequential form.</a:t>
            </a:r>
          </a:p>
          <a:p>
            <a:pPr lvl="1"/>
            <a:r>
              <a:rPr lang="en-US" dirty="0" smtClean="0"/>
              <a:t>The time complexity increases with increased data size.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US" dirty="0" smtClean="0"/>
              <a:t>Tree data structure is non linear allows easier and quicker access to data elements. </a:t>
            </a:r>
          </a:p>
        </p:txBody>
      </p:sp>
    </p:spTree>
    <p:extLst>
      <p:ext uri="{BB962C8B-B14F-4D97-AF65-F5344CB8AC3E}">
        <p14:creationId xmlns:p14="http://schemas.microsoft.com/office/powerpoint/2010/main" val="28605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&amp; Edge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node is an entity that contains a key or value and pointers to its child nodes.</a:t>
            </a:r>
          </a:p>
          <a:p>
            <a:r>
              <a:rPr lang="en-GB" dirty="0"/>
              <a:t>It is the link between any two nodes.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59139" y="3925454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88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947155" cy="3416300"/>
          </a:xfrm>
        </p:spPr>
        <p:txBody>
          <a:bodyPr/>
          <a:lstStyle/>
          <a:p>
            <a:pPr algn="just"/>
            <a:r>
              <a:rPr lang="en-GB" dirty="0"/>
              <a:t>A doubly linked list is </a:t>
            </a:r>
            <a:r>
              <a:rPr lang="en-GB" dirty="0" smtClean="0"/>
              <a:t>collection </a:t>
            </a:r>
            <a:r>
              <a:rPr lang="en-GB" dirty="0"/>
              <a:t>of nodes. </a:t>
            </a:r>
            <a:endParaRPr lang="en-GB" dirty="0" smtClean="0"/>
          </a:p>
          <a:p>
            <a:pPr algn="just"/>
            <a:r>
              <a:rPr lang="en-GB" dirty="0" smtClean="0"/>
              <a:t>Each </a:t>
            </a:r>
            <a:r>
              <a:rPr lang="en-GB" dirty="0"/>
              <a:t>node here consists of a data part and two pointers. </a:t>
            </a:r>
            <a:endParaRPr lang="en-GB" dirty="0" smtClean="0"/>
          </a:p>
          <a:p>
            <a:pPr algn="just"/>
            <a:r>
              <a:rPr lang="en-GB" dirty="0" smtClean="0"/>
              <a:t>One </a:t>
            </a:r>
            <a:r>
              <a:rPr lang="en-GB" dirty="0"/>
              <a:t>pointer points to the previous node while the second pointer points to the next node.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4317" y="49599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4062" y="49599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14572" y="495992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421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414572" y="5609359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prev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28531" y="560935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next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4316" y="46386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info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13410" cy="3416300"/>
          </a:xfrm>
        </p:spPr>
        <p:txBody>
          <a:bodyPr/>
          <a:lstStyle/>
          <a:p>
            <a:r>
              <a:rPr lang="en-GB" dirty="0"/>
              <a:t>The topmost node of a tree or the node which does not have any parent node is called the root node.</a:t>
            </a:r>
          </a:p>
          <a:p>
            <a:r>
              <a:rPr lang="en-GB" dirty="0"/>
              <a:t>In the tree data structure, there must be only one root node.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59139" y="3925454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ight Arrow 25"/>
          <p:cNvSpPr/>
          <p:nvPr/>
        </p:nvSpPr>
        <p:spPr>
          <a:xfrm>
            <a:off x="6912649" y="4017415"/>
            <a:ext cx="2199073" cy="148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9239594" y="3862898"/>
            <a:ext cx="1459346" cy="4579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node which is a predecessor of a node is called the parent node of that node.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92895" y="3629890"/>
            <a:ext cx="4685530" cy="2558472"/>
            <a:chOff x="3622194" y="3278909"/>
            <a:chExt cx="4685530" cy="2558472"/>
          </a:xfrm>
        </p:grpSpPr>
        <p:sp>
          <p:nvSpPr>
            <p:cNvPr id="6" name="Oval 5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7" name="Straight Arrow Connector 16"/>
            <p:cNvCxnSpPr>
              <a:stCxn id="6" idx="2"/>
              <a:endCxn id="7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6"/>
              <a:endCxn id="8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9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10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11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3"/>
              <a:endCxn id="14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5"/>
              <a:endCxn id="15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2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5"/>
              <a:endCxn id="13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4" idx="4"/>
              <a:endCxn id="16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8885381" y="3780174"/>
            <a:ext cx="2393553" cy="612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Parent of E is B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Parent of C is A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61191" cy="3416300"/>
          </a:xfrm>
        </p:spPr>
        <p:txBody>
          <a:bodyPr/>
          <a:lstStyle/>
          <a:p>
            <a:r>
              <a:rPr lang="en-GB" dirty="0"/>
              <a:t>The node which is the immediate successor of a node is called the child node of that node. 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92895" y="3629890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8610600" y="3777303"/>
            <a:ext cx="2777835" cy="1238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Node I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are child nodes of D.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 and H are child  nodes of C</a:t>
            </a:r>
          </a:p>
        </p:txBody>
      </p:sp>
    </p:spTree>
    <p:extLst>
      <p:ext uri="{BB962C8B-B14F-4D97-AF65-F5344CB8AC3E}">
        <p14:creationId xmlns:p14="http://schemas.microsoft.com/office/powerpoint/2010/main" val="427357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nodes which do not have any child nodes.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92895" y="3629890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8610600" y="3777303"/>
            <a:ext cx="2777835" cy="82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Node I, J,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F, K, H are Leaf nodes.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2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node with at least one child.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192895" y="3629890"/>
            <a:ext cx="4685530" cy="2558472"/>
            <a:chOff x="3622194" y="3278909"/>
            <a:chExt cx="4685530" cy="2558472"/>
          </a:xfrm>
        </p:grpSpPr>
        <p:sp>
          <p:nvSpPr>
            <p:cNvPr id="5" name="Oval 4"/>
            <p:cNvSpPr/>
            <p:nvPr/>
          </p:nvSpPr>
          <p:spPr>
            <a:xfrm>
              <a:off x="6179128" y="3278909"/>
              <a:ext cx="418714" cy="4271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973782" y="3736877"/>
              <a:ext cx="418714" cy="442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294418" y="3801691"/>
              <a:ext cx="418714" cy="3777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09632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3782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en-GB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51237" y="4507345"/>
              <a:ext cx="418714" cy="420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22194" y="5467927"/>
              <a:ext cx="418714" cy="36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GB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710545" y="5430213"/>
              <a:ext cx="620632" cy="407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  <a:endParaRPr lang="en-GB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75704" y="4514400"/>
              <a:ext cx="418714" cy="4039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  <a:endParaRPr lang="en-GB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7889010" y="4514400"/>
              <a:ext cx="418714" cy="399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endParaRPr lang="en-GB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77285" y="5449455"/>
              <a:ext cx="657987" cy="3879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  <a:endParaRPr lang="en-GB" dirty="0"/>
            </a:p>
          </p:txBody>
        </p:sp>
        <p:cxnSp>
          <p:nvCxnSpPr>
            <p:cNvPr id="16" name="Straight Arrow Connector 15"/>
            <p:cNvCxnSpPr>
              <a:stCxn id="5" idx="2"/>
              <a:endCxn id="6" idx="7"/>
            </p:cNvCxnSpPr>
            <p:nvPr/>
          </p:nvCxnSpPr>
          <p:spPr>
            <a:xfrm flipH="1">
              <a:off x="5331177" y="3492499"/>
              <a:ext cx="847951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7" idx="0"/>
            </p:cNvCxnSpPr>
            <p:nvPr/>
          </p:nvCxnSpPr>
          <p:spPr>
            <a:xfrm>
              <a:off x="6597842" y="3492499"/>
              <a:ext cx="905933" cy="30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  <a:endCxn id="8" idx="0"/>
            </p:cNvCxnSpPr>
            <p:nvPr/>
          </p:nvCxnSpPr>
          <p:spPr>
            <a:xfrm flipH="1">
              <a:off x="4305684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4"/>
              <a:endCxn id="9" idx="0"/>
            </p:cNvCxnSpPr>
            <p:nvPr/>
          </p:nvCxnSpPr>
          <p:spPr>
            <a:xfrm>
              <a:off x="5183139" y="4179454"/>
              <a:ext cx="0" cy="334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10" idx="0"/>
            </p:cNvCxnSpPr>
            <p:nvPr/>
          </p:nvCxnSpPr>
          <p:spPr>
            <a:xfrm>
              <a:off x="5331177" y="4114640"/>
              <a:ext cx="729417" cy="392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3" idx="0"/>
            </p:cNvCxnSpPr>
            <p:nvPr/>
          </p:nvCxnSpPr>
          <p:spPr>
            <a:xfrm flipH="1">
              <a:off x="7085061" y="4124132"/>
              <a:ext cx="270676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5"/>
              <a:endCxn id="14" idx="0"/>
            </p:cNvCxnSpPr>
            <p:nvPr/>
          </p:nvCxnSpPr>
          <p:spPr>
            <a:xfrm>
              <a:off x="7651813" y="4124132"/>
              <a:ext cx="446554" cy="390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3"/>
              <a:endCxn id="11" idx="0"/>
            </p:cNvCxnSpPr>
            <p:nvPr/>
          </p:nvCxnSpPr>
          <p:spPr>
            <a:xfrm flipH="1">
              <a:off x="3831551" y="4866054"/>
              <a:ext cx="326095" cy="601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5"/>
              <a:endCxn id="12" idx="0"/>
            </p:cNvCxnSpPr>
            <p:nvPr/>
          </p:nvCxnSpPr>
          <p:spPr>
            <a:xfrm>
              <a:off x="4453722" y="4866054"/>
              <a:ext cx="567139" cy="564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3" idx="4"/>
              <a:endCxn id="15" idx="0"/>
            </p:cNvCxnSpPr>
            <p:nvPr/>
          </p:nvCxnSpPr>
          <p:spPr>
            <a:xfrm>
              <a:off x="7085061" y="4918363"/>
              <a:ext cx="21218" cy="531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8610600" y="3777303"/>
            <a:ext cx="2777835" cy="82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Nodes A, B, C, D, G are internal nodes.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383737" cy="3416300"/>
          </a:xfrm>
        </p:spPr>
        <p:txBody>
          <a:bodyPr/>
          <a:lstStyle/>
          <a:p>
            <a:r>
              <a:rPr lang="en-GB" dirty="0"/>
              <a:t>The previous pointer of the head is set to NULL as this is the first node.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next pointer of the tail node is set to NULL as this is the last node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As the doubly linked list contains two pointers i.e. previous and next, we can traverse it into the directions forward and backward.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997" t="58912" r="10499" b="27801"/>
          <a:stretch/>
        </p:blipFill>
        <p:spPr>
          <a:xfrm>
            <a:off x="865743" y="4502774"/>
            <a:ext cx="10699422" cy="13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Doubly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85701" cy="3416300"/>
          </a:xfrm>
        </p:spPr>
        <p:txBody>
          <a:bodyPr/>
          <a:lstStyle/>
          <a:p>
            <a:r>
              <a:rPr lang="en-GB" dirty="0"/>
              <a:t>It can be used to implement various other data structures like hash-tables</a:t>
            </a:r>
            <a:r>
              <a:rPr lang="en-GB" dirty="0" smtClean="0"/>
              <a:t>, </a:t>
            </a:r>
            <a:r>
              <a:rPr lang="en-GB" dirty="0"/>
              <a:t>binary trees etc.</a:t>
            </a:r>
          </a:p>
          <a:p>
            <a:r>
              <a:rPr lang="en-GB" dirty="0"/>
              <a:t>Can be used to implement functionalities such as undo/redo.</a:t>
            </a:r>
          </a:p>
          <a:p>
            <a:r>
              <a:rPr lang="en-GB" dirty="0"/>
              <a:t>Can be used in any software which requires forward and backward navigation e.g. music players, in web-browsers to move between previously visited and current page etc.</a:t>
            </a:r>
          </a:p>
          <a:p>
            <a:r>
              <a:rPr lang="en-GB" dirty="0"/>
              <a:t>Used by a thread scheduler in many operating systems to maintain a list of all running processes.</a:t>
            </a:r>
          </a:p>
        </p:txBody>
      </p:sp>
    </p:spTree>
    <p:extLst>
      <p:ext uri="{BB962C8B-B14F-4D97-AF65-F5344CB8AC3E}">
        <p14:creationId xmlns:p14="http://schemas.microsoft.com/office/powerpoint/2010/main" val="2172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572" y="955195"/>
            <a:ext cx="8761413" cy="706964"/>
          </a:xfrm>
        </p:spPr>
        <p:txBody>
          <a:bodyPr/>
          <a:lstStyle/>
          <a:p>
            <a:r>
              <a:rPr lang="en-US" dirty="0"/>
              <a:t>Doubly Linked List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96135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983449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33194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61979" y="38729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22145" y="387291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1245880" y="4108449"/>
            <a:ext cx="887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2939" y="409304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70690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20435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71890" y="4006849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6135" y="4463472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first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06475" y="4450578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250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70690" y="441574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04057" y="4094778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790747" y="4094777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39987" y="387292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28938" y="387291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718419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515397" y="4210232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10185" y="4200331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682940" y="41948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39215" y="40932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16687" y="457950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16686" y="51700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last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41558" y="4210232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41558" y="4210232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 err="1"/>
              <a:t>struct</a:t>
            </a:r>
            <a:r>
              <a:rPr lang="en-GB" dirty="0"/>
              <a:t> node</a:t>
            </a:r>
          </a:p>
          <a:p>
            <a:pPr marL="0" indent="0" algn="just">
              <a:buNone/>
            </a:pPr>
            <a:r>
              <a:rPr lang="en-GB" dirty="0"/>
              <a:t>{</a:t>
            </a:r>
          </a:p>
          <a:p>
            <a:pPr marL="0" indent="0" algn="just">
              <a:buNone/>
            </a:pPr>
            <a:r>
              <a:rPr lang="en-GB" dirty="0" err="1"/>
              <a:t>int</a:t>
            </a:r>
            <a:r>
              <a:rPr lang="en-GB" dirty="0"/>
              <a:t> info;</a:t>
            </a:r>
          </a:p>
          <a:p>
            <a:pPr marL="0" indent="0" algn="just">
              <a:buNone/>
            </a:pPr>
            <a:r>
              <a:rPr lang="en-GB" dirty="0"/>
              <a:t>node* </a:t>
            </a:r>
            <a:r>
              <a:rPr lang="en-GB" dirty="0" err="1" smtClean="0"/>
              <a:t>prev</a:t>
            </a:r>
            <a:r>
              <a:rPr lang="en-GB" dirty="0" smtClean="0"/>
              <a:t>;</a:t>
            </a:r>
          </a:p>
          <a:p>
            <a:pPr marL="0" indent="0" algn="just">
              <a:buNone/>
            </a:pPr>
            <a:r>
              <a:rPr lang="en-US" dirty="0" smtClean="0"/>
              <a:t>node* next;</a:t>
            </a:r>
            <a:endParaRPr lang="en-GB" dirty="0"/>
          </a:p>
          <a:p>
            <a:pPr marL="0" indent="0" algn="just">
              <a:buNone/>
            </a:pPr>
            <a:r>
              <a:rPr lang="en-GB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562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</a:t>
            </a:r>
            <a:r>
              <a:rPr lang="en-US" dirty="0" smtClean="0"/>
              <a:t>List (Insertion)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node* </a:t>
            </a:r>
            <a:r>
              <a:rPr lang="en-US" dirty="0" err="1"/>
              <a:t>newNode</a:t>
            </a:r>
            <a:r>
              <a:rPr lang="en-US" dirty="0"/>
              <a:t> = new node;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983449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833194" y="3872921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61979" y="3872918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122145" y="3872917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82939" y="4093044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70690" y="385925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353965" y="3888510"/>
            <a:ext cx="982686" cy="41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971890" y="4006849"/>
            <a:ext cx="71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95526" y="4493875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101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70690" y="4415741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200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904057" y="4094778"/>
            <a:ext cx="886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790747" y="4094777"/>
            <a:ext cx="1" cy="58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139987" y="3872920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5428938" y="3872919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250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8651949" y="3888510"/>
            <a:ext cx="982686" cy="41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82940" y="41948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939215" y="4093227"/>
            <a:ext cx="781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816687" y="4579503"/>
            <a:ext cx="849745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7816686" y="5170057"/>
            <a:ext cx="849745" cy="23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last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33" idx="0"/>
          </p:cNvCxnSpPr>
          <p:nvPr/>
        </p:nvCxnSpPr>
        <p:spPr>
          <a:xfrm flipH="1" flipV="1">
            <a:off x="8241558" y="4210232"/>
            <a:ext cx="2" cy="3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241558" y="4210232"/>
            <a:ext cx="47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96135" y="3872918"/>
            <a:ext cx="11394612" cy="2200183"/>
            <a:chOff x="396135" y="3872918"/>
            <a:chExt cx="11394612" cy="2200183"/>
          </a:xfrm>
        </p:grpSpPr>
        <p:sp>
          <p:nvSpPr>
            <p:cNvPr id="4" name="Rectangle 3"/>
            <p:cNvSpPr/>
            <p:nvPr/>
          </p:nvSpPr>
          <p:spPr>
            <a:xfrm>
              <a:off x="396135" y="3872921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250</a:t>
              </a:r>
              <a:endParaRPr lang="en-GB" dirty="0"/>
            </a:p>
          </p:txBody>
        </p: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1245880" y="4108449"/>
              <a:ext cx="887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96135" y="4463472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first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06475" y="4450578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250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515397" y="4210232"/>
              <a:ext cx="886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510185" y="4200331"/>
              <a:ext cx="1" cy="587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95150" y="5265109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44895" y="5265109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51688" y="5265108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9454" y="5456675"/>
              <a:ext cx="1305307" cy="125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newNode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25127" y="5841038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270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83448" y="3872922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GB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33193" y="3872922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101</a:t>
              </a:r>
              <a:endParaRPr lang="en-GB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261978" y="3872919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GB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122144" y="3872918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</a:t>
              </a:r>
              <a:endParaRPr lang="en-GB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682938" y="4093045"/>
              <a:ext cx="71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0353964" y="3888511"/>
              <a:ext cx="982686" cy="4125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7971889" y="4006850"/>
              <a:ext cx="71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995525" y="4493876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101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570689" y="4415742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200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0904056" y="4094779"/>
              <a:ext cx="886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1790746" y="4094778"/>
              <a:ext cx="1" cy="587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39986" y="3872921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28937" y="387292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250</a:t>
              </a:r>
              <a:endParaRPr lang="en-GB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651948" y="3888511"/>
              <a:ext cx="982686" cy="4125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101</a:t>
              </a:r>
              <a:endParaRPr lang="en-GB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4682939" y="4194828"/>
              <a:ext cx="781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7939214" y="4093228"/>
              <a:ext cx="781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7816686" y="4579504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</a:t>
              </a:r>
              <a:endParaRPr lang="en-GB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816685" y="5170058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last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56" idx="0"/>
            </p:cNvCxnSpPr>
            <p:nvPr/>
          </p:nvCxnSpPr>
          <p:spPr>
            <a:xfrm flipH="1" flipV="1">
              <a:off x="8241557" y="4210233"/>
              <a:ext cx="2" cy="369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8241557" y="4210233"/>
              <a:ext cx="476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53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(Insertion)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2155"/>
            <a:ext cx="8825659" cy="3416300"/>
          </a:xfrm>
        </p:spPr>
        <p:txBody>
          <a:bodyPr/>
          <a:lstStyle/>
          <a:p>
            <a:r>
              <a:rPr lang="en-US" dirty="0"/>
              <a:t>node* </a:t>
            </a:r>
            <a:r>
              <a:rPr lang="en-US" dirty="0" err="1"/>
              <a:t>newNode</a:t>
            </a:r>
            <a:r>
              <a:rPr lang="en-US" dirty="0"/>
              <a:t> = new node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newNode</a:t>
            </a:r>
            <a:r>
              <a:rPr lang="en-US" dirty="0" smtClean="0"/>
              <a:t> -&gt; info = data; 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396135" y="3824604"/>
            <a:ext cx="11394613" cy="2213851"/>
            <a:chOff x="396135" y="3859250"/>
            <a:chExt cx="11394613" cy="2213851"/>
          </a:xfrm>
        </p:grpSpPr>
        <p:sp>
          <p:nvSpPr>
            <p:cNvPr id="4" name="Rectangle 3"/>
            <p:cNvSpPr/>
            <p:nvPr/>
          </p:nvSpPr>
          <p:spPr>
            <a:xfrm>
              <a:off x="396135" y="3872921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250</a:t>
              </a:r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83449" y="3872921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33194" y="3872921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101</a:t>
              </a:r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61979" y="3872918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122145" y="3872917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</a:t>
              </a:r>
              <a:endParaRPr lang="en-GB" dirty="0"/>
            </a:p>
          </p:txBody>
        </p: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1245880" y="4108449"/>
              <a:ext cx="887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682939" y="4093044"/>
              <a:ext cx="71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9570690" y="385925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20435" y="385925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71890" y="4006849"/>
              <a:ext cx="71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96135" y="4463472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first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906475" y="4450578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250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95526" y="4493875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101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70690" y="4415741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200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904057" y="4094778"/>
              <a:ext cx="886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1790747" y="4094777"/>
              <a:ext cx="1" cy="587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139987" y="387292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28938" y="3872919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250</a:t>
              </a:r>
              <a:endParaRPr lang="en-GB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718419" y="3859250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101</a:t>
              </a:r>
              <a:endParaRPr lang="en-GB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515397" y="4210232"/>
              <a:ext cx="886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510185" y="4200331"/>
              <a:ext cx="1" cy="587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682940" y="4194827"/>
              <a:ext cx="781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7939215" y="4093227"/>
              <a:ext cx="781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6687" y="4579503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</a:t>
              </a:r>
              <a:endParaRPr lang="en-GB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6686" y="5170057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last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33" idx="0"/>
            </p:cNvCxnSpPr>
            <p:nvPr/>
          </p:nvCxnSpPr>
          <p:spPr>
            <a:xfrm flipH="1" flipV="1">
              <a:off x="8241558" y="4210232"/>
              <a:ext cx="2" cy="369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8241558" y="4210232"/>
              <a:ext cx="476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95150" y="5265109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GB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44895" y="5265109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151688" y="5265108"/>
              <a:ext cx="849745" cy="47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9454" y="5456675"/>
              <a:ext cx="1305307" cy="125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newNode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25127" y="5841038"/>
              <a:ext cx="849745" cy="2320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270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48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393</TotalTime>
  <Words>1328</Words>
  <Application>Microsoft Office PowerPoint</Application>
  <PresentationFormat>Widescreen</PresentationFormat>
  <Paragraphs>508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Ion Boardroom</vt:lpstr>
      <vt:lpstr>Data Structure &amp; Algorithms</vt:lpstr>
      <vt:lpstr>Linked List based Stack &amp; Queue</vt:lpstr>
      <vt:lpstr>Doubly Linked List</vt:lpstr>
      <vt:lpstr>Doubly Linked List</vt:lpstr>
      <vt:lpstr>Application of Doubly Linked List</vt:lpstr>
      <vt:lpstr>Doubly Linked List</vt:lpstr>
      <vt:lpstr>Doubly Linked List</vt:lpstr>
      <vt:lpstr>Doubly Linked List (Insertion)</vt:lpstr>
      <vt:lpstr>Doubly Linked List (Insertion)</vt:lpstr>
      <vt:lpstr>Doubly Linked List (Insertion)</vt:lpstr>
      <vt:lpstr>Doubly Linked List (Insertion)</vt:lpstr>
      <vt:lpstr>Doubly Linked List (Insertion)</vt:lpstr>
      <vt:lpstr>Doubly Linked List (Insertion)</vt:lpstr>
      <vt:lpstr>Doubly Linked List (Insertion)</vt:lpstr>
      <vt:lpstr>Reverse Display Doubly Linked List</vt:lpstr>
      <vt:lpstr>PowerPoint Presentation</vt:lpstr>
      <vt:lpstr>Reverse Display Doubly Linked List</vt:lpstr>
      <vt:lpstr>Reverse Display Doubly Linked List</vt:lpstr>
      <vt:lpstr>Reverse Display Doubly Linked List</vt:lpstr>
      <vt:lpstr>Reverse Display Doubly Linked List</vt:lpstr>
      <vt:lpstr>Print in Reverse Order</vt:lpstr>
      <vt:lpstr>Doubly Linked List (Deletion)</vt:lpstr>
      <vt:lpstr>Doubly Linked List (Deletion)</vt:lpstr>
      <vt:lpstr>Doubly Linked List (Deletion)</vt:lpstr>
      <vt:lpstr>Doubly Linked List (Deletion)</vt:lpstr>
      <vt:lpstr>Doubly Linked List (Deletion)</vt:lpstr>
      <vt:lpstr>Tree </vt:lpstr>
      <vt:lpstr>Why Trees?</vt:lpstr>
      <vt:lpstr>Node &amp; Edge</vt:lpstr>
      <vt:lpstr>Root Node</vt:lpstr>
      <vt:lpstr>Parent Node</vt:lpstr>
      <vt:lpstr>Child Node</vt:lpstr>
      <vt:lpstr>Leaf Node</vt:lpstr>
      <vt:lpstr>Internal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Maryam Imtiaz Malik</dc:creator>
  <cp:lastModifiedBy>Maryam Imtiaz Malik</cp:lastModifiedBy>
  <cp:revision>164</cp:revision>
  <dcterms:created xsi:type="dcterms:W3CDTF">2022-03-29T13:59:28Z</dcterms:created>
  <dcterms:modified xsi:type="dcterms:W3CDTF">2024-05-04T04:39:20Z</dcterms:modified>
</cp:coreProperties>
</file>