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70" r:id="rId12"/>
    <p:sldId id="271" r:id="rId13"/>
    <p:sldId id="272" r:id="rId14"/>
    <p:sldId id="273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BB05D-97E8-4DC5-8303-9E49FF7394F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C8B66-A253-498F-94F5-B1EA336230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0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C8B66-A253-498F-94F5-B1EA336230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1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i</a:t>
            </a:r>
            <a:r>
              <a:rPr lang="en-US" dirty="0" smtClean="0"/>
              <a:t>&gt;=3</a:t>
            </a:r>
            <a:r>
              <a:rPr lang="en-US" baseline="0" dirty="0" smtClean="0"/>
              <a:t>  5 4 3 2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C8B66-A253-498F-94F5-B1EA336230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9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5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3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04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6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9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0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45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2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8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7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7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63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4B5868-E45B-4D14-B3A1-F6D9C247AA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F00865A-DA27-4ABA-A75B-F5E0D2453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9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16245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7190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process of assigning values to array elements at the time of array deceleration. 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GB" i="1" dirty="0" smtClean="0"/>
              <a:t>      </a:t>
            </a:r>
            <a:r>
              <a:rPr lang="en-GB" i="1" dirty="0" err="1" smtClean="0"/>
              <a:t>dataType</a:t>
            </a:r>
            <a:r>
              <a:rPr lang="en-GB" i="1" dirty="0" smtClean="0"/>
              <a:t> </a:t>
            </a:r>
            <a:r>
              <a:rPr lang="en-GB" i="1" dirty="0" err="1"/>
              <a:t>arrayName</a:t>
            </a:r>
            <a:r>
              <a:rPr lang="en-GB" dirty="0"/>
              <a:t>[</a:t>
            </a:r>
            <a:r>
              <a:rPr lang="en-GB" i="1" dirty="0" err="1"/>
              <a:t>numberOfItems</a:t>
            </a:r>
            <a:r>
              <a:rPr lang="en-GB" dirty="0" smtClean="0"/>
              <a:t>] = { List of values 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GB" dirty="0" smtClean="0"/>
              <a:t>     double width[7] ={10.96, 6.43, 2.58, 0.86, 5.89, 7.56, 8.22</a:t>
            </a:r>
            <a:r>
              <a:rPr lang="en-GB" dirty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     double </a:t>
            </a:r>
            <a:r>
              <a:rPr lang="en-GB" dirty="0"/>
              <a:t>width[7] ={10.96, 6.43, 2.58, </a:t>
            </a:r>
            <a:r>
              <a:rPr lang="en-GB" dirty="0" smtClean="0"/>
              <a:t>0.86};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1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referred to as a table, consists of both rows and columns of elements.</a:t>
            </a:r>
          </a:p>
          <a:p>
            <a:r>
              <a:rPr lang="en-GB" dirty="0"/>
              <a:t>It is useful for storing multiple sets of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842" t="32703" r="25493" b="42554"/>
          <a:stretch/>
        </p:blipFill>
        <p:spPr>
          <a:xfrm>
            <a:off x="3398547" y="3912548"/>
            <a:ext cx="5643853" cy="19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 dirty="0" smtClean="0"/>
              <a:t>Two-Dimensional </a:t>
            </a:r>
            <a:r>
              <a:rPr lang="en-US" dirty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939" y="2466108"/>
            <a:ext cx="8915400" cy="3364269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GB" i="1" dirty="0" smtClean="0"/>
              <a:t>      </a:t>
            </a:r>
            <a:r>
              <a:rPr lang="en-GB" i="1" dirty="0" err="1" smtClean="0"/>
              <a:t>dataType</a:t>
            </a:r>
            <a:r>
              <a:rPr lang="en-GB" i="1" dirty="0" smtClean="0"/>
              <a:t> </a:t>
            </a:r>
            <a:r>
              <a:rPr lang="en-GB" i="1" dirty="0" err="1" smtClean="0"/>
              <a:t>arrayName</a:t>
            </a:r>
            <a:r>
              <a:rPr lang="en-GB" dirty="0" smtClean="0"/>
              <a:t>[Rows][Cols];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[3][4];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842" t="32703" r="25422" b="42554"/>
          <a:stretch/>
        </p:blipFill>
        <p:spPr>
          <a:xfrm>
            <a:off x="3564802" y="4617179"/>
            <a:ext cx="5653089" cy="19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 of 2-D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412" y="2225963"/>
            <a:ext cx="8915400" cy="44242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single element of 2-D Array can be accessed using:</a:t>
            </a:r>
          </a:p>
          <a:p>
            <a:pPr lvl="1"/>
            <a:r>
              <a:rPr lang="en-US" dirty="0" smtClean="0"/>
              <a:t>Array’s Name</a:t>
            </a:r>
          </a:p>
          <a:p>
            <a:pPr lvl="1"/>
            <a:r>
              <a:rPr lang="en-US" dirty="0" smtClean="0"/>
              <a:t>Element's Index</a:t>
            </a:r>
            <a:endParaRPr lang="en-US" dirty="0"/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arrayName</a:t>
            </a:r>
            <a:r>
              <a:rPr lang="en-US" dirty="0" smtClean="0"/>
              <a:t>[row][col];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val</a:t>
            </a:r>
            <a:r>
              <a:rPr lang="en-US" dirty="0" smtClean="0"/>
              <a:t>[1][3] = </a:t>
            </a:r>
            <a:r>
              <a:rPr lang="en-US" dirty="0"/>
              <a:t>6</a:t>
            </a:r>
            <a:r>
              <a:rPr lang="en-US" dirty="0" smtClean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842" t="32703" r="13849" b="42554"/>
          <a:stretch/>
        </p:blipFill>
        <p:spPr>
          <a:xfrm>
            <a:off x="3333892" y="4029863"/>
            <a:ext cx="7148947" cy="19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2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Deletion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Search </a:t>
            </a:r>
          </a:p>
          <a:p>
            <a:r>
              <a:rPr lang="en-US" dirty="0" smtClean="0"/>
              <a:t>Sort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Insertion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067" y="2364509"/>
            <a:ext cx="8915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 err="1" smtClean="0"/>
              <a:t>int</a:t>
            </a:r>
            <a:r>
              <a:rPr lang="en-GB" sz="1500" dirty="0" smtClean="0"/>
              <a:t> </a:t>
            </a:r>
            <a:r>
              <a:rPr lang="en-GB" sz="1500" dirty="0"/>
              <a:t>element, </a:t>
            </a:r>
            <a:r>
              <a:rPr lang="en-GB" sz="1500" dirty="0" err="1"/>
              <a:t>initial_length</a:t>
            </a:r>
            <a:r>
              <a:rPr lang="en-GB" sz="1500" dirty="0"/>
              <a:t> = </a:t>
            </a:r>
            <a:r>
              <a:rPr lang="en-GB" sz="1500" dirty="0" smtClean="0"/>
              <a:t>6 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 err="1"/>
              <a:t>int</a:t>
            </a:r>
            <a:r>
              <a:rPr lang="en-GB" sz="1500" dirty="0"/>
              <a:t> </a:t>
            </a:r>
            <a:r>
              <a:rPr lang="en-GB" sz="1500" dirty="0" err="1"/>
              <a:t>arr</a:t>
            </a:r>
            <a:r>
              <a:rPr lang="en-GB" sz="1500" dirty="0"/>
              <a:t>[] = {2,7,8,1,3};</a:t>
            </a:r>
          </a:p>
          <a:p>
            <a:pPr marL="0" indent="0">
              <a:buNone/>
            </a:pPr>
            <a:r>
              <a:rPr lang="en-GB" sz="1500" dirty="0" err="1"/>
              <a:t>cout</a:t>
            </a:r>
            <a:r>
              <a:rPr lang="en-GB" sz="1500" dirty="0"/>
              <a:t> &lt;&lt; "Elements of array = " &lt;&lt; 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for(</a:t>
            </a:r>
            <a:r>
              <a:rPr lang="en-GB" sz="1500" dirty="0" err="1"/>
              <a:t>int</a:t>
            </a:r>
            <a:r>
              <a:rPr lang="en-GB" sz="1500" dirty="0"/>
              <a:t> </a:t>
            </a:r>
            <a:r>
              <a:rPr lang="en-GB" sz="1500" dirty="0" err="1"/>
              <a:t>i</a:t>
            </a:r>
            <a:r>
              <a:rPr lang="en-GB" sz="1500" dirty="0"/>
              <a:t> = 0; </a:t>
            </a:r>
            <a:r>
              <a:rPr lang="en-GB" sz="1500" dirty="0" err="1" smtClean="0"/>
              <a:t>i</a:t>
            </a:r>
            <a:r>
              <a:rPr lang="en-GB" sz="1500" dirty="0" smtClean="0"/>
              <a:t>&lt;initial_length-2; </a:t>
            </a:r>
            <a:r>
              <a:rPr lang="en-GB" sz="1500" dirty="0" err="1"/>
              <a:t>i</a:t>
            </a:r>
            <a:r>
              <a:rPr lang="en-GB" sz="1500" dirty="0"/>
              <a:t>++)</a:t>
            </a:r>
          </a:p>
          <a:p>
            <a:pPr marL="0" indent="0">
              <a:buNone/>
            </a:pPr>
            <a:r>
              <a:rPr lang="en-GB" sz="1500" dirty="0"/>
              <a:t>    </a:t>
            </a:r>
            <a:r>
              <a:rPr lang="en-GB" sz="1500" dirty="0" err="1"/>
              <a:t>cout</a:t>
            </a:r>
            <a:r>
              <a:rPr lang="en-GB" sz="1500" dirty="0"/>
              <a:t>&lt;&lt;</a:t>
            </a:r>
            <a:r>
              <a:rPr lang="en-GB" sz="1500" dirty="0" err="1"/>
              <a:t>arr</a:t>
            </a:r>
            <a:r>
              <a:rPr lang="en-GB" sz="1500" dirty="0"/>
              <a:t>[</a:t>
            </a:r>
            <a:r>
              <a:rPr lang="en-GB" sz="1500" dirty="0" err="1"/>
              <a:t>i</a:t>
            </a:r>
            <a:r>
              <a:rPr lang="en-GB" sz="1500" dirty="0"/>
              <a:t>]&lt;&lt;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 err="1"/>
              <a:t>cout</a:t>
            </a:r>
            <a:r>
              <a:rPr lang="en-GB" sz="1500" dirty="0"/>
              <a:t>&lt;&lt;"Insert element at end of array = ";</a:t>
            </a:r>
          </a:p>
          <a:p>
            <a:pPr marL="0" indent="0">
              <a:buNone/>
            </a:pPr>
            <a:r>
              <a:rPr lang="en-GB" sz="1500" dirty="0" err="1"/>
              <a:t>cin</a:t>
            </a:r>
            <a:r>
              <a:rPr lang="en-GB" sz="1500" dirty="0"/>
              <a:t>&gt;&gt; element;</a:t>
            </a:r>
          </a:p>
          <a:p>
            <a:pPr marL="0" indent="0">
              <a:buNone/>
            </a:pPr>
            <a:r>
              <a:rPr lang="en-GB" sz="1500" dirty="0" err="1" smtClean="0"/>
              <a:t>arr</a:t>
            </a:r>
            <a:r>
              <a:rPr lang="en-GB" sz="1500" dirty="0" smtClean="0"/>
              <a:t>[initial_length-1] </a:t>
            </a:r>
            <a:r>
              <a:rPr lang="en-GB" sz="1500" dirty="0"/>
              <a:t>= element ;</a:t>
            </a:r>
          </a:p>
          <a:p>
            <a:pPr marL="0" indent="0">
              <a:buNone/>
            </a:pPr>
            <a:r>
              <a:rPr lang="en-GB" sz="1500" dirty="0" err="1"/>
              <a:t>cout</a:t>
            </a:r>
            <a:r>
              <a:rPr lang="en-GB" sz="1500" dirty="0"/>
              <a:t>&lt;&lt;"Display elements of array after insertion" &lt;&lt; 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for(</a:t>
            </a:r>
            <a:r>
              <a:rPr lang="en-GB" sz="1500" dirty="0" err="1"/>
              <a:t>int</a:t>
            </a:r>
            <a:r>
              <a:rPr lang="en-GB" sz="1500" dirty="0"/>
              <a:t> j = 0; </a:t>
            </a:r>
            <a:r>
              <a:rPr lang="en-GB" sz="1500" dirty="0" smtClean="0"/>
              <a:t>j&lt;</a:t>
            </a:r>
            <a:r>
              <a:rPr lang="en-GB" sz="1500" dirty="0" err="1" smtClean="0"/>
              <a:t>initial_length</a:t>
            </a:r>
            <a:r>
              <a:rPr lang="en-GB" sz="1500" dirty="0" smtClean="0"/>
              <a:t>; </a:t>
            </a:r>
            <a:r>
              <a:rPr lang="en-GB" sz="1500" dirty="0" err="1"/>
              <a:t>j++</a:t>
            </a:r>
            <a:r>
              <a:rPr lang="en-GB" sz="1500" dirty="0"/>
              <a:t>)</a:t>
            </a:r>
          </a:p>
          <a:p>
            <a:pPr marL="0" indent="0">
              <a:buNone/>
            </a:pPr>
            <a:r>
              <a:rPr lang="en-GB" sz="1500" dirty="0"/>
              <a:t>     </a:t>
            </a:r>
            <a:r>
              <a:rPr lang="en-GB" sz="1500" dirty="0" err="1"/>
              <a:t>cout</a:t>
            </a:r>
            <a:r>
              <a:rPr lang="en-GB" sz="1500" dirty="0"/>
              <a:t>&lt;&lt;</a:t>
            </a:r>
            <a:r>
              <a:rPr lang="en-GB" sz="1500" dirty="0" err="1"/>
              <a:t>arr</a:t>
            </a:r>
            <a:r>
              <a:rPr lang="en-GB" sz="1500" dirty="0"/>
              <a:t>[j]&lt;&lt;</a:t>
            </a:r>
            <a:r>
              <a:rPr lang="en-GB" sz="1500" dirty="0" err="1"/>
              <a:t>endl</a:t>
            </a:r>
            <a:r>
              <a:rPr lang="en-GB" sz="1500" dirty="0" smtClean="0"/>
              <a:t>;</a:t>
            </a:r>
            <a:endParaRPr lang="en-GB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79231"/>
              </p:ext>
            </p:extLst>
          </p:nvPr>
        </p:nvGraphicFramePr>
        <p:xfrm>
          <a:off x="7673625" y="3121660"/>
          <a:ext cx="22739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49">
                  <a:extLst>
                    <a:ext uri="{9D8B030D-6E8A-4147-A177-3AD203B41FA5}">
                      <a16:colId xmlns:a16="http://schemas.microsoft.com/office/drawing/2014/main" val="1683080213"/>
                    </a:ext>
                  </a:extLst>
                </a:gridCol>
                <a:gridCol w="1413177">
                  <a:extLst>
                    <a:ext uri="{9D8B030D-6E8A-4147-A177-3AD203B41FA5}">
                      <a16:colId xmlns:a16="http://schemas.microsoft.com/office/drawing/2014/main" val="474328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6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1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1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5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9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7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Specific 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72" y="2684932"/>
            <a:ext cx="8764901" cy="3512668"/>
          </a:xfrm>
        </p:spPr>
        <p:txBody>
          <a:bodyPr>
            <a:noAutofit/>
          </a:bodyPr>
          <a:lstStyle/>
          <a:p>
            <a:r>
              <a:rPr lang="en-GB" sz="1600" dirty="0" err="1"/>
              <a:t>int</a:t>
            </a:r>
            <a:r>
              <a:rPr lang="en-GB" sz="1600" dirty="0"/>
              <a:t> element, position, </a:t>
            </a:r>
            <a:r>
              <a:rPr lang="en-GB" sz="1600" dirty="0" err="1"/>
              <a:t>i</a:t>
            </a:r>
            <a:r>
              <a:rPr lang="en-GB" sz="1600" dirty="0"/>
              <a:t>, </a:t>
            </a:r>
            <a:r>
              <a:rPr lang="en-GB" sz="1600" dirty="0" err="1"/>
              <a:t>initial_length</a:t>
            </a:r>
            <a:r>
              <a:rPr lang="en-GB" sz="1600" dirty="0"/>
              <a:t> = 5 ;</a:t>
            </a:r>
          </a:p>
          <a:p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arr</a:t>
            </a:r>
            <a:r>
              <a:rPr lang="en-GB" sz="1600" dirty="0"/>
              <a:t>[] = {2,7,8,1,3};</a:t>
            </a:r>
          </a:p>
          <a:p>
            <a:r>
              <a:rPr lang="en-GB" sz="1600" dirty="0" err="1"/>
              <a:t>cout</a:t>
            </a:r>
            <a:r>
              <a:rPr lang="en-GB" sz="1600" dirty="0"/>
              <a:t>&lt;&lt;"Enter element &amp; position = ";</a:t>
            </a:r>
          </a:p>
          <a:p>
            <a:r>
              <a:rPr lang="en-GB" sz="1600" dirty="0" err="1"/>
              <a:t>cin</a:t>
            </a:r>
            <a:r>
              <a:rPr lang="en-GB" sz="1600" dirty="0"/>
              <a:t>&gt;&gt; element &gt;&gt; position;</a:t>
            </a:r>
          </a:p>
          <a:p>
            <a:r>
              <a:rPr lang="en-GB" sz="1600" dirty="0"/>
              <a:t>for (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= </a:t>
            </a:r>
            <a:r>
              <a:rPr lang="en-GB" sz="1600" dirty="0" err="1"/>
              <a:t>initial_length</a:t>
            </a:r>
            <a:r>
              <a:rPr lang="en-GB" sz="1600" dirty="0"/>
              <a:t>; </a:t>
            </a:r>
            <a:r>
              <a:rPr lang="en-GB" sz="1600" dirty="0" err="1"/>
              <a:t>i</a:t>
            </a:r>
            <a:r>
              <a:rPr lang="en-GB" sz="1600" dirty="0"/>
              <a:t> &gt;= position; </a:t>
            </a:r>
            <a:r>
              <a:rPr lang="en-GB" sz="1600" dirty="0" err="1"/>
              <a:t>i</a:t>
            </a:r>
            <a:r>
              <a:rPr lang="en-GB" sz="1600" dirty="0"/>
              <a:t>--)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arr</a:t>
            </a:r>
            <a:r>
              <a:rPr lang="en-GB" sz="1600" dirty="0"/>
              <a:t>[</a:t>
            </a:r>
            <a:r>
              <a:rPr lang="en-GB" sz="1600" dirty="0" err="1"/>
              <a:t>i</a:t>
            </a:r>
            <a:r>
              <a:rPr lang="en-GB" sz="1600" dirty="0"/>
              <a:t>] = </a:t>
            </a:r>
            <a:r>
              <a:rPr lang="en-GB" sz="1600" dirty="0" err="1"/>
              <a:t>arr</a:t>
            </a:r>
            <a:r>
              <a:rPr lang="en-GB" sz="1600" dirty="0"/>
              <a:t>[</a:t>
            </a:r>
            <a:r>
              <a:rPr lang="en-GB" sz="1600" dirty="0" err="1"/>
              <a:t>i</a:t>
            </a:r>
            <a:r>
              <a:rPr lang="en-GB" sz="1600" dirty="0"/>
              <a:t> -1];</a:t>
            </a:r>
          </a:p>
          <a:p>
            <a:r>
              <a:rPr lang="en-GB" sz="1600" dirty="0" err="1"/>
              <a:t>arr</a:t>
            </a:r>
            <a:r>
              <a:rPr lang="en-GB" sz="1600" dirty="0"/>
              <a:t>[position -1] = element;</a:t>
            </a:r>
          </a:p>
          <a:p>
            <a:r>
              <a:rPr lang="en-GB" sz="1600" dirty="0" err="1"/>
              <a:t>cout</a:t>
            </a:r>
            <a:r>
              <a:rPr lang="en-GB" sz="1600" dirty="0"/>
              <a:t>&lt;&lt;"Display elements of array after insertion" &lt;&lt; </a:t>
            </a:r>
            <a:r>
              <a:rPr lang="en-GB" sz="1600" dirty="0" err="1"/>
              <a:t>endl</a:t>
            </a:r>
            <a:r>
              <a:rPr lang="en-GB" sz="1600" dirty="0"/>
              <a:t>;</a:t>
            </a:r>
          </a:p>
          <a:p>
            <a:r>
              <a:rPr lang="en-GB" sz="1600" dirty="0"/>
              <a:t>for(</a:t>
            </a:r>
            <a:r>
              <a:rPr lang="en-GB" sz="1600" dirty="0" err="1"/>
              <a:t>i</a:t>
            </a:r>
            <a:r>
              <a:rPr lang="en-GB" sz="1600" dirty="0"/>
              <a:t> = 0; </a:t>
            </a:r>
            <a:r>
              <a:rPr lang="en-GB" sz="1600" dirty="0" err="1"/>
              <a:t>i</a:t>
            </a:r>
            <a:r>
              <a:rPr lang="en-GB" sz="1600" dirty="0"/>
              <a:t>&lt;=</a:t>
            </a:r>
            <a:r>
              <a:rPr lang="en-GB" sz="1600" dirty="0" err="1"/>
              <a:t>initial_length</a:t>
            </a:r>
            <a:r>
              <a:rPr lang="en-GB" sz="1600" dirty="0"/>
              <a:t>; </a:t>
            </a:r>
            <a:r>
              <a:rPr lang="en-GB" sz="1600" dirty="0" err="1"/>
              <a:t>i</a:t>
            </a:r>
            <a:r>
              <a:rPr lang="en-GB" sz="1600" dirty="0"/>
              <a:t>++)</a:t>
            </a:r>
          </a:p>
          <a:p>
            <a:r>
              <a:rPr lang="en-GB" sz="1600" dirty="0"/>
              <a:t>     </a:t>
            </a:r>
            <a:r>
              <a:rPr lang="en-GB" sz="1600" dirty="0" err="1"/>
              <a:t>cout</a:t>
            </a:r>
            <a:r>
              <a:rPr lang="en-GB" sz="1600" dirty="0"/>
              <a:t>&lt;&lt;</a:t>
            </a:r>
            <a:r>
              <a:rPr lang="en-GB" sz="1600" dirty="0" err="1"/>
              <a:t>arr</a:t>
            </a:r>
            <a:r>
              <a:rPr lang="en-GB" sz="1600" dirty="0"/>
              <a:t>[</a:t>
            </a:r>
            <a:r>
              <a:rPr lang="en-GB" sz="1600" dirty="0" err="1"/>
              <a:t>i</a:t>
            </a:r>
            <a:r>
              <a:rPr lang="en-GB" sz="1600" dirty="0"/>
              <a:t>]&lt;&lt;</a:t>
            </a:r>
            <a:r>
              <a:rPr lang="en-GB" sz="1600" dirty="0" err="1"/>
              <a:t>endl</a:t>
            </a:r>
            <a:r>
              <a:rPr lang="en-GB" sz="1600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07639"/>
              </p:ext>
            </p:extLst>
          </p:nvPr>
        </p:nvGraphicFramePr>
        <p:xfrm>
          <a:off x="6379123" y="2613196"/>
          <a:ext cx="179518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32">
                  <a:extLst>
                    <a:ext uri="{9D8B030D-6E8A-4147-A177-3AD203B41FA5}">
                      <a16:colId xmlns:a16="http://schemas.microsoft.com/office/drawing/2014/main" val="1683080213"/>
                    </a:ext>
                  </a:extLst>
                </a:gridCol>
                <a:gridCol w="1115654">
                  <a:extLst>
                    <a:ext uri="{9D8B030D-6E8A-4147-A177-3AD203B41FA5}">
                      <a16:colId xmlns:a16="http://schemas.microsoft.com/office/drawing/2014/main" val="47432854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841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6027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578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114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191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544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17478"/>
              </p:ext>
            </p:extLst>
          </p:nvPr>
        </p:nvGraphicFramePr>
        <p:xfrm>
          <a:off x="9088816" y="2613196"/>
          <a:ext cx="18583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423">
                  <a:extLst>
                    <a:ext uri="{9D8B030D-6E8A-4147-A177-3AD203B41FA5}">
                      <a16:colId xmlns:a16="http://schemas.microsoft.com/office/drawing/2014/main" val="1683080213"/>
                    </a:ext>
                  </a:extLst>
                </a:gridCol>
                <a:gridCol w="1154879">
                  <a:extLst>
                    <a:ext uri="{9D8B030D-6E8A-4147-A177-3AD203B41FA5}">
                      <a16:colId xmlns:a16="http://schemas.microsoft.com/office/drawing/2014/main" val="474328547"/>
                    </a:ext>
                  </a:extLst>
                </a:gridCol>
              </a:tblGrid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8411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60278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5783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11405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19107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54408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9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09" y="923024"/>
            <a:ext cx="8761413" cy="706964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303" y="2680611"/>
            <a:ext cx="8915400" cy="3777622"/>
          </a:xfrm>
        </p:spPr>
        <p:txBody>
          <a:bodyPr/>
          <a:lstStyle/>
          <a:p>
            <a:r>
              <a:rPr lang="en-US" dirty="0" smtClean="0"/>
              <a:t>Group of consecutive memory locations with same name and type.</a:t>
            </a:r>
          </a:p>
          <a:p>
            <a:r>
              <a:rPr lang="en-US" dirty="0" smtClean="0"/>
              <a:t>The memory locations in the array are known as the elements of array.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71194"/>
              </p:ext>
            </p:extLst>
          </p:nvPr>
        </p:nvGraphicFramePr>
        <p:xfrm>
          <a:off x="5134752" y="3959848"/>
          <a:ext cx="4716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76">
                  <a:extLst>
                    <a:ext uri="{9D8B030D-6E8A-4147-A177-3AD203B41FA5}">
                      <a16:colId xmlns:a16="http://schemas.microsoft.com/office/drawing/2014/main" val="3535215226"/>
                    </a:ext>
                  </a:extLst>
                </a:gridCol>
                <a:gridCol w="1179176">
                  <a:extLst>
                    <a:ext uri="{9D8B030D-6E8A-4147-A177-3AD203B41FA5}">
                      <a16:colId xmlns:a16="http://schemas.microsoft.com/office/drawing/2014/main" val="1115192371"/>
                    </a:ext>
                  </a:extLst>
                </a:gridCol>
                <a:gridCol w="1179176">
                  <a:extLst>
                    <a:ext uri="{9D8B030D-6E8A-4147-A177-3AD203B41FA5}">
                      <a16:colId xmlns:a16="http://schemas.microsoft.com/office/drawing/2014/main" val="2686821060"/>
                    </a:ext>
                  </a:extLst>
                </a:gridCol>
                <a:gridCol w="1179176">
                  <a:extLst>
                    <a:ext uri="{9D8B030D-6E8A-4147-A177-3AD203B41FA5}">
                      <a16:colId xmlns:a16="http://schemas.microsoft.com/office/drawing/2014/main" val="369654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882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6653"/>
              </p:ext>
            </p:extLst>
          </p:nvPr>
        </p:nvGraphicFramePr>
        <p:xfrm>
          <a:off x="2918075" y="4781858"/>
          <a:ext cx="589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76">
                  <a:extLst>
                    <a:ext uri="{9D8B030D-6E8A-4147-A177-3AD203B41FA5}">
                      <a16:colId xmlns:a16="http://schemas.microsoft.com/office/drawing/2014/main" val="2855117159"/>
                    </a:ext>
                  </a:extLst>
                </a:gridCol>
                <a:gridCol w="1179176">
                  <a:extLst>
                    <a:ext uri="{9D8B030D-6E8A-4147-A177-3AD203B41FA5}">
                      <a16:colId xmlns:a16="http://schemas.microsoft.com/office/drawing/2014/main" val="402117130"/>
                    </a:ext>
                  </a:extLst>
                </a:gridCol>
                <a:gridCol w="1179176">
                  <a:extLst>
                    <a:ext uri="{9D8B030D-6E8A-4147-A177-3AD203B41FA5}">
                      <a16:colId xmlns:a16="http://schemas.microsoft.com/office/drawing/2014/main" val="3535215226"/>
                    </a:ext>
                  </a:extLst>
                </a:gridCol>
                <a:gridCol w="1179176">
                  <a:extLst>
                    <a:ext uri="{9D8B030D-6E8A-4147-A177-3AD203B41FA5}">
                      <a16:colId xmlns:a16="http://schemas.microsoft.com/office/drawing/2014/main" val="1115192371"/>
                    </a:ext>
                  </a:extLst>
                </a:gridCol>
                <a:gridCol w="1179176">
                  <a:extLst>
                    <a:ext uri="{9D8B030D-6E8A-4147-A177-3AD203B41FA5}">
                      <a16:colId xmlns:a16="http://schemas.microsoft.com/office/drawing/2014/main" val="3696542803"/>
                    </a:ext>
                  </a:extLst>
                </a:gridCol>
              </a:tblGrid>
              <a:tr h="33547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882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62357"/>
              </p:ext>
            </p:extLst>
          </p:nvPr>
        </p:nvGraphicFramePr>
        <p:xfrm>
          <a:off x="2857115" y="3966992"/>
          <a:ext cx="1179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76">
                  <a:extLst>
                    <a:ext uri="{9D8B030D-6E8A-4147-A177-3AD203B41FA5}">
                      <a16:colId xmlns:a16="http://schemas.microsoft.com/office/drawing/2014/main" val="285511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8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11902" y="4781858"/>
            <a:ext cx="117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1902" y="3966992"/>
            <a:ext cx="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43666"/>
              </p:ext>
            </p:extLst>
          </p:nvPr>
        </p:nvGraphicFramePr>
        <p:xfrm>
          <a:off x="3955576" y="3963420"/>
          <a:ext cx="1179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76">
                  <a:extLst>
                    <a:ext uri="{9D8B030D-6E8A-4147-A177-3AD203B41FA5}">
                      <a16:colId xmlns:a16="http://schemas.microsoft.com/office/drawing/2014/main" val="285511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91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Arrays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61" y="4291735"/>
            <a:ext cx="2758587" cy="2498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09" y="2309091"/>
            <a:ext cx="2969602" cy="1612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2"/>
          <a:stretch/>
        </p:blipFill>
        <p:spPr>
          <a:xfrm>
            <a:off x="4996761" y="2456873"/>
            <a:ext cx="2758588" cy="1464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1"/>
          <a:stretch/>
        </p:blipFill>
        <p:spPr>
          <a:xfrm>
            <a:off x="1324476" y="2309091"/>
            <a:ext cx="2826327" cy="1612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09" y="4411785"/>
            <a:ext cx="2969602" cy="2258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76" y="4350329"/>
            <a:ext cx="282632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One-Dimensional Array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ist of related </a:t>
            </a:r>
            <a:r>
              <a:rPr lang="en-GB" dirty="0"/>
              <a:t>values with the same data type that’s stored with a single group </a:t>
            </a:r>
            <a:r>
              <a:rPr lang="en-GB" dirty="0" smtClean="0"/>
              <a:t>name.</a:t>
            </a:r>
          </a:p>
          <a:p>
            <a:r>
              <a:rPr lang="en-US" dirty="0" smtClean="0"/>
              <a:t>It is also called single dimensional array.</a:t>
            </a:r>
            <a:endParaRPr lang="en-GB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007" t="35819" r="58230" b="45303"/>
          <a:stretch/>
        </p:blipFill>
        <p:spPr>
          <a:xfrm>
            <a:off x="4396509" y="3870036"/>
            <a:ext cx="4285673" cy="23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64" y="899777"/>
            <a:ext cx="8761413" cy="706964"/>
          </a:xfrm>
        </p:spPr>
        <p:txBody>
          <a:bodyPr/>
          <a:lstStyle/>
          <a:p>
            <a:r>
              <a:rPr lang="en-US" dirty="0" smtClean="0"/>
              <a:t>Declaring One-Dimensional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4" y="2336800"/>
            <a:ext cx="8915400" cy="4352636"/>
          </a:xfrm>
        </p:spPr>
        <p:txBody>
          <a:bodyPr>
            <a:normAutofit/>
          </a:bodyPr>
          <a:lstStyle/>
          <a:p>
            <a:r>
              <a:rPr lang="en-US" dirty="0" smtClean="0"/>
              <a:t>The process of specifying array name, length and data type is called array declaration.</a:t>
            </a:r>
          </a:p>
          <a:p>
            <a:endParaRPr lang="en-US" dirty="0"/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GB" i="1" dirty="0" smtClean="0"/>
              <a:t>      </a:t>
            </a:r>
            <a:r>
              <a:rPr lang="en-GB" i="1" dirty="0" err="1"/>
              <a:t>dataType</a:t>
            </a:r>
            <a:r>
              <a:rPr lang="en-GB" i="1" dirty="0"/>
              <a:t> </a:t>
            </a:r>
            <a:r>
              <a:rPr lang="en-GB" i="1" dirty="0" err="1"/>
              <a:t>arrayName</a:t>
            </a:r>
            <a:r>
              <a:rPr lang="en-GB" dirty="0"/>
              <a:t>[</a:t>
            </a:r>
            <a:r>
              <a:rPr lang="en-GB" i="1" dirty="0" err="1"/>
              <a:t>numberOfItems</a:t>
            </a:r>
            <a:r>
              <a:rPr lang="en-GB" dirty="0" smtClean="0"/>
              <a:t>];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marks[6];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0          1           2           3            4         5            </a:t>
            </a:r>
          </a:p>
          <a:p>
            <a:pPr marL="0" indent="0">
              <a:buNone/>
            </a:pPr>
            <a:r>
              <a:rPr lang="en-US" dirty="0" smtClean="0"/>
              <a:t>marks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42446"/>
              </p:ext>
            </p:extLst>
          </p:nvPr>
        </p:nvGraphicFramePr>
        <p:xfrm>
          <a:off x="2369441" y="6184619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78673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10726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51118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6397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7312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37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4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5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Elements in the arrays are stored sequentially.</a:t>
            </a:r>
          </a:p>
          <a:p>
            <a:r>
              <a:rPr lang="en-US" dirty="0" smtClean="0"/>
              <a:t>Each single element can be accessed using:</a:t>
            </a:r>
          </a:p>
          <a:p>
            <a:pPr lvl="1"/>
            <a:r>
              <a:rPr lang="en-US" dirty="0" smtClean="0"/>
              <a:t>Array’s Name</a:t>
            </a:r>
          </a:p>
          <a:p>
            <a:pPr lvl="1"/>
            <a:r>
              <a:rPr lang="en-US" dirty="0" smtClean="0"/>
              <a:t>Element's Index</a:t>
            </a:r>
          </a:p>
          <a:p>
            <a:pPr lvl="1"/>
            <a:endParaRPr lang="en-US" dirty="0"/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arrayName</a:t>
            </a:r>
            <a:r>
              <a:rPr lang="en-US" dirty="0" smtClean="0"/>
              <a:t>[index];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       marks[0] = 80;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512" y="636713"/>
            <a:ext cx="8911687" cy="128089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395" y="2054435"/>
            <a:ext cx="8915400" cy="4965201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US" sz="1600" dirty="0" smtClean="0"/>
              <a:t>marks[0] = 80;</a:t>
            </a:r>
          </a:p>
          <a:p>
            <a:r>
              <a:rPr lang="en-US" sz="1600" dirty="0"/>
              <a:t>m</a:t>
            </a:r>
            <a:r>
              <a:rPr lang="en-US" sz="1600" dirty="0" smtClean="0"/>
              <a:t>arks[1] = 90;</a:t>
            </a:r>
          </a:p>
          <a:p>
            <a:r>
              <a:rPr lang="en-US" sz="1600" dirty="0"/>
              <a:t>m</a:t>
            </a:r>
            <a:r>
              <a:rPr lang="en-US" sz="1600" dirty="0" smtClean="0"/>
              <a:t>arks[2] = 78;</a:t>
            </a:r>
          </a:p>
          <a:p>
            <a:r>
              <a:rPr lang="en-US" sz="1600" dirty="0"/>
              <a:t>m</a:t>
            </a:r>
            <a:r>
              <a:rPr lang="en-US" sz="1600" dirty="0" smtClean="0"/>
              <a:t>arks[3] = 77;</a:t>
            </a:r>
          </a:p>
          <a:p>
            <a:r>
              <a:rPr lang="en-US" sz="1600" dirty="0"/>
              <a:t>m</a:t>
            </a:r>
            <a:r>
              <a:rPr lang="en-US" sz="1600" dirty="0" smtClean="0"/>
              <a:t>arks[4] = 87;</a:t>
            </a:r>
          </a:p>
          <a:p>
            <a:r>
              <a:rPr lang="en-US" sz="1600" dirty="0"/>
              <a:t>m</a:t>
            </a:r>
            <a:r>
              <a:rPr lang="en-US" sz="1600" dirty="0" smtClean="0"/>
              <a:t>arks[5] = 88;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4150" y="4917967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arks[0]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896513" y="4917967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marks[1]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5221932" y="4917967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marks[2]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584295" y="4917967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marks[3]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7937422" y="4927203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marks[4]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9262841" y="4909527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marks[5]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31" idx="2"/>
          </p:cNvCxnSpPr>
          <p:nvPr/>
        </p:nvCxnSpPr>
        <p:spPr>
          <a:xfrm flipH="1">
            <a:off x="3092949" y="5287421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471836" y="5278185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829581" y="5295861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168854" y="5287420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533887" y="5290525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9887013" y="5269745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064"/>
              </p:ext>
            </p:extLst>
          </p:nvPr>
        </p:nvGraphicFramePr>
        <p:xfrm>
          <a:off x="2517627" y="5845821"/>
          <a:ext cx="8017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439">
                  <a:extLst>
                    <a:ext uri="{9D8B030D-6E8A-4147-A177-3AD203B41FA5}">
                      <a16:colId xmlns:a16="http://schemas.microsoft.com/office/drawing/2014/main" val="3478673942"/>
                    </a:ext>
                  </a:extLst>
                </a:gridCol>
                <a:gridCol w="1443949">
                  <a:extLst>
                    <a:ext uri="{9D8B030D-6E8A-4147-A177-3AD203B41FA5}">
                      <a16:colId xmlns:a16="http://schemas.microsoft.com/office/drawing/2014/main" val="4021072664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3975111805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956397681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547312087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3708373178"/>
                    </a:ext>
                  </a:extLst>
                </a:gridCol>
              </a:tblGrid>
              <a:tr h="3288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4051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693719" y="5873027"/>
            <a:ext cx="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marks</a:t>
            </a:r>
          </a:p>
        </p:txBody>
      </p:sp>
    </p:spTree>
    <p:extLst>
      <p:ext uri="{BB962C8B-B14F-4D97-AF65-F5344CB8AC3E}">
        <p14:creationId xmlns:p14="http://schemas.microsoft.com/office/powerpoint/2010/main" val="381998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38" y="901367"/>
            <a:ext cx="8761413" cy="706964"/>
          </a:xfrm>
        </p:spPr>
        <p:txBody>
          <a:bodyPr/>
          <a:lstStyle/>
          <a:p>
            <a:r>
              <a:rPr lang="en-US" dirty="0" smtClean="0"/>
              <a:t>Accessing Array Elements using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521" y="2392218"/>
            <a:ext cx="8915400" cy="2992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 </a:t>
            </a:r>
            <a:r>
              <a:rPr lang="en-US" dirty="0" err="1"/>
              <a:t>i</a:t>
            </a:r>
            <a:r>
              <a:rPr lang="en-US" dirty="0"/>
              <a:t> &lt;=5;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n-GB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74649" y="4668009"/>
            <a:ext cx="820088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</a:t>
            </a:r>
            <a:r>
              <a:rPr lang="en-US" dirty="0" smtClean="0"/>
              <a:t>[0]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81827" y="4653756"/>
            <a:ext cx="848997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</a:t>
            </a:r>
            <a:r>
              <a:rPr lang="en-US" dirty="0" smtClean="0"/>
              <a:t>[1]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33200" y="4653756"/>
            <a:ext cx="83832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</a:t>
            </a:r>
            <a:r>
              <a:rPr lang="en-US" dirty="0" smtClean="0"/>
              <a:t>[2]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938904" y="4662992"/>
            <a:ext cx="859987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</a:t>
            </a:r>
            <a:r>
              <a:rPr lang="en-US" dirty="0" smtClean="0"/>
              <a:t>[3]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359740" y="4662992"/>
            <a:ext cx="858045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</a:t>
            </a:r>
            <a:r>
              <a:rPr lang="en-US" dirty="0" smtClean="0"/>
              <a:t>[4]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21058" y="4653756"/>
            <a:ext cx="827893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</a:t>
            </a:r>
            <a:r>
              <a:rPr lang="en-US" dirty="0" smtClean="0"/>
              <a:t>[5]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2384693" y="5037463"/>
            <a:ext cx="0" cy="54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97923" y="5013974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55668" y="5031650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94941" y="5023209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59974" y="5026314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113100" y="5005534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24738"/>
              </p:ext>
            </p:extLst>
          </p:nvPr>
        </p:nvGraphicFramePr>
        <p:xfrm>
          <a:off x="1743714" y="5581610"/>
          <a:ext cx="8017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439">
                  <a:extLst>
                    <a:ext uri="{9D8B030D-6E8A-4147-A177-3AD203B41FA5}">
                      <a16:colId xmlns:a16="http://schemas.microsoft.com/office/drawing/2014/main" val="3478673942"/>
                    </a:ext>
                  </a:extLst>
                </a:gridCol>
                <a:gridCol w="1443949">
                  <a:extLst>
                    <a:ext uri="{9D8B030D-6E8A-4147-A177-3AD203B41FA5}">
                      <a16:colId xmlns:a16="http://schemas.microsoft.com/office/drawing/2014/main" val="4021072664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3975111805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956397681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547312087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3708373178"/>
                    </a:ext>
                  </a:extLst>
                </a:gridCol>
              </a:tblGrid>
              <a:tr h="3288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4051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29775" y="5579824"/>
            <a:ext cx="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 of Array Values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cout</a:t>
            </a:r>
            <a:r>
              <a:rPr lang="en-US" dirty="0"/>
              <a:t>&lt;&lt;“Enter Marks = ”;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cin</a:t>
            </a:r>
            <a:r>
              <a:rPr lang="en-US" dirty="0"/>
              <a:t>&gt;&gt;marks[0]&gt;&gt;marks[1]&gt;&gt;marks[2</a:t>
            </a:r>
            <a:r>
              <a:rPr lang="en-US" dirty="0" smtClean="0"/>
              <a:t>]&gt;&gt;</a:t>
            </a:r>
            <a:r>
              <a:rPr lang="en-US" dirty="0"/>
              <a:t>marks[3]&gt;&gt;marks[4]&gt;&gt;marks[5];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&lt;&lt;“Marks = ”&lt;&lt;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/>
              <a:t>&lt;&lt;marks[0</a:t>
            </a:r>
            <a:r>
              <a:rPr lang="en-US" dirty="0" smtClean="0"/>
              <a:t>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&lt;&lt;marks[1]&lt;&lt;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&lt;&lt;marks[2]&lt;&lt;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&lt;&lt;marks[3]&lt;&lt;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&lt;&lt;marks[4]&lt;&lt;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&lt;&lt;marks[5];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307</TotalTime>
  <Words>707</Words>
  <Application>Microsoft Office PowerPoint</Application>
  <PresentationFormat>Widescreen</PresentationFormat>
  <Paragraphs>202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Data Structure &amp; Algorithms</vt:lpstr>
      <vt:lpstr>Arrays</vt:lpstr>
      <vt:lpstr>Uses of Arrays</vt:lpstr>
      <vt:lpstr>One-Dimensional Array</vt:lpstr>
      <vt:lpstr>Declaring One-Dimensional Array</vt:lpstr>
      <vt:lpstr>Accessing Array Elements</vt:lpstr>
      <vt:lpstr>Example</vt:lpstr>
      <vt:lpstr>Accessing Array Elements using loop</vt:lpstr>
      <vt:lpstr>Input &amp; Output of Array Values </vt:lpstr>
      <vt:lpstr>Array Initialization</vt:lpstr>
      <vt:lpstr>Two-Dimensional Array</vt:lpstr>
      <vt:lpstr>Declaring Two-Dimensional Array</vt:lpstr>
      <vt:lpstr>Accessing Array Elements of 2-D Array</vt:lpstr>
      <vt:lpstr>Array Operations</vt:lpstr>
      <vt:lpstr>Element Insertion</vt:lpstr>
      <vt:lpstr>Insertion at Specific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47</cp:revision>
  <dcterms:created xsi:type="dcterms:W3CDTF">2022-02-15T18:49:59Z</dcterms:created>
  <dcterms:modified xsi:type="dcterms:W3CDTF">2024-02-16T18:03:51Z</dcterms:modified>
</cp:coreProperties>
</file>