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24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02" r:id="rId15"/>
    <p:sldId id="309" r:id="rId16"/>
    <p:sldId id="310" r:id="rId17"/>
    <p:sldId id="325" r:id="rId18"/>
    <p:sldId id="305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B9B68-6BF2-4A21-80A4-0242CC4A772A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D0467-A58F-4ACA-B95D-C5632B0B5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8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58B085-EE8F-4973-90BA-D7A4A54856F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13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5A4DBB-2948-4E3F-847D-2F0FBA29772B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731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1CB202-8EEA-49EE-9FCA-800FEDA7820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243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31D98C-EF4C-45D4-8606-2CE610B3B118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89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1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5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26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7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4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77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07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6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7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4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0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5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5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8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7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5193EF-F50B-4C89-BD8E-D66ADF5B6AFD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7A8756E-7EB0-4E27-AF96-A36BD686E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15790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</a:p>
          <a:p>
            <a:pPr lvl="1"/>
            <a:r>
              <a:rPr lang="en-US" dirty="0" smtClean="0"/>
              <a:t>Binary Search Tree</a:t>
            </a:r>
          </a:p>
          <a:p>
            <a:r>
              <a:rPr lang="en-US" dirty="0" smtClean="0"/>
              <a:t>AVL Tree</a:t>
            </a:r>
          </a:p>
          <a:p>
            <a:r>
              <a:rPr lang="en-US" dirty="0" smtClean="0"/>
              <a:t>B-Tree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48391" cy="3416300"/>
          </a:xfrm>
        </p:spPr>
        <p:txBody>
          <a:bodyPr/>
          <a:lstStyle/>
          <a:p>
            <a:r>
              <a:rPr lang="en-US" dirty="0" smtClean="0"/>
              <a:t>A tree data structure in which each parent node has maximum two child nodes.</a:t>
            </a:r>
            <a:endParaRPr lang="en-GB" dirty="0"/>
          </a:p>
          <a:p>
            <a:r>
              <a:rPr lang="en-US" dirty="0" smtClean="0"/>
              <a:t>A unique path exist from root to every other node.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469986" y="3639126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77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60828" cy="3416300"/>
          </a:xfrm>
        </p:spPr>
        <p:txBody>
          <a:bodyPr/>
          <a:lstStyle/>
          <a:p>
            <a:r>
              <a:rPr lang="en-US" dirty="0" smtClean="0"/>
              <a:t>It is a tree data structure in which each node has a maximum of two children's.</a:t>
            </a:r>
          </a:p>
          <a:p>
            <a:r>
              <a:rPr lang="en-GB" dirty="0"/>
              <a:t>All nodes of left subtree are less than the root </a:t>
            </a:r>
            <a:r>
              <a:rPr lang="en-GB" dirty="0" smtClean="0"/>
              <a:t>node.</a:t>
            </a:r>
            <a:endParaRPr lang="en-GB" dirty="0"/>
          </a:p>
          <a:p>
            <a:r>
              <a:rPr lang="en-GB" dirty="0"/>
              <a:t>All nodes of right subtree are more than the root </a:t>
            </a:r>
            <a:r>
              <a:rPr lang="en-GB" dirty="0" smtClean="0"/>
              <a:t>node.</a:t>
            </a:r>
            <a:endParaRPr lang="en-GB" dirty="0"/>
          </a:p>
          <a:p>
            <a:r>
              <a:rPr lang="en-GB" dirty="0"/>
              <a:t>Both subtrees of each node are also BSTs i.e. they have the above two </a:t>
            </a:r>
            <a:r>
              <a:rPr lang="en-GB" dirty="0" smtClean="0"/>
              <a:t>properties.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0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223491" y="3639126"/>
            <a:ext cx="5383557" cy="2558472"/>
            <a:chOff x="3375699" y="3278909"/>
            <a:chExt cx="5383557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696576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15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10545" y="3736877"/>
              <a:ext cx="681951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736408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16783" y="4507345"/>
              <a:ext cx="698258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1581" y="4507345"/>
              <a:ext cx="728370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14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375699" y="5467927"/>
              <a:ext cx="665209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10545" y="5430212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11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673892" y="4514400"/>
              <a:ext cx="620526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17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889009" y="4514400"/>
              <a:ext cx="870247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19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79128" y="5437109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16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5" idx="2"/>
              <a:endCxn id="6" idx="7"/>
            </p:cNvCxnSpPr>
            <p:nvPr/>
          </p:nvCxnSpPr>
          <p:spPr>
            <a:xfrm flipH="1">
              <a:off x="5292627" y="3492499"/>
              <a:ext cx="88650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7" idx="0"/>
            </p:cNvCxnSpPr>
            <p:nvPr/>
          </p:nvCxnSpPr>
          <p:spPr>
            <a:xfrm>
              <a:off x="6875704" y="3492499"/>
              <a:ext cx="786918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8" idx="0"/>
            </p:cNvCxnSpPr>
            <p:nvPr/>
          </p:nvCxnSpPr>
          <p:spPr>
            <a:xfrm flipH="1">
              <a:off x="4165912" y="4114640"/>
              <a:ext cx="644502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5292627" y="4114640"/>
              <a:ext cx="613139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2" idx="0"/>
            </p:cNvCxnSpPr>
            <p:nvPr/>
          </p:nvCxnSpPr>
          <p:spPr>
            <a:xfrm flipH="1">
              <a:off x="6984155" y="4124132"/>
              <a:ext cx="418107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13" idx="0"/>
            </p:cNvCxnSpPr>
            <p:nvPr/>
          </p:nvCxnSpPr>
          <p:spPr>
            <a:xfrm>
              <a:off x="7922982" y="4124132"/>
              <a:ext cx="401151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0" idx="0"/>
            </p:cNvCxnSpPr>
            <p:nvPr/>
          </p:nvCxnSpPr>
          <p:spPr>
            <a:xfrm flipH="1">
              <a:off x="3708304" y="4866054"/>
              <a:ext cx="210737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1" idx="0"/>
            </p:cNvCxnSpPr>
            <p:nvPr/>
          </p:nvCxnSpPr>
          <p:spPr>
            <a:xfrm>
              <a:off x="4412783" y="4866054"/>
              <a:ext cx="608078" cy="56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6464810" y="4882587"/>
              <a:ext cx="418164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04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Mincho" pitchFamily="49" charset="-128"/>
              </a:rPr>
              <a:t>Binary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 smtClean="0">
                <a:ea typeface="MS Mincho" pitchFamily="49" charset="-128"/>
              </a:rPr>
              <a:t> Trees</a:t>
            </a:r>
            <a:r>
              <a:rPr lang="en-US" dirty="0" smtClean="0"/>
              <a:t> (BSTs)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826" y="2660073"/>
            <a:ext cx="9734719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smtClean="0">
                <a:cs typeface="Times New Roman" panose="02020603050405020304" pitchFamily="18" charset="0"/>
              </a:rPr>
              <a:t>Binary Search  Tree Property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:</a:t>
            </a:r>
            <a:r>
              <a:rPr lang="es-ES_tradnl" altLang="en-US" sz="2000" dirty="0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The value stored at a node is greater than </a:t>
            </a:r>
          </a:p>
          <a:p>
            <a:pPr algn="just"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the value stored at its left child and less than </a:t>
            </a:r>
          </a:p>
          <a:p>
            <a:pPr algn="just"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the value stored at its  right child</a:t>
            </a: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2" descr="P456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588" y="2660073"/>
            <a:ext cx="401882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4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pitchFamily="49" charset="-128"/>
              </a:rPr>
              <a:t>Binary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ea typeface="MS Mincho" pitchFamily="49" charset="-128"/>
              </a:rPr>
              <a:t> Trees</a:t>
            </a:r>
            <a:r>
              <a:rPr lang="en-US" dirty="0"/>
              <a:t> (BSTs)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578355" cy="34163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/>
              <a:t>In a BST, the value stored at the root of a subtree  is greater than any value in its left subtree and less  than any value in its right subtree! </a:t>
            </a:r>
          </a:p>
          <a:p>
            <a:endParaRPr lang="en-GB" sz="2000" dirty="0"/>
          </a:p>
        </p:txBody>
      </p:sp>
      <p:pic>
        <p:nvPicPr>
          <p:cNvPr id="4" name="Picture 2" descr="P456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425411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Mincho" pitchFamily="49" charset="-128"/>
              </a:rPr>
              <a:t>Binary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ea typeface="MS Mincho" pitchFamily="49" charset="-128"/>
              </a:rPr>
              <a:t> Trees</a:t>
            </a:r>
            <a:r>
              <a:rPr lang="en-US" dirty="0"/>
              <a:t> (BSTs)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Where is the smallest element?</a:t>
            </a:r>
          </a:p>
          <a:p>
            <a:pPr marL="0" indent="0">
              <a:buNone/>
            </a:pPr>
            <a:r>
              <a:rPr lang="en-GB" sz="2000" dirty="0" smtClean="0"/>
              <a:t>     </a:t>
            </a:r>
            <a:r>
              <a:rPr lang="en-GB" sz="2000" dirty="0" err="1" smtClean="0"/>
              <a:t>Ans</a:t>
            </a:r>
            <a:r>
              <a:rPr lang="en-GB" sz="2000" dirty="0"/>
              <a:t>: leftmost element</a:t>
            </a:r>
          </a:p>
          <a:p>
            <a:endParaRPr lang="en-GB" sz="2000" dirty="0"/>
          </a:p>
          <a:p>
            <a:r>
              <a:rPr lang="en-GB" sz="2000" dirty="0"/>
              <a:t>Where is the largest element?</a:t>
            </a:r>
          </a:p>
          <a:p>
            <a:pPr marL="0" indent="0">
              <a:buNone/>
            </a:pPr>
            <a:r>
              <a:rPr lang="en-GB" sz="2000" dirty="0" smtClean="0"/>
              <a:t>     </a:t>
            </a:r>
            <a:r>
              <a:rPr lang="en-GB" sz="2000" dirty="0" err="1" smtClean="0"/>
              <a:t>Ans</a:t>
            </a:r>
            <a:r>
              <a:rPr lang="en-GB" sz="2000" dirty="0"/>
              <a:t>: rightmost </a:t>
            </a:r>
            <a:r>
              <a:rPr lang="en-GB" sz="2000" dirty="0" smtClean="0"/>
              <a:t>element</a:t>
            </a:r>
            <a:endParaRPr lang="en-GB" sz="2000" dirty="0"/>
          </a:p>
        </p:txBody>
      </p:sp>
      <p:pic>
        <p:nvPicPr>
          <p:cNvPr id="5" name="Picture 2" descr="P456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28" y="2369993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9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Mincho" pitchFamily="49" charset="-128"/>
              </a:rPr>
              <a:t>Tree Node </a:t>
            </a:r>
            <a:r>
              <a:rPr lang="en-US" altLang="en-US" dirty="0">
                <a:ea typeface="MS Mincho" pitchFamily="49" charset="-128"/>
              </a:rPr>
              <a:t>S</a:t>
            </a:r>
            <a:r>
              <a:rPr lang="en-US" altLang="en-US" dirty="0" smtClean="0">
                <a:ea typeface="MS Mincho" pitchFamily="49" charset="-128"/>
              </a:rPr>
              <a:t>tructure</a:t>
            </a:r>
            <a:r>
              <a:rPr lang="en-US" altLang="en-US" dirty="0" smtClean="0"/>
              <a:t> </a:t>
            </a:r>
          </a:p>
        </p:txBody>
      </p:sp>
      <p:pic>
        <p:nvPicPr>
          <p:cNvPr id="19459" name="Picture 3" descr="P4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52675"/>
            <a:ext cx="3662362" cy="181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057400" y="4343401"/>
            <a:ext cx="777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struct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TreeNode</a:t>
            </a:r>
            <a:endParaRPr lang="en-US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{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info;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TreeNode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*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left;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    </a:t>
            </a:r>
            <a:r>
              <a:rPr lang="en-US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TreeNode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*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right; </a:t>
            </a:r>
          </a:p>
          <a:p>
            <a:pPr algn="l" eaLnBrk="1" hangingPunct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};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5427" y="945959"/>
            <a:ext cx="9596173" cy="706964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How to search a binary search tree?</a:t>
            </a:r>
            <a:r>
              <a:rPr lang="en-US" altLang="en-US" sz="4000" dirty="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41503" y="2727903"/>
            <a:ext cx="3551238" cy="34290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1311563" y="2470728"/>
            <a:ext cx="5403273" cy="440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if (root == NULL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       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// base case 2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found = false;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else if(item &lt; root-&gt;info)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Retrieve(root-&gt;left, item);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else if(item &gt; root-&gt;info)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Retrieve(root-&gt;right, item);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else { 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                   //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base case 1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item = root-&gt;info;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found = true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;</a:t>
            </a:r>
          </a:p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3954" y="954618"/>
            <a:ext cx="9417796" cy="706964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How to search a binary search tree?</a:t>
            </a:r>
            <a:r>
              <a:rPr lang="en-US" altLang="en-US" sz="4000" dirty="0"/>
              <a:t> </a:t>
            </a:r>
          </a:p>
        </p:txBody>
      </p:sp>
      <p:pic>
        <p:nvPicPr>
          <p:cNvPr id="18435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4980" y="2529840"/>
            <a:ext cx="3551238" cy="3482340"/>
          </a:xfrm>
          <a:noFill/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6011864" y="2667001"/>
            <a:ext cx="442300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this better than searching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linked list?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0" y="4191001"/>
            <a:ext cx="2774950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 !!  ---&gt; O(</a:t>
            </a:r>
            <a:r>
              <a:rPr lang="en-US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logN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0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tree data structure, the total number of children of a node is called the degree of the node.</a:t>
            </a:r>
          </a:p>
          <a:p>
            <a:r>
              <a:rPr lang="en-GB" dirty="0"/>
              <a:t>The highest degree of the node among all the nodes in a tree is called the Degree of Tree.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513980" y="4235150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Degree of Node D is 2.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tree data structures, the root node is said to be at level 0, and the root node's children are at level 1, and the children of that node at level 1 will be level 2, and so 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709891" y="3870035"/>
            <a:ext cx="1330035" cy="241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0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3258" y="4392818"/>
            <a:ext cx="1330035" cy="241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1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23258" y="5105527"/>
            <a:ext cx="1330035" cy="241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2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09890" y="6027158"/>
            <a:ext cx="1330035" cy="241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Level 3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number of edges on the longest path from that node to a leaf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In the tree, the height of the root node is called "Height of Tree".</a:t>
            </a:r>
          </a:p>
          <a:p>
            <a:r>
              <a:rPr lang="en-GB" dirty="0"/>
              <a:t>The tree height of all leaf nodes is 0</a:t>
            </a:r>
            <a:r>
              <a:rPr lang="en-GB" dirty="0" smtClean="0"/>
              <a:t>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513980" y="4235150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Height of Node A is 3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Height of Node D is 1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Height of Node J is 0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7713"/>
            <a:ext cx="10445919" cy="3416300"/>
          </a:xfrm>
        </p:spPr>
        <p:txBody>
          <a:bodyPr/>
          <a:lstStyle/>
          <a:p>
            <a:r>
              <a:rPr lang="en-GB" dirty="0"/>
              <a:t>The count of edges from the root to the node</a:t>
            </a:r>
            <a:r>
              <a:rPr lang="en-GB" dirty="0" smtClean="0"/>
              <a:t>.</a:t>
            </a:r>
          </a:p>
          <a:p>
            <a:r>
              <a:rPr lang="en-GB" dirty="0"/>
              <a:t>In the tree, the total number of edges from the root node to the leaf node in the longest path is known as "Depth of Tree".</a:t>
            </a:r>
          </a:p>
          <a:p>
            <a:r>
              <a:rPr lang="en-GB" dirty="0"/>
              <a:t>In the tree data structures, the depth of the root node is 0.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513980" y="4235150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Depth of Node A is 0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Depth of Node D is 2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Depth of Node J is 3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Ancestor of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predecessor nodes on the path of the root to that </a:t>
            </a:r>
            <a:r>
              <a:rPr lang="en-GB" dirty="0" smtClean="0"/>
              <a:t>node.</a:t>
            </a:r>
            <a:r>
              <a:rPr lang="en-GB" dirty="0"/>
              <a:t> 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8513980" y="4235150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Nodes A and B are ancestor of E.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successor node on the path from the leaf node to that node.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513980" y="4235150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 K is descendent of nodes A, C and 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Sibling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Children of the same parent node are called siblings. 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513980" y="4235150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Nodes D, E and F are Siblings.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1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node of the tree along with its descendant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69986" y="39346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42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479</TotalTime>
  <Words>744</Words>
  <Application>Microsoft Office PowerPoint</Application>
  <PresentationFormat>Widescreen</PresentationFormat>
  <Paragraphs>200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MS Mincho</vt:lpstr>
      <vt:lpstr>Times New Roman</vt:lpstr>
      <vt:lpstr>Wingdings 3</vt:lpstr>
      <vt:lpstr>Ion Boardroom</vt:lpstr>
      <vt:lpstr>Data Structure &amp; Algorithms</vt:lpstr>
      <vt:lpstr>Degree of Node</vt:lpstr>
      <vt:lpstr>Level</vt:lpstr>
      <vt:lpstr>Height of Node</vt:lpstr>
      <vt:lpstr>Depth of Node</vt:lpstr>
      <vt:lpstr>Ancestor of Node</vt:lpstr>
      <vt:lpstr>Descendent </vt:lpstr>
      <vt:lpstr>Sibling</vt:lpstr>
      <vt:lpstr>Subtree</vt:lpstr>
      <vt:lpstr>Types of Trees</vt:lpstr>
      <vt:lpstr>Binary Tree</vt:lpstr>
      <vt:lpstr>Binary Search Tree</vt:lpstr>
      <vt:lpstr>Binary Search Tree</vt:lpstr>
      <vt:lpstr>Binary Search Trees (BSTs)</vt:lpstr>
      <vt:lpstr>Binary Search Trees (BSTs)</vt:lpstr>
      <vt:lpstr>Binary Search Trees (BSTs)</vt:lpstr>
      <vt:lpstr>Tree Node Structure </vt:lpstr>
      <vt:lpstr>How to search a binary search tree? </vt:lpstr>
      <vt:lpstr>How to search a binary search tree?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148</cp:revision>
  <dcterms:created xsi:type="dcterms:W3CDTF">2022-05-10T16:37:38Z</dcterms:created>
  <dcterms:modified xsi:type="dcterms:W3CDTF">2024-05-07T15:38:35Z</dcterms:modified>
</cp:coreProperties>
</file>