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24" r:id="rId2"/>
    <p:sldId id="308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B9B68-6BF2-4A21-80A4-0242CC4A772A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D0467-A58F-4ACA-B95D-C5632B0B5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8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5A4DBB-2948-4E3F-847D-2F0FBA29772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526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913209-2260-41B2-8290-930656958798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590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9D5791-ED37-4F7D-8D31-2B1B8C93928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229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90B65F-DBC8-4549-BA29-23C3ED4E10C6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528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A20303-7E47-4531-AAB4-664D8AE6D59C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959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1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5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26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37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249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773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807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161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79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4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0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85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7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5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8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7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15790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965972"/>
            <a:ext cx="8761413" cy="706964"/>
          </a:xfrm>
        </p:spPr>
        <p:txBody>
          <a:bodyPr/>
          <a:lstStyle/>
          <a:p>
            <a:r>
              <a:rPr lang="en-US" dirty="0" smtClean="0"/>
              <a:t>Insertion in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63" y="2525187"/>
            <a:ext cx="8825659" cy="394026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if(root == NULL) {  </a:t>
            </a:r>
          </a:p>
          <a:p>
            <a:r>
              <a:rPr lang="en-GB" dirty="0"/>
              <a:t>   </a:t>
            </a:r>
            <a:r>
              <a:rPr lang="en-GB" dirty="0" err="1"/>
              <a:t>TreeNode</a:t>
            </a:r>
            <a:r>
              <a:rPr lang="en-GB" dirty="0"/>
              <a:t> *</a:t>
            </a:r>
            <a:r>
              <a:rPr lang="en-GB" dirty="0" err="1"/>
              <a:t>newNode</a:t>
            </a:r>
            <a:r>
              <a:rPr lang="en-GB" dirty="0"/>
              <a:t> = new </a:t>
            </a:r>
            <a:r>
              <a:rPr lang="en-GB" dirty="0" err="1" smtClean="0"/>
              <a:t>TreeNode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-&gt;right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-&gt;left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-&gt;info = item;</a:t>
            </a:r>
          </a:p>
          <a:p>
            <a:r>
              <a:rPr lang="en-GB" dirty="0"/>
              <a:t>   root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</a:t>
            </a:r>
            <a:r>
              <a:rPr lang="en-GB" dirty="0" smtClean="0"/>
              <a:t>}</a:t>
            </a:r>
          </a:p>
          <a:p>
            <a:r>
              <a:rPr lang="en-GB" dirty="0"/>
              <a:t>else if(item &lt; root-&gt;info)</a:t>
            </a:r>
          </a:p>
          <a:p>
            <a:r>
              <a:rPr lang="en-GB" dirty="0"/>
              <a:t>  root-&gt;left = Insert(root-&gt;left, item</a:t>
            </a:r>
            <a:r>
              <a:rPr lang="en-GB" dirty="0" smtClean="0"/>
              <a:t>);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   root-&gt;right = Insert(root-&gt;right, item);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85" y="3302773"/>
            <a:ext cx="849745" cy="2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91821" y="332154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85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25630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198911" y="4810995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423" y="423333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592686" y="2654492"/>
            <a:ext cx="2493818" cy="320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oot = Insert(250, 8)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8700758" y="3583331"/>
            <a:ext cx="0" cy="6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03417" y="2583174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oot  = NULL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32036" y="5267210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07550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857295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930576" y="5904687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120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64088" y="532702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7" idx="2"/>
            <a:endCxn id="17" idx="0"/>
          </p:cNvCxnSpPr>
          <p:nvPr/>
        </p:nvCxnSpPr>
        <p:spPr>
          <a:xfrm flipH="1">
            <a:off x="7432423" y="4704393"/>
            <a:ext cx="1268335" cy="62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965972"/>
            <a:ext cx="8761413" cy="706964"/>
          </a:xfrm>
        </p:spPr>
        <p:txBody>
          <a:bodyPr/>
          <a:lstStyle/>
          <a:p>
            <a:r>
              <a:rPr lang="en-US" dirty="0" smtClean="0"/>
              <a:t>Insertion in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63" y="2525187"/>
            <a:ext cx="8825659" cy="394026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if(root == NULL) {  </a:t>
            </a:r>
          </a:p>
          <a:p>
            <a:r>
              <a:rPr lang="en-GB" dirty="0"/>
              <a:t>   </a:t>
            </a:r>
            <a:r>
              <a:rPr lang="en-GB" dirty="0" err="1"/>
              <a:t>TreeNode</a:t>
            </a:r>
            <a:r>
              <a:rPr lang="en-GB" dirty="0"/>
              <a:t> *</a:t>
            </a:r>
            <a:r>
              <a:rPr lang="en-GB" dirty="0" err="1"/>
              <a:t>newNode</a:t>
            </a:r>
            <a:r>
              <a:rPr lang="en-GB" dirty="0"/>
              <a:t> = new </a:t>
            </a:r>
            <a:r>
              <a:rPr lang="en-GB" dirty="0" err="1" smtClean="0"/>
              <a:t>TreeNode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-&gt;right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-&gt;left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-&gt;info = item;</a:t>
            </a:r>
          </a:p>
          <a:p>
            <a:r>
              <a:rPr lang="en-GB" dirty="0"/>
              <a:t>   root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</a:t>
            </a:r>
            <a:r>
              <a:rPr lang="en-GB" dirty="0" smtClean="0"/>
              <a:t>}</a:t>
            </a:r>
          </a:p>
          <a:p>
            <a:r>
              <a:rPr lang="en-GB" dirty="0"/>
              <a:t>else if(item &lt; root-&gt;info)</a:t>
            </a:r>
          </a:p>
          <a:p>
            <a:r>
              <a:rPr lang="en-GB" dirty="0"/>
              <a:t>  root-&gt;left = Insert(root-&gt;left, item</a:t>
            </a:r>
            <a:r>
              <a:rPr lang="en-GB" dirty="0" smtClean="0"/>
              <a:t>);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   root-&gt;right = Insert(root-&gt;right, item);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85" y="3302773"/>
            <a:ext cx="849745" cy="2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91821" y="332154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85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25630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198911" y="4810995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423" y="423333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592686" y="2654492"/>
            <a:ext cx="2493818" cy="320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oot = Insert(250, 8)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8700758" y="3583331"/>
            <a:ext cx="0" cy="6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03417" y="2583174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oot  = 250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32036" y="5267210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07550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857295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930576" y="5904687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120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64088" y="532702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7" idx="2"/>
            <a:endCxn id="17" idx="0"/>
          </p:cNvCxnSpPr>
          <p:nvPr/>
        </p:nvCxnSpPr>
        <p:spPr>
          <a:xfrm flipH="1">
            <a:off x="7432423" y="4704393"/>
            <a:ext cx="1268335" cy="62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19920" y="5054008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 &lt; 6 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84878" y="6171245"/>
            <a:ext cx="1822672" cy="249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Insert(NULL, 8)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965972"/>
            <a:ext cx="8761413" cy="706964"/>
          </a:xfrm>
        </p:spPr>
        <p:txBody>
          <a:bodyPr/>
          <a:lstStyle/>
          <a:p>
            <a:r>
              <a:rPr lang="en-US" dirty="0" smtClean="0"/>
              <a:t>Insertion in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63" y="2525187"/>
            <a:ext cx="8825659" cy="394026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if(root == NULL) {  </a:t>
            </a:r>
          </a:p>
          <a:p>
            <a:r>
              <a:rPr lang="en-GB" dirty="0"/>
              <a:t>   </a:t>
            </a:r>
            <a:r>
              <a:rPr lang="en-GB" dirty="0" err="1"/>
              <a:t>TreeNode</a:t>
            </a:r>
            <a:r>
              <a:rPr lang="en-GB" dirty="0"/>
              <a:t> *</a:t>
            </a:r>
            <a:r>
              <a:rPr lang="en-GB" dirty="0" err="1"/>
              <a:t>newNode</a:t>
            </a:r>
            <a:r>
              <a:rPr lang="en-GB" dirty="0"/>
              <a:t> = new </a:t>
            </a:r>
            <a:r>
              <a:rPr lang="en-GB" dirty="0" err="1" smtClean="0"/>
              <a:t>TreeNode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-&gt;right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-&gt;left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-&gt;info = item;</a:t>
            </a:r>
          </a:p>
          <a:p>
            <a:r>
              <a:rPr lang="en-GB" dirty="0"/>
              <a:t>   root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</a:t>
            </a:r>
            <a:r>
              <a:rPr lang="en-GB" dirty="0" smtClean="0"/>
              <a:t>}</a:t>
            </a:r>
          </a:p>
          <a:p>
            <a:r>
              <a:rPr lang="en-GB" dirty="0"/>
              <a:t>else if(item &lt; root-&gt;info)</a:t>
            </a:r>
          </a:p>
          <a:p>
            <a:r>
              <a:rPr lang="en-GB" dirty="0"/>
              <a:t>  root-&gt;left = Insert(root-&gt;left, item</a:t>
            </a:r>
            <a:r>
              <a:rPr lang="en-GB" dirty="0" smtClean="0"/>
              <a:t>);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   root-&gt;right = Insert(root-&gt;right, item);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85" y="3302773"/>
            <a:ext cx="849745" cy="2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91821" y="332154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85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25630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198911" y="4810995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423" y="423333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592686" y="2654492"/>
            <a:ext cx="2493818" cy="320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oot = Insert(250, 8)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8700758" y="3583331"/>
            <a:ext cx="0" cy="6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03417" y="2583174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oot  = NULL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32036" y="5267210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07550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857295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930576" y="5904687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120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64088" y="532702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7" idx="2"/>
            <a:endCxn id="17" idx="0"/>
          </p:cNvCxnSpPr>
          <p:nvPr/>
        </p:nvCxnSpPr>
        <p:spPr>
          <a:xfrm flipH="1">
            <a:off x="7432423" y="4704393"/>
            <a:ext cx="1268335" cy="62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271759" y="532702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1121504" y="532702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0194785" y="5904686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428297" y="532702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0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960582" y="6000872"/>
            <a:ext cx="4115743" cy="5801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965972"/>
            <a:ext cx="8761413" cy="706964"/>
          </a:xfrm>
        </p:spPr>
        <p:txBody>
          <a:bodyPr/>
          <a:lstStyle/>
          <a:p>
            <a:r>
              <a:rPr lang="en-US" dirty="0" smtClean="0"/>
              <a:t>Insertion in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63" y="2525187"/>
            <a:ext cx="8825659" cy="394026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if(root == NULL) {  </a:t>
            </a:r>
          </a:p>
          <a:p>
            <a:r>
              <a:rPr lang="en-GB" dirty="0"/>
              <a:t>   </a:t>
            </a:r>
            <a:r>
              <a:rPr lang="en-GB" dirty="0" err="1"/>
              <a:t>TreeNode</a:t>
            </a:r>
            <a:r>
              <a:rPr lang="en-GB" dirty="0"/>
              <a:t> *</a:t>
            </a:r>
            <a:r>
              <a:rPr lang="en-GB" dirty="0" err="1"/>
              <a:t>newNode</a:t>
            </a:r>
            <a:r>
              <a:rPr lang="en-GB" dirty="0"/>
              <a:t> = new </a:t>
            </a:r>
            <a:r>
              <a:rPr lang="en-GB" dirty="0" err="1" smtClean="0"/>
              <a:t>TreeNode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-&gt;right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-&gt;left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-&gt;info = item;</a:t>
            </a:r>
          </a:p>
          <a:p>
            <a:r>
              <a:rPr lang="en-GB" dirty="0"/>
              <a:t>   root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</a:t>
            </a:r>
            <a:r>
              <a:rPr lang="en-GB" dirty="0" smtClean="0"/>
              <a:t>}</a:t>
            </a:r>
          </a:p>
          <a:p>
            <a:r>
              <a:rPr lang="en-GB" dirty="0"/>
              <a:t>else if(item &lt; root-&gt;info)</a:t>
            </a:r>
          </a:p>
          <a:p>
            <a:r>
              <a:rPr lang="en-GB" dirty="0"/>
              <a:t>  root-&gt;left = Insert(root-&gt;left, item</a:t>
            </a:r>
            <a:r>
              <a:rPr lang="en-GB" dirty="0" smtClean="0"/>
              <a:t>);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   root-&gt;right = Insert(root-&gt;right, item);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85" y="3302773"/>
            <a:ext cx="849745" cy="2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91821" y="332154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85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25630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198911" y="4810995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423" y="423333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592686" y="2654492"/>
            <a:ext cx="2493818" cy="320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oot = Insert(250, 8)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8700758" y="3583331"/>
            <a:ext cx="0" cy="6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03417" y="2583174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oot  = NULL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32036" y="5267210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07550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857295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930576" y="5904687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120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64088" y="532702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7" idx="2"/>
            <a:endCxn id="17" idx="0"/>
          </p:cNvCxnSpPr>
          <p:nvPr/>
        </p:nvCxnSpPr>
        <p:spPr>
          <a:xfrm flipH="1">
            <a:off x="7432423" y="4704393"/>
            <a:ext cx="1268335" cy="62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271759" y="532702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1121504" y="532702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0194785" y="5904686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428297" y="532702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7" idx="2"/>
            <a:endCxn id="21" idx="0"/>
          </p:cNvCxnSpPr>
          <p:nvPr/>
        </p:nvCxnSpPr>
        <p:spPr>
          <a:xfrm>
            <a:off x="8700758" y="4704393"/>
            <a:ext cx="1995874" cy="62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9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681" y="2428008"/>
            <a:ext cx="10880028" cy="4429992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TreeNode</a:t>
            </a:r>
            <a:r>
              <a:rPr lang="en-GB" dirty="0"/>
              <a:t>* Insert(</a:t>
            </a:r>
            <a:r>
              <a:rPr lang="en-GB" dirty="0" err="1"/>
              <a:t>TreeNode</a:t>
            </a:r>
            <a:r>
              <a:rPr lang="en-GB" dirty="0"/>
              <a:t>* root, </a:t>
            </a:r>
            <a:r>
              <a:rPr lang="en-GB" dirty="0" err="1"/>
              <a:t>int</a:t>
            </a:r>
            <a:r>
              <a:rPr lang="en-GB" dirty="0"/>
              <a:t> item)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if(root == NULL) {  // base case</a:t>
            </a:r>
          </a:p>
          <a:p>
            <a:r>
              <a:rPr lang="en-GB" dirty="0"/>
              <a:t>   </a:t>
            </a:r>
            <a:r>
              <a:rPr lang="en-GB" dirty="0" err="1"/>
              <a:t>TreeNode</a:t>
            </a:r>
            <a:r>
              <a:rPr lang="en-GB" dirty="0"/>
              <a:t> *</a:t>
            </a:r>
            <a:r>
              <a:rPr lang="en-GB" dirty="0" err="1"/>
              <a:t>newNode</a:t>
            </a:r>
            <a:r>
              <a:rPr lang="en-GB" dirty="0"/>
              <a:t> = new </a:t>
            </a:r>
            <a:r>
              <a:rPr lang="en-GB" dirty="0" err="1" smtClean="0"/>
              <a:t>TreeNode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-&gt;right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-&gt;left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-&gt;info = item;</a:t>
            </a:r>
          </a:p>
          <a:p>
            <a:r>
              <a:rPr lang="en-GB" dirty="0"/>
              <a:t>   root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}</a:t>
            </a:r>
          </a:p>
          <a:p>
            <a:r>
              <a:rPr lang="en-GB" dirty="0"/>
              <a:t> else if(item &lt; root-&gt;info)</a:t>
            </a:r>
          </a:p>
          <a:p>
            <a:r>
              <a:rPr lang="en-GB" dirty="0"/>
              <a:t>  root-&gt;left = Insert(root-&gt;left, item);</a:t>
            </a:r>
          </a:p>
          <a:p>
            <a:r>
              <a:rPr lang="en-GB" dirty="0"/>
              <a:t> else</a:t>
            </a:r>
          </a:p>
          <a:p>
            <a:r>
              <a:rPr lang="en-GB" dirty="0"/>
              <a:t>   root-&gt;right = Insert(root-&gt;right, item);</a:t>
            </a:r>
          </a:p>
          <a:p>
            <a:r>
              <a:rPr lang="en-GB" dirty="0"/>
              <a:t>   return root;</a:t>
            </a:r>
          </a:p>
          <a:p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614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BST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62" y="2492663"/>
            <a:ext cx="10492101" cy="405591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bool Retrieve(</a:t>
            </a:r>
            <a:r>
              <a:rPr lang="en-GB" dirty="0" err="1"/>
              <a:t>TreeNode</a:t>
            </a:r>
            <a:r>
              <a:rPr lang="en-GB" dirty="0"/>
              <a:t>* root, </a:t>
            </a:r>
            <a:r>
              <a:rPr lang="en-GB" dirty="0" err="1"/>
              <a:t>int</a:t>
            </a:r>
            <a:r>
              <a:rPr lang="en-GB" dirty="0"/>
              <a:t> item)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if (root == NULL) // base case 2</a:t>
            </a:r>
          </a:p>
          <a:p>
            <a:r>
              <a:rPr lang="en-GB" dirty="0"/>
              <a:t>   found = false;</a:t>
            </a:r>
          </a:p>
          <a:p>
            <a:r>
              <a:rPr lang="en-GB" dirty="0"/>
              <a:t> else if(item &lt; root-&gt;info)</a:t>
            </a:r>
          </a:p>
          <a:p>
            <a:r>
              <a:rPr lang="en-GB" dirty="0"/>
              <a:t>   Retrieve(root-&gt;left, item);</a:t>
            </a:r>
          </a:p>
          <a:p>
            <a:r>
              <a:rPr lang="en-GB" dirty="0"/>
              <a:t> else if(item &gt; root-&gt;info)</a:t>
            </a:r>
          </a:p>
          <a:p>
            <a:r>
              <a:rPr lang="en-GB" dirty="0"/>
              <a:t>   Retrieve(root-&gt;right, item);</a:t>
            </a:r>
          </a:p>
          <a:p>
            <a:r>
              <a:rPr lang="en-GB" dirty="0"/>
              <a:t> else {  // base case 1</a:t>
            </a:r>
          </a:p>
          <a:p>
            <a:r>
              <a:rPr lang="en-GB" dirty="0"/>
              <a:t>   item = root-&gt;info;</a:t>
            </a:r>
          </a:p>
          <a:p>
            <a:r>
              <a:rPr lang="en-GB" dirty="0"/>
              <a:t>   found = true;</a:t>
            </a:r>
          </a:p>
          <a:p>
            <a:r>
              <a:rPr lang="en-GB" dirty="0"/>
              <a:t> }</a:t>
            </a:r>
          </a:p>
          <a:p>
            <a:r>
              <a:rPr lang="en-GB" dirty="0"/>
              <a:t> return found;</a:t>
            </a:r>
          </a:p>
          <a:p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723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9055" y="609600"/>
            <a:ext cx="9072995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the max #nodes </a:t>
            </a:r>
            <a:br>
              <a:rPr lang="en-US" altLang="en-US" dirty="0" smtClean="0"/>
            </a:br>
            <a:r>
              <a:rPr lang="en-US" altLang="en-US" dirty="0" smtClean="0"/>
              <a:t>at some level </a:t>
            </a:r>
            <a:r>
              <a:rPr lang="en-US" altLang="en-US" i="1" dirty="0" smtClean="0"/>
              <a:t>l</a:t>
            </a:r>
            <a:r>
              <a:rPr lang="en-US" altLang="en-US" dirty="0" smtClean="0"/>
              <a:t>?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2446483" y="2373457"/>
            <a:ext cx="478559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The max #nodes at level     is 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5981700" y="2411413"/>
          <a:ext cx="139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39579" imgH="317225" progId="Equation.DSMT4">
                  <p:embed/>
                </p:oleObj>
              </mc:Choice>
              <mc:Fallback>
                <p:oleObj name="Equation" r:id="rId4" imgW="139579" imgH="317225" progId="Equation.DSMT4">
                  <p:embed/>
                  <p:pic>
                    <p:nvPicPr>
                      <p:cNvPr id="717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2411413"/>
                        <a:ext cx="139700" cy="3159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>
            <p:extLst/>
          </p:nvPr>
        </p:nvGraphicFramePr>
        <p:xfrm>
          <a:off x="6567487" y="2364365"/>
          <a:ext cx="23047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291973" imgH="368140" progId="Equation.DSMT4">
                  <p:embed/>
                </p:oleObj>
              </mc:Choice>
              <mc:Fallback>
                <p:oleObj name="Equation" r:id="rId6" imgW="291973" imgH="368140" progId="Equation.DSMT4">
                  <p:embed/>
                  <p:pic>
                    <p:nvPicPr>
                      <p:cNvPr id="71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7" y="2364365"/>
                        <a:ext cx="230477" cy="368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11" descr="P453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64" y="3505199"/>
            <a:ext cx="3209636" cy="247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5" name="Group 12"/>
          <p:cNvGrpSpPr>
            <a:grpSpLocks/>
          </p:cNvGrpSpPr>
          <p:nvPr/>
        </p:nvGrpSpPr>
        <p:grpSpPr bwMode="auto">
          <a:xfrm>
            <a:off x="6248400" y="3810000"/>
            <a:ext cx="1206500" cy="2044700"/>
            <a:chOff x="4272" y="2832"/>
            <a:chExt cx="760" cy="1288"/>
          </a:xfrm>
        </p:grpSpPr>
        <p:graphicFrame>
          <p:nvGraphicFramePr>
            <p:cNvPr id="7177" name="Object 13"/>
            <p:cNvGraphicFramePr>
              <a:graphicFrameLocks noChangeAspect="1"/>
            </p:cNvGraphicFramePr>
            <p:nvPr/>
          </p:nvGraphicFramePr>
          <p:xfrm>
            <a:off x="4272" y="2832"/>
            <a:ext cx="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9" imgW="609600" imgH="368300" progId="Equation.DSMT4">
                    <p:embed/>
                  </p:oleObj>
                </mc:Choice>
                <mc:Fallback>
                  <p:oleObj name="Equation" r:id="rId9" imgW="609600" imgH="368300" progId="Equation.DSMT4">
                    <p:embed/>
                    <p:pic>
                      <p:nvPicPr>
                        <p:cNvPr id="717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832"/>
                          <a:ext cx="3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4"/>
            <p:cNvGraphicFramePr>
              <a:graphicFrameLocks noChangeAspect="1"/>
            </p:cNvGraphicFramePr>
            <p:nvPr/>
          </p:nvGraphicFramePr>
          <p:xfrm>
            <a:off x="4656" y="3168"/>
            <a:ext cx="36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11" imgW="571500" imgH="368300" progId="Equation.DSMT4">
                    <p:embed/>
                  </p:oleObj>
                </mc:Choice>
                <mc:Fallback>
                  <p:oleObj name="Equation" r:id="rId11" imgW="571500" imgH="368300" progId="Equation.DSMT4">
                    <p:embed/>
                    <p:pic>
                      <p:nvPicPr>
                        <p:cNvPr id="717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168"/>
                          <a:ext cx="36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5"/>
            <p:cNvGraphicFramePr>
              <a:graphicFrameLocks noChangeAspect="1"/>
            </p:cNvGraphicFramePr>
            <p:nvPr/>
          </p:nvGraphicFramePr>
          <p:xfrm>
            <a:off x="4560" y="3504"/>
            <a:ext cx="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13" imgW="609600" imgH="368300" progId="Equation.DSMT4">
                    <p:embed/>
                  </p:oleObj>
                </mc:Choice>
                <mc:Fallback>
                  <p:oleObj name="Equation" r:id="rId13" imgW="609600" imgH="368300" progId="Equation.DSMT4">
                    <p:embed/>
                    <p:pic>
                      <p:nvPicPr>
                        <p:cNvPr id="717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504"/>
                          <a:ext cx="3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16"/>
            <p:cNvGraphicFramePr>
              <a:graphicFrameLocks noChangeAspect="1"/>
            </p:cNvGraphicFramePr>
            <p:nvPr/>
          </p:nvGraphicFramePr>
          <p:xfrm>
            <a:off x="4656" y="3888"/>
            <a:ext cx="3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15" imgW="596900" imgH="368300" progId="Equation.DSMT4">
                    <p:embed/>
                  </p:oleObj>
                </mc:Choice>
                <mc:Fallback>
                  <p:oleObj name="Equation" r:id="rId15" imgW="596900" imgH="368300" progId="Equation.DSMT4">
                    <p:embed/>
                    <p:pic>
                      <p:nvPicPr>
                        <p:cNvPr id="718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888"/>
                          <a:ext cx="3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7086600" y="2336800"/>
            <a:ext cx="296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where </a:t>
            </a:r>
            <a:r>
              <a:rPr lang="en-US" altLang="en-US" sz="2400" i="1">
                <a:solidFill>
                  <a:schemeClr val="bg1"/>
                </a:solidFill>
                <a:latin typeface="Times New Roman" panose="02020603050405020304" pitchFamily="18" charset="0"/>
              </a:rPr>
              <a:t>l=0,1,2, ...,L-1</a:t>
            </a:r>
            <a:r>
              <a:rPr lang="en-US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0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76101" cy="3416300"/>
          </a:xfrm>
        </p:spPr>
        <p:txBody>
          <a:bodyPr/>
          <a:lstStyle/>
          <a:p>
            <a:r>
              <a:rPr lang="en-GB" dirty="0" smtClean="0"/>
              <a:t>Every </a:t>
            </a:r>
            <a:r>
              <a:rPr lang="en-GB" dirty="0"/>
              <a:t>node has exactly </a:t>
            </a:r>
            <a:r>
              <a:rPr lang="en-GB" dirty="0" smtClean="0"/>
              <a:t>two </a:t>
            </a:r>
            <a:r>
              <a:rPr lang="en-GB" dirty="0"/>
              <a:t>children and all the </a:t>
            </a:r>
            <a:r>
              <a:rPr lang="en-GB" dirty="0" smtClean="0"/>
              <a:t>leaves </a:t>
            </a:r>
            <a:r>
              <a:rPr lang="en-GB" dirty="0"/>
              <a:t>are on the same level.</a:t>
            </a:r>
          </a:p>
        </p:txBody>
      </p:sp>
      <p:pic>
        <p:nvPicPr>
          <p:cNvPr id="4" name="Picture 4" descr="P453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412836"/>
            <a:ext cx="35814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13091" y="396240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Full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49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</a:p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</a:p>
          <a:p>
            <a:r>
              <a:rPr lang="en-US" dirty="0" smtClean="0"/>
              <a:t>Preorder Traversal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Oval 2"/>
          <p:cNvSpPr>
            <a:spLocks noChangeArrowheads="1"/>
          </p:cNvSpPr>
          <p:nvPr/>
        </p:nvSpPr>
        <p:spPr bwMode="auto">
          <a:xfrm>
            <a:off x="6329076" y="3898554"/>
            <a:ext cx="3563070" cy="20824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4224049" y="2319082"/>
            <a:ext cx="3514725" cy="1766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Oval 4"/>
          <p:cNvSpPr>
            <a:spLocks noChangeArrowheads="1"/>
          </p:cNvSpPr>
          <p:nvPr/>
        </p:nvSpPr>
        <p:spPr bwMode="auto">
          <a:xfrm>
            <a:off x="2246025" y="4029079"/>
            <a:ext cx="3482179" cy="19519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657975" y="604492"/>
            <a:ext cx="8515350" cy="1143000"/>
          </a:xfrm>
          <a:noFill/>
        </p:spPr>
        <p:txBody>
          <a:bodyPr vert="horz" lIns="92075" tIns="46038" rIns="92075" bIns="46038" rtlCol="0" anchor="b">
            <a:noAutofit/>
          </a:bodyPr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Inorder</a:t>
            </a:r>
            <a:r>
              <a:rPr lang="en-US" altLang="en-US" dirty="0" smtClean="0"/>
              <a:t> Traversal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568412" y="4257329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715925" y="503838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138325" y="5020917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5576600" y="3446910"/>
            <a:ext cx="927100" cy="461963"/>
            <a:chOff x="2622" y="1812"/>
            <a:chExt cx="584" cy="291"/>
          </a:xfrm>
        </p:grpSpPr>
        <p:sp>
          <p:nvSpPr>
            <p:cNvPr id="48163" name="Rectangle 11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4" name="Rectangle 12"/>
            <p:cNvSpPr>
              <a:spLocks noChangeArrowheads="1"/>
            </p:cNvSpPr>
            <p:nvPr/>
          </p:nvSpPr>
          <p:spPr bwMode="auto">
            <a:xfrm>
              <a:off x="2708" y="1812"/>
              <a:ext cx="3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b="1"/>
                <a:t>‘J’</a:t>
              </a:r>
            </a:p>
          </p:txBody>
        </p:sp>
      </p:grpSp>
      <p:sp>
        <p:nvSpPr>
          <p:cNvPr id="48139" name="Line 13"/>
          <p:cNvSpPr>
            <a:spLocks noChangeShapeType="1"/>
          </p:cNvSpPr>
          <p:nvPr/>
        </p:nvSpPr>
        <p:spPr bwMode="auto">
          <a:xfrm flipH="1" flipV="1">
            <a:off x="6503700" y="3632110"/>
            <a:ext cx="1576386" cy="637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0" name="Line 14"/>
          <p:cNvSpPr>
            <a:spLocks noChangeShapeType="1"/>
          </p:cNvSpPr>
          <p:nvPr/>
        </p:nvSpPr>
        <p:spPr bwMode="auto">
          <a:xfrm flipH="1" flipV="1">
            <a:off x="4319300" y="4528792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1" name="Line 15"/>
          <p:cNvSpPr>
            <a:spLocks noChangeShapeType="1"/>
          </p:cNvSpPr>
          <p:nvPr/>
        </p:nvSpPr>
        <p:spPr bwMode="auto">
          <a:xfrm flipV="1">
            <a:off x="3239800" y="4541492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2" name="Line 16"/>
          <p:cNvSpPr>
            <a:spLocks noChangeShapeType="1"/>
          </p:cNvSpPr>
          <p:nvPr/>
        </p:nvSpPr>
        <p:spPr bwMode="auto">
          <a:xfrm flipV="1">
            <a:off x="4174836" y="3632110"/>
            <a:ext cx="1412876" cy="6283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43" name="Rectangle 17"/>
          <p:cNvSpPr>
            <a:spLocks noChangeArrowheads="1"/>
          </p:cNvSpPr>
          <p:nvPr/>
        </p:nvSpPr>
        <p:spPr bwMode="auto">
          <a:xfrm>
            <a:off x="3684300" y="4247805"/>
            <a:ext cx="6445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‘E’</a:t>
            </a:r>
          </a:p>
        </p:txBody>
      </p:sp>
      <p:sp>
        <p:nvSpPr>
          <p:cNvPr id="48144" name="Rectangle 18"/>
          <p:cNvSpPr>
            <a:spLocks noChangeArrowheads="1"/>
          </p:cNvSpPr>
          <p:nvPr/>
        </p:nvSpPr>
        <p:spPr bwMode="auto">
          <a:xfrm>
            <a:off x="2827049" y="5039968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‘A’</a:t>
            </a:r>
          </a:p>
        </p:txBody>
      </p:sp>
      <p:sp>
        <p:nvSpPr>
          <p:cNvPr id="48145" name="Rectangle 19"/>
          <p:cNvSpPr>
            <a:spLocks noChangeArrowheads="1"/>
          </p:cNvSpPr>
          <p:nvPr/>
        </p:nvSpPr>
        <p:spPr bwMode="auto">
          <a:xfrm>
            <a:off x="4249449" y="5044730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‘H’</a:t>
            </a:r>
          </a:p>
        </p:txBody>
      </p:sp>
      <p:sp>
        <p:nvSpPr>
          <p:cNvPr id="48146" name="Rectangle 20"/>
          <p:cNvSpPr>
            <a:spLocks noChangeArrowheads="1"/>
          </p:cNvSpPr>
          <p:nvPr/>
        </p:nvSpPr>
        <p:spPr bwMode="auto">
          <a:xfrm>
            <a:off x="7665749" y="4250979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7" name="Rectangle 21"/>
          <p:cNvSpPr>
            <a:spLocks noChangeArrowheads="1"/>
          </p:cNvSpPr>
          <p:nvPr/>
        </p:nvSpPr>
        <p:spPr bwMode="auto">
          <a:xfrm>
            <a:off x="6759287" y="503679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8" name="Rectangle 22"/>
          <p:cNvSpPr>
            <a:spLocks noChangeArrowheads="1"/>
          </p:cNvSpPr>
          <p:nvPr/>
        </p:nvSpPr>
        <p:spPr bwMode="auto">
          <a:xfrm>
            <a:off x="8470612" y="506854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9" name="Rectangle 23"/>
          <p:cNvSpPr>
            <a:spLocks noChangeArrowheads="1"/>
          </p:cNvSpPr>
          <p:nvPr/>
        </p:nvSpPr>
        <p:spPr bwMode="auto">
          <a:xfrm>
            <a:off x="7762587" y="4222405"/>
            <a:ext cx="5429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‘T’</a:t>
            </a:r>
          </a:p>
        </p:txBody>
      </p:sp>
      <p:sp>
        <p:nvSpPr>
          <p:cNvPr id="48150" name="Line 24"/>
          <p:cNvSpPr>
            <a:spLocks noChangeShapeType="1"/>
          </p:cNvSpPr>
          <p:nvPr/>
        </p:nvSpPr>
        <p:spPr bwMode="auto">
          <a:xfrm flipH="1" flipV="1">
            <a:off x="8464261" y="4554192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51" name="Line 25"/>
          <p:cNvSpPr>
            <a:spLocks noChangeShapeType="1"/>
          </p:cNvSpPr>
          <p:nvPr/>
        </p:nvSpPr>
        <p:spPr bwMode="auto">
          <a:xfrm flipV="1">
            <a:off x="7219662" y="4479579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52" name="Rectangle 26"/>
          <p:cNvSpPr>
            <a:spLocks noChangeArrowheads="1"/>
          </p:cNvSpPr>
          <p:nvPr/>
        </p:nvSpPr>
        <p:spPr bwMode="auto">
          <a:xfrm>
            <a:off x="6789449" y="5047905"/>
            <a:ext cx="6969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‘M’</a:t>
            </a:r>
          </a:p>
        </p:txBody>
      </p:sp>
      <p:sp>
        <p:nvSpPr>
          <p:cNvPr id="48153" name="Rectangle 27"/>
          <p:cNvSpPr>
            <a:spLocks noChangeArrowheads="1"/>
          </p:cNvSpPr>
          <p:nvPr/>
        </p:nvSpPr>
        <p:spPr bwMode="auto">
          <a:xfrm>
            <a:off x="8562686" y="5047905"/>
            <a:ext cx="5603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‘Y’</a:t>
            </a:r>
          </a:p>
        </p:txBody>
      </p:sp>
      <p:sp>
        <p:nvSpPr>
          <p:cNvPr id="48154" name="Rectangle 28"/>
          <p:cNvSpPr>
            <a:spLocks noChangeArrowheads="1"/>
          </p:cNvSpPr>
          <p:nvPr/>
        </p:nvSpPr>
        <p:spPr bwMode="auto">
          <a:xfrm>
            <a:off x="5870504" y="2514221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5" name="Line 29"/>
          <p:cNvSpPr>
            <a:spLocks noChangeShapeType="1"/>
          </p:cNvSpPr>
          <p:nvPr/>
        </p:nvSpPr>
        <p:spPr bwMode="auto">
          <a:xfrm flipV="1">
            <a:off x="5930611" y="2725358"/>
            <a:ext cx="65304" cy="7767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56" name="Rectangle 30"/>
          <p:cNvSpPr>
            <a:spLocks noChangeArrowheads="1"/>
          </p:cNvSpPr>
          <p:nvPr/>
        </p:nvSpPr>
        <p:spPr bwMode="auto">
          <a:xfrm>
            <a:off x="5046374" y="2463455"/>
            <a:ext cx="7477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tree</a:t>
            </a:r>
          </a:p>
        </p:txBody>
      </p:sp>
      <p:sp>
        <p:nvSpPr>
          <p:cNvPr id="48157" name="Rectangle 31"/>
          <p:cNvSpPr>
            <a:spLocks noChangeArrowheads="1"/>
          </p:cNvSpPr>
          <p:nvPr/>
        </p:nvSpPr>
        <p:spPr bwMode="auto">
          <a:xfrm>
            <a:off x="2367070" y="6154498"/>
            <a:ext cx="3240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Visit left subtree first</a:t>
            </a:r>
          </a:p>
        </p:txBody>
      </p:sp>
      <p:sp>
        <p:nvSpPr>
          <p:cNvPr id="48158" name="Rectangle 32"/>
          <p:cNvSpPr>
            <a:spLocks noChangeArrowheads="1"/>
          </p:cNvSpPr>
          <p:nvPr/>
        </p:nvSpPr>
        <p:spPr bwMode="auto">
          <a:xfrm>
            <a:off x="6729125" y="6146020"/>
            <a:ext cx="34104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Visit right subtree last</a:t>
            </a:r>
          </a:p>
        </p:txBody>
      </p:sp>
      <p:sp>
        <p:nvSpPr>
          <p:cNvPr id="48159" name="Rectangle 33"/>
          <p:cNvSpPr>
            <a:spLocks noChangeArrowheads="1"/>
          </p:cNvSpPr>
          <p:nvPr/>
        </p:nvSpPr>
        <p:spPr bwMode="auto">
          <a:xfrm>
            <a:off x="7500648" y="2335211"/>
            <a:ext cx="199176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Visit second</a:t>
            </a:r>
          </a:p>
        </p:txBody>
      </p:sp>
      <p:sp>
        <p:nvSpPr>
          <p:cNvPr id="2" name="Rectangle 1"/>
          <p:cNvSpPr/>
          <p:nvPr/>
        </p:nvSpPr>
        <p:spPr>
          <a:xfrm>
            <a:off x="9696451" y="3220691"/>
            <a:ext cx="2091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E H J M T 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Mincho" pitchFamily="49" charset="-128"/>
              </a:rPr>
              <a:t>Tree Node </a:t>
            </a:r>
            <a:r>
              <a:rPr lang="en-US" altLang="en-US" dirty="0">
                <a:ea typeface="MS Mincho" pitchFamily="49" charset="-128"/>
              </a:rPr>
              <a:t>S</a:t>
            </a:r>
            <a:r>
              <a:rPr lang="en-US" altLang="en-US" dirty="0" smtClean="0">
                <a:ea typeface="MS Mincho" pitchFamily="49" charset="-128"/>
              </a:rPr>
              <a:t>tructure</a:t>
            </a:r>
            <a:r>
              <a:rPr lang="en-US" altLang="en-US" dirty="0" smtClean="0"/>
              <a:t> </a:t>
            </a:r>
          </a:p>
        </p:txBody>
      </p:sp>
      <p:pic>
        <p:nvPicPr>
          <p:cNvPr id="19459" name="Picture 3" descr="P4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52675"/>
            <a:ext cx="3662362" cy="181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057400" y="4343401"/>
            <a:ext cx="7772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struct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TreeNode</a:t>
            </a: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{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info;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TreeNode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*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left;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TreeNode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*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right; </a:t>
            </a:r>
          </a:p>
          <a:p>
            <a:pPr algn="l" eaLnBrk="1" hangingPunct="1"/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};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2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91" y="830793"/>
            <a:ext cx="8761413" cy="706964"/>
          </a:xfrm>
        </p:spPr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559800" y="2991426"/>
            <a:ext cx="4942473" cy="1648690"/>
            <a:chOff x="3816783" y="3278909"/>
            <a:chExt cx="4942473" cy="1648690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696576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10545" y="3736877"/>
              <a:ext cx="681951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736408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16783" y="4507345"/>
              <a:ext cx="698258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41581" y="4507345"/>
              <a:ext cx="728370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889009" y="4514400"/>
              <a:ext cx="870247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5" idx="2"/>
              <a:endCxn id="6" idx="7"/>
            </p:cNvCxnSpPr>
            <p:nvPr/>
          </p:nvCxnSpPr>
          <p:spPr>
            <a:xfrm flipH="1">
              <a:off x="5292627" y="3492499"/>
              <a:ext cx="88650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7" idx="0"/>
            </p:cNvCxnSpPr>
            <p:nvPr/>
          </p:nvCxnSpPr>
          <p:spPr>
            <a:xfrm>
              <a:off x="6875704" y="3492499"/>
              <a:ext cx="786918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3"/>
              <a:endCxn id="8" idx="0"/>
            </p:cNvCxnSpPr>
            <p:nvPr/>
          </p:nvCxnSpPr>
          <p:spPr>
            <a:xfrm flipH="1">
              <a:off x="4165912" y="4114640"/>
              <a:ext cx="644502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9" idx="0"/>
            </p:cNvCxnSpPr>
            <p:nvPr/>
          </p:nvCxnSpPr>
          <p:spPr>
            <a:xfrm>
              <a:off x="5292627" y="4114640"/>
              <a:ext cx="613139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13" idx="0"/>
            </p:cNvCxnSpPr>
            <p:nvPr/>
          </p:nvCxnSpPr>
          <p:spPr>
            <a:xfrm>
              <a:off x="7922982" y="4124132"/>
              <a:ext cx="401151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4346340" y="5266971"/>
            <a:ext cx="38481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b d a e f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1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72150" y="2715490"/>
            <a:ext cx="635384" cy="427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30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520237" y="3173458"/>
            <a:ext cx="681951" cy="44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104110" y="3238272"/>
            <a:ext cx="668290" cy="37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627389" y="3943926"/>
            <a:ext cx="697344" cy="420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181631" y="3999470"/>
            <a:ext cx="642299" cy="40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8429624" y="4871891"/>
            <a:ext cx="673691" cy="420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181350" y="4904508"/>
            <a:ext cx="669250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4520237" y="4866794"/>
            <a:ext cx="620632" cy="407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634797" y="3950981"/>
            <a:ext cx="708977" cy="40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7698701" y="3950981"/>
            <a:ext cx="622277" cy="39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7228628" y="4895272"/>
            <a:ext cx="657987" cy="387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5" idx="2"/>
            <a:endCxn id="6" idx="7"/>
          </p:cNvCxnSpPr>
          <p:nvPr/>
        </p:nvCxnSpPr>
        <p:spPr>
          <a:xfrm flipH="1">
            <a:off x="5102319" y="2929080"/>
            <a:ext cx="669831" cy="30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7" idx="0"/>
          </p:cNvCxnSpPr>
          <p:nvPr/>
        </p:nvCxnSpPr>
        <p:spPr>
          <a:xfrm>
            <a:off x="6407534" y="2929080"/>
            <a:ext cx="1030721" cy="30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0"/>
          </p:cNvCxnSpPr>
          <p:nvPr/>
        </p:nvCxnSpPr>
        <p:spPr>
          <a:xfrm flipH="1">
            <a:off x="3976061" y="3551221"/>
            <a:ext cx="644045" cy="39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5072832" y="3560713"/>
            <a:ext cx="429949" cy="43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4"/>
            <a:endCxn id="10" idx="0"/>
          </p:cNvCxnSpPr>
          <p:nvPr/>
        </p:nvCxnSpPr>
        <p:spPr>
          <a:xfrm>
            <a:off x="8009840" y="4350324"/>
            <a:ext cx="756630" cy="52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0"/>
          </p:cNvCxnSpPr>
          <p:nvPr/>
        </p:nvCxnSpPr>
        <p:spPr>
          <a:xfrm flipH="1">
            <a:off x="6989286" y="3560713"/>
            <a:ext cx="212693" cy="3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4" idx="0"/>
          </p:cNvCxnSpPr>
          <p:nvPr/>
        </p:nvCxnSpPr>
        <p:spPr>
          <a:xfrm>
            <a:off x="7674531" y="3560713"/>
            <a:ext cx="335309" cy="3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0"/>
          </p:cNvCxnSpPr>
          <p:nvPr/>
        </p:nvCxnSpPr>
        <p:spPr>
          <a:xfrm flipH="1">
            <a:off x="3515975" y="4302635"/>
            <a:ext cx="213538" cy="60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2" idx="0"/>
          </p:cNvCxnSpPr>
          <p:nvPr/>
        </p:nvCxnSpPr>
        <p:spPr>
          <a:xfrm>
            <a:off x="4222609" y="4302635"/>
            <a:ext cx="607944" cy="5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15" idx="0"/>
          </p:cNvCxnSpPr>
          <p:nvPr/>
        </p:nvCxnSpPr>
        <p:spPr>
          <a:xfrm flipH="1">
            <a:off x="7557622" y="4350324"/>
            <a:ext cx="452218" cy="54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09840" y="5726545"/>
            <a:ext cx="60828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5 15 18 20 25 30 35 40 45 50 60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9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void </a:t>
            </a:r>
            <a:r>
              <a:rPr lang="en-GB" dirty="0" err="1"/>
              <a:t>Inorder</a:t>
            </a:r>
            <a:r>
              <a:rPr lang="en-GB" dirty="0"/>
              <a:t>(</a:t>
            </a:r>
            <a:r>
              <a:rPr lang="en-GB" dirty="0" err="1"/>
              <a:t>TreeNode</a:t>
            </a:r>
            <a:r>
              <a:rPr lang="en-GB" dirty="0"/>
              <a:t>* root)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if (root==NULL) {</a:t>
            </a:r>
          </a:p>
          <a:p>
            <a:r>
              <a:rPr lang="en-GB" dirty="0"/>
              <a:t>        return;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 err="1"/>
              <a:t>Inorder</a:t>
            </a:r>
            <a:r>
              <a:rPr lang="en-GB" dirty="0"/>
              <a:t>(root-&gt;left);</a:t>
            </a:r>
          </a:p>
          <a:p>
            <a:r>
              <a:rPr lang="en-GB" dirty="0"/>
              <a:t>    </a:t>
            </a:r>
            <a:r>
              <a:rPr lang="en-GB" dirty="0" err="1"/>
              <a:t>cout</a:t>
            </a:r>
            <a:r>
              <a:rPr lang="en-GB" dirty="0"/>
              <a:t> &lt;&lt; root-&gt;info &lt;&lt; " ";</a:t>
            </a:r>
          </a:p>
          <a:p>
            <a:r>
              <a:rPr lang="en-GB" dirty="0"/>
              <a:t>    </a:t>
            </a:r>
            <a:r>
              <a:rPr lang="en-GB" dirty="0" err="1"/>
              <a:t>Inorder</a:t>
            </a:r>
            <a:r>
              <a:rPr lang="en-GB" dirty="0"/>
              <a:t>(root-&gt;right);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6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Oval 1026"/>
          <p:cNvSpPr>
            <a:spLocks noChangeArrowheads="1"/>
          </p:cNvSpPr>
          <p:nvPr/>
        </p:nvSpPr>
        <p:spPr bwMode="auto">
          <a:xfrm>
            <a:off x="6176964" y="3898554"/>
            <a:ext cx="3509961" cy="20824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Oval 1027"/>
          <p:cNvSpPr>
            <a:spLocks noChangeArrowheads="1"/>
          </p:cNvSpPr>
          <p:nvPr/>
        </p:nvSpPr>
        <p:spPr bwMode="auto">
          <a:xfrm>
            <a:off x="4098926" y="2339629"/>
            <a:ext cx="3514725" cy="1766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Oval 1028"/>
          <p:cNvSpPr>
            <a:spLocks noChangeArrowheads="1"/>
          </p:cNvSpPr>
          <p:nvPr/>
        </p:nvSpPr>
        <p:spPr bwMode="auto">
          <a:xfrm>
            <a:off x="2171700" y="4008092"/>
            <a:ext cx="3405188" cy="193799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title"/>
          </p:nvPr>
        </p:nvSpPr>
        <p:spPr>
          <a:xfrm>
            <a:off x="596901" y="550517"/>
            <a:ext cx="8509000" cy="1143000"/>
          </a:xfrm>
        </p:spPr>
        <p:txBody>
          <a:bodyPr vert="horz" lIns="92075" tIns="46038" rIns="92075" bIns="46038" rtlCol="0" anchor="b">
            <a:noAutofit/>
          </a:bodyPr>
          <a:lstStyle/>
          <a:p>
            <a:pPr eaLnBrk="1" hangingPunct="1"/>
            <a:r>
              <a:rPr lang="en-US" altLang="en-US" dirty="0" smtClean="0"/>
              <a:t>Preorder Traversal</a:t>
            </a:r>
            <a:endParaRPr lang="en-US" altLang="en-US" dirty="0"/>
          </a:p>
        </p:txBody>
      </p:sp>
      <p:sp>
        <p:nvSpPr>
          <p:cNvPr id="50183" name="Rectangle 1031"/>
          <p:cNvSpPr>
            <a:spLocks noChangeArrowheads="1"/>
          </p:cNvSpPr>
          <p:nvPr/>
        </p:nvSpPr>
        <p:spPr bwMode="auto">
          <a:xfrm>
            <a:off x="3416301" y="4257329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Rectangle 1032"/>
          <p:cNvSpPr>
            <a:spLocks noChangeArrowheads="1"/>
          </p:cNvSpPr>
          <p:nvPr/>
        </p:nvSpPr>
        <p:spPr bwMode="auto">
          <a:xfrm>
            <a:off x="2563814" y="503838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5" name="Rectangle 1033"/>
          <p:cNvSpPr>
            <a:spLocks noChangeArrowheads="1"/>
          </p:cNvSpPr>
          <p:nvPr/>
        </p:nvSpPr>
        <p:spPr bwMode="auto">
          <a:xfrm>
            <a:off x="3986214" y="5020917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86" name="Group 1034"/>
          <p:cNvGrpSpPr>
            <a:grpSpLocks/>
          </p:cNvGrpSpPr>
          <p:nvPr/>
        </p:nvGrpSpPr>
        <p:grpSpPr bwMode="auto">
          <a:xfrm>
            <a:off x="5543550" y="3438183"/>
            <a:ext cx="927100" cy="461963"/>
            <a:chOff x="2622" y="1812"/>
            <a:chExt cx="584" cy="291"/>
          </a:xfrm>
        </p:grpSpPr>
        <p:sp>
          <p:nvSpPr>
            <p:cNvPr id="50211" name="Rectangle 1035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2" name="Rectangle 1036"/>
            <p:cNvSpPr>
              <a:spLocks noChangeArrowheads="1"/>
            </p:cNvSpPr>
            <p:nvPr/>
          </p:nvSpPr>
          <p:spPr bwMode="auto">
            <a:xfrm>
              <a:off x="2708" y="1812"/>
              <a:ext cx="3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b="1"/>
                <a:t>‘J’</a:t>
              </a:r>
            </a:p>
          </p:txBody>
        </p:sp>
      </p:grpSp>
      <p:sp>
        <p:nvSpPr>
          <p:cNvPr id="50187" name="Line 1037"/>
          <p:cNvSpPr>
            <a:spLocks noChangeShapeType="1"/>
          </p:cNvSpPr>
          <p:nvPr/>
        </p:nvSpPr>
        <p:spPr bwMode="auto">
          <a:xfrm flipH="1" flipV="1">
            <a:off x="6437313" y="366995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8" name="Line 1038"/>
          <p:cNvSpPr>
            <a:spLocks noChangeShapeType="1"/>
          </p:cNvSpPr>
          <p:nvPr/>
        </p:nvSpPr>
        <p:spPr bwMode="auto">
          <a:xfrm flipH="1" flipV="1">
            <a:off x="4167189" y="4528792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9" name="Line 1039"/>
          <p:cNvSpPr>
            <a:spLocks noChangeShapeType="1"/>
          </p:cNvSpPr>
          <p:nvPr/>
        </p:nvSpPr>
        <p:spPr bwMode="auto">
          <a:xfrm flipV="1">
            <a:off x="3087689" y="4541492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0" name="Line 1040"/>
          <p:cNvSpPr>
            <a:spLocks noChangeShapeType="1"/>
          </p:cNvSpPr>
          <p:nvPr/>
        </p:nvSpPr>
        <p:spPr bwMode="auto">
          <a:xfrm flipV="1">
            <a:off x="4022725" y="3682654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1" name="Rectangle 1041"/>
          <p:cNvSpPr>
            <a:spLocks noChangeArrowheads="1"/>
          </p:cNvSpPr>
          <p:nvPr/>
        </p:nvSpPr>
        <p:spPr bwMode="auto">
          <a:xfrm>
            <a:off x="3532189" y="4247805"/>
            <a:ext cx="6445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‘E’</a:t>
            </a:r>
          </a:p>
        </p:txBody>
      </p:sp>
      <p:sp>
        <p:nvSpPr>
          <p:cNvPr id="50192" name="Rectangle 1042"/>
          <p:cNvSpPr>
            <a:spLocks noChangeArrowheads="1"/>
          </p:cNvSpPr>
          <p:nvPr/>
        </p:nvSpPr>
        <p:spPr bwMode="auto">
          <a:xfrm>
            <a:off x="2674938" y="5039968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‘A’</a:t>
            </a:r>
          </a:p>
        </p:txBody>
      </p:sp>
      <p:sp>
        <p:nvSpPr>
          <p:cNvPr id="50193" name="Rectangle 1043"/>
          <p:cNvSpPr>
            <a:spLocks noChangeArrowheads="1"/>
          </p:cNvSpPr>
          <p:nvPr/>
        </p:nvSpPr>
        <p:spPr bwMode="auto">
          <a:xfrm>
            <a:off x="4097338" y="5044730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‘H’</a:t>
            </a:r>
          </a:p>
        </p:txBody>
      </p:sp>
      <p:sp>
        <p:nvSpPr>
          <p:cNvPr id="50194" name="Rectangle 1044"/>
          <p:cNvSpPr>
            <a:spLocks noChangeArrowheads="1"/>
          </p:cNvSpPr>
          <p:nvPr/>
        </p:nvSpPr>
        <p:spPr bwMode="auto">
          <a:xfrm>
            <a:off x="7513638" y="4250979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5" name="Rectangle 1045"/>
          <p:cNvSpPr>
            <a:spLocks noChangeArrowheads="1"/>
          </p:cNvSpPr>
          <p:nvPr/>
        </p:nvSpPr>
        <p:spPr bwMode="auto">
          <a:xfrm>
            <a:off x="6607176" y="503679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6" name="Rectangle 1046"/>
          <p:cNvSpPr>
            <a:spLocks noChangeArrowheads="1"/>
          </p:cNvSpPr>
          <p:nvPr/>
        </p:nvSpPr>
        <p:spPr bwMode="auto">
          <a:xfrm>
            <a:off x="8318501" y="506854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7" name="Rectangle 1047"/>
          <p:cNvSpPr>
            <a:spLocks noChangeArrowheads="1"/>
          </p:cNvSpPr>
          <p:nvPr/>
        </p:nvSpPr>
        <p:spPr bwMode="auto">
          <a:xfrm>
            <a:off x="7610476" y="4222405"/>
            <a:ext cx="5429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‘T’</a:t>
            </a:r>
          </a:p>
        </p:txBody>
      </p:sp>
      <p:sp>
        <p:nvSpPr>
          <p:cNvPr id="50198" name="Line 1048"/>
          <p:cNvSpPr>
            <a:spLocks noChangeShapeType="1"/>
          </p:cNvSpPr>
          <p:nvPr/>
        </p:nvSpPr>
        <p:spPr bwMode="auto">
          <a:xfrm flipH="1" flipV="1">
            <a:off x="8312150" y="4554192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9" name="Line 1049"/>
          <p:cNvSpPr>
            <a:spLocks noChangeShapeType="1"/>
          </p:cNvSpPr>
          <p:nvPr/>
        </p:nvSpPr>
        <p:spPr bwMode="auto">
          <a:xfrm flipV="1">
            <a:off x="7067551" y="4479579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200" name="Rectangle 1050"/>
          <p:cNvSpPr>
            <a:spLocks noChangeArrowheads="1"/>
          </p:cNvSpPr>
          <p:nvPr/>
        </p:nvSpPr>
        <p:spPr bwMode="auto">
          <a:xfrm>
            <a:off x="6637338" y="5047905"/>
            <a:ext cx="6969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‘M’</a:t>
            </a:r>
          </a:p>
        </p:txBody>
      </p:sp>
      <p:sp>
        <p:nvSpPr>
          <p:cNvPr id="50201" name="Rectangle 1051"/>
          <p:cNvSpPr>
            <a:spLocks noChangeArrowheads="1"/>
          </p:cNvSpPr>
          <p:nvPr/>
        </p:nvSpPr>
        <p:spPr bwMode="auto">
          <a:xfrm>
            <a:off x="8410575" y="5047905"/>
            <a:ext cx="5603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‘Y’</a:t>
            </a:r>
          </a:p>
        </p:txBody>
      </p:sp>
      <p:sp>
        <p:nvSpPr>
          <p:cNvPr id="50202" name="Rectangle 1052"/>
          <p:cNvSpPr>
            <a:spLocks noChangeArrowheads="1"/>
          </p:cNvSpPr>
          <p:nvPr/>
        </p:nvSpPr>
        <p:spPr bwMode="auto">
          <a:xfrm>
            <a:off x="5849939" y="250790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3" name="Line 1053"/>
          <p:cNvSpPr>
            <a:spLocks noChangeShapeType="1"/>
          </p:cNvSpPr>
          <p:nvPr/>
        </p:nvSpPr>
        <p:spPr bwMode="auto">
          <a:xfrm flipV="1">
            <a:off x="5932488" y="2719042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204" name="Rectangle 1054"/>
          <p:cNvSpPr>
            <a:spLocks noChangeArrowheads="1"/>
          </p:cNvSpPr>
          <p:nvPr/>
        </p:nvSpPr>
        <p:spPr bwMode="auto">
          <a:xfrm>
            <a:off x="4894263" y="2463455"/>
            <a:ext cx="7477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tree</a:t>
            </a:r>
          </a:p>
        </p:txBody>
      </p:sp>
      <p:sp>
        <p:nvSpPr>
          <p:cNvPr id="50205" name="Rectangle 1055"/>
          <p:cNvSpPr>
            <a:spLocks noChangeArrowheads="1"/>
          </p:cNvSpPr>
          <p:nvPr/>
        </p:nvSpPr>
        <p:spPr bwMode="auto">
          <a:xfrm>
            <a:off x="1944688" y="6052449"/>
            <a:ext cx="3735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Visit left subtree second</a:t>
            </a:r>
          </a:p>
        </p:txBody>
      </p:sp>
      <p:sp>
        <p:nvSpPr>
          <p:cNvPr id="50206" name="Rectangle 1056"/>
          <p:cNvSpPr>
            <a:spLocks noChangeArrowheads="1"/>
          </p:cNvSpPr>
          <p:nvPr/>
        </p:nvSpPr>
        <p:spPr bwMode="auto">
          <a:xfrm>
            <a:off x="6408738" y="6052450"/>
            <a:ext cx="34104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Visit right subtree last</a:t>
            </a:r>
          </a:p>
        </p:txBody>
      </p:sp>
      <p:sp>
        <p:nvSpPr>
          <p:cNvPr id="50207" name="Rectangle 1057"/>
          <p:cNvSpPr>
            <a:spLocks noChangeArrowheads="1"/>
          </p:cNvSpPr>
          <p:nvPr/>
        </p:nvSpPr>
        <p:spPr bwMode="auto">
          <a:xfrm>
            <a:off x="7029451" y="2218980"/>
            <a:ext cx="149643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Visit first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696451" y="3220691"/>
            <a:ext cx="2091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 E A H T M 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1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91" y="830793"/>
            <a:ext cx="8761413" cy="706964"/>
          </a:xfrm>
        </p:spPr>
        <p:txBody>
          <a:bodyPr/>
          <a:lstStyle/>
          <a:p>
            <a:r>
              <a:rPr lang="en-US" dirty="0" smtClean="0"/>
              <a:t>Preorder Traversal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559800" y="2991426"/>
            <a:ext cx="4942473" cy="1648690"/>
            <a:chOff x="3816783" y="3278909"/>
            <a:chExt cx="4942473" cy="1648690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696576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10545" y="3736877"/>
              <a:ext cx="681951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736408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16783" y="4507345"/>
              <a:ext cx="698258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41581" y="4507345"/>
              <a:ext cx="728370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889009" y="4514400"/>
              <a:ext cx="870247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5" idx="2"/>
              <a:endCxn id="6" idx="7"/>
            </p:cNvCxnSpPr>
            <p:nvPr/>
          </p:nvCxnSpPr>
          <p:spPr>
            <a:xfrm flipH="1">
              <a:off x="5292627" y="3492499"/>
              <a:ext cx="88650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7" idx="0"/>
            </p:cNvCxnSpPr>
            <p:nvPr/>
          </p:nvCxnSpPr>
          <p:spPr>
            <a:xfrm>
              <a:off x="6875704" y="3492499"/>
              <a:ext cx="786918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3"/>
              <a:endCxn id="8" idx="0"/>
            </p:cNvCxnSpPr>
            <p:nvPr/>
          </p:nvCxnSpPr>
          <p:spPr>
            <a:xfrm flipH="1">
              <a:off x="4165912" y="4114640"/>
              <a:ext cx="644502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9" idx="0"/>
            </p:cNvCxnSpPr>
            <p:nvPr/>
          </p:nvCxnSpPr>
          <p:spPr>
            <a:xfrm>
              <a:off x="5292627" y="4114640"/>
              <a:ext cx="613139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13" idx="0"/>
            </p:cNvCxnSpPr>
            <p:nvPr/>
          </p:nvCxnSpPr>
          <p:spPr>
            <a:xfrm>
              <a:off x="7922982" y="4124132"/>
              <a:ext cx="401151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4346340" y="5266971"/>
            <a:ext cx="38481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b c d e 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72150" y="2715490"/>
            <a:ext cx="635384" cy="427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30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520237" y="3173458"/>
            <a:ext cx="681951" cy="44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104110" y="3238272"/>
            <a:ext cx="668290" cy="37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627389" y="3943926"/>
            <a:ext cx="697344" cy="420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181631" y="3999470"/>
            <a:ext cx="642299" cy="40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8429624" y="4871891"/>
            <a:ext cx="673691" cy="420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181350" y="4904508"/>
            <a:ext cx="669250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4520237" y="4866794"/>
            <a:ext cx="620632" cy="407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634797" y="3950981"/>
            <a:ext cx="708977" cy="40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7698701" y="3950981"/>
            <a:ext cx="622277" cy="39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7228628" y="4895272"/>
            <a:ext cx="657987" cy="387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5" idx="2"/>
            <a:endCxn id="6" idx="7"/>
          </p:cNvCxnSpPr>
          <p:nvPr/>
        </p:nvCxnSpPr>
        <p:spPr>
          <a:xfrm flipH="1">
            <a:off x="5102319" y="2929080"/>
            <a:ext cx="669831" cy="30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7" idx="0"/>
          </p:cNvCxnSpPr>
          <p:nvPr/>
        </p:nvCxnSpPr>
        <p:spPr>
          <a:xfrm>
            <a:off x="6407534" y="2929080"/>
            <a:ext cx="1030721" cy="30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0"/>
          </p:cNvCxnSpPr>
          <p:nvPr/>
        </p:nvCxnSpPr>
        <p:spPr>
          <a:xfrm flipH="1">
            <a:off x="3976061" y="3551221"/>
            <a:ext cx="644045" cy="39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5072832" y="3560713"/>
            <a:ext cx="429949" cy="43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4"/>
            <a:endCxn id="10" idx="0"/>
          </p:cNvCxnSpPr>
          <p:nvPr/>
        </p:nvCxnSpPr>
        <p:spPr>
          <a:xfrm>
            <a:off x="8009840" y="4350324"/>
            <a:ext cx="756630" cy="52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0"/>
          </p:cNvCxnSpPr>
          <p:nvPr/>
        </p:nvCxnSpPr>
        <p:spPr>
          <a:xfrm flipH="1">
            <a:off x="6989286" y="3560713"/>
            <a:ext cx="212693" cy="3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4" idx="0"/>
          </p:cNvCxnSpPr>
          <p:nvPr/>
        </p:nvCxnSpPr>
        <p:spPr>
          <a:xfrm>
            <a:off x="7674531" y="3560713"/>
            <a:ext cx="335309" cy="3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0"/>
          </p:cNvCxnSpPr>
          <p:nvPr/>
        </p:nvCxnSpPr>
        <p:spPr>
          <a:xfrm flipH="1">
            <a:off x="3515975" y="4302635"/>
            <a:ext cx="213538" cy="60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2" idx="0"/>
          </p:cNvCxnSpPr>
          <p:nvPr/>
        </p:nvCxnSpPr>
        <p:spPr>
          <a:xfrm>
            <a:off x="4222609" y="4302635"/>
            <a:ext cx="607944" cy="5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15" idx="0"/>
          </p:cNvCxnSpPr>
          <p:nvPr/>
        </p:nvCxnSpPr>
        <p:spPr>
          <a:xfrm flipH="1">
            <a:off x="7557622" y="4350324"/>
            <a:ext cx="452218" cy="54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09840" y="5726545"/>
            <a:ext cx="60828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30 20 15 5 18 25 40 35 50 45 60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5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Oval 1026"/>
          <p:cNvSpPr>
            <a:spLocks noChangeArrowheads="1"/>
          </p:cNvSpPr>
          <p:nvPr/>
        </p:nvSpPr>
        <p:spPr bwMode="auto">
          <a:xfrm>
            <a:off x="6081714" y="3866804"/>
            <a:ext cx="3700461" cy="20952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2228" name="Oval 1027"/>
          <p:cNvSpPr>
            <a:spLocks noChangeArrowheads="1"/>
          </p:cNvSpPr>
          <p:nvPr/>
        </p:nvSpPr>
        <p:spPr bwMode="auto">
          <a:xfrm>
            <a:off x="4003676" y="2307878"/>
            <a:ext cx="3514725" cy="18047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2229" name="Oval 1028"/>
          <p:cNvSpPr>
            <a:spLocks noChangeArrowheads="1"/>
          </p:cNvSpPr>
          <p:nvPr/>
        </p:nvSpPr>
        <p:spPr bwMode="auto">
          <a:xfrm>
            <a:off x="1978024" y="3976342"/>
            <a:ext cx="3503613" cy="19857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2230" name="Rectangle 1030"/>
          <p:cNvSpPr>
            <a:spLocks noChangeArrowheads="1"/>
          </p:cNvSpPr>
          <p:nvPr/>
        </p:nvSpPr>
        <p:spPr bwMode="auto">
          <a:xfrm>
            <a:off x="3321051" y="4225579"/>
            <a:ext cx="957263" cy="3956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1" name="Rectangle 1031"/>
          <p:cNvSpPr>
            <a:spLocks noChangeArrowheads="1"/>
          </p:cNvSpPr>
          <p:nvPr/>
        </p:nvSpPr>
        <p:spPr bwMode="auto">
          <a:xfrm>
            <a:off x="2468564" y="5006630"/>
            <a:ext cx="846137" cy="38104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2" name="Rectangle 1032"/>
          <p:cNvSpPr>
            <a:spLocks noChangeArrowheads="1"/>
          </p:cNvSpPr>
          <p:nvPr/>
        </p:nvSpPr>
        <p:spPr bwMode="auto">
          <a:xfrm>
            <a:off x="3890964" y="4989167"/>
            <a:ext cx="865187" cy="4134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2233" name="Group 1033"/>
          <p:cNvGrpSpPr>
            <a:grpSpLocks/>
          </p:cNvGrpSpPr>
          <p:nvPr/>
        </p:nvGrpSpPr>
        <p:grpSpPr bwMode="auto">
          <a:xfrm>
            <a:off x="5448300" y="3406433"/>
            <a:ext cx="927100" cy="471850"/>
            <a:chOff x="2622" y="1812"/>
            <a:chExt cx="584" cy="291"/>
          </a:xfrm>
        </p:grpSpPr>
        <p:sp>
          <p:nvSpPr>
            <p:cNvPr id="52259" name="Rectangle 1034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60" name="Rectangle 1035"/>
            <p:cNvSpPr>
              <a:spLocks noChangeArrowheads="1"/>
            </p:cNvSpPr>
            <p:nvPr/>
          </p:nvSpPr>
          <p:spPr bwMode="auto">
            <a:xfrm>
              <a:off x="2708" y="1812"/>
              <a:ext cx="3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b="1"/>
                <a:t>‘J’</a:t>
              </a:r>
            </a:p>
          </p:txBody>
        </p:sp>
      </p:grpSp>
      <p:sp>
        <p:nvSpPr>
          <p:cNvPr id="52234" name="Line 1036"/>
          <p:cNvSpPr>
            <a:spLocks noChangeShapeType="1"/>
          </p:cNvSpPr>
          <p:nvPr/>
        </p:nvSpPr>
        <p:spPr bwMode="auto">
          <a:xfrm flipH="1" flipV="1">
            <a:off x="6342063" y="3638204"/>
            <a:ext cx="1490662" cy="6129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5" name="Line 1037"/>
          <p:cNvSpPr>
            <a:spLocks noChangeShapeType="1"/>
          </p:cNvSpPr>
          <p:nvPr/>
        </p:nvSpPr>
        <p:spPr bwMode="auto">
          <a:xfrm flipH="1" flipV="1">
            <a:off x="4071938" y="4497041"/>
            <a:ext cx="542925" cy="484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6" name="Line 1038"/>
          <p:cNvSpPr>
            <a:spLocks noChangeShapeType="1"/>
          </p:cNvSpPr>
          <p:nvPr/>
        </p:nvSpPr>
        <p:spPr bwMode="auto">
          <a:xfrm flipV="1">
            <a:off x="2992439" y="4509742"/>
            <a:ext cx="568325" cy="5107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7" name="Line 1039"/>
          <p:cNvSpPr>
            <a:spLocks noChangeShapeType="1"/>
          </p:cNvSpPr>
          <p:nvPr/>
        </p:nvSpPr>
        <p:spPr bwMode="auto">
          <a:xfrm flipV="1">
            <a:off x="3927475" y="3650903"/>
            <a:ext cx="1576388" cy="590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8" name="Rectangle 1040"/>
          <p:cNvSpPr>
            <a:spLocks noChangeArrowheads="1"/>
          </p:cNvSpPr>
          <p:nvPr/>
        </p:nvSpPr>
        <p:spPr bwMode="auto">
          <a:xfrm>
            <a:off x="3436939" y="4216055"/>
            <a:ext cx="6445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‘E’</a:t>
            </a:r>
          </a:p>
        </p:txBody>
      </p:sp>
      <p:sp>
        <p:nvSpPr>
          <p:cNvPr id="52239" name="Rectangle 1041"/>
          <p:cNvSpPr>
            <a:spLocks noChangeArrowheads="1"/>
          </p:cNvSpPr>
          <p:nvPr/>
        </p:nvSpPr>
        <p:spPr bwMode="auto">
          <a:xfrm>
            <a:off x="2579688" y="5008218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‘A’</a:t>
            </a:r>
          </a:p>
        </p:txBody>
      </p:sp>
      <p:sp>
        <p:nvSpPr>
          <p:cNvPr id="52240" name="Rectangle 1042"/>
          <p:cNvSpPr>
            <a:spLocks noChangeArrowheads="1"/>
          </p:cNvSpPr>
          <p:nvPr/>
        </p:nvSpPr>
        <p:spPr bwMode="auto">
          <a:xfrm>
            <a:off x="4002088" y="5012980"/>
            <a:ext cx="5762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‘H’</a:t>
            </a:r>
          </a:p>
        </p:txBody>
      </p:sp>
      <p:sp>
        <p:nvSpPr>
          <p:cNvPr id="52241" name="Rectangle 1043"/>
          <p:cNvSpPr>
            <a:spLocks noChangeArrowheads="1"/>
          </p:cNvSpPr>
          <p:nvPr/>
        </p:nvSpPr>
        <p:spPr bwMode="auto">
          <a:xfrm>
            <a:off x="7418388" y="4219229"/>
            <a:ext cx="882650" cy="3891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42" name="Rectangle 1044"/>
          <p:cNvSpPr>
            <a:spLocks noChangeArrowheads="1"/>
          </p:cNvSpPr>
          <p:nvPr/>
        </p:nvSpPr>
        <p:spPr bwMode="auto">
          <a:xfrm>
            <a:off x="6511926" y="5005043"/>
            <a:ext cx="898525" cy="39726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43" name="Rectangle 1045"/>
          <p:cNvSpPr>
            <a:spLocks noChangeArrowheads="1"/>
          </p:cNvSpPr>
          <p:nvPr/>
        </p:nvSpPr>
        <p:spPr bwMode="auto">
          <a:xfrm>
            <a:off x="8223251" y="5036793"/>
            <a:ext cx="822325" cy="4118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44" name="Rectangle 1046"/>
          <p:cNvSpPr>
            <a:spLocks noChangeArrowheads="1"/>
          </p:cNvSpPr>
          <p:nvPr/>
        </p:nvSpPr>
        <p:spPr bwMode="auto">
          <a:xfrm>
            <a:off x="7515226" y="4190655"/>
            <a:ext cx="5429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‘T’</a:t>
            </a:r>
          </a:p>
        </p:txBody>
      </p:sp>
      <p:sp>
        <p:nvSpPr>
          <p:cNvPr id="52245" name="Line 1047"/>
          <p:cNvSpPr>
            <a:spLocks noChangeShapeType="1"/>
          </p:cNvSpPr>
          <p:nvPr/>
        </p:nvSpPr>
        <p:spPr bwMode="auto">
          <a:xfrm flipH="1" flipV="1">
            <a:off x="8216900" y="4522441"/>
            <a:ext cx="514350" cy="484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6" name="Line 1048"/>
          <p:cNvSpPr>
            <a:spLocks noChangeShapeType="1"/>
          </p:cNvSpPr>
          <p:nvPr/>
        </p:nvSpPr>
        <p:spPr bwMode="auto">
          <a:xfrm flipV="1">
            <a:off x="6972301" y="4447829"/>
            <a:ext cx="593725" cy="5334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7" name="Rectangle 1049"/>
          <p:cNvSpPr>
            <a:spLocks noChangeArrowheads="1"/>
          </p:cNvSpPr>
          <p:nvPr/>
        </p:nvSpPr>
        <p:spPr bwMode="auto">
          <a:xfrm>
            <a:off x="6542088" y="5016155"/>
            <a:ext cx="6969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‘M’</a:t>
            </a:r>
          </a:p>
        </p:txBody>
      </p:sp>
      <p:sp>
        <p:nvSpPr>
          <p:cNvPr id="52248" name="Rectangle 1050"/>
          <p:cNvSpPr>
            <a:spLocks noChangeArrowheads="1"/>
          </p:cNvSpPr>
          <p:nvPr/>
        </p:nvSpPr>
        <p:spPr bwMode="auto">
          <a:xfrm>
            <a:off x="8315325" y="5016155"/>
            <a:ext cx="5603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‘Y’</a:t>
            </a:r>
          </a:p>
        </p:txBody>
      </p:sp>
      <p:sp>
        <p:nvSpPr>
          <p:cNvPr id="52249" name="Rectangle 1051"/>
          <p:cNvSpPr>
            <a:spLocks noChangeArrowheads="1"/>
          </p:cNvSpPr>
          <p:nvPr/>
        </p:nvSpPr>
        <p:spPr bwMode="auto">
          <a:xfrm>
            <a:off x="5754689" y="2476155"/>
            <a:ext cx="312737" cy="47671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50" name="Line 1052"/>
          <p:cNvSpPr>
            <a:spLocks noChangeShapeType="1"/>
          </p:cNvSpPr>
          <p:nvPr/>
        </p:nvSpPr>
        <p:spPr bwMode="auto">
          <a:xfrm flipV="1">
            <a:off x="5837238" y="2687292"/>
            <a:ext cx="42862" cy="7831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51" name="Rectangle 1053"/>
          <p:cNvSpPr>
            <a:spLocks noChangeArrowheads="1"/>
          </p:cNvSpPr>
          <p:nvPr/>
        </p:nvSpPr>
        <p:spPr bwMode="auto">
          <a:xfrm>
            <a:off x="4799013" y="2431705"/>
            <a:ext cx="7477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tree</a:t>
            </a:r>
          </a:p>
        </p:txBody>
      </p:sp>
      <p:sp>
        <p:nvSpPr>
          <p:cNvPr id="52252" name="Rectangle 1054"/>
          <p:cNvSpPr>
            <a:spLocks noChangeArrowheads="1"/>
          </p:cNvSpPr>
          <p:nvPr/>
        </p:nvSpPr>
        <p:spPr bwMode="auto">
          <a:xfrm>
            <a:off x="1978024" y="6041927"/>
            <a:ext cx="3240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Visit left subtree first</a:t>
            </a:r>
          </a:p>
        </p:txBody>
      </p:sp>
      <p:sp>
        <p:nvSpPr>
          <p:cNvPr id="52253" name="Rectangle 1055"/>
          <p:cNvSpPr>
            <a:spLocks noChangeArrowheads="1"/>
          </p:cNvSpPr>
          <p:nvPr/>
        </p:nvSpPr>
        <p:spPr bwMode="auto">
          <a:xfrm>
            <a:off x="6099434" y="6038622"/>
            <a:ext cx="395704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Visit right subtree second</a:t>
            </a:r>
          </a:p>
        </p:txBody>
      </p:sp>
      <p:sp>
        <p:nvSpPr>
          <p:cNvPr id="52254" name="Rectangle 1056"/>
          <p:cNvSpPr>
            <a:spLocks noChangeArrowheads="1"/>
          </p:cNvSpPr>
          <p:nvPr/>
        </p:nvSpPr>
        <p:spPr bwMode="auto">
          <a:xfrm>
            <a:off x="6934201" y="2187230"/>
            <a:ext cx="144513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Visit last</a:t>
            </a:r>
          </a:p>
        </p:txBody>
      </p:sp>
      <p:sp>
        <p:nvSpPr>
          <p:cNvPr id="52255" name="Rectangle 1057"/>
          <p:cNvSpPr>
            <a:spLocks noChangeArrowheads="1"/>
          </p:cNvSpPr>
          <p:nvPr/>
        </p:nvSpPr>
        <p:spPr bwMode="auto">
          <a:xfrm>
            <a:off x="769938" y="462793"/>
            <a:ext cx="8515350" cy="116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3600" dirty="0" err="1">
                <a:solidFill>
                  <a:schemeClr val="bg1"/>
                </a:solidFill>
                <a:latin typeface="+mj-lt"/>
              </a:rPr>
              <a:t>Postorder</a:t>
            </a:r>
            <a:r>
              <a:rPr lang="en-US" altLang="en-US" sz="36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3600" dirty="0" smtClean="0">
                <a:solidFill>
                  <a:schemeClr val="bg1"/>
                </a:solidFill>
                <a:latin typeface="+mj-lt"/>
              </a:rPr>
              <a:t>Traversal</a:t>
            </a:r>
            <a:endParaRPr lang="en-US" altLang="en-US" sz="3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96451" y="3220691"/>
            <a:ext cx="2091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H E MY T 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91" y="830793"/>
            <a:ext cx="8761413" cy="706964"/>
          </a:xfrm>
        </p:spPr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559800" y="2991426"/>
            <a:ext cx="4942473" cy="1648690"/>
            <a:chOff x="3816783" y="3278909"/>
            <a:chExt cx="4942473" cy="1648690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696576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10545" y="3736877"/>
              <a:ext cx="681951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736408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16783" y="4507345"/>
              <a:ext cx="698258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41581" y="4507345"/>
              <a:ext cx="728370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889009" y="4514400"/>
              <a:ext cx="870247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5" idx="2"/>
              <a:endCxn id="6" idx="7"/>
            </p:cNvCxnSpPr>
            <p:nvPr/>
          </p:nvCxnSpPr>
          <p:spPr>
            <a:xfrm flipH="1">
              <a:off x="5292627" y="3492499"/>
              <a:ext cx="88650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7" idx="0"/>
            </p:cNvCxnSpPr>
            <p:nvPr/>
          </p:nvCxnSpPr>
          <p:spPr>
            <a:xfrm>
              <a:off x="6875704" y="3492499"/>
              <a:ext cx="786918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3"/>
              <a:endCxn id="8" idx="0"/>
            </p:cNvCxnSpPr>
            <p:nvPr/>
          </p:nvCxnSpPr>
          <p:spPr>
            <a:xfrm flipH="1">
              <a:off x="4165912" y="4114640"/>
              <a:ext cx="644502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9" idx="0"/>
            </p:cNvCxnSpPr>
            <p:nvPr/>
          </p:nvCxnSpPr>
          <p:spPr>
            <a:xfrm>
              <a:off x="5292627" y="4114640"/>
              <a:ext cx="613139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13" idx="0"/>
            </p:cNvCxnSpPr>
            <p:nvPr/>
          </p:nvCxnSpPr>
          <p:spPr>
            <a:xfrm>
              <a:off x="7922982" y="4124132"/>
              <a:ext cx="401151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4346340" y="5266971"/>
            <a:ext cx="38481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 d b f e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7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72150" y="2715490"/>
            <a:ext cx="635384" cy="427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30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520237" y="3173458"/>
            <a:ext cx="681951" cy="44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104110" y="3238272"/>
            <a:ext cx="668290" cy="37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627389" y="3943926"/>
            <a:ext cx="697344" cy="420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181631" y="3999470"/>
            <a:ext cx="642299" cy="40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8429624" y="4871891"/>
            <a:ext cx="673691" cy="420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181350" y="4904508"/>
            <a:ext cx="669250" cy="369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4520237" y="4866794"/>
            <a:ext cx="620632" cy="407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634797" y="3950981"/>
            <a:ext cx="708977" cy="40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7698701" y="3950981"/>
            <a:ext cx="622277" cy="39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7228628" y="4895272"/>
            <a:ext cx="657987" cy="387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5" idx="2"/>
            <a:endCxn id="6" idx="7"/>
          </p:cNvCxnSpPr>
          <p:nvPr/>
        </p:nvCxnSpPr>
        <p:spPr>
          <a:xfrm flipH="1">
            <a:off x="5102319" y="2929080"/>
            <a:ext cx="669831" cy="30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7" idx="0"/>
          </p:cNvCxnSpPr>
          <p:nvPr/>
        </p:nvCxnSpPr>
        <p:spPr>
          <a:xfrm>
            <a:off x="6407534" y="2929080"/>
            <a:ext cx="1030721" cy="30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0"/>
          </p:cNvCxnSpPr>
          <p:nvPr/>
        </p:nvCxnSpPr>
        <p:spPr>
          <a:xfrm flipH="1">
            <a:off x="3976061" y="3551221"/>
            <a:ext cx="644045" cy="39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5072832" y="3560713"/>
            <a:ext cx="429949" cy="43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4"/>
            <a:endCxn id="10" idx="0"/>
          </p:cNvCxnSpPr>
          <p:nvPr/>
        </p:nvCxnSpPr>
        <p:spPr>
          <a:xfrm>
            <a:off x="8009840" y="4350324"/>
            <a:ext cx="756630" cy="52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0"/>
          </p:cNvCxnSpPr>
          <p:nvPr/>
        </p:nvCxnSpPr>
        <p:spPr>
          <a:xfrm flipH="1">
            <a:off x="6989286" y="3560713"/>
            <a:ext cx="212693" cy="3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4" idx="0"/>
          </p:cNvCxnSpPr>
          <p:nvPr/>
        </p:nvCxnSpPr>
        <p:spPr>
          <a:xfrm>
            <a:off x="7674531" y="3560713"/>
            <a:ext cx="335309" cy="3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0"/>
          </p:cNvCxnSpPr>
          <p:nvPr/>
        </p:nvCxnSpPr>
        <p:spPr>
          <a:xfrm flipH="1">
            <a:off x="3515975" y="4302635"/>
            <a:ext cx="213538" cy="60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2" idx="0"/>
          </p:cNvCxnSpPr>
          <p:nvPr/>
        </p:nvCxnSpPr>
        <p:spPr>
          <a:xfrm>
            <a:off x="4222609" y="4302635"/>
            <a:ext cx="607944" cy="5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15" idx="0"/>
          </p:cNvCxnSpPr>
          <p:nvPr/>
        </p:nvCxnSpPr>
        <p:spPr>
          <a:xfrm flipH="1">
            <a:off x="7557622" y="4350324"/>
            <a:ext cx="452218" cy="54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09840" y="5726545"/>
            <a:ext cx="60828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5 18 15 25 20 35 45 60 50 40 30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11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Mincho" pitchFamily="49" charset="-128"/>
              </a:rPr>
              <a:t>Tree Node Structure</a:t>
            </a:r>
            <a:r>
              <a:rPr lang="en-US" altLang="en-US" dirty="0"/>
              <a:t>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606577" y="303241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56322" y="303241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29603" y="36100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3115" y="303241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617895" y="397355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467640" y="397355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151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540921" y="455121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120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74433" y="397355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280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631486" y="401761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9481231" y="401761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01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8554512" y="459527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8024" y="40176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190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924688" y="537941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774433" y="537941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47714" y="595707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280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226" y="537941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191445" y="535496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041190" y="535496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114471" y="593262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47983" y="535496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0252033" y="535496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1101778" y="535496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10175059" y="593262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08571" y="535496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186431" y="5356701"/>
            <a:ext cx="849745" cy="469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8036176" y="5356701"/>
            <a:ext cx="849745" cy="469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7109457" y="5933479"/>
            <a:ext cx="849745" cy="231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190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42969" y="5356700"/>
            <a:ext cx="849745" cy="469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33" name="Straight Arrow Connector 32"/>
          <p:cNvCxnSpPr>
            <a:endCxn id="9" idx="0"/>
          </p:cNvCxnSpPr>
          <p:nvPr/>
        </p:nvCxnSpPr>
        <p:spPr>
          <a:xfrm flipH="1">
            <a:off x="3042768" y="3503466"/>
            <a:ext cx="3007050" cy="47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6031450" y="3503467"/>
            <a:ext cx="3020186" cy="47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0"/>
          </p:cNvCxnSpPr>
          <p:nvPr/>
        </p:nvCxnSpPr>
        <p:spPr>
          <a:xfrm flipH="1">
            <a:off x="1349561" y="4444610"/>
            <a:ext cx="1693207" cy="93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</p:cNvCxnSpPr>
          <p:nvPr/>
        </p:nvCxnSpPr>
        <p:spPr>
          <a:xfrm>
            <a:off x="3042768" y="4444611"/>
            <a:ext cx="1720347" cy="91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9" idx="0"/>
          </p:cNvCxnSpPr>
          <p:nvPr/>
        </p:nvCxnSpPr>
        <p:spPr>
          <a:xfrm flipH="1">
            <a:off x="7611304" y="4488673"/>
            <a:ext cx="1440332" cy="86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5" idx="0"/>
          </p:cNvCxnSpPr>
          <p:nvPr/>
        </p:nvCxnSpPr>
        <p:spPr>
          <a:xfrm>
            <a:off x="9051636" y="4488673"/>
            <a:ext cx="1625270" cy="86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06576" y="2311491"/>
            <a:ext cx="849745" cy="2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cxnSp>
        <p:nvCxnSpPr>
          <p:cNvPr id="46" name="Straight Arrow Connector 45"/>
          <p:cNvCxnSpPr>
            <a:stCxn id="44" idx="2"/>
            <a:endCxn id="5" idx="0"/>
          </p:cNvCxnSpPr>
          <p:nvPr/>
        </p:nvCxnSpPr>
        <p:spPr>
          <a:xfrm>
            <a:off x="6031449" y="2592049"/>
            <a:ext cx="1" cy="44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22512" y="233026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if(root == NULL) {  // base case</a:t>
            </a:r>
          </a:p>
          <a:p>
            <a:r>
              <a:rPr lang="en-GB" dirty="0"/>
              <a:t>   </a:t>
            </a:r>
            <a:r>
              <a:rPr lang="en-GB" dirty="0" err="1"/>
              <a:t>TreeNode</a:t>
            </a:r>
            <a:r>
              <a:rPr lang="en-GB" dirty="0"/>
              <a:t> *</a:t>
            </a:r>
            <a:r>
              <a:rPr lang="en-GB" dirty="0" err="1"/>
              <a:t>newNode</a:t>
            </a:r>
            <a:r>
              <a:rPr lang="en-GB" dirty="0"/>
              <a:t> = new </a:t>
            </a:r>
            <a:r>
              <a:rPr lang="en-GB" dirty="0" err="1" smtClean="0"/>
              <a:t>TreeNode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-&gt;right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-&gt;left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-&gt;info = item;</a:t>
            </a:r>
          </a:p>
          <a:p>
            <a:r>
              <a:rPr lang="en-GB" dirty="0"/>
              <a:t>   root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}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1013" y="3059637"/>
            <a:ext cx="849745" cy="2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766949" y="307840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if(root == NULL) {  // base case</a:t>
            </a:r>
          </a:p>
          <a:p>
            <a:r>
              <a:rPr lang="en-GB" dirty="0"/>
              <a:t>   </a:t>
            </a:r>
            <a:r>
              <a:rPr lang="en-GB" dirty="0" err="1"/>
              <a:t>TreeNode</a:t>
            </a:r>
            <a:r>
              <a:rPr lang="en-GB" dirty="0"/>
              <a:t> *</a:t>
            </a:r>
            <a:r>
              <a:rPr lang="en-GB" dirty="0" err="1"/>
              <a:t>newNode</a:t>
            </a:r>
            <a:r>
              <a:rPr lang="en-GB" dirty="0"/>
              <a:t> = new </a:t>
            </a:r>
            <a:r>
              <a:rPr lang="en-GB" dirty="0" err="1" smtClean="0"/>
              <a:t>TreeNode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-&gt;right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-&gt;left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-&gt;info = item;</a:t>
            </a:r>
          </a:p>
          <a:p>
            <a:r>
              <a:rPr lang="en-GB" dirty="0"/>
              <a:t>   root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}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85" y="3302773"/>
            <a:ext cx="849745" cy="2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91821" y="332154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85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25630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198911" y="4810995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423" y="423333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140156" y="4425575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if(root == NULL) {  // base case</a:t>
            </a:r>
          </a:p>
          <a:p>
            <a:r>
              <a:rPr lang="en-GB" dirty="0"/>
              <a:t>   </a:t>
            </a:r>
            <a:r>
              <a:rPr lang="en-GB" dirty="0" err="1"/>
              <a:t>TreeNode</a:t>
            </a:r>
            <a:r>
              <a:rPr lang="en-GB" dirty="0"/>
              <a:t> *</a:t>
            </a:r>
            <a:r>
              <a:rPr lang="en-GB" dirty="0" err="1"/>
              <a:t>newNode</a:t>
            </a:r>
            <a:r>
              <a:rPr lang="en-GB" dirty="0"/>
              <a:t> = new </a:t>
            </a:r>
            <a:r>
              <a:rPr lang="en-GB" dirty="0" err="1" smtClean="0"/>
              <a:t>TreeNode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-&gt;right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-&gt;left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-&gt;info = item;</a:t>
            </a:r>
          </a:p>
          <a:p>
            <a:r>
              <a:rPr lang="en-GB" dirty="0"/>
              <a:t>   root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}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85" y="3302773"/>
            <a:ext cx="849745" cy="2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91821" y="332154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85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25630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198911" y="4810995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423" y="423333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140156" y="4425575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8700758" y="3583331"/>
            <a:ext cx="0" cy="6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744364" y="2641811"/>
            <a:ext cx="1681972" cy="239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Insert(NULL, 6)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if(root == NULL) {  </a:t>
            </a:r>
          </a:p>
          <a:p>
            <a:r>
              <a:rPr lang="en-GB" dirty="0"/>
              <a:t>   </a:t>
            </a:r>
            <a:r>
              <a:rPr lang="en-GB" dirty="0" err="1"/>
              <a:t>TreeNode</a:t>
            </a:r>
            <a:r>
              <a:rPr lang="en-GB" dirty="0"/>
              <a:t> *</a:t>
            </a:r>
            <a:r>
              <a:rPr lang="en-GB" dirty="0" err="1"/>
              <a:t>newNode</a:t>
            </a:r>
            <a:r>
              <a:rPr lang="en-GB" dirty="0"/>
              <a:t> = new </a:t>
            </a:r>
            <a:r>
              <a:rPr lang="en-GB" dirty="0" err="1" smtClean="0"/>
              <a:t>TreeNode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-&gt;right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-&gt;left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-&gt;info = item;</a:t>
            </a:r>
          </a:p>
          <a:p>
            <a:r>
              <a:rPr lang="en-GB" dirty="0"/>
              <a:t>   root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</a:t>
            </a:r>
            <a:r>
              <a:rPr lang="en-GB" dirty="0" smtClean="0"/>
              <a:t>}</a:t>
            </a:r>
          </a:p>
          <a:p>
            <a:r>
              <a:rPr lang="en-GB" dirty="0"/>
              <a:t>else if(item &lt; root-&gt;info)</a:t>
            </a:r>
          </a:p>
          <a:p>
            <a:r>
              <a:rPr lang="en-GB" dirty="0"/>
              <a:t>  root-&gt;left = Insert(root-&gt;left, item);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85" y="3302773"/>
            <a:ext cx="849745" cy="2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91821" y="332154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85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25630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198911" y="4810995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423" y="423333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860830" y="2620738"/>
            <a:ext cx="2180736" cy="295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Insert(250, 4)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8700758" y="3583331"/>
            <a:ext cx="0" cy="6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0472" y="2667174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oot  = 250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32036" y="5267210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01385" y="5267210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 &lt; 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7783" y="5643504"/>
            <a:ext cx="1969090" cy="249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Insert (NULL, 4)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63" y="2525187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if(root == NULL) {  </a:t>
            </a:r>
          </a:p>
          <a:p>
            <a:r>
              <a:rPr lang="en-GB" dirty="0"/>
              <a:t>   </a:t>
            </a:r>
            <a:r>
              <a:rPr lang="en-GB" dirty="0" err="1"/>
              <a:t>TreeNode</a:t>
            </a:r>
            <a:r>
              <a:rPr lang="en-GB" dirty="0"/>
              <a:t> *</a:t>
            </a:r>
            <a:r>
              <a:rPr lang="en-GB" dirty="0" err="1"/>
              <a:t>newNode</a:t>
            </a:r>
            <a:r>
              <a:rPr lang="en-GB" dirty="0"/>
              <a:t> = new </a:t>
            </a:r>
            <a:r>
              <a:rPr lang="en-GB" dirty="0" err="1" smtClean="0"/>
              <a:t>TreeNode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-&gt;right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-&gt;left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-&gt;info = item;</a:t>
            </a:r>
          </a:p>
          <a:p>
            <a:r>
              <a:rPr lang="en-GB" dirty="0"/>
              <a:t>   root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</a:t>
            </a:r>
            <a:r>
              <a:rPr lang="en-GB" dirty="0" smtClean="0"/>
              <a:t>}</a:t>
            </a:r>
          </a:p>
          <a:p>
            <a:r>
              <a:rPr lang="en-GB" dirty="0"/>
              <a:t>else if(item &lt; root-&gt;info)</a:t>
            </a:r>
          </a:p>
          <a:p>
            <a:r>
              <a:rPr lang="en-GB" dirty="0"/>
              <a:t>  root-&gt;left = Insert(root-&gt;left, item);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85" y="3302773"/>
            <a:ext cx="849745" cy="2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91821" y="332154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85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25630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198911" y="4810995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423" y="423333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011264" y="2667174"/>
            <a:ext cx="2180736" cy="295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Insert(250, 4)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8700758" y="3583331"/>
            <a:ext cx="0" cy="6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03417" y="2583174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oot  = NULL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32036" y="5267210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07550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857295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930576" y="5904687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120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64088" y="532702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920493" y="5089236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1273" y="5412510"/>
            <a:ext cx="4115743" cy="5801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965972"/>
            <a:ext cx="8761413" cy="706964"/>
          </a:xfrm>
        </p:spPr>
        <p:txBody>
          <a:bodyPr/>
          <a:lstStyle/>
          <a:p>
            <a:r>
              <a:rPr lang="en-US" dirty="0" smtClean="0"/>
              <a:t>Insertion in 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63" y="2525187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if(root == NULL) {  </a:t>
            </a:r>
          </a:p>
          <a:p>
            <a:r>
              <a:rPr lang="en-GB" dirty="0"/>
              <a:t>   </a:t>
            </a:r>
            <a:r>
              <a:rPr lang="en-GB" dirty="0" err="1"/>
              <a:t>TreeNode</a:t>
            </a:r>
            <a:r>
              <a:rPr lang="en-GB" dirty="0"/>
              <a:t> *</a:t>
            </a:r>
            <a:r>
              <a:rPr lang="en-GB" dirty="0" err="1"/>
              <a:t>newNode</a:t>
            </a:r>
            <a:r>
              <a:rPr lang="en-GB" dirty="0"/>
              <a:t> = new </a:t>
            </a:r>
            <a:r>
              <a:rPr lang="en-GB" dirty="0" err="1" smtClean="0"/>
              <a:t>TreeNode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-&gt;right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-&gt;left = NULL;</a:t>
            </a:r>
          </a:p>
          <a:p>
            <a:r>
              <a:rPr lang="en-GB" dirty="0"/>
              <a:t>   </a:t>
            </a:r>
            <a:r>
              <a:rPr lang="en-GB" dirty="0" err="1"/>
              <a:t>newNode</a:t>
            </a:r>
            <a:r>
              <a:rPr lang="en-GB" dirty="0"/>
              <a:t>-&gt;info = item;</a:t>
            </a:r>
          </a:p>
          <a:p>
            <a:r>
              <a:rPr lang="en-GB" dirty="0"/>
              <a:t>   root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</a:t>
            </a:r>
            <a:r>
              <a:rPr lang="en-GB" dirty="0" smtClean="0"/>
              <a:t>}</a:t>
            </a:r>
          </a:p>
          <a:p>
            <a:r>
              <a:rPr lang="en-GB" dirty="0"/>
              <a:t>else if(item &lt; root-&gt;info)</a:t>
            </a:r>
          </a:p>
          <a:p>
            <a:r>
              <a:rPr lang="en-GB" dirty="0"/>
              <a:t>  root-&gt;left = Insert(root-&gt;left, item);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85" y="3302773"/>
            <a:ext cx="849745" cy="28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91821" y="332154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85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25630" y="423333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198911" y="4810995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423" y="423333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592686" y="2654492"/>
            <a:ext cx="2493818" cy="320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oot = Insert(250, 4)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8700758" y="3583331"/>
            <a:ext cx="0" cy="65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03417" y="2583174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oot  = NULL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32036" y="5267210"/>
            <a:ext cx="1667165" cy="23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07550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857295" y="53270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930576" y="5904687"/>
            <a:ext cx="1212944" cy="278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120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64088" y="532702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7" idx="2"/>
            <a:endCxn id="17" idx="0"/>
          </p:cNvCxnSpPr>
          <p:nvPr/>
        </p:nvCxnSpPr>
        <p:spPr>
          <a:xfrm flipH="1">
            <a:off x="7432423" y="4704393"/>
            <a:ext cx="1268335" cy="62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477</TotalTime>
  <Words>1390</Words>
  <Application>Microsoft Office PowerPoint</Application>
  <PresentationFormat>Widescreen</PresentationFormat>
  <Paragraphs>411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Courier New</vt:lpstr>
      <vt:lpstr>MS Mincho</vt:lpstr>
      <vt:lpstr>Times New Roman</vt:lpstr>
      <vt:lpstr>Wingdings 3</vt:lpstr>
      <vt:lpstr>Ion Boardroom</vt:lpstr>
      <vt:lpstr>Equation</vt:lpstr>
      <vt:lpstr>Data Structure &amp; Algorithms</vt:lpstr>
      <vt:lpstr>Tree Node Structure </vt:lpstr>
      <vt:lpstr>Tree Node Structure </vt:lpstr>
      <vt:lpstr>Insertion in Binary Search Tree</vt:lpstr>
      <vt:lpstr>Insertion in Binary Search Tree</vt:lpstr>
      <vt:lpstr>Insertion in Binary Search Tree</vt:lpstr>
      <vt:lpstr>Insertion in Binary Search Tree</vt:lpstr>
      <vt:lpstr>Insertion in Binary Search Tree</vt:lpstr>
      <vt:lpstr>Insertion in Binary Search Tree</vt:lpstr>
      <vt:lpstr>Insertion in Binary Search Tree</vt:lpstr>
      <vt:lpstr>Insertion in Binary Search Tree</vt:lpstr>
      <vt:lpstr>Insertion in Binary Search Tree</vt:lpstr>
      <vt:lpstr>Insertion in Binary Search Tree</vt:lpstr>
      <vt:lpstr>Insertion in Binary Search Tree</vt:lpstr>
      <vt:lpstr>Search in BST</vt:lpstr>
      <vt:lpstr>What is the max #nodes  at some level l?</vt:lpstr>
      <vt:lpstr>Full Tree</vt:lpstr>
      <vt:lpstr>Tree Traversal</vt:lpstr>
      <vt:lpstr> Inorder Traversal</vt:lpstr>
      <vt:lpstr>Inorder Traversal </vt:lpstr>
      <vt:lpstr>Inorder Traversal</vt:lpstr>
      <vt:lpstr>Inorder Traversal </vt:lpstr>
      <vt:lpstr>Preorder Traversal</vt:lpstr>
      <vt:lpstr>Preorder Traversal </vt:lpstr>
      <vt:lpstr>Preorder Traversal</vt:lpstr>
      <vt:lpstr>PowerPoint Presentation</vt:lpstr>
      <vt:lpstr>Postorder Traversal </vt:lpstr>
      <vt:lpstr>Postorder Traversal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148</cp:revision>
  <dcterms:created xsi:type="dcterms:W3CDTF">2022-05-10T16:37:38Z</dcterms:created>
  <dcterms:modified xsi:type="dcterms:W3CDTF">2024-05-07T15:42:34Z</dcterms:modified>
</cp:coreProperties>
</file>