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2" r:id="rId2"/>
    <p:sldId id="273" r:id="rId3"/>
    <p:sldId id="285" r:id="rId4"/>
    <p:sldId id="286" r:id="rId5"/>
    <p:sldId id="28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8" r:id="rId14"/>
    <p:sldId id="289" r:id="rId15"/>
    <p:sldId id="290" r:id="rId16"/>
    <p:sldId id="291" r:id="rId17"/>
    <p:sldId id="27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FA663-1AB1-4B23-88B1-2E2EA95516C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5A4AA-43AB-41FF-81CF-A0273173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95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5A4AA-43AB-41FF-81CF-A0273173B3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11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5A4AA-43AB-41FF-81CF-A0273173B3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0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DAED3A-CACB-4E76-9D78-17DF7EAA61D8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09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978AB2-0329-463C-97AD-53DCD8E0F430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30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E3E8C4-C0AA-4795-BE4E-DC01AEB52158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285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90E5F9-D689-4C01-B9A3-EFAF75BA5C46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25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FE73BE-8F25-4F5E-BFE1-AC728FD12090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257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45AABC-8046-4D62-85C5-6D6A34D4631E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 dirty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735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780192-F608-4125-A7EE-10DA9E9936ED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 dirty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95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50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880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8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38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45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969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794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63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3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3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9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1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8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18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2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1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879F0C-D88E-4A6B-9F47-F45400B424A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91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1807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0708" y="2295237"/>
            <a:ext cx="9451109" cy="2667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What is the number of edges E in a </a:t>
            </a:r>
            <a:r>
              <a:rPr lang="en-US" altLang="en-US" u="sng" dirty="0" smtClean="0">
                <a:cs typeface="Times New Roman" panose="02020603050405020304" pitchFamily="18" charset="0"/>
              </a:rPr>
              <a:t>complete directed graph</a:t>
            </a:r>
            <a:r>
              <a:rPr lang="en-US" altLang="en-US" dirty="0" smtClean="0">
                <a:cs typeface="Times New Roman" panose="02020603050405020304" pitchFamily="18" charset="0"/>
              </a:rPr>
              <a:t> with V vertices? 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i="1" dirty="0">
                <a:cs typeface="Times New Roman" panose="02020603050405020304" pitchFamily="18" charset="0"/>
              </a:rPr>
              <a:t>  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            </a:t>
            </a:r>
            <a:r>
              <a:rPr lang="en-US" altLang="en-US" sz="2400" dirty="0">
                <a:cs typeface="Times New Roman" panose="02020603050405020304" pitchFamily="18" charset="0"/>
              </a:rPr>
              <a:t>E=V * (V-1)</a:t>
            </a:r>
          </a:p>
        </p:txBody>
      </p:sp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1056409" y="997960"/>
            <a:ext cx="7772400" cy="533400"/>
          </a:xfrm>
          <a:noFill/>
        </p:spPr>
        <p:txBody>
          <a:bodyPr/>
          <a:lstStyle/>
          <a:p>
            <a:pPr eaLnBrk="1" hangingPunct="1"/>
            <a:r>
              <a:rPr lang="en-US" altLang="en-US" sz="4000" dirty="0">
                <a:cs typeface="Times New Roman" panose="02020603050405020304" pitchFamily="18" charset="0"/>
              </a:rPr>
              <a:t>Graph terminology (cont.)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6867" name="Picture 5" descr="P55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6" r="60785"/>
          <a:stretch>
            <a:fillRect/>
          </a:stretch>
        </p:blipFill>
        <p:spPr bwMode="auto">
          <a:xfrm>
            <a:off x="5867400" y="2971801"/>
            <a:ext cx="3429000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 Box 8">
            <a:extLst>
              <a:ext uri="{FF2B5EF4-FFF2-40B4-BE49-F238E27FC236}">
                <a16:creationId xmlns:a16="http://schemas.microsoft.com/office/drawing/2014/main" id="{4195825F-00D7-0449-A9C8-2EA00F164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722" y="4191001"/>
            <a:ext cx="2000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800" dirty="0">
                <a:latin typeface="+mn-lt"/>
              </a:rPr>
              <a:t>or E=O(V</a:t>
            </a:r>
            <a:r>
              <a:rPr lang="en-US" sz="2800" baseline="30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00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200" y="2398932"/>
            <a:ext cx="9686636" cy="3048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What is the number of edges E in a </a:t>
            </a:r>
            <a:r>
              <a:rPr lang="en-US" altLang="en-US" u="sng" dirty="0" smtClean="0">
                <a:cs typeface="Times New Roman" panose="02020603050405020304" pitchFamily="18" charset="0"/>
              </a:rPr>
              <a:t>complete undirected graph</a:t>
            </a:r>
            <a:r>
              <a:rPr lang="en-US" altLang="en-US" dirty="0" smtClean="0">
                <a:cs typeface="Times New Roman" panose="02020603050405020304" pitchFamily="18" charset="0"/>
              </a:rPr>
              <a:t> with V vertices? 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 dirty="0">
                <a:ea typeface="MS Mincho" charset="-128"/>
              </a:rPr>
              <a:t>		</a:t>
            </a:r>
          </a:p>
          <a:p>
            <a:pPr eaLnBrk="1" hangingPunct="1">
              <a:buFontTx/>
              <a:buNone/>
            </a:pPr>
            <a:endParaRPr lang="en-US" altLang="en-US" sz="2800" dirty="0">
              <a:ea typeface="MS Mincho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MS Mincho" charset="-128"/>
              </a:rPr>
              <a:t>  </a:t>
            </a:r>
            <a:r>
              <a:rPr lang="en-US" altLang="en-US" sz="2400" dirty="0" smtClean="0">
                <a:ea typeface="MS Mincho" charset="-128"/>
              </a:rPr>
              <a:t>                      </a:t>
            </a:r>
            <a:r>
              <a:rPr lang="en-US" altLang="en-US" sz="2400" dirty="0">
                <a:ea typeface="MS Mincho" charset="-128"/>
              </a:rPr>
              <a:t>E=V* (V-1) / 2</a:t>
            </a:r>
            <a:endParaRPr lang="en-US" altLang="en-US" sz="2400" dirty="0"/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962891" y="914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 sz="4000" dirty="0">
                <a:cs typeface="Times New Roman" panose="02020603050405020304" pitchFamily="18" charset="0"/>
              </a:rPr>
              <a:t>Graph terminology (cont.)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8915" name="Picture 5" descr="P55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3"/>
          <a:stretch>
            <a:fillRect/>
          </a:stretch>
        </p:blipFill>
        <p:spPr bwMode="auto">
          <a:xfrm>
            <a:off x="6429375" y="2969064"/>
            <a:ext cx="35528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>
            <a:extLst>
              <a:ext uri="{FF2B5EF4-FFF2-40B4-BE49-F238E27FC236}">
                <a16:creationId xmlns:a16="http://schemas.microsoft.com/office/drawing/2014/main" id="{65FADB75-C0D6-AB4A-AD68-4ED207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4086" y="4800601"/>
            <a:ext cx="1826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latin typeface="+mn-lt"/>
              </a:rPr>
              <a:t>or  E=O(V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09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2982" y="2586182"/>
            <a:ext cx="996603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u="sng" dirty="0">
                <a:ea typeface="MS Mincho" charset="-128"/>
              </a:rPr>
              <a:t>Weighted graph</a:t>
            </a:r>
            <a:r>
              <a:rPr lang="en-US" altLang="en-US" sz="2000" dirty="0">
                <a:ea typeface="MS Mincho" charset="-128"/>
              </a:rPr>
              <a:t>: a graph in which each edge carries a value</a:t>
            </a:r>
            <a:r>
              <a:rPr lang="en-US" altLang="en-US" sz="2000" dirty="0"/>
              <a:t> </a:t>
            </a:r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2982" y="1011382"/>
            <a:ext cx="7772400" cy="533400"/>
          </a:xfrm>
          <a:noFill/>
        </p:spPr>
        <p:txBody>
          <a:bodyPr/>
          <a:lstStyle/>
          <a:p>
            <a:pPr eaLnBrk="1" hangingPunct="1"/>
            <a:r>
              <a:rPr lang="en-US" altLang="en-US" sz="4000" dirty="0">
                <a:cs typeface="Times New Roman" panose="02020603050405020304" pitchFamily="18" charset="0"/>
              </a:rPr>
              <a:t>Graph terminology (cont.)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63" name="Picture 5" descr="P553b"/>
          <p:cNvPicPr>
            <a:picLocks noChangeAspect="1" noChangeArrowheads="1"/>
          </p:cNvPicPr>
          <p:nvPr/>
        </p:nvPicPr>
        <p:blipFill>
          <a:blip r:embed="rId3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40727"/>
            <a:ext cx="6400800" cy="258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3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Representing edges (who is adjacent </a:t>
            </a:r>
            <a:r>
              <a:rPr lang="en-GB" dirty="0" smtClean="0"/>
              <a:t>to whom</a:t>
            </a:r>
            <a:r>
              <a:rPr lang="en-GB" dirty="0"/>
              <a:t>) as a matrix</a:t>
            </a:r>
          </a:p>
          <a:p>
            <a:endParaRPr lang="en-GB" dirty="0" smtClean="0"/>
          </a:p>
          <a:p>
            <a:r>
              <a:rPr lang="en-GB" dirty="0" err="1" smtClean="0"/>
              <a:t>Aij</a:t>
            </a:r>
            <a:r>
              <a:rPr lang="en-GB" dirty="0" smtClean="0"/>
              <a:t> </a:t>
            </a:r>
            <a:r>
              <a:rPr lang="en-GB" dirty="0"/>
              <a:t>= 1 if node </a:t>
            </a:r>
            <a:r>
              <a:rPr lang="en-GB" dirty="0" err="1"/>
              <a:t>i</a:t>
            </a:r>
            <a:r>
              <a:rPr lang="en-GB" dirty="0"/>
              <a:t> has an edge to node j</a:t>
            </a:r>
          </a:p>
          <a:p>
            <a:pPr marL="0" indent="0">
              <a:buNone/>
            </a:pPr>
            <a:r>
              <a:rPr lang="en-GB" dirty="0" smtClean="0"/>
              <a:t>      </a:t>
            </a:r>
            <a:r>
              <a:rPr lang="en-GB" dirty="0" err="1" smtClean="0"/>
              <a:t>Aij</a:t>
            </a:r>
            <a:r>
              <a:rPr lang="en-GB" dirty="0" smtClean="0"/>
              <a:t> = </a:t>
            </a:r>
            <a:r>
              <a:rPr lang="en-GB" dirty="0"/>
              <a:t>0 if node </a:t>
            </a:r>
            <a:r>
              <a:rPr lang="en-GB" dirty="0" err="1"/>
              <a:t>i</a:t>
            </a:r>
            <a:r>
              <a:rPr lang="en-GB" dirty="0"/>
              <a:t> does not have an edge to j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Aii</a:t>
            </a:r>
            <a:r>
              <a:rPr lang="en-GB" dirty="0" smtClean="0"/>
              <a:t> </a:t>
            </a:r>
            <a:r>
              <a:rPr lang="en-GB" dirty="0"/>
              <a:t>= 0 unless the network has self-loops</a:t>
            </a:r>
          </a:p>
          <a:p>
            <a:endParaRPr lang="en-GB" dirty="0" smtClean="0"/>
          </a:p>
          <a:p>
            <a:r>
              <a:rPr lang="en-GB" dirty="0" err="1" smtClean="0"/>
              <a:t>Aij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Aji</a:t>
            </a:r>
            <a:r>
              <a:rPr lang="en-GB" dirty="0"/>
              <a:t> if the network is </a:t>
            </a:r>
            <a:r>
              <a:rPr lang="en-GB" dirty="0" smtClean="0"/>
              <a:t>undirected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172" t="36644" r="18178" b="27067"/>
          <a:stretch/>
        </p:blipFill>
        <p:spPr>
          <a:xfrm>
            <a:off x="8291930" y="2912549"/>
            <a:ext cx="3044858" cy="31072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7636" y="3482108"/>
            <a:ext cx="1126837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6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388" t="40583" r="24004" b="28260"/>
          <a:stretch/>
        </p:blipFill>
        <p:spPr>
          <a:xfrm>
            <a:off x="1046375" y="2460396"/>
            <a:ext cx="9803878" cy="32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Adjacency </a:t>
            </a:r>
            <a:r>
              <a:rPr lang="en-GB" dirty="0" smtClean="0"/>
              <a:t>list is </a:t>
            </a:r>
            <a:r>
              <a:rPr lang="en-GB" dirty="0"/>
              <a:t>easier to work with if network </a:t>
            </a:r>
            <a:r>
              <a:rPr lang="en-GB" dirty="0" smtClean="0"/>
              <a:t>is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arge</a:t>
            </a:r>
            <a:endParaRPr lang="en-GB" dirty="0"/>
          </a:p>
          <a:p>
            <a:pPr lvl="1"/>
            <a:r>
              <a:rPr lang="en-GB" dirty="0"/>
              <a:t>S</a:t>
            </a:r>
            <a:r>
              <a:rPr lang="en-GB" dirty="0" smtClean="0"/>
              <a:t>parse</a:t>
            </a:r>
            <a:endParaRPr lang="en-GB" dirty="0"/>
          </a:p>
          <a:p>
            <a:r>
              <a:rPr lang="en-GB" dirty="0" smtClean="0"/>
              <a:t>It quickly </a:t>
            </a:r>
            <a:r>
              <a:rPr lang="en-GB" dirty="0"/>
              <a:t>retrieve all </a:t>
            </a:r>
            <a:r>
              <a:rPr lang="en-GB" dirty="0" smtClean="0"/>
              <a:t>neighbours </a:t>
            </a:r>
            <a:r>
              <a:rPr lang="en-GB" dirty="0"/>
              <a:t>for </a:t>
            </a:r>
            <a:r>
              <a:rPr lang="en-GB" dirty="0" smtClean="0"/>
              <a:t>a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2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 1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r>
              <a:rPr lang="en-GB" sz="2400" dirty="0" smtClean="0"/>
              <a:t> </a:t>
            </a:r>
            <a:r>
              <a:rPr lang="en-GB" sz="2400" dirty="0"/>
              <a:t>2: 3 4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3</a:t>
            </a:r>
            <a:r>
              <a:rPr lang="en-GB" sz="2400" dirty="0"/>
              <a:t>: 2 4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4</a:t>
            </a:r>
            <a:r>
              <a:rPr lang="en-GB" sz="2400" dirty="0"/>
              <a:t>: 5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5</a:t>
            </a:r>
            <a:r>
              <a:rPr lang="en-GB" sz="2400" dirty="0"/>
              <a:t>: 1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388" t="40583" r="54828" b="28260"/>
          <a:stretch/>
        </p:blipFill>
        <p:spPr>
          <a:xfrm>
            <a:off x="5452120" y="2307937"/>
            <a:ext cx="4166648" cy="32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Problem: </a:t>
            </a:r>
            <a:r>
              <a:rPr lang="en-GB" dirty="0" smtClean="0"/>
              <a:t>Find </a:t>
            </a:r>
            <a:r>
              <a:rPr lang="en-GB" dirty="0"/>
              <a:t>if there is a path between two vertices of the graph (e.g., Austin  and Washington)</a:t>
            </a:r>
          </a:p>
          <a:p>
            <a:r>
              <a:rPr lang="en-GB" dirty="0"/>
              <a:t>Methods: Depth-First-Search (DFS) or Breadth-First-Search (BFS) </a:t>
            </a:r>
          </a:p>
        </p:txBody>
      </p:sp>
      <p:pic>
        <p:nvPicPr>
          <p:cNvPr id="4" name="Picture 5" descr="P561"/>
          <p:cNvPicPr>
            <a:picLocks noChangeAspect="1" noChangeArrowheads="1"/>
          </p:cNvPicPr>
          <p:nvPr/>
        </p:nvPicPr>
        <p:blipFill>
          <a:blip r:embed="rId2" cstate="print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008582"/>
            <a:ext cx="55626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7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Depth-First-Search (DFS)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63" y="2672963"/>
            <a:ext cx="5772727" cy="3250410"/>
          </a:xfrm>
        </p:spPr>
      </p:pic>
    </p:spTree>
    <p:extLst>
      <p:ext uri="{BB962C8B-B14F-4D97-AF65-F5344CB8AC3E}">
        <p14:creationId xmlns:p14="http://schemas.microsoft.com/office/powerpoint/2010/main" val="36906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298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for </a:t>
            </a:r>
            <a:r>
              <a:rPr lang="en-GB" dirty="0"/>
              <a:t>all v in V[G] do</a:t>
            </a:r>
          </a:p>
          <a:p>
            <a:pPr marL="0" indent="0">
              <a:buNone/>
            </a:pPr>
            <a:r>
              <a:rPr lang="en-GB" dirty="0" smtClean="0"/>
              <a:t>            visited[v</a:t>
            </a:r>
            <a:r>
              <a:rPr lang="en-GB" dirty="0"/>
              <a:t>] := false</a:t>
            </a:r>
          </a:p>
          <a:p>
            <a:pPr marL="0" indent="0">
              <a:buNone/>
            </a:pPr>
            <a:r>
              <a:rPr lang="en-GB" dirty="0" smtClean="0"/>
              <a:t>S </a:t>
            </a:r>
            <a:r>
              <a:rPr lang="en-GB" dirty="0"/>
              <a:t>:= </a:t>
            </a:r>
            <a:r>
              <a:rPr lang="en-GB" dirty="0" err="1"/>
              <a:t>EmptyStack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   Push(S,s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smtClean="0"/>
              <a:t>       while </a:t>
            </a:r>
            <a:r>
              <a:rPr lang="en-GB" dirty="0"/>
              <a:t>not Empty(S) do</a:t>
            </a:r>
          </a:p>
          <a:p>
            <a:pPr marL="0" indent="0">
              <a:buNone/>
            </a:pPr>
            <a:r>
              <a:rPr lang="en-GB" dirty="0" smtClean="0"/>
              <a:t>            u </a:t>
            </a:r>
            <a:r>
              <a:rPr lang="en-GB" dirty="0"/>
              <a:t>:= Pop(S)</a:t>
            </a:r>
          </a:p>
          <a:p>
            <a:pPr marL="0" indent="0">
              <a:buNone/>
            </a:pPr>
            <a:r>
              <a:rPr lang="en-GB" dirty="0" smtClean="0"/>
              <a:t>            if </a:t>
            </a:r>
            <a:r>
              <a:rPr lang="en-GB" dirty="0"/>
              <a:t>not visited[u] then</a:t>
            </a:r>
          </a:p>
          <a:p>
            <a:pPr marL="0" indent="0">
              <a:buNone/>
            </a:pPr>
            <a:r>
              <a:rPr lang="en-GB" dirty="0" smtClean="0"/>
              <a:t>                  </a:t>
            </a:r>
            <a:r>
              <a:rPr lang="en-GB" dirty="0" err="1" smtClean="0"/>
              <a:t>visted</a:t>
            </a:r>
            <a:r>
              <a:rPr lang="en-GB" dirty="0" smtClean="0"/>
              <a:t>[u</a:t>
            </a:r>
            <a:r>
              <a:rPr lang="en-GB" dirty="0"/>
              <a:t>] := true</a:t>
            </a:r>
          </a:p>
          <a:p>
            <a:pPr marL="0" indent="0">
              <a:buNone/>
            </a:pPr>
            <a:r>
              <a:rPr lang="en-GB" dirty="0" smtClean="0"/>
              <a:t>                   for </a:t>
            </a:r>
            <a:r>
              <a:rPr lang="en-GB" dirty="0"/>
              <a:t>all w in </a:t>
            </a:r>
            <a:r>
              <a:rPr lang="en-GB" dirty="0" err="1"/>
              <a:t>Adj</a:t>
            </a:r>
            <a:r>
              <a:rPr lang="en-GB" dirty="0"/>
              <a:t>[u] do</a:t>
            </a:r>
          </a:p>
          <a:p>
            <a:pPr marL="0" indent="0">
              <a:buNone/>
            </a:pPr>
            <a:r>
              <a:rPr lang="en-GB" dirty="0" smtClean="0"/>
              <a:t>                         if </a:t>
            </a:r>
            <a:r>
              <a:rPr lang="en-GB" dirty="0"/>
              <a:t>not visited[w] then</a:t>
            </a:r>
          </a:p>
          <a:p>
            <a:pPr marL="0" indent="0">
              <a:buNone/>
            </a:pPr>
            <a:r>
              <a:rPr lang="en-GB" dirty="0" smtClean="0"/>
              <a:t>                             Push(</a:t>
            </a:r>
            <a:r>
              <a:rPr lang="en-GB" dirty="0" err="1" smtClean="0"/>
              <a:t>S,w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31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74501" cy="34163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 data structure that consists of a set of nodes (</a:t>
            </a:r>
            <a:r>
              <a:rPr lang="en-US" altLang="en-US" i="1" dirty="0">
                <a:cs typeface="Times New Roman" panose="02020603050405020304" pitchFamily="18" charset="0"/>
              </a:rPr>
              <a:t>vertices</a:t>
            </a:r>
            <a:r>
              <a:rPr lang="en-US" altLang="en-US" dirty="0">
                <a:cs typeface="Times New Roman" panose="02020603050405020304" pitchFamily="18" charset="0"/>
              </a:rPr>
              <a:t>) and a set of edges between the vertices.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MS Mincho" charset="-128"/>
              </a:rPr>
              <a:t>The set of edges describes relationships among the vertices.</a:t>
            </a:r>
            <a:endParaRPr lang="en-US" altLang="en-US" dirty="0"/>
          </a:p>
        </p:txBody>
      </p:sp>
      <p:pic>
        <p:nvPicPr>
          <p:cNvPr id="4" name="Picture 17" descr="P561"/>
          <p:cNvPicPr>
            <a:picLocks noChangeAspect="1" noChangeArrowheads="1"/>
          </p:cNvPicPr>
          <p:nvPr/>
        </p:nvPicPr>
        <p:blipFill>
          <a:blip r:embed="rId2" cstate="print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868" y="3942197"/>
            <a:ext cx="61722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4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DFS</a:t>
            </a:r>
            <a:endParaRPr lang="en-GB" dirty="0"/>
          </a:p>
        </p:txBody>
      </p:sp>
      <p:pic>
        <p:nvPicPr>
          <p:cNvPr id="4" name="Picture 2" descr="Graphs_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82"/>
          <a:stretch>
            <a:fillRect/>
          </a:stretch>
        </p:blipFill>
        <p:spPr bwMode="auto">
          <a:xfrm>
            <a:off x="1306560" y="2951019"/>
            <a:ext cx="845820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5818" y="2678448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startVertex</a:t>
            </a:r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2618" y="2876885"/>
            <a:ext cx="1052946" cy="392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56401" y="6205926"/>
            <a:ext cx="2262909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45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DFS contd.</a:t>
            </a:r>
            <a:endParaRPr lang="en-GB" dirty="0"/>
          </a:p>
        </p:txBody>
      </p:sp>
      <p:pic>
        <p:nvPicPr>
          <p:cNvPr id="4" name="Picture 2" descr="Graphs_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9" b="31441"/>
          <a:stretch>
            <a:fillRect/>
          </a:stretch>
        </p:blipFill>
        <p:spPr bwMode="auto">
          <a:xfrm>
            <a:off x="1593272" y="2724728"/>
            <a:ext cx="82296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13346" y="6141028"/>
            <a:ext cx="2840181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r>
              <a:rPr lang="en-US" dirty="0" smtClean="0"/>
              <a:t>, Houston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74692" y="6141028"/>
            <a:ext cx="3685308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r>
              <a:rPr lang="en-US" dirty="0" smtClean="0"/>
              <a:t>, Houston, Atlanta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19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DFS contd.</a:t>
            </a:r>
            <a:endParaRPr lang="en-GB" dirty="0"/>
          </a:p>
        </p:txBody>
      </p:sp>
      <p:pic>
        <p:nvPicPr>
          <p:cNvPr id="4" name="Picture 2" descr="Graphs_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5" t="69536" r="24608"/>
          <a:stretch>
            <a:fillRect/>
          </a:stretch>
        </p:blipFill>
        <p:spPr bwMode="auto">
          <a:xfrm>
            <a:off x="3325091" y="2454563"/>
            <a:ext cx="51054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25091" y="6205682"/>
            <a:ext cx="5227782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r>
              <a:rPr lang="en-US" dirty="0" smtClean="0"/>
              <a:t>, Houston, Atlanta, Washington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53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DFS contd.</a:t>
            </a:r>
            <a:endParaRPr lang="en-GB" dirty="0"/>
          </a:p>
        </p:txBody>
      </p:sp>
      <p:pic>
        <p:nvPicPr>
          <p:cNvPr id="4" name="Picture 2" descr="Graphs_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5" t="69536" r="24608"/>
          <a:stretch>
            <a:fillRect/>
          </a:stretch>
        </p:blipFill>
        <p:spPr bwMode="auto">
          <a:xfrm>
            <a:off x="3325091" y="2454563"/>
            <a:ext cx="51054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25090" y="6205682"/>
            <a:ext cx="6114473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r>
              <a:rPr lang="en-US" dirty="0" smtClean="0"/>
              <a:t>, Houston, Atlanta, Washington, Dallas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06982" y="5237018"/>
            <a:ext cx="1209964" cy="29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Dallas</a:t>
            </a: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5660" y="5532582"/>
            <a:ext cx="1077576" cy="29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Denver</a:t>
            </a: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3332" y="5237018"/>
            <a:ext cx="1174559" cy="2955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Chicago</a:t>
            </a: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45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DFS contd.</a:t>
            </a:r>
            <a:endParaRPr lang="en-GB" dirty="0"/>
          </a:p>
        </p:txBody>
      </p:sp>
      <p:pic>
        <p:nvPicPr>
          <p:cNvPr id="4" name="Picture 2" descr="Graphs_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5" t="69536" r="24608"/>
          <a:stretch>
            <a:fillRect/>
          </a:stretch>
        </p:blipFill>
        <p:spPr bwMode="auto">
          <a:xfrm>
            <a:off x="3325091" y="2454563"/>
            <a:ext cx="51054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37163" y="6196446"/>
            <a:ext cx="7047346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r>
              <a:rPr lang="en-US" dirty="0" smtClean="0"/>
              <a:t>, Houston, Atlanta, Washington, Dallas, Chicago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06982" y="5237018"/>
            <a:ext cx="1209964" cy="29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Chicago</a:t>
            </a: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5660" y="5532582"/>
            <a:ext cx="1077576" cy="29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Denver</a:t>
            </a: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97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DFS contd.</a:t>
            </a:r>
            <a:endParaRPr lang="en-GB" dirty="0"/>
          </a:p>
        </p:txBody>
      </p:sp>
      <p:pic>
        <p:nvPicPr>
          <p:cNvPr id="4" name="Picture 2" descr="Graphs_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5" t="69536" r="24608"/>
          <a:stretch>
            <a:fillRect/>
          </a:stretch>
        </p:blipFill>
        <p:spPr bwMode="auto">
          <a:xfrm>
            <a:off x="3325091" y="2454563"/>
            <a:ext cx="51054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27563" y="6177974"/>
            <a:ext cx="8063346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r>
              <a:rPr lang="en-US" dirty="0" smtClean="0"/>
              <a:t>, Houston, Atlanta, Washington, Dallas, Chicago, Denver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06982" y="5237018"/>
            <a:ext cx="1209964" cy="29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Denver</a:t>
            </a: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5660" y="5532582"/>
            <a:ext cx="1077576" cy="29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2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GB" dirty="0"/>
          </a:p>
        </p:txBody>
      </p:sp>
      <p:pic>
        <p:nvPicPr>
          <p:cNvPr id="4" name="Picture 4" descr="BasicHyper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2250" y="4368800"/>
            <a:ext cx="1282700" cy="1435100"/>
          </a:xfrm>
          <a:prstGeom prst="rect">
            <a:avLst/>
          </a:prstGeom>
          <a:noFill/>
        </p:spPr>
      </p:pic>
      <p:pic>
        <p:nvPicPr>
          <p:cNvPr id="5" name="Picture 5" descr="BS0036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2269983"/>
            <a:ext cx="1920875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93025" y="3635376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Computer networks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056438" y="6048376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Circuits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78263" y="6048376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Hypertext</a:t>
            </a:r>
          </a:p>
        </p:txBody>
      </p:sp>
      <p:pic>
        <p:nvPicPr>
          <p:cNvPr id="10" name="Picture 11" descr="c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638" y="2822576"/>
            <a:ext cx="1885950" cy="1103313"/>
          </a:xfrm>
          <a:prstGeom prst="rect">
            <a:avLst/>
          </a:prstGeom>
          <a:noFill/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200400" y="3962401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Maps</a:t>
            </a:r>
          </a:p>
        </p:txBody>
      </p:sp>
      <p:pic>
        <p:nvPicPr>
          <p:cNvPr id="12" name="Picture 13" descr="circui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4160838"/>
            <a:ext cx="1154112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9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79301" cy="3416300"/>
          </a:xfrm>
        </p:spPr>
        <p:txBody>
          <a:bodyPr/>
          <a:lstStyle/>
          <a:p>
            <a:r>
              <a:rPr lang="en-US" altLang="en-US" dirty="0">
                <a:ea typeface="MS Mincho" charset="-128"/>
              </a:rPr>
              <a:t>When the edges in a graph have no direction, the graph is called </a:t>
            </a:r>
            <a:r>
              <a:rPr lang="en-US" altLang="en-US" i="1" dirty="0" smtClean="0">
                <a:ea typeface="MS Mincho" charset="-128"/>
              </a:rPr>
              <a:t>undirected.</a:t>
            </a:r>
            <a:endParaRPr lang="en-US" altLang="en-US" dirty="0"/>
          </a:p>
        </p:txBody>
      </p:sp>
      <p:pic>
        <p:nvPicPr>
          <p:cNvPr id="4" name="Picture 4" descr="P551"/>
          <p:cNvPicPr>
            <a:picLocks noChangeAspect="1" noChangeArrowheads="1"/>
          </p:cNvPicPr>
          <p:nvPr/>
        </p:nvPicPr>
        <p:blipFill>
          <a:blip r:embed="rId3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43" b="71895"/>
          <a:stretch>
            <a:fillRect/>
          </a:stretch>
        </p:blipFill>
        <p:spPr bwMode="auto">
          <a:xfrm>
            <a:off x="2362200" y="3276601"/>
            <a:ext cx="3886200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00800" y="3962401"/>
            <a:ext cx="4038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charset="-128"/>
              </a:rPr>
              <a:t>The order of vertices in 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charset="-128"/>
              </a:rPr>
              <a:t>is not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charset="-128"/>
              </a:rPr>
              <a:t> important for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charset="-128"/>
              </a:rPr>
              <a:t>undirected graphs!!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886200" y="3276600"/>
            <a:ext cx="15128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10323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Mincho" charset="-128"/>
              </a:rPr>
              <a:t>When the edges in a graph have a direction, the graph is called </a:t>
            </a:r>
            <a:r>
              <a:rPr lang="en-US" altLang="en-US" i="1" dirty="0">
                <a:ea typeface="MS Mincho" charset="-128"/>
              </a:rPr>
              <a:t>directed</a:t>
            </a:r>
            <a:r>
              <a:rPr lang="en-US" altLang="en-US" dirty="0">
                <a:ea typeface="MS Mincho" charset="-128"/>
              </a:rPr>
              <a:t>.</a:t>
            </a:r>
            <a:r>
              <a:rPr lang="en-US" altLang="en-US" dirty="0"/>
              <a:t> </a:t>
            </a:r>
          </a:p>
        </p:txBody>
      </p:sp>
      <p:pic>
        <p:nvPicPr>
          <p:cNvPr id="4" name="Picture 4" descr="P551"/>
          <p:cNvPicPr>
            <a:picLocks noChangeAspect="1" noChangeArrowheads="1"/>
          </p:cNvPicPr>
          <p:nvPr/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7" r="13568" b="34114"/>
          <a:stretch>
            <a:fillRect/>
          </a:stretch>
        </p:blipFill>
        <p:spPr bwMode="auto">
          <a:xfrm>
            <a:off x="1879169" y="3250249"/>
            <a:ext cx="4114800" cy="306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00800" y="4038601"/>
            <a:ext cx="4038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charset="-128"/>
              </a:rPr>
              <a:t>The order of vertices in 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charset="-128"/>
              </a:rPr>
              <a:t>is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charset="-128"/>
              </a:rPr>
              <a:t>important for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charset="-128"/>
              </a:rPr>
              <a:t>directed graphs!!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90437" y="6039054"/>
            <a:ext cx="2938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E(Graph2) = {(1,3) (3,1) (5,9) (9,11) (5,7)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4954" y="2295236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Trees are special cases of graphs!!</a:t>
            </a:r>
            <a:r>
              <a:rPr lang="en-US" altLang="en-US" dirty="0" smtClean="0"/>
              <a:t> </a:t>
            </a:r>
          </a:p>
        </p:txBody>
      </p:sp>
      <p:pic>
        <p:nvPicPr>
          <p:cNvPr id="28674" name="Picture 3" descr="P551"/>
          <p:cNvPicPr>
            <a:picLocks noChangeAspect="1" noChangeArrowheads="1"/>
          </p:cNvPicPr>
          <p:nvPr/>
        </p:nvPicPr>
        <p:blipFill>
          <a:blip r:embed="rId3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8"/>
          <a:stretch>
            <a:fillRect/>
          </a:stretch>
        </p:blipFill>
        <p:spPr bwMode="auto">
          <a:xfrm>
            <a:off x="3124200" y="2981036"/>
            <a:ext cx="5867400" cy="343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Trees vs graphs</a:t>
            </a:r>
            <a:endParaRPr lang="en-US" altLang="en-US" dirty="0" smtClean="0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5181601" y="6172201"/>
            <a:ext cx="203199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567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966668" y="912585"/>
            <a:ext cx="7772400" cy="381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Graph Terminology</a:t>
            </a:r>
            <a:endParaRPr lang="en-US" altLang="en-US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9309" y="2590469"/>
            <a:ext cx="9194800" cy="3886200"/>
          </a:xfrm>
        </p:spPr>
        <p:txBody>
          <a:bodyPr/>
          <a:lstStyle/>
          <a:p>
            <a:pPr eaLnBrk="1" hangingPunct="1"/>
            <a:r>
              <a:rPr lang="en-US" altLang="en-US" u="sng" dirty="0" smtClean="0">
                <a:cs typeface="Times New Roman" panose="02020603050405020304" pitchFamily="18" charset="0"/>
              </a:rPr>
              <a:t>Adjacent nodes</a:t>
            </a:r>
            <a:r>
              <a:rPr lang="en-US" altLang="en-US" dirty="0" smtClean="0">
                <a:cs typeface="Times New Roman" panose="02020603050405020304" pitchFamily="18" charset="0"/>
              </a:rPr>
              <a:t>: two nodes are adjacent if they are connected by an edge</a:t>
            </a:r>
            <a:endParaRPr lang="en-US" altLang="en-US" dirty="0" smtClean="0">
              <a:cs typeface="Courier New" panose="02070309020205020404" pitchFamily="49" charset="0"/>
            </a:endParaRPr>
          </a:p>
          <a:p>
            <a:pPr eaLnBrk="1" hangingPunct="1"/>
            <a:endParaRPr lang="en-US" altLang="en-US" u="sng" dirty="0" smtClean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u="sng" dirty="0" smtClean="0">
              <a:cs typeface="Times New Roman" panose="02020603050405020304" pitchFamily="18" charset="0"/>
            </a:endParaRP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5309847" y="4162961"/>
            <a:ext cx="23807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7 is adjacent from 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5 is adjacent to 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0724" name="Oval 8"/>
          <p:cNvSpPr>
            <a:spLocks noChangeArrowheads="1"/>
          </p:cNvSpPr>
          <p:nvPr/>
        </p:nvSpPr>
        <p:spPr bwMode="auto">
          <a:xfrm>
            <a:off x="2558473" y="439156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5</a:t>
            </a:r>
          </a:p>
        </p:txBody>
      </p:sp>
      <p:sp>
        <p:nvSpPr>
          <p:cNvPr id="30725" name="Line 9"/>
          <p:cNvSpPr>
            <a:spLocks noChangeShapeType="1"/>
          </p:cNvSpPr>
          <p:nvPr/>
        </p:nvSpPr>
        <p:spPr bwMode="auto">
          <a:xfrm>
            <a:off x="3015673" y="4620160"/>
            <a:ext cx="1066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30726" name="Oval 10"/>
          <p:cNvSpPr>
            <a:spLocks noChangeArrowheads="1"/>
          </p:cNvSpPr>
          <p:nvPr/>
        </p:nvSpPr>
        <p:spPr bwMode="auto">
          <a:xfrm>
            <a:off x="4082473" y="439156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727" name="Oval 12"/>
          <p:cNvSpPr>
            <a:spLocks noChangeArrowheads="1"/>
          </p:cNvSpPr>
          <p:nvPr/>
        </p:nvSpPr>
        <p:spPr bwMode="auto">
          <a:xfrm>
            <a:off x="4082473" y="439156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7</a:t>
            </a:r>
          </a:p>
        </p:txBody>
      </p:sp>
      <p:sp>
        <p:nvSpPr>
          <p:cNvPr id="30728" name="Oval 17"/>
          <p:cNvSpPr>
            <a:spLocks noChangeArrowheads="1"/>
          </p:cNvSpPr>
          <p:nvPr/>
        </p:nvSpPr>
        <p:spPr bwMode="auto">
          <a:xfrm>
            <a:off x="2482273" y="576316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5</a:t>
            </a:r>
          </a:p>
        </p:txBody>
      </p:sp>
      <p:sp>
        <p:nvSpPr>
          <p:cNvPr id="30729" name="Oval 18"/>
          <p:cNvSpPr>
            <a:spLocks noChangeArrowheads="1"/>
          </p:cNvSpPr>
          <p:nvPr/>
        </p:nvSpPr>
        <p:spPr bwMode="auto">
          <a:xfrm>
            <a:off x="4006273" y="576316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7</a:t>
            </a:r>
          </a:p>
        </p:txBody>
      </p:sp>
      <p:sp>
        <p:nvSpPr>
          <p:cNvPr id="30730" name="Line 19"/>
          <p:cNvSpPr>
            <a:spLocks noChangeShapeType="1"/>
          </p:cNvSpPr>
          <p:nvPr/>
        </p:nvSpPr>
        <p:spPr bwMode="auto">
          <a:xfrm>
            <a:off x="2939473" y="5991760"/>
            <a:ext cx="1066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4993131" y="5534561"/>
            <a:ext cx="27109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7 is adjacent from/to 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5 is adjacent from/to 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3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455" y="925945"/>
            <a:ext cx="7772400" cy="381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Graph Terminology</a:t>
            </a:r>
            <a:endParaRPr lang="en-US" alt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037" y="2547846"/>
            <a:ext cx="7772400" cy="3886200"/>
          </a:xfrm>
        </p:spPr>
        <p:txBody>
          <a:bodyPr/>
          <a:lstStyle/>
          <a:p>
            <a:pPr eaLnBrk="1" hangingPunct="1"/>
            <a:r>
              <a:rPr lang="en-US" altLang="en-US" u="sng" dirty="0" smtClean="0">
                <a:cs typeface="Times New Roman" panose="02020603050405020304" pitchFamily="18" charset="0"/>
              </a:rPr>
              <a:t>Path</a:t>
            </a:r>
            <a:r>
              <a:rPr lang="en-US" altLang="en-US" dirty="0" smtClean="0">
                <a:cs typeface="Times New Roman" panose="02020603050405020304" pitchFamily="18" charset="0"/>
              </a:rPr>
              <a:t>: a sequence of vertices that connect two nodes in a graph.</a:t>
            </a:r>
          </a:p>
          <a:p>
            <a:pPr eaLnBrk="1" hangingPunct="1"/>
            <a:r>
              <a:rPr lang="en-US" altLang="en-US" dirty="0" smtClean="0">
                <a:ea typeface="굴림" charset="-127"/>
                <a:sym typeface="Symbol" panose="05050102010706020507" pitchFamily="18" charset="2"/>
              </a:rPr>
              <a:t>The </a:t>
            </a:r>
            <a:r>
              <a:rPr lang="en-US" altLang="en-US" u="sng" dirty="0" smtClean="0">
                <a:ea typeface="굴림" charset="-127"/>
                <a:sym typeface="Symbol" panose="05050102010706020507" pitchFamily="18" charset="2"/>
              </a:rPr>
              <a:t>length</a:t>
            </a:r>
            <a:r>
              <a:rPr lang="en-US" altLang="en-US" dirty="0" smtClean="0">
                <a:ea typeface="굴림" charset="-127"/>
                <a:sym typeface="Symbol" panose="05050102010706020507" pitchFamily="18" charset="2"/>
              </a:rPr>
              <a:t> of a path is the number of edges in the path.</a:t>
            </a:r>
          </a:p>
          <a:p>
            <a:pPr eaLnBrk="1" hangingPunct="1"/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1" name="Text Box 7"/>
          <p:cNvSpPr txBox="1">
            <a:spLocks noChangeArrowheads="1"/>
          </p:cNvSpPr>
          <p:nvPr/>
        </p:nvSpPr>
        <p:spPr bwMode="auto">
          <a:xfrm>
            <a:off x="5892368" y="5040746"/>
            <a:ext cx="2800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e.g., a path from 1 to 4: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&lt;1, 2, 3, 4&gt;</a:t>
            </a:r>
          </a:p>
        </p:txBody>
      </p:sp>
      <p:grpSp>
        <p:nvGrpSpPr>
          <p:cNvPr id="32772" name="Group 8"/>
          <p:cNvGrpSpPr>
            <a:grpSpLocks/>
          </p:cNvGrpSpPr>
          <p:nvPr/>
        </p:nvGrpSpPr>
        <p:grpSpPr bwMode="auto">
          <a:xfrm>
            <a:off x="3041218" y="4291445"/>
            <a:ext cx="2851150" cy="2200275"/>
            <a:chOff x="1062" y="2754"/>
            <a:chExt cx="1028" cy="954"/>
          </a:xfrm>
        </p:grpSpPr>
        <p:sp>
          <p:nvSpPr>
            <p:cNvPr id="32773" name="Oval 9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150000"/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2774" name="Oval 10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150000"/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2775" name="Oval 11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150000"/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2776" name="Oval 12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150000"/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2777" name="Line 13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778" name="Line 14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779" name="Line 15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780" name="Line 16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781" name="Freeform 17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782" name="Freeform 18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783" name="Freeform 19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3"/>
                <a:gd name="T17" fmla="*/ 178 w 178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2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1491" y="972127"/>
            <a:ext cx="7772400" cy="381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Graph terminology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763" y="2514600"/>
            <a:ext cx="9287164" cy="3886200"/>
          </a:xfrm>
        </p:spPr>
        <p:txBody>
          <a:bodyPr/>
          <a:lstStyle/>
          <a:p>
            <a:pPr eaLnBrk="1" hangingPunct="1"/>
            <a:r>
              <a:rPr lang="en-US" altLang="en-US" u="sng" dirty="0" smtClean="0">
                <a:cs typeface="Times New Roman" panose="02020603050405020304" pitchFamily="18" charset="0"/>
              </a:rPr>
              <a:t>Complete graph</a:t>
            </a:r>
            <a:r>
              <a:rPr lang="en-US" altLang="en-US" dirty="0" smtClean="0">
                <a:cs typeface="Times New Roman" panose="02020603050405020304" pitchFamily="18" charset="0"/>
              </a:rPr>
              <a:t>: a graph in which every vertex is directly connected to every other vertex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4819" name="Picture 4" descr="P55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6" r="60785"/>
          <a:stretch>
            <a:fillRect/>
          </a:stretch>
        </p:blipFill>
        <p:spPr bwMode="auto">
          <a:xfrm>
            <a:off x="2895600" y="3352800"/>
            <a:ext cx="32004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5" descr="P55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3"/>
          <a:stretch>
            <a:fillRect/>
          </a:stretch>
        </p:blipFill>
        <p:spPr bwMode="auto">
          <a:xfrm>
            <a:off x="6629400" y="3352800"/>
            <a:ext cx="29606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262</TotalTime>
  <Words>623</Words>
  <Application>Microsoft Office PowerPoint</Application>
  <PresentationFormat>Widescreen</PresentationFormat>
  <Paragraphs>129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굴림</vt:lpstr>
      <vt:lpstr>MS Mincho</vt:lpstr>
      <vt:lpstr>Symbol</vt:lpstr>
      <vt:lpstr>Times New Roman</vt:lpstr>
      <vt:lpstr>Wingdings 3</vt:lpstr>
      <vt:lpstr>Ion Boardroom</vt:lpstr>
      <vt:lpstr>Data Structure &amp; Algorithms</vt:lpstr>
      <vt:lpstr>Graph</vt:lpstr>
      <vt:lpstr>Applications</vt:lpstr>
      <vt:lpstr>Undirected Graph</vt:lpstr>
      <vt:lpstr>Directed Graph</vt:lpstr>
      <vt:lpstr>Trees vs graphs</vt:lpstr>
      <vt:lpstr>Graph Terminology</vt:lpstr>
      <vt:lpstr>Graph Terminology</vt:lpstr>
      <vt:lpstr>Graph terminology</vt:lpstr>
      <vt:lpstr>Graph terminology (cont.)</vt:lpstr>
      <vt:lpstr>Graph terminology (cont.)</vt:lpstr>
      <vt:lpstr>Graph terminology (cont.)</vt:lpstr>
      <vt:lpstr>Adjacency Matrix</vt:lpstr>
      <vt:lpstr>Example</vt:lpstr>
      <vt:lpstr>Adjacency List</vt:lpstr>
      <vt:lpstr>Example</vt:lpstr>
      <vt:lpstr>Graph Searching</vt:lpstr>
      <vt:lpstr>Depth-First-Search (DFS)</vt:lpstr>
      <vt:lpstr>Depth First Search</vt:lpstr>
      <vt:lpstr>Example: DFS</vt:lpstr>
      <vt:lpstr>Example: DFS contd.</vt:lpstr>
      <vt:lpstr>Example: DFS contd.</vt:lpstr>
      <vt:lpstr>Example: DFS contd.</vt:lpstr>
      <vt:lpstr>Example: DFS contd.</vt:lpstr>
      <vt:lpstr>Example: DFS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Imtiaz Malik</dc:creator>
  <cp:lastModifiedBy>Maryam Imtiaz Malik</cp:lastModifiedBy>
  <cp:revision>70</cp:revision>
  <dcterms:created xsi:type="dcterms:W3CDTF">2022-05-21T04:39:37Z</dcterms:created>
  <dcterms:modified xsi:type="dcterms:W3CDTF">2023-12-12T15:20:14Z</dcterms:modified>
</cp:coreProperties>
</file>