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59" r:id="rId3"/>
    <p:sldId id="260" r:id="rId4"/>
    <p:sldId id="261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07BEFD0-645F-41DA-A9BE-2DE1CAEF3E88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963D8E1-2A9E-45C1-8D8A-6975AE220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63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FD0-645F-41DA-A9BE-2DE1CAEF3E88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E1-2A9E-45C1-8D8A-6975AE220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64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FD0-645F-41DA-A9BE-2DE1CAEF3E88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E1-2A9E-45C1-8D8A-6975AE220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848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FD0-645F-41DA-A9BE-2DE1CAEF3E88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E1-2A9E-45C1-8D8A-6975AE220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795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FD0-645F-41DA-A9BE-2DE1CAEF3E88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E1-2A9E-45C1-8D8A-6975AE220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87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FD0-645F-41DA-A9BE-2DE1CAEF3E88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E1-2A9E-45C1-8D8A-6975AE220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105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FD0-645F-41DA-A9BE-2DE1CAEF3E88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E1-2A9E-45C1-8D8A-6975AE220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50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07BEFD0-645F-41DA-A9BE-2DE1CAEF3E88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E1-2A9E-45C1-8D8A-6975AE220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371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07BEFD0-645F-41DA-A9BE-2DE1CAEF3E88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E1-2A9E-45C1-8D8A-6975AE220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75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FD0-645F-41DA-A9BE-2DE1CAEF3E88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E1-2A9E-45C1-8D8A-6975AE220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58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FD0-645F-41DA-A9BE-2DE1CAEF3E88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E1-2A9E-45C1-8D8A-6975AE220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76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FD0-645F-41DA-A9BE-2DE1CAEF3E88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E1-2A9E-45C1-8D8A-6975AE220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0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FD0-645F-41DA-A9BE-2DE1CAEF3E88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E1-2A9E-45C1-8D8A-6975AE220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80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FD0-645F-41DA-A9BE-2DE1CAEF3E88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E1-2A9E-45C1-8D8A-6975AE220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79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FD0-645F-41DA-A9BE-2DE1CAEF3E88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E1-2A9E-45C1-8D8A-6975AE220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3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FD0-645F-41DA-A9BE-2DE1CAEF3E88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E1-2A9E-45C1-8D8A-6975AE220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04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EFD0-645F-41DA-A9BE-2DE1CAEF3E88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D8E1-2A9E-45C1-8D8A-6975AE220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22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07BEFD0-645F-41DA-A9BE-2DE1CAEF3E88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963D8E1-2A9E-45C1-8D8A-6975AE220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Course Instructor: Maryam Imtiaz Malik</a:t>
            </a:r>
          </a:p>
          <a:p>
            <a:r>
              <a:rPr lang="en-US" sz="1600" cap="none" dirty="0" smtClean="0"/>
              <a:t>maryam.Imtiaz@numl.edu.pk</a:t>
            </a:r>
            <a:endParaRPr lang="en-GB" sz="1600" cap="none" dirty="0"/>
          </a:p>
        </p:txBody>
      </p:sp>
    </p:spTree>
    <p:extLst>
      <p:ext uri="{BB962C8B-B14F-4D97-AF65-F5344CB8AC3E}">
        <p14:creationId xmlns:p14="http://schemas.microsoft.com/office/powerpoint/2010/main" val="520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Run (Example)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342409"/>
            <a:ext cx="8825659" cy="34163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Loop End</a:t>
            </a:r>
            <a:endParaRPr lang="en-US" dirty="0"/>
          </a:p>
        </p:txBody>
      </p:sp>
      <p:graphicFrame>
        <p:nvGraphicFramePr>
          <p:cNvPr id="3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12266"/>
              </p:ext>
            </p:extLst>
          </p:nvPr>
        </p:nvGraphicFramePr>
        <p:xfrm>
          <a:off x="1091455" y="2638458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97028036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2522682" y="3136529"/>
            <a:ext cx="5302973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3                                             j = 6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007430" y="2638458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 &lt; 4 False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476091"/>
              </p:ext>
            </p:extLst>
          </p:nvPr>
        </p:nvGraphicFramePr>
        <p:xfrm>
          <a:off x="1154954" y="3824838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97028036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2586181" y="4322909"/>
            <a:ext cx="6151419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3                                                             j = 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070929" y="3824838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 &lt; 4 False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3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952787"/>
              </p:ext>
            </p:extLst>
          </p:nvPr>
        </p:nvGraphicFramePr>
        <p:xfrm>
          <a:off x="1246017" y="5672035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97028036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4608945" y="6170106"/>
            <a:ext cx="1043710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+ 1  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161992" y="5672035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Swap 8 and 4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Run (Example)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342409"/>
            <a:ext cx="8825659" cy="34163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i</a:t>
            </a:r>
            <a:r>
              <a:rPr lang="en-US" dirty="0" smtClean="0"/>
              <a:t> + 1 -&gt; 4</a:t>
            </a:r>
          </a:p>
          <a:p>
            <a:pPr lvl="1"/>
            <a:r>
              <a:rPr lang="en-US" dirty="0" smtClean="0"/>
              <a:t>QUICKSORT(A, 1, 3)                        QUICKSORT(A,5,8)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QUICKSORT(A, 1, 3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(1 &lt; 3)</a:t>
            </a:r>
          </a:p>
          <a:p>
            <a:pPr lvl="1"/>
            <a:r>
              <a:rPr lang="en-US" dirty="0" smtClean="0"/>
              <a:t>q -&gt; PARTITION (A,1,3)</a:t>
            </a:r>
            <a:endParaRPr lang="en-US" dirty="0"/>
          </a:p>
        </p:txBody>
      </p:sp>
      <p:graphicFrame>
        <p:nvGraphicFramePr>
          <p:cNvPr id="3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357059"/>
              </p:ext>
            </p:extLst>
          </p:nvPr>
        </p:nvGraphicFramePr>
        <p:xfrm>
          <a:off x="1015108" y="2577854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97028036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3205018" y="3094398"/>
            <a:ext cx="1043710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931083" y="2577854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Swapped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1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Run (Example)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239" y="2492664"/>
            <a:ext cx="8825659" cy="3416300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PARTITION (A,1,3)</a:t>
            </a:r>
            <a:endParaRPr lang="en-US" dirty="0"/>
          </a:p>
        </p:txBody>
      </p:sp>
      <p:graphicFrame>
        <p:nvGraphicFramePr>
          <p:cNvPr id="3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176955"/>
              </p:ext>
            </p:extLst>
          </p:nvPr>
        </p:nvGraphicFramePr>
        <p:xfrm>
          <a:off x="3058801" y="3296220"/>
          <a:ext cx="32588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291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086291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086291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2136392" y="3747985"/>
            <a:ext cx="1844817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     j = 1   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65467" y="3287891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 &lt; 3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364069"/>
              </p:ext>
            </p:extLst>
          </p:nvPr>
        </p:nvGraphicFramePr>
        <p:xfrm>
          <a:off x="3058801" y="4472340"/>
          <a:ext cx="32588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291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086291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086291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33556" y="4919799"/>
            <a:ext cx="1844817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1  j = 1   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65467" y="4464011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++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690418"/>
              </p:ext>
            </p:extLst>
          </p:nvPr>
        </p:nvGraphicFramePr>
        <p:xfrm>
          <a:off x="3058801" y="5726955"/>
          <a:ext cx="32588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291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086291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086291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533556" y="6174414"/>
            <a:ext cx="1844817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1  j = 1   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65467" y="5718626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Swapping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Run (Example)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239" y="2492664"/>
            <a:ext cx="8825659" cy="3416300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PARTITION (A,1,3)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282868"/>
              </p:ext>
            </p:extLst>
          </p:nvPr>
        </p:nvGraphicFramePr>
        <p:xfrm>
          <a:off x="3012619" y="3307028"/>
          <a:ext cx="32588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291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086291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086291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487374" y="3754487"/>
            <a:ext cx="2814299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1        j = 2   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19285" y="3298699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 &lt; 3 True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987253"/>
              </p:ext>
            </p:extLst>
          </p:nvPr>
        </p:nvGraphicFramePr>
        <p:xfrm>
          <a:off x="3012619" y="4364730"/>
          <a:ext cx="32588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291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086291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086291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012619" y="4798104"/>
            <a:ext cx="2814299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2    j = 2   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19285" y="4356401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Swapping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987253"/>
              </p:ext>
            </p:extLst>
          </p:nvPr>
        </p:nvGraphicFramePr>
        <p:xfrm>
          <a:off x="3012619" y="4359487"/>
          <a:ext cx="32588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291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086291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086291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012619" y="4792861"/>
            <a:ext cx="2814299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2    j = 2   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07031" y="5385692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Swapping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1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278626"/>
              </p:ext>
            </p:extLst>
          </p:nvPr>
        </p:nvGraphicFramePr>
        <p:xfrm>
          <a:off x="3100365" y="5388778"/>
          <a:ext cx="32588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291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086291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086291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135418" y="5822152"/>
            <a:ext cx="1136074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+ 1   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85635" y="6271829"/>
            <a:ext cx="2359891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return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+ 1 = 3     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278626"/>
              </p:ext>
            </p:extLst>
          </p:nvPr>
        </p:nvGraphicFramePr>
        <p:xfrm>
          <a:off x="3100365" y="5361226"/>
          <a:ext cx="32588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291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086291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086291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135418" y="5794600"/>
            <a:ext cx="1136074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+ 1    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Run (Example)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QUICKSORT(A, 1, </a:t>
            </a:r>
            <a:r>
              <a:rPr lang="en-US" dirty="0" smtClean="0"/>
              <a:t>2</a:t>
            </a:r>
            <a:r>
              <a:rPr lang="en-US" smtClean="0"/>
              <a:t>)                        QUICKSORT(A,4,3</a:t>
            </a:r>
            <a:r>
              <a:rPr lang="en-US" dirty="0" smtClean="0"/>
              <a:t>) 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QUICKSORT(A, 1, </a:t>
            </a:r>
            <a:r>
              <a:rPr lang="en-US" dirty="0" smtClean="0"/>
              <a:t>2)</a:t>
            </a:r>
            <a:endParaRPr lang="en-US" dirty="0"/>
          </a:p>
          <a:p>
            <a:pPr lvl="1"/>
            <a:r>
              <a:rPr lang="en-US" dirty="0"/>
              <a:t>if (1 &lt; </a:t>
            </a:r>
            <a:r>
              <a:rPr lang="en-US" dirty="0" smtClean="0"/>
              <a:t>2)</a:t>
            </a:r>
            <a:endParaRPr lang="en-US" dirty="0"/>
          </a:p>
          <a:p>
            <a:pPr lvl="1"/>
            <a:r>
              <a:rPr lang="en-US" dirty="0"/>
              <a:t>q -&gt; PARTITION (</a:t>
            </a:r>
            <a:r>
              <a:rPr lang="en-US" dirty="0" smtClean="0"/>
              <a:t>A,1,2)</a:t>
            </a:r>
          </a:p>
          <a:p>
            <a:pPr lvl="1"/>
            <a:r>
              <a:rPr lang="en-US" dirty="0"/>
              <a:t>PARTITION (A,1,2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x &lt;- 1 , j = 1 to 1 </a:t>
            </a:r>
            <a:endParaRPr lang="en-US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60485" y="5393070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 &lt; 1    False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4686167"/>
              </p:ext>
            </p:extLst>
          </p:nvPr>
        </p:nvGraphicFramePr>
        <p:xfrm>
          <a:off x="3377455" y="5407408"/>
          <a:ext cx="2172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291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086291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49200" y="5819359"/>
            <a:ext cx="1856509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    j = 1    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Run (Example)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PARTITION </a:t>
            </a:r>
            <a:r>
              <a:rPr lang="en-US" dirty="0"/>
              <a:t>(A,1,2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eturn  </a:t>
            </a:r>
            <a:r>
              <a:rPr lang="en-US" dirty="0" err="1" smtClean="0"/>
              <a:t>i</a:t>
            </a:r>
            <a:r>
              <a:rPr lang="en-US" dirty="0" smtClean="0"/>
              <a:t> + 1 -&gt; 1</a:t>
            </a:r>
          </a:p>
          <a:p>
            <a:endParaRPr lang="en-US" dirty="0"/>
          </a:p>
          <a:p>
            <a:pPr marL="342900" lvl="1" indent="-342900"/>
            <a:r>
              <a:rPr lang="en-US" dirty="0"/>
              <a:t>QUICKSORT(A, 1, </a:t>
            </a:r>
            <a:r>
              <a:rPr lang="en-US" dirty="0" smtClean="0"/>
              <a:t>0)                        QUICKSORT(A,2,2)</a:t>
            </a:r>
          </a:p>
          <a:p>
            <a:pPr marL="342900" lvl="1" indent="-342900"/>
            <a:r>
              <a:rPr lang="en-US" dirty="0"/>
              <a:t>i</a:t>
            </a:r>
            <a:r>
              <a:rPr lang="en-US" dirty="0" smtClean="0"/>
              <a:t>f ( p &lt; r ) False                                         </a:t>
            </a:r>
            <a:r>
              <a:rPr lang="en-US" dirty="0" err="1" smtClean="0"/>
              <a:t>False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86595" y="3223219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Swap 2 and 1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032533"/>
              </p:ext>
            </p:extLst>
          </p:nvPr>
        </p:nvGraphicFramePr>
        <p:xfrm>
          <a:off x="3312802" y="3209154"/>
          <a:ext cx="2172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291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086291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35529" y="3685759"/>
            <a:ext cx="1856509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+1   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6595" y="4383146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Swapped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323627"/>
              </p:ext>
            </p:extLst>
          </p:nvPr>
        </p:nvGraphicFramePr>
        <p:xfrm>
          <a:off x="3312802" y="4369081"/>
          <a:ext cx="2172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291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086291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7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Run (Example)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307936"/>
            <a:ext cx="8825659" cy="3416300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QUICKSORT(A, </a:t>
            </a:r>
            <a:r>
              <a:rPr lang="en-US" dirty="0" smtClean="0"/>
              <a:t>5, 8)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(5 &lt; 8)</a:t>
            </a:r>
          </a:p>
          <a:p>
            <a:pPr lvl="1"/>
            <a:r>
              <a:rPr lang="en-US" dirty="0" smtClean="0"/>
              <a:t>q -&gt; PARTITION (A,5,8)</a:t>
            </a:r>
            <a:endParaRPr lang="en-US" dirty="0"/>
          </a:p>
        </p:txBody>
      </p:sp>
      <p:graphicFrame>
        <p:nvGraphicFramePr>
          <p:cNvPr id="3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38272"/>
              </p:ext>
            </p:extLst>
          </p:nvPr>
        </p:nvGraphicFramePr>
        <p:xfrm>
          <a:off x="4040632" y="4157272"/>
          <a:ext cx="4412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447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Run (Example)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307936"/>
            <a:ext cx="8825659" cy="3416300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PARTITION (A,5,8)</a:t>
            </a:r>
          </a:p>
          <a:p>
            <a:pPr lvl="1"/>
            <a:r>
              <a:rPr lang="en-US" dirty="0" smtClean="0"/>
              <a:t>x &lt;- 8</a:t>
            </a:r>
          </a:p>
          <a:p>
            <a:pPr lvl="1"/>
            <a:r>
              <a:rPr lang="en-US" dirty="0" smtClean="0"/>
              <a:t>j &lt;- 5 to 7</a:t>
            </a:r>
            <a:endParaRPr lang="en-US" dirty="0"/>
          </a:p>
        </p:txBody>
      </p:sp>
      <p:graphicFrame>
        <p:nvGraphicFramePr>
          <p:cNvPr id="3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533438"/>
              </p:ext>
            </p:extLst>
          </p:nvPr>
        </p:nvGraphicFramePr>
        <p:xfrm>
          <a:off x="4040632" y="4157272"/>
          <a:ext cx="4412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119976" y="4157272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 &lt; 8 True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2620" y="4591041"/>
            <a:ext cx="1856509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4    j = 5     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648870"/>
              </p:ext>
            </p:extLst>
          </p:nvPr>
        </p:nvGraphicFramePr>
        <p:xfrm>
          <a:off x="4061170" y="5319784"/>
          <a:ext cx="4412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140514" y="5319784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Nothing Swap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799" y="5787165"/>
            <a:ext cx="1948874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5    j = 5    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684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Run (Example)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307936"/>
            <a:ext cx="8825659" cy="3416300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PARTITION (A,5,8)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802542"/>
              </p:ext>
            </p:extLst>
          </p:nvPr>
        </p:nvGraphicFramePr>
        <p:xfrm>
          <a:off x="2934137" y="3407857"/>
          <a:ext cx="4412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013481" y="3407857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 &lt; 8 True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8965" y="3875238"/>
            <a:ext cx="2835761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5        j = 6     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753696"/>
              </p:ext>
            </p:extLst>
          </p:nvPr>
        </p:nvGraphicFramePr>
        <p:xfrm>
          <a:off x="3058498" y="4479938"/>
          <a:ext cx="4412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137842" y="4479938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++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Nothing Swap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5981" y="4933234"/>
            <a:ext cx="2835761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6    j = 6     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292372"/>
              </p:ext>
            </p:extLst>
          </p:nvPr>
        </p:nvGraphicFramePr>
        <p:xfrm>
          <a:off x="2934137" y="5278305"/>
          <a:ext cx="4412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8013481" y="5278305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 &lt; 8 True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72674" y="5747983"/>
            <a:ext cx="2835761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6        j = 7    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101728"/>
              </p:ext>
            </p:extLst>
          </p:nvPr>
        </p:nvGraphicFramePr>
        <p:xfrm>
          <a:off x="2934137" y="6051898"/>
          <a:ext cx="4412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8013481" y="6051898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Nothing Swap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99147" y="6467402"/>
            <a:ext cx="2835761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   j = 7    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57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Run (Example)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307936"/>
            <a:ext cx="8825659" cy="3416300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PARTITION (A,5,8)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i</a:t>
            </a:r>
            <a:r>
              <a:rPr lang="en-US" dirty="0" smtClean="0"/>
              <a:t> + 1 = 8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QUICKSORT(A, </a:t>
            </a:r>
            <a:r>
              <a:rPr lang="en-US" dirty="0" smtClean="0"/>
              <a:t>5, 7)                        QUICKSORT(A,9,8)  - False</a:t>
            </a:r>
            <a:endParaRPr lang="en-US" dirty="0"/>
          </a:p>
          <a:p>
            <a:pPr lvl="1"/>
            <a:endParaRPr lang="en-US" dirty="0" smtClean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125651"/>
              </p:ext>
            </p:extLst>
          </p:nvPr>
        </p:nvGraphicFramePr>
        <p:xfrm>
          <a:off x="3069299" y="3363721"/>
          <a:ext cx="4412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8056175" y="3343238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Nothing Swap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4503" y="3837708"/>
            <a:ext cx="2835761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+ 1   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0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Quick Sort</a:t>
            </a:r>
          </a:p>
        </p:txBody>
      </p:sp>
      <p:pic>
        <p:nvPicPr>
          <p:cNvPr id="512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90487" y="2476500"/>
            <a:ext cx="6991350" cy="4381500"/>
          </a:xfrm>
          <a:noFill/>
        </p:spPr>
      </p:pic>
    </p:spTree>
    <p:extLst>
      <p:ext uri="{BB962C8B-B14F-4D97-AF65-F5344CB8AC3E}">
        <p14:creationId xmlns:p14="http://schemas.microsoft.com/office/powerpoint/2010/main" val="233470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Run (Example)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307936"/>
            <a:ext cx="8825659" cy="3416300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QUICKSORT(A, </a:t>
            </a:r>
            <a:r>
              <a:rPr lang="en-US" dirty="0" smtClean="0"/>
              <a:t>5, 7)</a:t>
            </a:r>
          </a:p>
          <a:p>
            <a:pPr lvl="1"/>
            <a:r>
              <a:rPr lang="en-US" dirty="0" smtClean="0"/>
              <a:t>if ( 5 &lt; 7) True</a:t>
            </a:r>
            <a:endParaRPr lang="en-US" dirty="0"/>
          </a:p>
          <a:p>
            <a:pPr lvl="1"/>
            <a:r>
              <a:rPr lang="en-US" dirty="0" smtClean="0"/>
              <a:t>q &lt;- PARTITION </a:t>
            </a:r>
            <a:r>
              <a:rPr lang="en-US" dirty="0"/>
              <a:t>(</a:t>
            </a:r>
            <a:r>
              <a:rPr lang="en-US" dirty="0" smtClean="0"/>
              <a:t>A,5,7)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x &lt;- </a:t>
            </a:r>
            <a:r>
              <a:rPr lang="en-US" dirty="0" smtClean="0"/>
              <a:t>6 </a:t>
            </a:r>
            <a:r>
              <a:rPr lang="en-US" dirty="0"/>
              <a:t>, j = </a:t>
            </a:r>
            <a:r>
              <a:rPr lang="en-US" dirty="0" smtClean="0"/>
              <a:t>5 </a:t>
            </a:r>
            <a:r>
              <a:rPr lang="en-US" dirty="0"/>
              <a:t>to </a:t>
            </a:r>
            <a:r>
              <a:rPr lang="en-US" dirty="0" smtClean="0"/>
              <a:t>6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106535"/>
              </p:ext>
            </p:extLst>
          </p:nvPr>
        </p:nvGraphicFramePr>
        <p:xfrm>
          <a:off x="3281736" y="4016086"/>
          <a:ext cx="33093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48201"/>
              </p:ext>
            </p:extLst>
          </p:nvPr>
        </p:nvGraphicFramePr>
        <p:xfrm>
          <a:off x="3281736" y="5014230"/>
          <a:ext cx="33093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059280" y="5046365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 &lt; 6 False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8666" y="5491209"/>
            <a:ext cx="1690255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4, j = 5   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271269"/>
              </p:ext>
            </p:extLst>
          </p:nvPr>
        </p:nvGraphicFramePr>
        <p:xfrm>
          <a:off x="3281736" y="5962032"/>
          <a:ext cx="33093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059280" y="5994167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 &lt; 6 True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2702" y="6471764"/>
            <a:ext cx="2625989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4               j = 6  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6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Run (Example)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307936"/>
            <a:ext cx="9290965" cy="4550064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PARTITION </a:t>
            </a:r>
            <a:r>
              <a:rPr lang="en-US" dirty="0"/>
              <a:t>(</a:t>
            </a:r>
            <a:r>
              <a:rPr lang="en-US" dirty="0" smtClean="0"/>
              <a:t>A,5,7)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Return 6   </a:t>
            </a:r>
          </a:p>
          <a:p>
            <a:pPr lvl="1"/>
            <a:r>
              <a:rPr lang="en-US" dirty="0"/>
              <a:t> QUICKSORT(A, 5, </a:t>
            </a:r>
            <a:r>
              <a:rPr lang="en-US" dirty="0" smtClean="0"/>
              <a:t>5)                        QUICKSORT(A,7,7)  </a:t>
            </a:r>
            <a:r>
              <a:rPr lang="en-US" dirty="0"/>
              <a:t>- False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853420"/>
              </p:ext>
            </p:extLst>
          </p:nvPr>
        </p:nvGraphicFramePr>
        <p:xfrm>
          <a:off x="3133954" y="3375850"/>
          <a:ext cx="33093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911498" y="3389935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Swap 5 and 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84920" y="3885582"/>
            <a:ext cx="2625989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5               j = 6   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830099"/>
              </p:ext>
            </p:extLst>
          </p:nvPr>
        </p:nvGraphicFramePr>
        <p:xfrm>
          <a:off x="3133954" y="4302219"/>
          <a:ext cx="33093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911498" y="4316304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Swap 5 and 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84920" y="4811951"/>
            <a:ext cx="2625989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5               j = 6   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056694"/>
              </p:ext>
            </p:extLst>
          </p:nvPr>
        </p:nvGraphicFramePr>
        <p:xfrm>
          <a:off x="3133954" y="5154621"/>
          <a:ext cx="33093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6911498" y="5168706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Swap 6 and 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84920" y="5559942"/>
            <a:ext cx="2625989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+ 1   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900000"/>
              </p:ext>
            </p:extLst>
          </p:nvPr>
        </p:nvGraphicFramePr>
        <p:xfrm>
          <a:off x="3133954" y="6020378"/>
          <a:ext cx="33093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312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 Run (Example)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Swapped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993666"/>
              </p:ext>
            </p:extLst>
          </p:nvPr>
        </p:nvGraphicFramePr>
        <p:xfrm>
          <a:off x="1486163" y="3492254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97028036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Algorithm: </a:t>
            </a:r>
            <a:r>
              <a:rPr lang="en-US" altLang="en-US" dirty="0" err="1" smtClean="0"/>
              <a:t>QuickSort</a:t>
            </a:r>
            <a:endParaRPr lang="en-US" altLang="en-US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QUICKSORT(A, p, r)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if p &lt; r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   then q ← PARTITION(A, p, r)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           QUICKSORT(A, p, q-1)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           QUICKSORT(A, q+1, r)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endParaRPr lang="en-US" altLang="en-US" dirty="0"/>
          </a:p>
          <a:p>
            <a:pPr marL="0" indent="0">
              <a:buNone/>
            </a:pPr>
            <a:r>
              <a:rPr lang="en-GB" altLang="en-US" dirty="0"/>
              <a:t>To sort an entire array A, the initial call is </a:t>
            </a:r>
            <a:r>
              <a:rPr lang="en-GB" altLang="en-US" dirty="0" smtClean="0"/>
              <a:t>QUICKSORT(A, 1, </a:t>
            </a:r>
            <a:r>
              <a:rPr lang="en-GB" altLang="en-US" dirty="0" err="1" smtClean="0"/>
              <a:t>A.length</a:t>
            </a:r>
            <a:r>
              <a:rPr lang="en-GB" altLang="en-US" dirty="0" smtClean="0"/>
              <a:t>) </a:t>
            </a:r>
          </a:p>
          <a:p>
            <a:pPr marL="0" indent="0">
              <a:buNone/>
            </a:pPr>
            <a:r>
              <a:rPr lang="en-US" altLang="en-US" dirty="0" smtClean="0"/>
              <a:t>It means initially p = 1 and r = </a:t>
            </a:r>
            <a:r>
              <a:rPr lang="en-GB" altLang="en-US" dirty="0" err="1"/>
              <a:t>A.length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2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Algorithm: Partition</a:t>
            </a:r>
            <a:endParaRPr lang="en-US" altLang="en-US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PARTITION (A, p, r)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x ← A[r]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i ← p-1 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for j ← p to r-1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     do if A[j] &lt;= x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          then i ← i+1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                 exchange A[i] ↔ A[j]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exchange A[i+1] ↔ A[r]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return i+1</a:t>
            </a:r>
          </a:p>
        </p:txBody>
      </p:sp>
    </p:spTree>
    <p:extLst>
      <p:ext uri="{BB962C8B-B14F-4D97-AF65-F5344CB8AC3E}">
        <p14:creationId xmlns:p14="http://schemas.microsoft.com/office/powerpoint/2010/main" val="26031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Run (Example)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342409"/>
            <a:ext cx="8825659" cy="341630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 = 1, r = 8</a:t>
            </a:r>
            <a:endParaRPr lang="en-GB" dirty="0"/>
          </a:p>
          <a:p>
            <a:r>
              <a:rPr lang="en-US" dirty="0" smtClean="0"/>
              <a:t>QUICKSORT(A, 1, 8)</a:t>
            </a:r>
          </a:p>
          <a:p>
            <a:r>
              <a:rPr lang="en-US" dirty="0" smtClean="0"/>
              <a:t>if p &lt; r -&gt; 1&lt; 8 Yes</a:t>
            </a:r>
          </a:p>
          <a:p>
            <a:r>
              <a:rPr lang="en-US" dirty="0" smtClean="0"/>
              <a:t>q -&gt; PARTITION(A, 1, 8)</a:t>
            </a:r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2546840"/>
              </p:ext>
            </p:extLst>
          </p:nvPr>
        </p:nvGraphicFramePr>
        <p:xfrm>
          <a:off x="1155701" y="2674851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97028036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2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Run (Example)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342409"/>
            <a:ext cx="8825659" cy="3416300"/>
          </a:xfrm>
        </p:spPr>
        <p:txBody>
          <a:bodyPr/>
          <a:lstStyle/>
          <a:p>
            <a:r>
              <a:rPr lang="en-US" dirty="0" smtClean="0"/>
              <a:t>PARTITION(A, 1, 8)</a:t>
            </a:r>
          </a:p>
          <a:p>
            <a:r>
              <a:rPr lang="en-US" dirty="0" smtClean="0"/>
              <a:t>x &lt;- A[r] = x &lt;- A[8] = 4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&lt;- p -1 = 0</a:t>
            </a:r>
          </a:p>
          <a:p>
            <a:r>
              <a:rPr lang="en-US" dirty="0" smtClean="0"/>
              <a:t>for (j = p to r -1)</a:t>
            </a:r>
          </a:p>
          <a:p>
            <a:r>
              <a:rPr lang="en-US" dirty="0" smtClean="0"/>
              <a:t>for (j = 1 to 7)</a:t>
            </a:r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155701" y="2674851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97028036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491307"/>
              </p:ext>
            </p:extLst>
          </p:nvPr>
        </p:nvGraphicFramePr>
        <p:xfrm>
          <a:off x="1400465" y="5487323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97028036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69060" y="5858163"/>
            <a:ext cx="1612321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    j =1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16441" y="5501408"/>
            <a:ext cx="1612321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 &lt; 4 True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3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Run (Example)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342409"/>
            <a:ext cx="8825659" cy="34163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225639"/>
              </p:ext>
            </p:extLst>
          </p:nvPr>
        </p:nvGraphicFramePr>
        <p:xfrm>
          <a:off x="1261920" y="2784533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97028036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5759" y="3253509"/>
            <a:ext cx="1612321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    j =1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7896" y="2798618"/>
            <a:ext cx="1612321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 &lt; 4 True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779553"/>
              </p:ext>
            </p:extLst>
          </p:nvPr>
        </p:nvGraphicFramePr>
        <p:xfrm>
          <a:off x="1261920" y="3797300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97028036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57671" y="4266276"/>
            <a:ext cx="1612321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1    j =1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77896" y="3811385"/>
            <a:ext cx="1612321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++ 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958231"/>
              </p:ext>
            </p:extLst>
          </p:nvPr>
        </p:nvGraphicFramePr>
        <p:xfrm>
          <a:off x="1352984" y="4865139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97028036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48735" y="5334115"/>
            <a:ext cx="1612321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1    j =1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68960" y="4879224"/>
            <a:ext cx="1612321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 &lt;-&gt; A[j] 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Nothing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663383"/>
              </p:ext>
            </p:extLst>
          </p:nvPr>
        </p:nvGraphicFramePr>
        <p:xfrm>
          <a:off x="1352984" y="5976042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97028036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048735" y="6445018"/>
            <a:ext cx="2673520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1        j =2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68959" y="5976042"/>
            <a:ext cx="1612321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 &lt; 4 False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0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Run (Example)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342409"/>
            <a:ext cx="8825659" cy="34163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287071"/>
              </p:ext>
            </p:extLst>
          </p:nvPr>
        </p:nvGraphicFramePr>
        <p:xfrm>
          <a:off x="1155701" y="2567824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97028036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51452" y="3036800"/>
            <a:ext cx="3859093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1                          j = 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071676" y="2567824"/>
            <a:ext cx="1612321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 &lt; 4 False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7365658"/>
              </p:ext>
            </p:extLst>
          </p:nvPr>
        </p:nvGraphicFramePr>
        <p:xfrm>
          <a:off x="1234210" y="3699164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97028036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929961" y="4168140"/>
            <a:ext cx="4852003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1                                            j = 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150185" y="3699164"/>
            <a:ext cx="1612321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&lt; 4 True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586771"/>
              </p:ext>
            </p:extLst>
          </p:nvPr>
        </p:nvGraphicFramePr>
        <p:xfrm>
          <a:off x="1246764" y="4891695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97028036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597651" y="5389766"/>
            <a:ext cx="3938009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2                             j = 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162739" y="4891695"/>
            <a:ext cx="1612321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383572"/>
              </p:ext>
            </p:extLst>
          </p:nvPr>
        </p:nvGraphicFramePr>
        <p:xfrm>
          <a:off x="1246764" y="5967269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97028036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1597651" y="6465340"/>
            <a:ext cx="3938009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2                             j = 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162739" y="5967269"/>
            <a:ext cx="1798352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Swap 1 and 8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0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Run (Example)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342409"/>
            <a:ext cx="8825659" cy="34163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595368"/>
              </p:ext>
            </p:extLst>
          </p:nvPr>
        </p:nvGraphicFramePr>
        <p:xfrm>
          <a:off x="1154954" y="2478925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97028036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1505841" y="2976996"/>
            <a:ext cx="5042741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2                                             j = 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070929" y="2478925"/>
            <a:ext cx="1612321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 &lt; 4 True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2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477208"/>
              </p:ext>
            </p:extLst>
          </p:nvPr>
        </p:nvGraphicFramePr>
        <p:xfrm>
          <a:off x="1154954" y="3638187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97028036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2586182" y="4136258"/>
            <a:ext cx="3962400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3                            j = 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070929" y="3638187"/>
            <a:ext cx="1612321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++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198245"/>
              </p:ext>
            </p:extLst>
          </p:nvPr>
        </p:nvGraphicFramePr>
        <p:xfrm>
          <a:off x="1188412" y="4700377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97028036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2619640" y="5198448"/>
            <a:ext cx="3962400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3                            j = 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104387" y="4700377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Swap 3 and 7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3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179831"/>
              </p:ext>
            </p:extLst>
          </p:nvPr>
        </p:nvGraphicFramePr>
        <p:xfrm>
          <a:off x="1246017" y="5972785"/>
          <a:ext cx="882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14">
                  <a:extLst>
                    <a:ext uri="{9D8B030D-6E8A-4147-A177-3AD203B41FA5}">
                      <a16:colId xmlns:a16="http://schemas.microsoft.com/office/drawing/2014/main" val="237061484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6841492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590476709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970280362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343015585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40764841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1768890830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5855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9965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2677244" y="6470856"/>
            <a:ext cx="5302973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3                                             j = 6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161992" y="5972785"/>
            <a:ext cx="1902886" cy="35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 &lt; 4 False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183</TotalTime>
  <Words>1119</Words>
  <Application>Microsoft Office PowerPoint</Application>
  <PresentationFormat>Widescreen</PresentationFormat>
  <Paragraphs>446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Wingdings</vt:lpstr>
      <vt:lpstr>Wingdings 3</vt:lpstr>
      <vt:lpstr>Ion Boardroom</vt:lpstr>
      <vt:lpstr>Analysis of Algorithms</vt:lpstr>
      <vt:lpstr>Quick Sort</vt:lpstr>
      <vt:lpstr>Algorithm: QuickSort</vt:lpstr>
      <vt:lpstr>Algorithm: Partition</vt:lpstr>
      <vt:lpstr>Dry Run (Example)</vt:lpstr>
      <vt:lpstr>Dry Run (Example)</vt:lpstr>
      <vt:lpstr>Dry Run (Example)</vt:lpstr>
      <vt:lpstr>Dry Run (Example)</vt:lpstr>
      <vt:lpstr>Dry Run (Example)</vt:lpstr>
      <vt:lpstr>Dry Run (Example)</vt:lpstr>
      <vt:lpstr>Dry Run (Example)</vt:lpstr>
      <vt:lpstr>Dry Run (Example)</vt:lpstr>
      <vt:lpstr>Dry Run (Example)</vt:lpstr>
      <vt:lpstr>Dry Run (Example)</vt:lpstr>
      <vt:lpstr>Dry Run (Example)</vt:lpstr>
      <vt:lpstr>Dry Run (Example)</vt:lpstr>
      <vt:lpstr>Dry Run (Example)</vt:lpstr>
      <vt:lpstr>Dry Run (Example)</vt:lpstr>
      <vt:lpstr>Dry Run (Example)</vt:lpstr>
      <vt:lpstr>Dry Run (Example)</vt:lpstr>
      <vt:lpstr>Dry Run (Example)</vt:lpstr>
      <vt:lpstr>Dry Run (Example)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Imtiaz Malik</dc:creator>
  <cp:lastModifiedBy>Maryam Imtiaz Malik</cp:lastModifiedBy>
  <cp:revision>28</cp:revision>
  <dcterms:created xsi:type="dcterms:W3CDTF">2022-10-16T14:54:45Z</dcterms:created>
  <dcterms:modified xsi:type="dcterms:W3CDTF">2024-05-14T04:25:50Z</dcterms:modified>
</cp:coreProperties>
</file>