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63" r:id="rId9"/>
    <p:sldId id="264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AE8D-21A3-494E-B9C7-8523156C0FD1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7AB50-1E2C-4D5B-922E-391E39616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1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5BC4DD-CAD0-4E2B-9A97-7265CDFCE57D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7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A4A625-737F-4AEC-A9F3-E744B3FD7F5D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5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A9E542-E4EA-4A27-9DF5-525308090638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1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42146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7FAB7-CC18-459B-A3CA-3D08B61E0F0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771392" y="2654157"/>
            <a:ext cx="4259262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Works like someone who “inserts” one more card at a time into a hand of cards that are already sorted.</a:t>
            </a:r>
            <a:r>
              <a:rPr lang="en-US" altLang="en-US" dirty="0">
                <a:solidFill>
                  <a:srgbClr val="990000"/>
                </a:solidFill>
                <a:latin typeface="+mn-lt"/>
              </a:rPr>
              <a:t> </a:t>
            </a:r>
          </a:p>
          <a:p>
            <a:endParaRPr lang="en-US" altLang="en-US" dirty="0">
              <a:solidFill>
                <a:srgbClr val="990000"/>
              </a:solidFill>
              <a:latin typeface="+mn-lt"/>
            </a:endParaRPr>
          </a:p>
          <a:p>
            <a:r>
              <a:rPr lang="en-US" altLang="en-US" dirty="0">
                <a:solidFill>
                  <a:srgbClr val="990033"/>
                </a:solidFill>
                <a:latin typeface="+mn-lt"/>
              </a:rPr>
              <a:t>To insert 12, we need to make room for it by moving first 36 and then 24.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935616" y="790203"/>
            <a:ext cx="5888037" cy="1143000"/>
          </a:xfrm>
          <a:noFill/>
        </p:spPr>
        <p:txBody>
          <a:bodyPr/>
          <a:lstStyle/>
          <a:p>
            <a:r>
              <a:rPr lang="en-US" altLang="en-US" dirty="0" smtClean="0"/>
              <a:t>Insertion Sort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 rot="20400000">
            <a:off x="2303463" y="3081339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 rot="21180000">
            <a:off x="3001964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 rot="20460000">
            <a:off x="2404651" y="3141848"/>
            <a:ext cx="41357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6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 rot="21180000">
            <a:off x="3010770" y="3067235"/>
            <a:ext cx="641201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10</a:t>
            </a:r>
          </a:p>
        </p:txBody>
      </p:sp>
      <p:sp>
        <p:nvSpPr>
          <p:cNvPr id="39946" name="AutoShape 13"/>
          <p:cNvSpPr>
            <a:spLocks noChangeArrowheads="1"/>
          </p:cNvSpPr>
          <p:nvPr/>
        </p:nvSpPr>
        <p:spPr bwMode="auto">
          <a:xfrm rot="847360" flipH="1">
            <a:off x="3642155" y="2891632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9945" name="Group 12"/>
          <p:cNvGrpSpPr>
            <a:grpSpLocks/>
          </p:cNvGrpSpPr>
          <p:nvPr/>
        </p:nvGrpSpPr>
        <p:grpSpPr bwMode="auto">
          <a:xfrm rot="392883">
            <a:off x="4267465" y="2989520"/>
            <a:ext cx="1423988" cy="1300162"/>
            <a:chOff x="1796" y="1849"/>
            <a:chExt cx="897" cy="819"/>
          </a:xfrm>
        </p:grpSpPr>
        <p:sp>
          <p:nvSpPr>
            <p:cNvPr id="39948" name="AutoShape 8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9" name="AutoShape 9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0" name="Rectangle 10"/>
            <p:cNvSpPr>
              <a:spLocks noChangeArrowheads="1"/>
            </p:cNvSpPr>
            <p:nvPr/>
          </p:nvSpPr>
          <p:spPr bwMode="auto">
            <a:xfrm rot="480000">
              <a:off x="1859" y="1919"/>
              <a:ext cx="4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dirty="0"/>
                <a:t>24</a:t>
              </a:r>
            </a:p>
          </p:txBody>
        </p:sp>
        <p:sp>
          <p:nvSpPr>
            <p:cNvPr id="39951" name="Rectangle 11"/>
            <p:cNvSpPr>
              <a:spLocks noChangeArrowheads="1"/>
            </p:cNvSpPr>
            <p:nvPr/>
          </p:nvSpPr>
          <p:spPr bwMode="auto">
            <a:xfrm rot="1500000">
              <a:off x="2289" y="2088"/>
              <a:ext cx="4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36</a:t>
              </a:r>
            </a:p>
          </p:txBody>
        </p:sp>
      </p:grpSp>
      <p:sp>
        <p:nvSpPr>
          <p:cNvPr id="39947" name="Rectangle 14"/>
          <p:cNvSpPr>
            <a:spLocks noChangeArrowheads="1"/>
          </p:cNvSpPr>
          <p:nvPr/>
        </p:nvSpPr>
        <p:spPr bwMode="auto">
          <a:xfrm rot="693498">
            <a:off x="3686678" y="3095096"/>
            <a:ext cx="641201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546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9538" y="2764852"/>
          <a:ext cx="5136490" cy="309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7805816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6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INSERTION-SORT(A)</a:t>
            </a:r>
          </a:p>
          <a:p>
            <a:r>
              <a:rPr lang="en-GB" dirty="0"/>
              <a:t>   for </a:t>
            </a:r>
            <a:r>
              <a:rPr lang="en-GB" dirty="0" err="1"/>
              <a:t>i</a:t>
            </a:r>
            <a:r>
              <a:rPr lang="en-GB" dirty="0"/>
              <a:t> = 1 to n</a:t>
            </a:r>
          </a:p>
          <a:p>
            <a:r>
              <a:rPr lang="en-GB" dirty="0"/>
              <a:t>   	key ← A 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  <a:p>
            <a:r>
              <a:rPr lang="en-GB" dirty="0"/>
              <a:t>    	j ← </a:t>
            </a:r>
            <a:r>
              <a:rPr lang="en-GB" dirty="0" err="1"/>
              <a:t>i</a:t>
            </a:r>
            <a:r>
              <a:rPr lang="en-GB" dirty="0"/>
              <a:t> – 1</a:t>
            </a:r>
          </a:p>
          <a:p>
            <a:r>
              <a:rPr lang="en-GB" dirty="0"/>
              <a:t>  	 while j &gt; = 0 and A[j] &gt; key</a:t>
            </a:r>
          </a:p>
          <a:p>
            <a:r>
              <a:rPr lang="en-GB" dirty="0"/>
              <a:t>   		A[j+1] ← A[j</a:t>
            </a:r>
            <a:r>
              <a:rPr lang="en-GB" dirty="0" smtClean="0"/>
              <a:t>]              </a:t>
            </a:r>
            <a:endParaRPr lang="en-GB" dirty="0"/>
          </a:p>
          <a:p>
            <a:r>
              <a:rPr lang="en-GB" dirty="0"/>
              <a:t>   		j ← j – </a:t>
            </a:r>
            <a:r>
              <a:rPr lang="en-GB" dirty="0" smtClean="0"/>
              <a:t>1             </a:t>
            </a:r>
            <a:endParaRPr lang="en-GB" dirty="0"/>
          </a:p>
          <a:p>
            <a:r>
              <a:rPr lang="en-GB" dirty="0"/>
              <a:t>   	End while </a:t>
            </a:r>
          </a:p>
          <a:p>
            <a:r>
              <a:rPr lang="en-GB" dirty="0"/>
              <a:t>   	A[j+1] ← </a:t>
            </a:r>
            <a:r>
              <a:rPr lang="en-GB" dirty="0" smtClean="0"/>
              <a:t>key        </a:t>
            </a:r>
            <a:endParaRPr lang="en-GB" dirty="0"/>
          </a:p>
          <a:p>
            <a:r>
              <a:rPr lang="en-GB" dirty="0"/>
              <a:t>  End for </a:t>
            </a:r>
          </a:p>
        </p:txBody>
      </p:sp>
    </p:spTree>
    <p:extLst>
      <p:ext uri="{BB962C8B-B14F-4D97-AF65-F5344CB8AC3E}">
        <p14:creationId xmlns:p14="http://schemas.microsoft.com/office/powerpoint/2010/main" val="175646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Run (Few iterations)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41327"/>
              </p:ext>
            </p:extLst>
          </p:nvPr>
        </p:nvGraphicFramePr>
        <p:xfrm>
          <a:off x="1155698" y="2603500"/>
          <a:ext cx="9486176" cy="337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119">
                  <a:extLst>
                    <a:ext uri="{9D8B030D-6E8A-4147-A177-3AD203B41FA5}">
                      <a16:colId xmlns:a16="http://schemas.microsoft.com/office/drawing/2014/main" val="2630234175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3931540091"/>
                    </a:ext>
                  </a:extLst>
                </a:gridCol>
                <a:gridCol w="2420982">
                  <a:extLst>
                    <a:ext uri="{9D8B030D-6E8A-4147-A177-3AD203B41FA5}">
                      <a16:colId xmlns:a16="http://schemas.microsoft.com/office/drawing/2014/main" val="419247087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203891180"/>
                    </a:ext>
                  </a:extLst>
                </a:gridCol>
              </a:tblGrid>
              <a:tr h="28492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for </a:t>
                      </a:r>
                      <a:r>
                        <a:rPr lang="en-GB" sz="1600" dirty="0" err="1" smtClean="0"/>
                        <a:t>i</a:t>
                      </a:r>
                      <a:r>
                        <a:rPr lang="en-GB" sz="1600" dirty="0" smtClean="0"/>
                        <a:t> = 1 to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=1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=2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 = 3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77646"/>
                  </a:ext>
                </a:extLst>
              </a:tr>
              <a:tr h="28492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key ← A [</a:t>
                      </a:r>
                      <a:r>
                        <a:rPr lang="en-GB" sz="1600" dirty="0" err="1" smtClean="0"/>
                        <a:t>i</a:t>
                      </a:r>
                      <a:r>
                        <a:rPr lang="en-GB" sz="16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= 20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= 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= 15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22376"/>
                  </a:ext>
                </a:extLst>
              </a:tr>
              <a:tr h="28492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j ← </a:t>
                      </a:r>
                      <a:r>
                        <a:rPr lang="en-GB" sz="1600" dirty="0" err="1" smtClean="0"/>
                        <a:t>i</a:t>
                      </a:r>
                      <a:r>
                        <a:rPr lang="en-GB" sz="1600" dirty="0" smtClean="0"/>
                        <a:t>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 = 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 =1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 = 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31102"/>
                  </a:ext>
                </a:extLst>
              </a:tr>
              <a:tr h="199446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while j &gt; = 0 &amp;&amp; A[j] &gt; key</a:t>
                      </a:r>
                    </a:p>
                    <a:p>
                      <a:r>
                        <a:rPr lang="en-GB" sz="1600" dirty="0" smtClean="0"/>
                        <a:t>   A[j+1] ← A[j]</a:t>
                      </a:r>
                    </a:p>
                    <a:p>
                      <a:r>
                        <a:rPr lang="en-GB" sz="1600" dirty="0" smtClean="0"/>
                        <a:t>   j ← j – 1             </a:t>
                      </a:r>
                    </a:p>
                    <a:p>
                      <a:r>
                        <a:rPr lang="en-GB" sz="1600" dirty="0" smtClean="0"/>
                        <a:t>End while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1&gt;=0 &amp;&amp; 20 &gt;6</a:t>
                      </a:r>
                      <a:r>
                        <a:rPr lang="en-GB" sz="1600" baseline="0" dirty="0" smtClean="0"/>
                        <a:t> -&gt; True</a:t>
                      </a:r>
                    </a:p>
                    <a:p>
                      <a:r>
                        <a:rPr lang="en-US" sz="1600" baseline="0" dirty="0" smtClean="0"/>
                        <a:t>A[2] = 20</a:t>
                      </a:r>
                    </a:p>
                    <a:p>
                      <a:r>
                        <a:rPr lang="en-US" sz="1600" baseline="0" dirty="0" smtClean="0"/>
                        <a:t>j = 0</a:t>
                      </a:r>
                    </a:p>
                    <a:p>
                      <a:r>
                        <a:rPr lang="en-US" sz="1600" baseline="0" dirty="0" smtClean="0"/>
                        <a:t>0&gt;=0 &amp;&amp; 10 &gt; 6 True </a:t>
                      </a:r>
                    </a:p>
                    <a:p>
                      <a:r>
                        <a:rPr lang="en-US" sz="1600" baseline="0" dirty="0" smtClean="0"/>
                        <a:t>A[1] = 10</a:t>
                      </a:r>
                    </a:p>
                    <a:p>
                      <a:r>
                        <a:rPr lang="en-US" sz="1600" baseline="0" dirty="0" smtClean="0"/>
                        <a:t>j = -1 </a:t>
                      </a:r>
                    </a:p>
                    <a:p>
                      <a:r>
                        <a:rPr lang="en-US" sz="1600" baseline="0" dirty="0" smtClean="0"/>
                        <a:t>Condition false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3233"/>
                  </a:ext>
                </a:extLst>
              </a:tr>
              <a:tr h="37575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A[j+1] ← key        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 = 20</a:t>
                      </a:r>
                      <a:r>
                        <a:rPr lang="en-US" sz="1600" baseline="0" dirty="0" smtClean="0"/>
                        <a:t>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 = 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4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6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Divides the array into two parts: </a:t>
            </a:r>
            <a:endParaRPr lang="en-GB" dirty="0" smtClean="0"/>
          </a:p>
          <a:p>
            <a:pPr lvl="1" algn="just"/>
            <a:r>
              <a:rPr lang="en-GB" dirty="0"/>
              <a:t>A</a:t>
            </a:r>
            <a:r>
              <a:rPr lang="en-GB" dirty="0" smtClean="0"/>
              <a:t>lready sorted</a:t>
            </a:r>
          </a:p>
          <a:p>
            <a:pPr lvl="1" algn="just"/>
            <a:r>
              <a:rPr lang="en-GB" dirty="0" smtClean="0"/>
              <a:t>Unsorted</a:t>
            </a:r>
          </a:p>
          <a:p>
            <a:pPr lvl="1" algn="just"/>
            <a:endParaRPr lang="en-GB" dirty="0"/>
          </a:p>
          <a:p>
            <a:pPr algn="just"/>
            <a:r>
              <a:rPr lang="en-GB" dirty="0"/>
              <a:t>On each pass, finds the smallest of the unsorted elements, and swaps it into its correct place, thereby increasing the number of sorted elements by one.</a:t>
            </a:r>
          </a:p>
        </p:txBody>
      </p:sp>
    </p:spTree>
    <p:extLst>
      <p:ext uri="{BB962C8B-B14F-4D97-AF65-F5344CB8AC3E}">
        <p14:creationId xmlns:p14="http://schemas.microsoft.com/office/powerpoint/2010/main" val="30008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9538" y="2764852"/>
          <a:ext cx="5136490" cy="309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GB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7805816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65638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550915" y="3083458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50915" y="3697552"/>
            <a:ext cx="1984745" cy="272376"/>
            <a:chOff x="5638498" y="3015573"/>
            <a:chExt cx="1984745" cy="27237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638498" y="3015573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38498" y="3287948"/>
              <a:ext cx="19847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540914" y="4311650"/>
            <a:ext cx="3082464" cy="286757"/>
            <a:chOff x="4540779" y="3001192"/>
            <a:chExt cx="3082464" cy="2867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40779" y="3001192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40779" y="3273567"/>
              <a:ext cx="3082464" cy="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40914" y="4902628"/>
            <a:ext cx="4089227" cy="295490"/>
            <a:chOff x="4540779" y="3001192"/>
            <a:chExt cx="4089227" cy="29549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540779" y="3001192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630006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40779" y="3273567"/>
              <a:ext cx="4089227" cy="23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3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9538" y="2764852"/>
          <a:ext cx="5136490" cy="2473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05816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516986" y="3083455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543287" y="3697551"/>
            <a:ext cx="2080091" cy="272376"/>
            <a:chOff x="6630870" y="3015572"/>
            <a:chExt cx="2080091" cy="27237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30870" y="3015573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10961" y="3015572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630870" y="3287947"/>
              <a:ext cx="20800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516986" y="4300049"/>
            <a:ext cx="3082464" cy="286757"/>
            <a:chOff x="4540779" y="3001192"/>
            <a:chExt cx="3082464" cy="2867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40779" y="3001192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540779" y="3273567"/>
              <a:ext cx="3082464" cy="14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89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9538" y="2764852"/>
          <a:ext cx="5136490" cy="185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32238135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5575684" y="3046328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67783" y="3648825"/>
            <a:ext cx="2080091" cy="272376"/>
            <a:chOff x="6630870" y="3015572"/>
            <a:chExt cx="2080091" cy="27237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30870" y="3015573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10961" y="3015572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630870" y="3287947"/>
              <a:ext cx="20800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18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9538" y="2764852"/>
          <a:ext cx="5136490" cy="123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98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1027298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98771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607828" y="3070651"/>
            <a:ext cx="1008434" cy="272375"/>
            <a:chOff x="6614809" y="3015574"/>
            <a:chExt cx="1008434" cy="27237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614809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3243" y="3015574"/>
              <a:ext cx="0" cy="2723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14809" y="3287949"/>
              <a:ext cx="1008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42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382"/>
            <a:ext cx="8825659" cy="4498110"/>
          </a:xfrm>
        </p:spPr>
        <p:txBody>
          <a:bodyPr>
            <a:normAutofit lnSpcReduction="10000"/>
          </a:bodyPr>
          <a:lstStyle/>
          <a:p>
            <a:r>
              <a:rPr lang="nn-NO" dirty="0"/>
              <a:t>Start</a:t>
            </a:r>
          </a:p>
          <a:p>
            <a:r>
              <a:rPr lang="nn-NO" dirty="0"/>
              <a:t>Input arr</a:t>
            </a:r>
          </a:p>
          <a:p>
            <a:r>
              <a:rPr lang="nn-NO" dirty="0"/>
              <a:t>n -&gt; length of arr</a:t>
            </a:r>
          </a:p>
          <a:p>
            <a:r>
              <a:rPr lang="en-GB" dirty="0"/>
              <a:t> for(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 smtClean="0"/>
              <a:t>i</a:t>
            </a:r>
            <a:r>
              <a:rPr lang="en-GB" smtClean="0"/>
              <a:t>&lt;n-1; </a:t>
            </a:r>
            <a:r>
              <a:rPr lang="en-GB" dirty="0" err="1"/>
              <a:t>i</a:t>
            </a:r>
            <a:r>
              <a:rPr lang="en-GB" dirty="0"/>
              <a:t>++){</a:t>
            </a:r>
          </a:p>
          <a:p>
            <a:r>
              <a:rPr lang="en-GB" dirty="0"/>
              <a:t>   </a:t>
            </a:r>
            <a:r>
              <a:rPr lang="en-GB" dirty="0" smtClean="0"/>
              <a:t>for(j=i+1</a:t>
            </a:r>
            <a:r>
              <a:rPr lang="en-GB" dirty="0"/>
              <a:t>; </a:t>
            </a:r>
            <a:r>
              <a:rPr lang="en-GB" dirty="0" smtClean="0"/>
              <a:t>j&lt;n; </a:t>
            </a:r>
            <a:r>
              <a:rPr lang="en-GB" dirty="0" err="1"/>
              <a:t>j++</a:t>
            </a:r>
            <a:r>
              <a:rPr lang="en-GB" dirty="0"/>
              <a:t>){</a:t>
            </a:r>
          </a:p>
          <a:p>
            <a:r>
              <a:rPr lang="en-GB" dirty="0"/>
              <a:t>     </a:t>
            </a:r>
            <a:r>
              <a:rPr lang="en-GB" dirty="0" smtClean="0"/>
              <a:t>if(</a:t>
            </a:r>
            <a:r>
              <a:rPr lang="en-GB" dirty="0" err="1" smtClean="0"/>
              <a:t>arr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/>
              <a:t>] &gt; </a:t>
            </a:r>
            <a:r>
              <a:rPr lang="en-GB" dirty="0" err="1" smtClean="0"/>
              <a:t>arr</a:t>
            </a:r>
            <a:r>
              <a:rPr lang="en-GB" dirty="0" smtClean="0"/>
              <a:t>[j</a:t>
            </a:r>
            <a:r>
              <a:rPr lang="en-GB" dirty="0"/>
              <a:t>])</a:t>
            </a:r>
          </a:p>
          <a:p>
            <a:r>
              <a:rPr lang="en-GB" dirty="0"/>
              <a:t>	   </a:t>
            </a:r>
            <a:r>
              <a:rPr lang="en-GB" dirty="0" smtClean="0"/>
              <a:t>   swap(</a:t>
            </a:r>
            <a:r>
              <a:rPr lang="en-GB" dirty="0" err="1" smtClean="0"/>
              <a:t>arr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], </a:t>
            </a:r>
            <a:r>
              <a:rPr lang="en-GB" dirty="0" err="1" smtClean="0"/>
              <a:t>arr</a:t>
            </a:r>
            <a:r>
              <a:rPr lang="en-GB" dirty="0" smtClean="0"/>
              <a:t>[j])</a:t>
            </a:r>
          </a:p>
          <a:p>
            <a:r>
              <a:rPr lang="en-US" dirty="0"/>
              <a:t> </a:t>
            </a:r>
            <a:r>
              <a:rPr lang="en-US" dirty="0" smtClean="0"/>
              <a:t>     end if</a:t>
            </a:r>
          </a:p>
          <a:p>
            <a:r>
              <a:rPr lang="en-US" dirty="0" smtClean="0"/>
              <a:t>   end for</a:t>
            </a:r>
          </a:p>
          <a:p>
            <a:r>
              <a:rPr lang="en-US" dirty="0"/>
              <a:t>e</a:t>
            </a:r>
            <a:r>
              <a:rPr lang="en-US" dirty="0" smtClean="0"/>
              <a:t>nd for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9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5D73C1-3336-4F17-AB35-0CD29D5BE0B8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6320126" y="2736781"/>
            <a:ext cx="4259262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Works like someone who “inserts” one more card at a time into a hand of cards that are already sorted.</a:t>
            </a:r>
            <a:r>
              <a:rPr lang="en-US" altLang="en-US" dirty="0">
                <a:solidFill>
                  <a:srgbClr val="990000"/>
                </a:solidFill>
                <a:latin typeface="+mn-lt"/>
              </a:rPr>
              <a:t> </a:t>
            </a:r>
          </a:p>
          <a:p>
            <a:endParaRPr lang="en-US" altLang="en-US" dirty="0">
              <a:solidFill>
                <a:srgbClr val="990000"/>
              </a:solidFill>
              <a:latin typeface="+mn-lt"/>
            </a:endParaRPr>
          </a:p>
          <a:p>
            <a:r>
              <a:rPr lang="en-US" altLang="en-US" dirty="0">
                <a:solidFill>
                  <a:srgbClr val="990033"/>
                </a:solidFill>
                <a:latin typeface="+mn-lt"/>
              </a:rPr>
              <a:t>To insert 12, we need to make room for it by moving first 36 and then 24.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935617" y="829541"/>
            <a:ext cx="5888037" cy="1143000"/>
          </a:xfrm>
          <a:noFill/>
        </p:spPr>
        <p:txBody>
          <a:bodyPr/>
          <a:lstStyle/>
          <a:p>
            <a:r>
              <a:rPr lang="en-US" altLang="en-US" dirty="0" smtClean="0"/>
              <a:t>Insertion Sort</a:t>
            </a:r>
          </a:p>
        </p:txBody>
      </p:sp>
      <p:grpSp>
        <p:nvGrpSpPr>
          <p:cNvPr id="37893" name="Group 10"/>
          <p:cNvGrpSpPr>
            <a:grpSpLocks/>
          </p:cNvGrpSpPr>
          <p:nvPr/>
        </p:nvGrpSpPr>
        <p:grpSpPr bwMode="auto">
          <a:xfrm>
            <a:off x="2303464" y="2933701"/>
            <a:ext cx="2090737" cy="1235075"/>
            <a:chOff x="491" y="1848"/>
            <a:chExt cx="1317" cy="778"/>
          </a:xfrm>
        </p:grpSpPr>
        <p:sp>
          <p:nvSpPr>
            <p:cNvPr id="37898" name="AutoShape 4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AutoShape 5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AutoShape 6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7"/>
            <p:cNvSpPr>
              <a:spLocks noChangeArrowheads="1"/>
            </p:cNvSpPr>
            <p:nvPr/>
          </p:nvSpPr>
          <p:spPr bwMode="auto">
            <a:xfrm rot="20460000">
              <a:off x="555" y="1979"/>
              <a:ext cx="26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 dirty="0"/>
                <a:t>6</a:t>
              </a:r>
            </a:p>
          </p:txBody>
        </p:sp>
        <p:sp>
          <p:nvSpPr>
            <p:cNvPr id="37902" name="Rectangle 8"/>
            <p:cNvSpPr>
              <a:spLocks noChangeArrowheads="1"/>
            </p:cNvSpPr>
            <p:nvPr/>
          </p:nvSpPr>
          <p:spPr bwMode="auto">
            <a:xfrm rot="21180000">
              <a:off x="937" y="1932"/>
              <a:ext cx="4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10</a:t>
              </a:r>
            </a:p>
          </p:txBody>
        </p:sp>
        <p:sp>
          <p:nvSpPr>
            <p:cNvPr id="37903" name="Rectangle 9"/>
            <p:cNvSpPr>
              <a:spLocks noChangeArrowheads="1"/>
            </p:cNvSpPr>
            <p:nvPr/>
          </p:nvSpPr>
          <p:spPr bwMode="auto">
            <a:xfrm rot="480000">
              <a:off x="1404" y="1919"/>
              <a:ext cx="4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37894" name="AutoShape 11"/>
          <p:cNvSpPr>
            <a:spLocks noChangeArrowheads="1"/>
          </p:cNvSpPr>
          <p:nvPr/>
        </p:nvSpPr>
        <p:spPr bwMode="auto">
          <a:xfrm rot="1740000" flipH="1">
            <a:off x="4543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Rectangle 12"/>
          <p:cNvSpPr>
            <a:spLocks noChangeArrowheads="1"/>
          </p:cNvSpPr>
          <p:nvPr/>
        </p:nvSpPr>
        <p:spPr bwMode="auto">
          <a:xfrm rot="1800000">
            <a:off x="4606207" y="4829360"/>
            <a:ext cx="641201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12</a:t>
            </a:r>
          </a:p>
        </p:txBody>
      </p:sp>
      <p:sp>
        <p:nvSpPr>
          <p:cNvPr id="37896" name="AutoShape 13"/>
          <p:cNvSpPr>
            <a:spLocks noChangeArrowheads="1"/>
          </p:cNvSpPr>
          <p:nvPr/>
        </p:nvSpPr>
        <p:spPr bwMode="auto">
          <a:xfrm rot="1740000" flipH="1">
            <a:off x="4308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Rectangle 14"/>
          <p:cNvSpPr>
            <a:spLocks noChangeArrowheads="1"/>
          </p:cNvSpPr>
          <p:nvPr/>
        </p:nvSpPr>
        <p:spPr bwMode="auto">
          <a:xfrm rot="1500000">
            <a:off x="4434757" y="3314885"/>
            <a:ext cx="641201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8606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7BFBCE-449C-4B0D-A0A8-0E9209D504C0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grpSp>
        <p:nvGrpSpPr>
          <p:cNvPr id="38915" name="Group 8"/>
          <p:cNvGrpSpPr>
            <a:grpSpLocks/>
          </p:cNvGrpSpPr>
          <p:nvPr/>
        </p:nvGrpSpPr>
        <p:grpSpPr bwMode="auto">
          <a:xfrm>
            <a:off x="2303464" y="2933701"/>
            <a:ext cx="2090737" cy="1235075"/>
            <a:chOff x="491" y="1848"/>
            <a:chExt cx="1317" cy="778"/>
          </a:xfrm>
        </p:grpSpPr>
        <p:sp>
          <p:nvSpPr>
            <p:cNvPr id="38922" name="AutoShape 2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3" name="AutoShape 3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4" name="AutoShape 4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25" name="Rectangle 5"/>
            <p:cNvSpPr>
              <a:spLocks noChangeArrowheads="1"/>
            </p:cNvSpPr>
            <p:nvPr/>
          </p:nvSpPr>
          <p:spPr bwMode="auto">
            <a:xfrm rot="20460000">
              <a:off x="555" y="1979"/>
              <a:ext cx="26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6</a:t>
              </a:r>
            </a:p>
          </p:txBody>
        </p:sp>
        <p:sp>
          <p:nvSpPr>
            <p:cNvPr id="38926" name="Rectangle 6"/>
            <p:cNvSpPr>
              <a:spLocks noChangeArrowheads="1"/>
            </p:cNvSpPr>
            <p:nvPr/>
          </p:nvSpPr>
          <p:spPr bwMode="auto">
            <a:xfrm rot="21180000">
              <a:off x="937" y="1932"/>
              <a:ext cx="4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10</a:t>
              </a:r>
            </a:p>
          </p:txBody>
        </p:sp>
        <p:sp>
          <p:nvSpPr>
            <p:cNvPr id="38927" name="Rectangle 7"/>
            <p:cNvSpPr>
              <a:spLocks noChangeArrowheads="1"/>
            </p:cNvSpPr>
            <p:nvPr/>
          </p:nvSpPr>
          <p:spPr bwMode="auto">
            <a:xfrm rot="480000">
              <a:off x="1404" y="1919"/>
              <a:ext cx="40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38916" name="Rectangle 9"/>
          <p:cNvSpPr>
            <a:spLocks noChangeArrowheads="1"/>
          </p:cNvSpPr>
          <p:nvPr/>
        </p:nvSpPr>
        <p:spPr bwMode="auto">
          <a:xfrm>
            <a:off x="6624927" y="2820580"/>
            <a:ext cx="4259262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+mn-lt"/>
              </a:rPr>
              <a:t>Works like someone who “inserts” one more card at a time into a hand of cards that are already sorted.</a:t>
            </a:r>
            <a:r>
              <a:rPr lang="en-US" altLang="en-US" dirty="0">
                <a:solidFill>
                  <a:srgbClr val="990000"/>
                </a:solidFill>
                <a:latin typeface="+mn-lt"/>
              </a:rPr>
              <a:t> </a:t>
            </a:r>
          </a:p>
          <a:p>
            <a:endParaRPr lang="en-US" altLang="en-US" dirty="0">
              <a:solidFill>
                <a:srgbClr val="990000"/>
              </a:solidFill>
              <a:latin typeface="+mn-lt"/>
            </a:endParaRPr>
          </a:p>
          <a:p>
            <a:r>
              <a:rPr lang="en-US" altLang="en-US" dirty="0">
                <a:solidFill>
                  <a:srgbClr val="990033"/>
                </a:solidFill>
                <a:latin typeface="+mn-lt"/>
              </a:rPr>
              <a:t>To insert 12, we need to make room for it by moving first 36 and then 24.</a:t>
            </a:r>
          </a:p>
        </p:txBody>
      </p:sp>
      <p:sp>
        <p:nvSpPr>
          <p:cNvPr id="38917" name="Rectangle 10"/>
          <p:cNvSpPr>
            <a:spLocks noGrp="1" noChangeArrowheads="1"/>
          </p:cNvSpPr>
          <p:nvPr>
            <p:ph type="title"/>
          </p:nvPr>
        </p:nvSpPr>
        <p:spPr>
          <a:xfrm>
            <a:off x="848477" y="820923"/>
            <a:ext cx="5888037" cy="1143000"/>
          </a:xfrm>
          <a:noFill/>
        </p:spPr>
        <p:txBody>
          <a:bodyPr/>
          <a:lstStyle/>
          <a:p>
            <a:r>
              <a:rPr lang="en-US" altLang="en-US" dirty="0" smtClean="0"/>
              <a:t>Insertion Sort</a:t>
            </a:r>
          </a:p>
        </p:txBody>
      </p:sp>
      <p:sp>
        <p:nvSpPr>
          <p:cNvPr id="38918" name="AutoShape 11"/>
          <p:cNvSpPr>
            <a:spLocks noChangeArrowheads="1"/>
          </p:cNvSpPr>
          <p:nvPr/>
        </p:nvSpPr>
        <p:spPr bwMode="auto">
          <a:xfrm rot="1740000" flipH="1">
            <a:off x="5030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auto">
          <a:xfrm rot="1500000">
            <a:off x="5157070" y="3314885"/>
            <a:ext cx="641201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36</a:t>
            </a:r>
          </a:p>
        </p:txBody>
      </p:sp>
      <p:sp>
        <p:nvSpPr>
          <p:cNvPr id="38920" name="AutoShape 13"/>
          <p:cNvSpPr>
            <a:spLocks noChangeArrowheads="1"/>
          </p:cNvSpPr>
          <p:nvPr/>
        </p:nvSpPr>
        <p:spPr bwMode="auto">
          <a:xfrm rot="1740000" flipH="1">
            <a:off x="4543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21" name="Rectangle 14"/>
          <p:cNvSpPr>
            <a:spLocks noChangeArrowheads="1"/>
          </p:cNvSpPr>
          <p:nvPr/>
        </p:nvSpPr>
        <p:spPr bwMode="auto">
          <a:xfrm rot="1800000">
            <a:off x="4606207" y="4829360"/>
            <a:ext cx="641201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587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476</Words>
  <Application>Microsoft Office PowerPoint</Application>
  <PresentationFormat>Widescreen</PresentationFormat>
  <Paragraphs>201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Selection Sort</vt:lpstr>
      <vt:lpstr>Selection Sort</vt:lpstr>
      <vt:lpstr>Selection Sort</vt:lpstr>
      <vt:lpstr>Selection Sort</vt:lpstr>
      <vt:lpstr>Selection Sort</vt:lpstr>
      <vt:lpstr>Algorithm</vt:lpstr>
      <vt:lpstr>Insertion Sort</vt:lpstr>
      <vt:lpstr>Insertion Sort</vt:lpstr>
      <vt:lpstr>Insertion Sort</vt:lpstr>
      <vt:lpstr>Insertion Sort</vt:lpstr>
      <vt:lpstr>Algorithm</vt:lpstr>
      <vt:lpstr>Dry Run (Few iterations)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10</cp:revision>
  <dcterms:created xsi:type="dcterms:W3CDTF">2022-02-23T16:54:44Z</dcterms:created>
  <dcterms:modified xsi:type="dcterms:W3CDTF">2024-02-26T05:15:47Z</dcterms:modified>
</cp:coreProperties>
</file>