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04FD2-BD1A-4D99-9431-59A4C281E84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0302E-4C18-4F1B-9C94-80246DBFE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1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5EC1D4-188C-4793-9C3F-190EF65CFB52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1961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B0B90E-2CBC-4774-BE74-F71B8CFC84F7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807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596EDF-BBE3-442E-BCCD-1663FAB08FE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8408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DB205-73DC-4EF0-A52E-60BC1BF4E392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460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C645E2-FA26-47CE-953E-139D5E2C886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74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5A632A-0F71-4371-83A1-03D4A8A45DF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011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AA2EC0-4026-4665-82C8-5FF89BEFB79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50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FE2A50-7D6D-4753-9752-0FD18B7874FC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8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FE038-09C6-4DA4-801D-2AC2CFB77314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201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C95757-F249-47C3-8E18-DC887888832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536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7A2063-9FCF-4C8B-BC47-DA7D05D97A3E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868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44268C-305E-4962-87A6-C1CDAB0DE5B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862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EF0402-CE1D-408E-9A53-F9057A1F43F5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3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0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3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1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59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9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056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2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0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9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0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EFF31B-791D-475B-8EFA-B000270C881F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F94DD6-DB90-414B-9163-13C6E7679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6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8377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44417" y="835891"/>
            <a:ext cx="9197109" cy="990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How do we analyze an algorithm?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509" y="2595418"/>
            <a:ext cx="10621818" cy="365298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(3) Express running time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as a </a:t>
            </a:r>
            <a:r>
              <a:rPr lang="en-US" altLang="en-US" sz="2400" u="sng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of problem size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(i.e.,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t=f(n)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ko-KR" sz="2400" dirty="0" smtClean="0">
                <a:ea typeface="굴림" pitchFamily="48" charset="-128"/>
              </a:rPr>
              <a:t>Given two algorithms having running times </a:t>
            </a:r>
            <a:r>
              <a:rPr lang="en-US" altLang="ko-KR" sz="2400" i="1" dirty="0" smtClean="0">
                <a:ea typeface="굴림" pitchFamily="48" charset="-128"/>
              </a:rPr>
              <a:t>f(n)</a:t>
            </a:r>
            <a:r>
              <a:rPr lang="en-US" altLang="ko-KR" sz="2400" dirty="0" smtClean="0">
                <a:ea typeface="굴림" pitchFamily="48" charset="-128"/>
              </a:rPr>
              <a:t> and </a:t>
            </a:r>
            <a:r>
              <a:rPr lang="en-US" altLang="ko-KR" sz="2400" i="1" dirty="0" smtClean="0">
                <a:ea typeface="굴림" pitchFamily="48" charset="-128"/>
              </a:rPr>
              <a:t>g(n),</a:t>
            </a:r>
            <a:r>
              <a:rPr lang="en-US" altLang="ko-KR" sz="2400" dirty="0" smtClean="0">
                <a:ea typeface="굴림" pitchFamily="48" charset="-128"/>
              </a:rPr>
              <a:t> find which functions grows faster.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-  Such an analysis is </a:t>
            </a:r>
            <a:r>
              <a:rPr lang="en-US" altLang="en-US" sz="2400" u="sng" dirty="0" smtClean="0">
                <a:cs typeface="Times New Roman" panose="02020603050405020304" pitchFamily="18" charset="0"/>
              </a:rPr>
              <a:t>independent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of machine time, programming style, etc.</a:t>
            </a:r>
          </a:p>
        </p:txBody>
      </p:sp>
    </p:spTree>
    <p:extLst>
      <p:ext uri="{BB962C8B-B14F-4D97-AF65-F5344CB8AC3E}">
        <p14:creationId xmlns:p14="http://schemas.microsoft.com/office/powerpoint/2010/main" val="26658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09" y="89361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How do we find </a:t>
            </a:r>
            <a:r>
              <a:rPr lang="en-US" altLang="en-US" sz="4000" i="1" dirty="0">
                <a:ea typeface="MS Mincho" pitchFamily="49" charset="-128"/>
              </a:rPr>
              <a:t>f(n)</a:t>
            </a:r>
            <a:r>
              <a:rPr lang="en-US" altLang="en-US" sz="4000" dirty="0">
                <a:ea typeface="MS Mincho" pitchFamily="49" charset="-128"/>
              </a:rPr>
              <a:t>?</a:t>
            </a:r>
            <a:endParaRPr lang="en-US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355272"/>
            <a:ext cx="8686800" cy="442652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(1) Associate a "cost" with each statement.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(2) Find total number of times each statement is  executed.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(3) Add up the costs.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b="1" i="1" u="sng" dirty="0">
                <a:cs typeface="Times New Roman" panose="02020603050405020304" pitchFamily="18" charset="0"/>
              </a:rPr>
              <a:t>Algorithm 1</a:t>
            </a:r>
            <a:r>
              <a:rPr lang="en-US" altLang="en-US" sz="2000" b="1" i="1" dirty="0">
                <a:cs typeface="Times New Roman" panose="02020603050405020304" pitchFamily="18" charset="0"/>
              </a:rPr>
              <a:t>                        </a:t>
            </a:r>
            <a:r>
              <a:rPr lang="en-US" altLang="en-US" sz="2000" b="1" i="1" dirty="0" smtClean="0">
                <a:cs typeface="Times New Roman" panose="02020603050405020304" pitchFamily="18" charset="0"/>
              </a:rPr>
              <a:t>                 </a:t>
            </a:r>
            <a:r>
              <a:rPr lang="en-US" altLang="en-US" sz="2000" b="1" i="1" u="sng" dirty="0">
                <a:cs typeface="Times New Roman" panose="02020603050405020304" pitchFamily="18" charset="0"/>
              </a:rPr>
              <a:t>Algorithm 2</a:t>
            </a:r>
            <a:endParaRPr lang="en-US" altLang="en-US" sz="2000" b="1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             </a:t>
            </a:r>
            <a:r>
              <a:rPr lang="en-US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20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000" b="1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Cost</a:t>
            </a:r>
            <a:endParaRPr lang="en-US" altLang="en-US" sz="2000" b="1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[0] = 0;    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for(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=0;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&lt;N;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++)     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en-US" sz="2000" baseline="-25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[1] = 0;    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 err="1" smtClean="0">
                <a:latin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] = 0;             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en-US" sz="2000" baseline="-25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[2] = 0;    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 ...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[N-1] = 0;     c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-----------                                 </a:t>
            </a:r>
            <a:r>
              <a:rPr lang="en-US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-------------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    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= 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x N           </a:t>
            </a:r>
            <a:r>
              <a:rPr lang="es-ES_tradnl" altLang="en-US" sz="2000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(N+1) x 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= </a:t>
            </a:r>
            <a:endParaRPr lang="en-US" altLang="en-US" sz="20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latin typeface="Arial" panose="020B0604020202020204" pitchFamily="34" charset="0"/>
                <a:ea typeface="MS Mincho" pitchFamily="49" charset="-128"/>
              </a:rPr>
              <a:t>                                                          </a:t>
            </a:r>
            <a:r>
              <a:rPr lang="es-ES_tradnl" altLang="en-US" sz="2000" dirty="0" smtClean="0">
                <a:latin typeface="Arial" panose="020B0604020202020204" pitchFamily="34" charset="0"/>
                <a:ea typeface="MS Mincho" pitchFamily="49" charset="-128"/>
              </a:rPr>
              <a:t>              </a:t>
            </a:r>
            <a:r>
              <a:rPr lang="en-US" altLang="en-US" sz="2000" dirty="0" smtClean="0">
                <a:latin typeface="Arial" panose="020B0604020202020204" pitchFamily="34" charset="0"/>
                <a:ea typeface="MS Mincho" pitchFamily="49" charset="-128"/>
              </a:rPr>
              <a:t>(</a:t>
            </a:r>
            <a:r>
              <a:rPr lang="en-US" altLang="en-US" sz="2000" dirty="0">
                <a:latin typeface="Arial" panose="020B0604020202020204" pitchFamily="34" charset="0"/>
                <a:ea typeface="MS Mincho" pitchFamily="49" charset="-128"/>
              </a:rPr>
              <a:t>c</a:t>
            </a:r>
            <a:r>
              <a:rPr lang="en-US" altLang="en-US" sz="2000" baseline="-25000" dirty="0">
                <a:latin typeface="Arial" panose="020B0604020202020204" pitchFamily="34" charset="0"/>
                <a:ea typeface="MS Mincho" pitchFamily="49" charset="-128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ea typeface="MS Mincho" pitchFamily="49" charset="-128"/>
              </a:rPr>
              <a:t> + c</a:t>
            </a:r>
            <a:r>
              <a:rPr lang="en-US" altLang="en-US" sz="2000" baseline="-25000" dirty="0">
                <a:latin typeface="Arial" panose="020B0604020202020204" pitchFamily="34" charset="0"/>
                <a:ea typeface="MS Mincho" pitchFamily="49" charset="-128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ea typeface="MS Mincho" pitchFamily="49" charset="-128"/>
              </a:rPr>
              <a:t>) x N + c</a:t>
            </a:r>
            <a:r>
              <a:rPr lang="en-US" altLang="en-US" sz="2000" baseline="-25000" dirty="0">
                <a:latin typeface="Arial" panose="020B0604020202020204" pitchFamily="34" charset="0"/>
                <a:ea typeface="MS Mincho" pitchFamily="49" charset="-128"/>
              </a:rPr>
              <a:t>2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2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5109" y="748146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How do we find </a:t>
            </a:r>
            <a:r>
              <a:rPr lang="en-US" altLang="en-US" sz="4000" i="1" dirty="0">
                <a:ea typeface="MS Mincho" pitchFamily="49" charset="-128"/>
              </a:rPr>
              <a:t>f(n)</a:t>
            </a:r>
            <a:r>
              <a:rPr lang="en-US" altLang="en-US" sz="4000" dirty="0">
                <a:ea typeface="MS Mincho" pitchFamily="49" charset="-128"/>
              </a:rPr>
              <a:t>?  </a:t>
            </a:r>
            <a:r>
              <a:rPr lang="en-US" altLang="en-US" dirty="0">
                <a:ea typeface="MS Mincho" pitchFamily="49" charset="-128"/>
              </a:rPr>
              <a:t>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632364"/>
            <a:ext cx="8077200" cy="376843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                                                 </a:t>
            </a:r>
            <a:r>
              <a:rPr lang="en-US" altLang="en-US" sz="2000" i="1" dirty="0" smtClean="0">
                <a:cs typeface="Times New Roman" panose="02020603050405020304" pitchFamily="18" charset="0"/>
              </a:rPr>
              <a:t>Cost </a:t>
            </a:r>
            <a:endParaRPr lang="en-US" altLang="en-US" sz="2000" i="1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 	sum = 0;                                    c</a:t>
            </a:r>
            <a:r>
              <a:rPr lang="en-US" altLang="en-US" sz="20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for(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=0;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&lt;N;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++)                       c</a:t>
            </a:r>
            <a:r>
              <a:rPr lang="en-US" altLang="en-US" sz="2000" baseline="-25000" dirty="0" smtClean="0">
                <a:cs typeface="Times New Roman" panose="02020603050405020304" pitchFamily="18" charset="0"/>
              </a:rPr>
              <a:t>2</a:t>
            </a:r>
            <a:endParaRPr lang="en-US" altLang="en-US" sz="2000" baseline="-25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	   for(j=0; j&lt;N;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j++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                    c</a:t>
            </a:r>
            <a:r>
              <a:rPr lang="en-US" altLang="en-US" sz="20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endParaRPr lang="en-US" altLang="en-US" sz="2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	   sum +=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[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][j];                      c</a:t>
            </a:r>
            <a:r>
              <a:rPr lang="en-US" altLang="en-US" sz="2000" baseline="-25000" dirty="0" smtClean="0">
                <a:cs typeface="Times New Roman" panose="02020603050405020304" pitchFamily="18" charset="0"/>
              </a:rPr>
              <a:t>3</a:t>
            </a:r>
            <a:endParaRPr lang="en-US" altLang="en-US" sz="2000" baseline="-250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                                         	       ------------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c</a:t>
            </a:r>
            <a:r>
              <a:rPr lang="en-US" altLang="en-US" sz="2000" baseline="-25000" dirty="0">
                <a:ea typeface="MS Mincho" pitchFamily="49" charset="-128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ea typeface="MS Mincho" pitchFamily="49" charset="-128"/>
                <a:cs typeface="Arial" panose="020B0604020202020204" pitchFamily="34" charset="0"/>
              </a:rPr>
              <a:t> + c</a:t>
            </a:r>
            <a:r>
              <a:rPr lang="en-US" altLang="en-US" sz="2000" baseline="-25000" dirty="0">
                <a:ea typeface="MS Mincho" pitchFamily="49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ea typeface="MS Mincho" pitchFamily="49" charset="-128"/>
                <a:cs typeface="Arial" panose="020B0604020202020204" pitchFamily="34" charset="0"/>
              </a:rPr>
              <a:t> x (N+1) + c</a:t>
            </a:r>
            <a:r>
              <a:rPr lang="en-US" altLang="en-US" sz="2000" baseline="-25000" dirty="0">
                <a:ea typeface="MS Mincho" pitchFamily="49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ea typeface="MS Mincho" pitchFamily="49" charset="-128"/>
                <a:cs typeface="Arial" panose="020B0604020202020204" pitchFamily="34" charset="0"/>
              </a:rPr>
              <a:t> x N x (N+1) + c</a:t>
            </a:r>
            <a:r>
              <a:rPr lang="en-US" altLang="en-US" sz="2000" baseline="-25000" dirty="0">
                <a:ea typeface="MS Mincho" pitchFamily="49" charset="-128"/>
                <a:cs typeface="Arial" panose="020B0604020202020204" pitchFamily="34" charset="0"/>
              </a:rPr>
              <a:t>3</a:t>
            </a:r>
            <a:r>
              <a:rPr lang="en-US" altLang="en-US" sz="2000" dirty="0">
                <a:ea typeface="MS Mincho" pitchFamily="49" charset="-128"/>
                <a:cs typeface="Arial" panose="020B0604020202020204" pitchFamily="34" charset="0"/>
              </a:rPr>
              <a:t> x N x N</a:t>
            </a:r>
            <a:endParaRPr lang="en-US" alt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rgbClr val="FF0000"/>
              </a:buClr>
              <a:buSzPct val="150000"/>
              <a:buNone/>
              <a:defRPr/>
            </a:pPr>
            <a:r>
              <a:rPr lang="en-US" altLang="ko-KR" sz="2400" dirty="0" smtClean="0">
                <a:ea typeface="굴림" pitchFamily="48" charset="-127"/>
              </a:rPr>
              <a:t>Given </a:t>
            </a:r>
            <a:r>
              <a:rPr lang="en-US" altLang="ko-KR" sz="2400" dirty="0">
                <a:ea typeface="굴림" pitchFamily="48" charset="-127"/>
              </a:rPr>
              <a:t>two algorithms having running times </a:t>
            </a:r>
            <a:r>
              <a:rPr lang="en-US" altLang="ko-KR" sz="2400" i="1" dirty="0">
                <a:ea typeface="굴림" pitchFamily="48" charset="-127"/>
              </a:rPr>
              <a:t>f(n)</a:t>
            </a:r>
            <a:r>
              <a:rPr lang="en-US" altLang="ko-KR" sz="2400" dirty="0">
                <a:ea typeface="굴림" pitchFamily="48" charset="-127"/>
              </a:rPr>
              <a:t> and </a:t>
            </a:r>
            <a:r>
              <a:rPr lang="en-US" altLang="ko-KR" sz="2400" i="1" dirty="0">
                <a:ea typeface="굴림" pitchFamily="48" charset="-127"/>
              </a:rPr>
              <a:t>g(n),</a:t>
            </a:r>
            <a:r>
              <a:rPr lang="en-US" altLang="ko-KR" sz="2400" dirty="0">
                <a:ea typeface="굴림" pitchFamily="48" charset="-127"/>
              </a:rPr>
              <a:t> how do we decide which one is faster?</a:t>
            </a:r>
          </a:p>
          <a:p>
            <a:pPr marL="0" indent="0"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Compare “rates of growth” of </a:t>
            </a:r>
            <a:r>
              <a:rPr lang="en-US" sz="2400" i="1" dirty="0" smtClean="0"/>
              <a:t>f(n)</a:t>
            </a:r>
            <a:r>
              <a:rPr lang="en-US" sz="2400" dirty="0" smtClean="0"/>
              <a:t> and </a:t>
            </a:r>
            <a:r>
              <a:rPr lang="en-US" sz="2400" i="1" dirty="0" smtClean="0"/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298854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418" y="787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Understanding Rate of Growth</a:t>
            </a:r>
            <a:endParaRPr lang="en-US" alt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418" y="2429164"/>
            <a:ext cx="8986982" cy="412403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Consider the example of buying </a:t>
            </a:r>
            <a:r>
              <a:rPr lang="en-US" altLang="en-US" sz="2400" i="1" dirty="0">
                <a:cs typeface="Times New Roman" panose="02020603050405020304" pitchFamily="18" charset="0"/>
              </a:rPr>
              <a:t>elephants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goldfish: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Cost</a:t>
            </a:r>
            <a:r>
              <a:rPr lang="en-US" altLang="en-US" sz="2400" dirty="0">
                <a:cs typeface="Times New Roman" panose="02020603050405020304" pitchFamily="18" charset="0"/>
              </a:rPr>
              <a:t>: (</a:t>
            </a:r>
            <a:r>
              <a:rPr lang="en-US" altLang="en-US" sz="2400" dirty="0" err="1">
                <a:cs typeface="Times New Roman" panose="02020603050405020304" pitchFamily="18" charset="0"/>
              </a:rPr>
              <a:t>cost_of_elephants</a:t>
            </a:r>
            <a:r>
              <a:rPr lang="en-US" altLang="en-US" sz="2400" dirty="0">
                <a:cs typeface="Times New Roman" panose="02020603050405020304" pitchFamily="18" charset="0"/>
              </a:rPr>
              <a:t>) + (</a:t>
            </a:r>
            <a:r>
              <a:rPr lang="en-US" altLang="en-US" sz="2400" dirty="0" err="1">
                <a:cs typeface="Times New Roman" panose="02020603050405020304" pitchFamily="18" charset="0"/>
              </a:rPr>
              <a:t>cost_of_goldfish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                       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</a:t>
            </a:r>
            <a:r>
              <a:rPr lang="en-US" altLang="en-US" sz="2400" b="1" dirty="0">
                <a:cs typeface="Times New Roman" panose="02020603050405020304" pitchFamily="18" charset="0"/>
              </a:rPr>
              <a:t>Approximation</a:t>
            </a:r>
            <a:r>
              <a:rPr lang="en-US" altLang="en-US" sz="24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                         Cost</a:t>
            </a:r>
            <a:r>
              <a:rPr lang="en-US" altLang="en-US" sz="2400" dirty="0">
                <a:cs typeface="Times New Roman" panose="02020603050405020304" pitchFamily="18" charset="0"/>
              </a:rPr>
              <a:t> ~ </a:t>
            </a:r>
            <a:r>
              <a:rPr lang="en-US" altLang="en-US" sz="2400" dirty="0" err="1">
                <a:cs typeface="Times New Roman" panose="02020603050405020304" pitchFamily="18" charset="0"/>
              </a:rPr>
              <a:t>cost_of_elephants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9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582" y="75969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a typeface="MS Mincho" pitchFamily="49" charset="-128"/>
              </a:rPr>
              <a:t>Understanding Rate of Growth (cont’d)</a:t>
            </a:r>
            <a:endParaRPr lang="en-US" alt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9273" y="1995054"/>
            <a:ext cx="9919854" cy="455814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Times New Roman" pitchFamily="18" charset="0"/>
              </a:rPr>
              <a:t>The low order terms of a function are relatively insignificant for </a:t>
            </a:r>
            <a:r>
              <a:rPr lang="en-US" sz="2400" b="1" u="sng" dirty="0">
                <a:cs typeface="Times New Roman" pitchFamily="18" charset="0"/>
              </a:rPr>
              <a:t>large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	           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4</a:t>
            </a:r>
            <a:r>
              <a:rPr lang="en-US" sz="2400" dirty="0">
                <a:cs typeface="Times New Roman" pitchFamily="18" charset="0"/>
              </a:rPr>
              <a:t> + 100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+ 10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 + 50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                            </a:t>
            </a:r>
            <a:r>
              <a:rPr lang="en-US" sz="2400" b="1" dirty="0">
                <a:cs typeface="Times New Roman" pitchFamily="18" charset="0"/>
              </a:rPr>
              <a:t>Approximation: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                                       n</a:t>
            </a:r>
            <a:r>
              <a:rPr lang="en-US" sz="2400" baseline="30000" dirty="0">
                <a:cs typeface="Times New Roman" pitchFamily="18" charset="0"/>
              </a:rPr>
              <a:t>4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Times New Roman" pitchFamily="18" charset="0"/>
              </a:rPr>
              <a:t>Highest order term determines rate of growth!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5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itchFamily="49" charset="-128"/>
              </a:rPr>
              <a:t>Analysis of Algorithms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What is the goal?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Analyze time requirements - predict how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running time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increases as the </a:t>
            </a:r>
            <a:r>
              <a:rPr lang="en-US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size of the problem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increases: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6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Why is it useful?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To compare different algorithms.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4590473" y="3876965"/>
            <a:ext cx="2839239" cy="590931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time = f(size)</a:t>
            </a:r>
          </a:p>
        </p:txBody>
      </p:sp>
    </p:spTree>
    <p:extLst>
      <p:ext uri="{BB962C8B-B14F-4D97-AF65-F5344CB8AC3E}">
        <p14:creationId xmlns:p14="http://schemas.microsoft.com/office/powerpoint/2010/main" val="343685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5182" y="75969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Defining “problem size”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2218" y="2286000"/>
            <a:ext cx="8153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sz="2000" dirty="0"/>
              <a:t>Typically, it is straightforward to identify the size of a problem, e.g.:</a:t>
            </a:r>
            <a:endParaRPr lang="en-US" altLang="en-US" sz="2000" dirty="0">
              <a:latin typeface="Monotype Corsiva" panose="03010101010201010101" pitchFamily="66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size of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size of stack, queue, list etc.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/>
              <a:t>vertices and edges in a graph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But not always …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14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Analysis</a:t>
            </a:r>
          </a:p>
        </p:txBody>
      </p:sp>
      <p:graphicFrame>
        <p:nvGraphicFramePr>
          <p:cNvPr id="5123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791779697"/>
              </p:ext>
            </p:extLst>
          </p:nvPr>
        </p:nvGraphicFramePr>
        <p:xfrm>
          <a:off x="2933340" y="5321733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340" y="5321733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519858" y="4329546"/>
            <a:ext cx="807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Char char="•"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 Provides upper and lower bounds of running time.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962891" y="2601264"/>
            <a:ext cx="42973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Different types of analysis: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- Worst case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- Best case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- Average case</a:t>
            </a:r>
          </a:p>
        </p:txBody>
      </p:sp>
    </p:spTree>
    <p:extLst>
      <p:ext uri="{BB962C8B-B14F-4D97-AF65-F5344CB8AC3E}">
        <p14:creationId xmlns:p14="http://schemas.microsoft.com/office/powerpoint/2010/main" val="21471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78624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Worst Case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291" y="2576945"/>
            <a:ext cx="9996054" cy="35420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Provides </a:t>
            </a:r>
            <a:r>
              <a:rPr lang="en-US" altLang="en-US" sz="2400" dirty="0"/>
              <a:t>an </a:t>
            </a:r>
            <a:r>
              <a:rPr lang="en-US" altLang="en-US" sz="2400" u="sng" dirty="0"/>
              <a:t>upper bound</a:t>
            </a:r>
            <a:r>
              <a:rPr lang="en-US" altLang="en-US" sz="2400" dirty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An absolute </a:t>
            </a:r>
            <a:r>
              <a:rPr lang="en-US" altLang="en-US" sz="2400" dirty="0">
                <a:solidFill>
                  <a:srgbClr val="FFC000"/>
                </a:solidFill>
              </a:rPr>
              <a:t>guarantee</a:t>
            </a:r>
            <a:r>
              <a:rPr lang="en-US" altLang="en-US" sz="2400" dirty="0"/>
              <a:t> that the algorithm would not run longer, no matter what the inputs are.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2971800" y="4876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61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8077200" y="38100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71812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Best Case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2013526"/>
            <a:ext cx="9455727" cy="417931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en-US" sz="2400" b="1" dirty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Provides </a:t>
            </a:r>
            <a:r>
              <a:rPr lang="en-US" altLang="en-US" sz="2400" dirty="0"/>
              <a:t>a </a:t>
            </a:r>
            <a:r>
              <a:rPr lang="en-US" altLang="en-US" sz="2400" u="sng" dirty="0"/>
              <a:t>lower bound</a:t>
            </a:r>
            <a:r>
              <a:rPr lang="en-US" altLang="en-US" sz="2400" dirty="0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Input is the one for which the algorithm runs the fastest.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31242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3886200" y="3733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81510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Average Case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2272144"/>
            <a:ext cx="10483273" cy="387451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Provides </a:t>
            </a:r>
            <a:r>
              <a:rPr lang="en-US" altLang="en-US" sz="2400" dirty="0"/>
              <a:t>an estimate of “average”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Assumes that the input is random.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Useful when best/worst cases do not happen very often (i.e., few input cases lead to best/worst cases).</a:t>
            </a: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03958"/>
              </p:ext>
            </p:extLst>
          </p:nvPr>
        </p:nvGraphicFramePr>
        <p:xfrm>
          <a:off x="2757055" y="5225473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4" imgW="2806700" imgH="203200" progId="Equation.DSMT4">
                  <p:embed/>
                </p:oleObj>
              </mc:Choice>
              <mc:Fallback>
                <p:oleObj name="Equation" r:id="rId4" imgW="2806700" imgH="203200" progId="Equation.DSMT4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055" y="5225473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6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2745" y="789709"/>
            <a:ext cx="8956963" cy="990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How do we analyze an algorithm?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035" y="2429164"/>
            <a:ext cx="9725891" cy="38192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cs typeface="Times New Roman" panose="02020603050405020304" pitchFamily="18" charset="0"/>
              </a:rPr>
              <a:t>Need to define objective measures.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(1)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Compare execution times?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	</a:t>
            </a:r>
            <a:r>
              <a:rPr lang="en-US" altLang="en-US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Not good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cs typeface="Times New Roman" panose="02020603050405020304" pitchFamily="18" charset="0"/>
              </a:rPr>
              <a:t>times are specific to a particular machine.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(2)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Count the number of statements?</a:t>
            </a:r>
            <a:r>
              <a:rPr lang="en-US" altLang="en-US" sz="2400" dirty="0">
                <a:cs typeface="Times New Roman" panose="02020603050405020304" pitchFamily="18" charset="0"/>
              </a:rPr>
              <a:t> 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Not good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cs typeface="Times New Roman" panose="02020603050405020304" pitchFamily="18" charset="0"/>
              </a:rPr>
              <a:t>number of statements varies with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programming </a:t>
            </a:r>
            <a:r>
              <a:rPr lang="en-US" altLang="en-US" sz="2400" dirty="0">
                <a:cs typeface="Times New Roman" panose="02020603050405020304" pitchFamily="18" charset="0"/>
              </a:rPr>
              <a:t>language </a:t>
            </a:r>
            <a:r>
              <a:rPr lang="en-US" altLang="en-US" sz="2400" dirty="0">
                <a:ea typeface="MS Mincho" pitchFamily="49" charset="-128"/>
              </a:rPr>
              <a:t>and programming style.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748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Example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733964"/>
            <a:ext cx="7924800" cy="3666836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i="1" dirty="0" smtClean="0">
                <a:cs typeface="Times New Roman" panose="02020603050405020304" pitchFamily="18" charset="0"/>
              </a:rPr>
              <a:t>Algorithm 1                         Algorithm 2</a:t>
            </a:r>
            <a:endParaRPr lang="en-US" altLang="en-US" sz="2400" i="1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 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[0] = 0;                           for(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=0;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&lt;N;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++)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[1] = 0;                            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[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] = 0;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[2] = 0;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 ...</a:t>
            </a:r>
            <a:endParaRPr lang="en-US" altLang="en-US" sz="2400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[N-1] = 0;</a:t>
            </a:r>
            <a:endParaRPr lang="en-US" altLang="en-US" sz="2400" dirty="0" smtClean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22098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705600" y="2819400"/>
            <a:ext cx="3276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414</Words>
  <Application>Microsoft Office PowerPoint</Application>
  <PresentationFormat>Widescreen</PresentationFormat>
  <Paragraphs>120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굴림</vt:lpstr>
      <vt:lpstr>Monotype Corsiva</vt:lpstr>
      <vt:lpstr>MS Mincho</vt:lpstr>
      <vt:lpstr>Times New Roman</vt:lpstr>
      <vt:lpstr>Wingdings 3</vt:lpstr>
      <vt:lpstr>Ion Boardroom</vt:lpstr>
      <vt:lpstr>Equation</vt:lpstr>
      <vt:lpstr>Data Structure &amp; Algorithms</vt:lpstr>
      <vt:lpstr>Analysis of Algorithms</vt:lpstr>
      <vt:lpstr>Defining “problem size”</vt:lpstr>
      <vt:lpstr>Time Analysis</vt:lpstr>
      <vt:lpstr>Worst Case</vt:lpstr>
      <vt:lpstr>Best Case</vt:lpstr>
      <vt:lpstr>Average Case</vt:lpstr>
      <vt:lpstr>How do we analyze an algorithm?</vt:lpstr>
      <vt:lpstr>Example</vt:lpstr>
      <vt:lpstr>How do we analyze an algorithm? (cont.)</vt:lpstr>
      <vt:lpstr>How do we find f(n)?</vt:lpstr>
      <vt:lpstr>How do we find f(n)?  (cont.)</vt:lpstr>
      <vt:lpstr>Comparing algorithms</vt:lpstr>
      <vt:lpstr>Understanding Rate of Growth</vt:lpstr>
      <vt:lpstr>Understanding Rate of Growth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Imtiaz Malik</dc:creator>
  <cp:lastModifiedBy>Maryam Imtiaz Malik</cp:lastModifiedBy>
  <cp:revision>54</cp:revision>
  <dcterms:created xsi:type="dcterms:W3CDTF">2022-02-28T18:09:26Z</dcterms:created>
  <dcterms:modified xsi:type="dcterms:W3CDTF">2024-02-28T04:36:05Z</dcterms:modified>
</cp:coreProperties>
</file>