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1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2" r:id="rId15"/>
    <p:sldId id="283" r:id="rId16"/>
    <p:sldId id="284" r:id="rId17"/>
    <p:sldId id="257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C1A5-C2F4-4D7C-A9D4-E81A24350C2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6DC1-F4BC-4BC6-8866-63D220E63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4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907A9B-EDC6-431D-BCBF-CC12D12C3414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164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E662B7-45DA-45F4-BDEE-139ED6CE1D7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105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4B556-C392-423F-9177-D730DBEAFC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636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26C0CB-B79B-4BC7-AAFF-4C80798B9C9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731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661B4-02FA-434E-9D45-DDC402FC4A4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473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08B659-5673-4ADD-82D7-CAF3B7E774D7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38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7AA5C4-430A-4AD6-BEEC-9DEA51E0B1DB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19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5EB9FC-517C-4BF8-B4C8-A62E47D61BEF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9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7C0D38-DA33-41CB-A7A6-7FDC200395A3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326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FE7822-C0C1-4DC0-B2AD-5DED0AD4B0FF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156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536EBD-762D-420F-8F89-7FA293FEEDD3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960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121670-3D94-4780-AEC5-F5DF10B03DD7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147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B077D9-B6F7-474B-8449-F88C612BA3F2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710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56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0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7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64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12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3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97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0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89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0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95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021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6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790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357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29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04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28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870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279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02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9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322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388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907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487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99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2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5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4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1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FF31B-791D-475B-8EFA-B000270C881F}" type="datetimeFigureOut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28/02/2024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F94DD6-DB90-414B-9163-13C6E7679F99}" type="slidenum"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3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7889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655" y="69041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Asymptotic Notation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655" y="2253672"/>
            <a:ext cx="9282545" cy="4299527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80000"/>
              </a:lnSpc>
              <a:defRPr/>
            </a:pPr>
            <a:endParaRPr 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>
              <a:lnSpc>
                <a:spcPct val="18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notation: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asymptotic “greater than”:</a:t>
            </a:r>
            <a:r>
              <a:rPr lang="en-US" sz="2400" dirty="0" smtClean="0">
                <a:sym typeface="Symbol" pitchFamily="18" charset="2"/>
              </a:rPr>
              <a:t> 	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sz="2400" dirty="0" smtClean="0"/>
              <a:t>f(n)= </a:t>
            </a:r>
            <a:r>
              <a:rPr lang="en-US" sz="2400" dirty="0" smtClean="0">
                <a:sym typeface="Symbol" pitchFamily="18" charset="2"/>
              </a:rPr>
              <a:t></a:t>
            </a:r>
            <a:r>
              <a:rPr lang="en-US" sz="2400" dirty="0" smtClean="0"/>
              <a:t> (g(n)) </a:t>
            </a:r>
            <a:r>
              <a:rPr lang="en-US" sz="2400" u="sng" dirty="0" smtClean="0"/>
              <a:t>implies:</a:t>
            </a:r>
            <a:r>
              <a:rPr lang="en-US" sz="2400" dirty="0" smtClean="0"/>
              <a:t> f(n) “</a:t>
            </a:r>
            <a:r>
              <a:rPr lang="en-US" sz="2400" dirty="0" smtClean="0">
                <a:cs typeface="Arial" charset="0"/>
              </a:rPr>
              <a:t>≥</a:t>
            </a:r>
            <a:r>
              <a:rPr lang="en-US" sz="2400" dirty="0" smtClean="0"/>
              <a:t>” c g(n) in the limit</a:t>
            </a:r>
            <a:r>
              <a:rPr lang="en-US" sz="2400" baseline="30000" dirty="0" smtClean="0"/>
              <a:t>*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6400801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30000">
                <a:solidFill>
                  <a:schemeClr val="bg1"/>
                </a:solidFill>
              </a:rPr>
              <a:t>*</a:t>
            </a:r>
            <a:r>
              <a:rPr lang="en-US" altLang="en-US" sz="2000">
                <a:solidFill>
                  <a:schemeClr val="bg1"/>
                </a:solidFill>
              </a:rPr>
              <a:t>formal definition in CS477/677</a:t>
            </a: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7785100" y="3810000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  <a:ea typeface="굴림" pitchFamily="48" charset="-128"/>
              </a:rPr>
              <a:t>c is a constant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286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Asymptotic Notation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091" y="2133600"/>
            <a:ext cx="9772073" cy="44196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80000"/>
              </a:lnSpc>
              <a:defRPr/>
            </a:pPr>
            <a:endParaRPr 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>
              <a:lnSpc>
                <a:spcPct val="18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notation: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asymptotic “equality”: 	</a:t>
            </a:r>
            <a:r>
              <a:rPr lang="en-US" sz="2400" dirty="0" smtClean="0">
                <a:sym typeface="Symbol" pitchFamily="18" charset="2"/>
              </a:rPr>
              <a:t>	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sz="2400" dirty="0" smtClean="0"/>
              <a:t>f(n)= </a:t>
            </a:r>
            <a:r>
              <a:rPr lang="en-US" sz="2400" dirty="0" smtClean="0">
                <a:sym typeface="Symbol" pitchFamily="18" charset="2"/>
              </a:rPr>
              <a:t></a:t>
            </a:r>
            <a:r>
              <a:rPr lang="en-US" sz="2400" dirty="0" smtClean="0"/>
              <a:t> (g(n)) </a:t>
            </a:r>
            <a:r>
              <a:rPr lang="en-US" sz="2400" u="sng" dirty="0" smtClean="0"/>
              <a:t>implies: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f(n) “=” c g(n) in the limit</a:t>
            </a:r>
            <a:r>
              <a:rPr lang="en-US" sz="2400" baseline="30000" dirty="0" smtClean="0">
                <a:sym typeface="Symbol" pitchFamily="18" charset="2"/>
              </a:rPr>
              <a:t>*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00400" y="4659313"/>
            <a:ext cx="5543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(provides a tight bound of running time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6400801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30000">
                <a:solidFill>
                  <a:schemeClr val="bg1"/>
                </a:solidFill>
              </a:rPr>
              <a:t>*</a:t>
            </a:r>
            <a:r>
              <a:rPr lang="en-US" altLang="en-US" sz="2000">
                <a:solidFill>
                  <a:schemeClr val="bg1"/>
                </a:solidFill>
              </a:rPr>
              <a:t>formal definition in CS477/677</a:t>
            </a: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7467601" y="3819525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  <a:ea typeface="굴림" pitchFamily="48" charset="-128"/>
              </a:rPr>
              <a:t>c is a constant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1618" y="18542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ea typeface="굴림" pitchFamily="48" charset="-127"/>
              </a:rPr>
              <a:t>              </a:t>
            </a:r>
            <a:endParaRPr lang="en-US" altLang="ko-KR" sz="2800" dirty="0">
              <a:ea typeface="굴림" pitchFamily="48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800" i="1" dirty="0">
                <a:ea typeface="굴림" pitchFamily="48" charset="-127"/>
              </a:rPr>
              <a:t>	               </a:t>
            </a:r>
            <a:r>
              <a:rPr lang="en-US" altLang="ko-KR" sz="2800" i="1" dirty="0" err="1">
                <a:ea typeface="굴림" pitchFamily="48" charset="-127"/>
              </a:rPr>
              <a:t>f</a:t>
            </a:r>
            <a:r>
              <a:rPr lang="en-US" altLang="ko-KR" sz="2800" baseline="-25000" dirty="0" err="1">
                <a:ea typeface="굴림" pitchFamily="48" charset="-127"/>
              </a:rPr>
              <a:t>A</a:t>
            </a:r>
            <a:r>
              <a:rPr lang="en-US" altLang="ko-KR" sz="2800" dirty="0">
                <a:ea typeface="굴림" pitchFamily="48" charset="-127"/>
              </a:rPr>
              <a:t>(</a:t>
            </a:r>
            <a:r>
              <a:rPr lang="en-US" altLang="ko-KR" sz="2800" i="1" dirty="0">
                <a:ea typeface="굴림" pitchFamily="48" charset="-127"/>
              </a:rPr>
              <a:t>n</a:t>
            </a:r>
            <a:r>
              <a:rPr lang="en-US" altLang="ko-KR" sz="2800" dirty="0">
                <a:ea typeface="굴림" pitchFamily="48" charset="-127"/>
              </a:rPr>
              <a:t>)=30</a:t>
            </a:r>
            <a:r>
              <a:rPr lang="en-US" altLang="ko-KR" sz="2800" i="1" dirty="0">
                <a:ea typeface="굴림" pitchFamily="48" charset="-127"/>
              </a:rPr>
              <a:t>n+</a:t>
            </a:r>
            <a:r>
              <a:rPr lang="en-US" altLang="ko-KR" sz="2800" dirty="0">
                <a:ea typeface="굴림" pitchFamily="48" charset="-127"/>
              </a:rPr>
              <a:t>8</a:t>
            </a:r>
            <a:br>
              <a:rPr lang="en-US" altLang="ko-KR" sz="2800" dirty="0">
                <a:ea typeface="굴림" pitchFamily="48" charset="-127"/>
              </a:rPr>
            </a:br>
            <a:r>
              <a:rPr lang="en-US" altLang="ko-KR" sz="2800" dirty="0">
                <a:ea typeface="굴림" pitchFamily="48" charset="-127"/>
              </a:rPr>
              <a:t>      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800" i="1" dirty="0">
                <a:ea typeface="굴림" pitchFamily="48" charset="-127"/>
              </a:rPr>
              <a:t>                   </a:t>
            </a:r>
            <a:r>
              <a:rPr lang="en-US" altLang="ko-KR" sz="2800" i="1" dirty="0" err="1" smtClean="0">
                <a:ea typeface="굴림" pitchFamily="48" charset="-127"/>
              </a:rPr>
              <a:t>f</a:t>
            </a:r>
            <a:r>
              <a:rPr lang="en-US" altLang="ko-KR" sz="2800" baseline="-25000" dirty="0" err="1" smtClean="0">
                <a:ea typeface="굴림" pitchFamily="48" charset="-127"/>
              </a:rPr>
              <a:t>B</a:t>
            </a:r>
            <a:r>
              <a:rPr lang="en-US" altLang="ko-KR" sz="2800" dirty="0" smtClean="0">
                <a:ea typeface="굴림" pitchFamily="48" charset="-127"/>
              </a:rPr>
              <a:t>(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>
                <a:ea typeface="굴림" pitchFamily="48" charset="-127"/>
              </a:rPr>
              <a:t>)=</a:t>
            </a:r>
            <a:r>
              <a:rPr lang="en-US" altLang="ko-KR" sz="2800" i="1" dirty="0">
                <a:ea typeface="굴림" pitchFamily="48" charset="-127"/>
              </a:rPr>
              <a:t>n</a:t>
            </a:r>
            <a:r>
              <a:rPr lang="en-US" altLang="ko-KR" sz="2800" baseline="30000" dirty="0">
                <a:ea typeface="굴림" pitchFamily="48" charset="-127"/>
              </a:rPr>
              <a:t>2</a:t>
            </a:r>
            <a:r>
              <a:rPr lang="en-US" altLang="ko-KR" sz="2800" dirty="0">
                <a:ea typeface="굴림" pitchFamily="48" charset="-127"/>
              </a:rPr>
              <a:t>+1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800" dirty="0">
                <a:ea typeface="굴림" pitchFamily="48" charset="-127"/>
              </a:rPr>
              <a:t>	             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>
                <a:ea typeface="굴림" pitchFamily="48" charset="-127"/>
              </a:rPr>
              <a:t>                  </a:t>
            </a:r>
            <a:r>
              <a:rPr lang="en-US" sz="2800" dirty="0" smtClean="0">
                <a:ea typeface="MS Mincho" pitchFamily="49" charset="-128"/>
              </a:rPr>
              <a:t>10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+ 2</a:t>
            </a:r>
            <a:r>
              <a:rPr lang="en-US" sz="2800" i="1" dirty="0">
                <a:ea typeface="MS Mincho" pitchFamily="49" charset="-128"/>
              </a:rPr>
              <a:t>n</a:t>
            </a:r>
            <a:r>
              <a:rPr lang="en-US" sz="2800" baseline="30000" dirty="0">
                <a:ea typeface="MS Mincho" pitchFamily="49" charset="-128"/>
              </a:rPr>
              <a:t>2</a:t>
            </a:r>
            <a:r>
              <a:rPr lang="en-US" sz="2800" dirty="0">
                <a:ea typeface="MS Mincho" pitchFamily="49" charset="-128"/>
              </a:rPr>
              <a:t> </a:t>
            </a:r>
            <a:r>
              <a:rPr lang="en-US" altLang="ko-KR" sz="2800" dirty="0">
                <a:ea typeface="굴림" pitchFamily="48" charset="-127"/>
              </a:rPr>
              <a:t>		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i="1" dirty="0">
                <a:ea typeface="굴림" pitchFamily="48" charset="-127"/>
              </a:rPr>
              <a:t>                   </a:t>
            </a:r>
            <a:r>
              <a:rPr lang="en-US" sz="2800" i="1" dirty="0" smtClean="0">
                <a:ea typeface="MS Mincho" pitchFamily="49" charset="-128"/>
              </a:rPr>
              <a:t>n</a:t>
            </a:r>
            <a:r>
              <a:rPr lang="en-US" sz="2800" baseline="30000" dirty="0" smtClean="0">
                <a:ea typeface="MS Mincho" pitchFamily="49" charset="-128"/>
              </a:rPr>
              <a:t>3</a:t>
            </a:r>
            <a:r>
              <a:rPr lang="en-US" sz="2800" dirty="0" smtClean="0">
                <a:ea typeface="MS Mincho" pitchFamily="49" charset="-128"/>
              </a:rPr>
              <a:t> </a:t>
            </a:r>
            <a:r>
              <a:rPr lang="en-US" sz="2800" dirty="0">
                <a:ea typeface="MS Mincho" pitchFamily="49" charset="-128"/>
              </a:rPr>
              <a:t>- </a:t>
            </a:r>
            <a:r>
              <a:rPr lang="en-US" sz="2800" i="1" dirty="0">
                <a:ea typeface="MS Mincho" pitchFamily="49" charset="-128"/>
              </a:rPr>
              <a:t>n</a:t>
            </a:r>
            <a:r>
              <a:rPr lang="en-US" sz="2800" baseline="30000" dirty="0">
                <a:ea typeface="MS Mincho" pitchFamily="49" charset="-128"/>
              </a:rPr>
              <a:t>2</a:t>
            </a:r>
            <a:endParaRPr lang="en-US" sz="2800" dirty="0">
              <a:ea typeface="MS Mincho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ea typeface="MS Mincho" pitchFamily="49" charset="-128"/>
              </a:rPr>
              <a:t>                   1273</a:t>
            </a:r>
            <a:endParaRPr lang="en-US" altLang="ko-KR" sz="2800" dirty="0">
              <a:ea typeface="굴림" pitchFamily="48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48" charset="-128"/>
              </a:rPr>
              <a:t>Big-O Notation - Examples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92901" y="2286001"/>
            <a:ext cx="119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is O(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) 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53201" y="3216275"/>
            <a:ext cx="1222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is O(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n</a:t>
            </a:r>
            <a:r>
              <a:rPr lang="en-US" altLang="ko-KR" baseline="3000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2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5851" y="4140200"/>
            <a:ext cx="1306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is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O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(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n</a:t>
            </a:r>
            <a:r>
              <a:rPr lang="en-US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3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)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굴림" pitchFamily="4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1951" y="5029200"/>
            <a:ext cx="12223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is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O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(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n</a:t>
            </a:r>
            <a:r>
              <a:rPr lang="en-US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3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65701" y="5899151"/>
            <a:ext cx="11080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is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O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S Mincho" pitchFamily="49" charset="-128"/>
              </a:rPr>
              <a:t>(1)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054" y="932873"/>
            <a:ext cx="7772400" cy="47798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Common orders of magnitude</a:t>
            </a:r>
            <a:endParaRPr lang="en-US" altLang="en-US" dirty="0" smtClean="0"/>
          </a:p>
        </p:txBody>
      </p:sp>
      <p:pic>
        <p:nvPicPr>
          <p:cNvPr id="28675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373745"/>
            <a:ext cx="4729163" cy="43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0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symptotic_fig2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1"/>
            <a:ext cx="83820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75421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48" charset="-128"/>
              </a:rPr>
              <a:t>Algorithm speed vs function growth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235" y="2567708"/>
            <a:ext cx="10178473" cy="37568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>
                <a:ea typeface="굴림" pitchFamily="48" charset="-128"/>
              </a:rPr>
              <a:t>An O(</a:t>
            </a:r>
            <a:r>
              <a:rPr lang="en-US" altLang="ko-KR" sz="2400" i="1">
                <a:ea typeface="굴림" pitchFamily="48" charset="-128"/>
              </a:rPr>
              <a:t>n</a:t>
            </a:r>
            <a:r>
              <a:rPr lang="en-US" altLang="ko-KR" sz="2400" baseline="30000">
                <a:ea typeface="굴림" pitchFamily="48" charset="-128"/>
              </a:rPr>
              <a:t>2</a:t>
            </a:r>
            <a:r>
              <a:rPr lang="en-US" altLang="ko-KR" sz="2400">
                <a:ea typeface="굴림" pitchFamily="48" charset="-128"/>
              </a:rPr>
              <a:t>) algorithm will be </a:t>
            </a:r>
            <a:r>
              <a:rPr lang="en-US" altLang="ko-KR" sz="2400" u="sng">
                <a:ea typeface="굴림" pitchFamily="48" charset="-128"/>
              </a:rPr>
              <a:t>slower</a:t>
            </a:r>
            <a:r>
              <a:rPr lang="en-US" altLang="ko-KR" sz="2400">
                <a:ea typeface="굴림" pitchFamily="48" charset="-128"/>
              </a:rPr>
              <a:t> than an O</a:t>
            </a:r>
            <a:r>
              <a:rPr lang="en-US" altLang="ko-KR" sz="2400" i="1">
                <a:ea typeface="굴림" pitchFamily="48" charset="-128"/>
              </a:rPr>
              <a:t>(n)</a:t>
            </a:r>
            <a:r>
              <a:rPr lang="en-US" altLang="ko-KR" sz="2400">
                <a:ea typeface="굴림" pitchFamily="48" charset="-128"/>
              </a:rPr>
              <a:t> algorithm (for large n).</a:t>
            </a:r>
          </a:p>
          <a:p>
            <a:pPr eaLnBrk="1" hangingPunct="1"/>
            <a:r>
              <a:rPr lang="en-US" altLang="ko-KR" sz="2400" dirty="0">
                <a:ea typeface="굴림" pitchFamily="48" charset="-128"/>
              </a:rPr>
              <a:t>But an O(</a:t>
            </a:r>
            <a:r>
              <a:rPr lang="en-US" altLang="ko-KR" sz="2400" i="1" dirty="0">
                <a:ea typeface="굴림" pitchFamily="48" charset="-128"/>
              </a:rPr>
              <a:t>n</a:t>
            </a:r>
            <a:r>
              <a:rPr lang="en-US" altLang="ko-KR" sz="2400" baseline="30000" dirty="0">
                <a:ea typeface="굴림" pitchFamily="48" charset="-128"/>
              </a:rPr>
              <a:t>2</a:t>
            </a:r>
            <a:r>
              <a:rPr lang="en-US" altLang="ko-KR" sz="2400" dirty="0">
                <a:ea typeface="굴림" pitchFamily="48" charset="-128"/>
              </a:rPr>
              <a:t>) function will grow </a:t>
            </a:r>
            <a:r>
              <a:rPr lang="en-US" altLang="ko-KR" sz="2400" u="sng" dirty="0">
                <a:ea typeface="굴림" pitchFamily="48" charset="-128"/>
              </a:rPr>
              <a:t>faster</a:t>
            </a:r>
            <a:r>
              <a:rPr lang="en-US" altLang="ko-KR" sz="2400" dirty="0">
                <a:ea typeface="굴림" pitchFamily="48" charset="-128"/>
              </a:rPr>
              <a:t> than an O</a:t>
            </a:r>
            <a:r>
              <a:rPr lang="en-US" altLang="ko-KR" sz="2400" i="1" dirty="0">
                <a:ea typeface="굴림" pitchFamily="48" charset="-128"/>
              </a:rPr>
              <a:t>(n)</a:t>
            </a:r>
            <a:r>
              <a:rPr lang="en-US" altLang="ko-KR" sz="2400" dirty="0">
                <a:ea typeface="굴림" pitchFamily="48" charset="-128"/>
              </a:rPr>
              <a:t> function.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5457825" y="4110038"/>
            <a:ext cx="0" cy="2074862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457826" y="6184900"/>
            <a:ext cx="218122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5457826" y="4213226"/>
            <a:ext cx="2124075" cy="1660525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5457826" y="4057651"/>
            <a:ext cx="1285875" cy="2074863"/>
          </a:xfrm>
          <a:custGeom>
            <a:avLst/>
            <a:gdLst>
              <a:gd name="T0" fmla="*/ 0 w 1104"/>
              <a:gd name="T1" fmla="*/ 2147483647 h 1920"/>
              <a:gd name="T2" fmla="*/ 2147483647 w 1104"/>
              <a:gd name="T3" fmla="*/ 2147483647 h 1920"/>
              <a:gd name="T4" fmla="*/ 2147483647 w 1104"/>
              <a:gd name="T5" fmla="*/ 0 h 1920"/>
              <a:gd name="T6" fmla="*/ 0 60000 65536"/>
              <a:gd name="T7" fmla="*/ 0 60000 65536"/>
              <a:gd name="T8" fmla="*/ 0 60000 65536"/>
              <a:gd name="T9" fmla="*/ 0 w 1104"/>
              <a:gd name="T10" fmla="*/ 0 h 1920"/>
              <a:gd name="T11" fmla="*/ 1104 w 1104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239000" y="4495800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i="1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f</a:t>
            </a:r>
            <a:r>
              <a:rPr lang="en-US" altLang="ko-KR" baseline="-25000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A</a:t>
            </a: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(</a:t>
            </a:r>
            <a:r>
              <a:rPr lang="en-US" altLang="ko-KR" i="1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)=30</a:t>
            </a:r>
            <a:r>
              <a:rPr lang="en-US" altLang="ko-KR" i="1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+8</a:t>
            </a:r>
            <a:endParaRPr lang="en-US" altLang="ko-KR" i="1">
              <a:solidFill>
                <a:schemeClr val="bg1"/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632450" y="61118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Increasing </a:t>
            </a:r>
            <a:r>
              <a:rPr lang="en-US" altLang="ko-KR" i="1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n </a:t>
            </a: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schemeClr val="bg1"/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324601" y="53340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i="1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f</a:t>
            </a:r>
            <a:r>
              <a:rPr lang="en-US" altLang="ko-KR" baseline="-25000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B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(</a:t>
            </a:r>
            <a:r>
              <a:rPr lang="en-US" altLang="ko-KR" i="1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)=</a:t>
            </a:r>
            <a:r>
              <a:rPr lang="en-US" altLang="ko-KR" i="1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 baseline="30000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2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itchFamily="48" charset="-128"/>
              </a:rPr>
              <a:t>+1</a:t>
            </a:r>
            <a:endParaRPr lang="en-US" altLang="ko-KR" i="1">
              <a:latin typeface="Times New Roman" panose="02020603050405020304" pitchFamily="18" charset="0"/>
              <a:ea typeface="굴림" pitchFamily="48" charset="-128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 rot="16200000">
            <a:off x="3938588" y="4956176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</a:rPr>
              <a:t>Value of function </a:t>
            </a: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ea typeface="굴림" pitchFamily="48" charset="-128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schemeClr val="bg1"/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5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810491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Estimating running time</a:t>
            </a:r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410690"/>
            <a:ext cx="8001000" cy="4218709"/>
          </a:xfrm>
        </p:spPr>
        <p:txBody>
          <a:bodyPr>
            <a:normAutofit/>
          </a:bodyPr>
          <a:lstStyle/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b="1" i="1" u="sng" dirty="0">
                <a:cs typeface="Times New Roman" panose="02020603050405020304" pitchFamily="18" charset="0"/>
              </a:rPr>
              <a:t>Algorithm 1</a:t>
            </a:r>
            <a:r>
              <a:rPr lang="en-US" altLang="en-US" sz="2400" b="1" i="1" dirty="0">
                <a:cs typeface="Times New Roman" panose="02020603050405020304" pitchFamily="18" charset="0"/>
              </a:rPr>
              <a:t>                         </a:t>
            </a:r>
            <a:r>
              <a:rPr lang="en-US" altLang="en-US" sz="2400" b="1" i="1" u="sng" dirty="0">
                <a:cs typeface="Times New Roman" panose="02020603050405020304" pitchFamily="18" charset="0"/>
              </a:rPr>
              <a:t>Algorithm 2</a:t>
            </a:r>
            <a:endParaRPr lang="en-US" altLang="en-US" sz="2400" b="1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altLang="en-US" sz="2400" b="1" dirty="0" err="1">
                <a:latin typeface="Arial" panose="020B0604020202020204" pitchFamily="34" charset="0"/>
                <a:cs typeface="Times New Roman" panose="02020603050405020304" pitchFamily="18" charset="0"/>
              </a:rPr>
              <a:t>Cost</a:t>
            </a:r>
            <a:endParaRPr lang="en-US" altLang="en-US" sz="2400" b="1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[0] = 0;         c1             for(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&lt;N;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++)          c2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[1] = 0;         c1                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] = 0;                  c1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[2] = 0;         c1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...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[N-1] = 0;     c1 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-----------                                      -------------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 c1+c1+...+c1 = c1 x N             (N+1) x c2 + N x c1 = 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400" dirty="0">
                <a:latin typeface="Arial" panose="020B0604020202020204" pitchFamily="34" charset="0"/>
                <a:ea typeface="MS Mincho" pitchFamily="49" charset="-128"/>
              </a:rPr>
              <a:t>                                                          </a:t>
            </a:r>
            <a:r>
              <a:rPr lang="en-US" altLang="en-US" sz="2400" dirty="0">
                <a:latin typeface="Arial" panose="020B0604020202020204" pitchFamily="34" charset="0"/>
                <a:ea typeface="MS Mincho" pitchFamily="49" charset="-128"/>
              </a:rPr>
              <a:t>(c2 + c1) x N + c2</a:t>
            </a:r>
            <a:r>
              <a:rPr lang="en-US" altLang="en-US" sz="2400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933950" y="6308724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O(N)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 flipV="1">
            <a:off x="4943186" y="5805342"/>
            <a:ext cx="609600" cy="6096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5552786" y="5911560"/>
            <a:ext cx="1416050" cy="5033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6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Estimate running time </a:t>
            </a:r>
            <a:r>
              <a:rPr lang="en-US" altLang="en-US" sz="4000">
                <a:ea typeface="MS Mincho" pitchFamily="49" charset="-128"/>
              </a:rPr>
              <a:t>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650836"/>
            <a:ext cx="8077200" cy="374996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	                                               </a:t>
            </a:r>
            <a:r>
              <a:rPr lang="en-US" altLang="en-US" sz="2400" i="1" dirty="0">
                <a:cs typeface="Times New Roman" panose="02020603050405020304" pitchFamily="18" charset="0"/>
              </a:rPr>
              <a:t>Cost </a:t>
            </a:r>
            <a:endParaRPr lang="en-US" altLang="en-US" sz="2400" i="1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 	</a:t>
            </a:r>
            <a:r>
              <a:rPr lang="en-US" altLang="en-US" sz="2400" dirty="0">
                <a:cs typeface="Times New Roman" panose="02020603050405020304" pitchFamily="18" charset="0"/>
              </a:rPr>
              <a:t>sum = 0;                               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c1 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for(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=0;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&lt;N; 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++)                     c2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	   for(j=0; j&lt;N; </a:t>
            </a:r>
            <a:r>
              <a:rPr lang="en-US" altLang="en-US" sz="2400" dirty="0" err="1">
                <a:cs typeface="Times New Roman" panose="02020603050405020304" pitchFamily="18" charset="0"/>
              </a:rPr>
              <a:t>j++</a:t>
            </a:r>
            <a:r>
              <a:rPr lang="en-US" altLang="en-US" sz="2400" dirty="0">
                <a:cs typeface="Times New Roman" panose="02020603050405020304" pitchFamily="18" charset="0"/>
              </a:rPr>
              <a:t>)                  c2 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	   sum += </a:t>
            </a:r>
            <a:r>
              <a:rPr lang="en-US" altLang="en-US" sz="2400" dirty="0" err="1">
                <a:cs typeface="Times New Roman" panose="02020603050405020304" pitchFamily="18" charset="0"/>
              </a:rPr>
              <a:t>arr</a:t>
            </a:r>
            <a:r>
              <a:rPr lang="en-US" altLang="en-US" sz="2400" dirty="0">
                <a:cs typeface="Times New Roman" panose="02020603050405020304" pitchFamily="18" charset="0"/>
              </a:rPr>
              <a:t>[</a:t>
            </a:r>
            <a:r>
              <a:rPr lang="en-US" altLang="en-US" sz="24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][j];             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c3</a:t>
            </a:r>
            <a:r>
              <a:rPr lang="en-US" altLang="en-US" sz="2400" dirty="0" smtClean="0">
                <a:cs typeface="Courier New" panose="02070309020205020404" pitchFamily="49" charset="0"/>
              </a:rPr>
              <a:t>		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                                     	                                   ------------</a:t>
            </a:r>
          </a:p>
          <a:p>
            <a:pPr eaLnBrk="1" hangingPunct="1">
              <a:buFontTx/>
              <a:buNone/>
            </a:pPr>
            <a:r>
              <a:rPr lang="en-US" altLang="en-US" sz="2400" i="1" dirty="0">
                <a:cs typeface="Times New Roman" panose="02020603050405020304" pitchFamily="18" charset="0"/>
              </a:rPr>
              <a:t>    c</a:t>
            </a:r>
            <a:r>
              <a:rPr lang="en-US" altLang="en-US" sz="2400" dirty="0">
                <a:ea typeface="MS Mincho" pitchFamily="49" charset="-128"/>
              </a:rPr>
              <a:t>1 + </a:t>
            </a:r>
            <a:r>
              <a:rPr lang="en-US" altLang="en-US" sz="2400" i="1" dirty="0">
                <a:ea typeface="MS Mincho" pitchFamily="49" charset="-128"/>
              </a:rPr>
              <a:t>c</a:t>
            </a:r>
            <a:r>
              <a:rPr lang="en-US" altLang="en-US" sz="2400" dirty="0">
                <a:ea typeface="MS Mincho" pitchFamily="49" charset="-128"/>
              </a:rPr>
              <a:t>2 </a:t>
            </a:r>
            <a:r>
              <a:rPr lang="en-US" altLang="en-US" sz="2400" i="1" dirty="0">
                <a:ea typeface="MS Mincho" pitchFamily="49" charset="-128"/>
              </a:rPr>
              <a:t>x </a:t>
            </a:r>
            <a:r>
              <a:rPr lang="en-US" altLang="en-US" sz="2400" dirty="0">
                <a:ea typeface="MS Mincho" pitchFamily="49" charset="-128"/>
              </a:rPr>
              <a:t>(</a:t>
            </a:r>
            <a:r>
              <a:rPr lang="en-US" altLang="en-US" sz="2400" i="1" dirty="0">
                <a:ea typeface="MS Mincho" pitchFamily="49" charset="-128"/>
              </a:rPr>
              <a:t>N</a:t>
            </a:r>
            <a:r>
              <a:rPr lang="en-US" altLang="en-US" sz="2400" dirty="0">
                <a:ea typeface="MS Mincho" pitchFamily="49" charset="-128"/>
              </a:rPr>
              <a:t>+1) + </a:t>
            </a:r>
            <a:r>
              <a:rPr lang="en-US" altLang="en-US" sz="2400" i="1" dirty="0">
                <a:ea typeface="MS Mincho" pitchFamily="49" charset="-128"/>
              </a:rPr>
              <a:t>c</a:t>
            </a:r>
            <a:r>
              <a:rPr lang="en-US" altLang="en-US" sz="2400" dirty="0">
                <a:ea typeface="MS Mincho" pitchFamily="49" charset="-128"/>
              </a:rPr>
              <a:t>2 </a:t>
            </a:r>
            <a:r>
              <a:rPr lang="en-US" altLang="en-US" sz="2400" i="1" dirty="0">
                <a:ea typeface="MS Mincho" pitchFamily="49" charset="-128"/>
              </a:rPr>
              <a:t>x N x </a:t>
            </a:r>
            <a:r>
              <a:rPr lang="en-US" altLang="en-US" sz="2400" dirty="0">
                <a:ea typeface="MS Mincho" pitchFamily="49" charset="-128"/>
              </a:rPr>
              <a:t>(</a:t>
            </a:r>
            <a:r>
              <a:rPr lang="en-US" altLang="en-US" sz="2400" i="1" dirty="0">
                <a:ea typeface="MS Mincho" pitchFamily="49" charset="-128"/>
              </a:rPr>
              <a:t>N</a:t>
            </a:r>
            <a:r>
              <a:rPr lang="en-US" altLang="en-US" sz="2400" dirty="0">
                <a:ea typeface="MS Mincho" pitchFamily="49" charset="-128"/>
              </a:rPr>
              <a:t>+1) + </a:t>
            </a:r>
            <a:r>
              <a:rPr lang="en-US" altLang="en-US" sz="2400" i="1" dirty="0">
                <a:ea typeface="MS Mincho" pitchFamily="49" charset="-128"/>
              </a:rPr>
              <a:t>c</a:t>
            </a:r>
            <a:r>
              <a:rPr lang="en-US" altLang="en-US" sz="2400" dirty="0">
                <a:ea typeface="MS Mincho" pitchFamily="49" charset="-128"/>
              </a:rPr>
              <a:t>3 </a:t>
            </a:r>
            <a:r>
              <a:rPr lang="en-US" altLang="en-US" sz="2400" i="1" dirty="0">
                <a:ea typeface="MS Mincho" pitchFamily="49" charset="-128"/>
              </a:rPr>
              <a:t>x N x N</a:t>
            </a:r>
            <a:endParaRPr lang="en-US" altLang="en-US" sz="24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181600" y="57912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O(N</a:t>
            </a:r>
            <a:r>
              <a:rPr kumimoji="0" lang="en-US" altLang="en-US" sz="36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36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2127" y="831273"/>
            <a:ext cx="9123218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Running time of various statements</a:t>
            </a:r>
            <a:endParaRPr lang="en-US" altLang="en-US" sz="4000" dirty="0"/>
          </a:p>
        </p:txBody>
      </p:sp>
      <p:pic>
        <p:nvPicPr>
          <p:cNvPr id="6" name="Picture 3" descr="running_time_statements_fig1"/>
          <p:cNvPicPr>
            <a:picLocks noChangeAspect="1" noChangeArrowheads="1"/>
          </p:cNvPicPr>
          <p:nvPr/>
        </p:nvPicPr>
        <p:blipFill rotWithShape="1"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2"/>
          <a:stretch/>
        </p:blipFill>
        <p:spPr bwMode="auto">
          <a:xfrm>
            <a:off x="1226127" y="3186545"/>
            <a:ext cx="9573286" cy="266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2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035" y="78047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48" charset="-128"/>
              </a:rPr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109" y="2456873"/>
            <a:ext cx="10427855" cy="3897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pitchFamily="48" charset="-128"/>
              </a:rPr>
              <a:t>Suppose you are designing a website to process user data (</a:t>
            </a:r>
            <a:r>
              <a:rPr lang="en-US" altLang="ko-KR" sz="2400" i="1" dirty="0">
                <a:ea typeface="굴림" pitchFamily="48" charset="-128"/>
              </a:rPr>
              <a:t>e.g.</a:t>
            </a:r>
            <a:r>
              <a:rPr lang="en-US" altLang="ko-KR" sz="2400" dirty="0">
                <a:ea typeface="굴림" pitchFamily="48" charset="-128"/>
              </a:rPr>
              <a:t>, financial records).</a:t>
            </a:r>
          </a:p>
          <a:p>
            <a:pPr eaLnBrk="1" hangingPunct="1"/>
            <a:r>
              <a:rPr lang="en-US" altLang="ko-KR" sz="2400" dirty="0">
                <a:ea typeface="굴림" pitchFamily="48" charset="-128"/>
              </a:rPr>
              <a:t>Suppose program A takes </a:t>
            </a:r>
            <a:r>
              <a:rPr lang="en-US" altLang="ko-KR" sz="2400" b="1" i="1" dirty="0" err="1">
                <a:ea typeface="굴림" pitchFamily="48" charset="-128"/>
              </a:rPr>
              <a:t>f</a:t>
            </a:r>
            <a:r>
              <a:rPr lang="en-US" altLang="ko-KR" sz="2400" b="1" baseline="-25000" dirty="0" err="1">
                <a:ea typeface="굴림" pitchFamily="48" charset="-128"/>
              </a:rPr>
              <a:t>A</a:t>
            </a:r>
            <a:r>
              <a:rPr lang="en-US" altLang="ko-KR" sz="2400" b="1" dirty="0">
                <a:ea typeface="굴림" pitchFamily="48" charset="-128"/>
              </a:rPr>
              <a:t>(</a:t>
            </a:r>
            <a:r>
              <a:rPr lang="en-US" altLang="ko-KR" sz="2400" b="1" i="1" dirty="0">
                <a:ea typeface="굴림" pitchFamily="48" charset="-128"/>
              </a:rPr>
              <a:t>n</a:t>
            </a:r>
            <a:r>
              <a:rPr lang="en-US" altLang="ko-KR" sz="2400" b="1" dirty="0">
                <a:ea typeface="굴림" pitchFamily="48" charset="-128"/>
              </a:rPr>
              <a:t>)=30</a:t>
            </a:r>
            <a:r>
              <a:rPr lang="en-US" altLang="ko-KR" sz="2400" b="1" i="1" dirty="0">
                <a:ea typeface="굴림" pitchFamily="48" charset="-128"/>
              </a:rPr>
              <a:t>n+</a:t>
            </a:r>
            <a:r>
              <a:rPr lang="en-US" altLang="ko-KR" sz="2400" b="1" dirty="0">
                <a:ea typeface="굴림" pitchFamily="48" charset="-128"/>
              </a:rPr>
              <a:t>8</a:t>
            </a:r>
            <a:r>
              <a:rPr lang="en-US" altLang="ko-KR" sz="2400" dirty="0">
                <a:ea typeface="굴림" pitchFamily="48" charset="-128"/>
              </a:rPr>
              <a:t> microseconds to process any </a:t>
            </a:r>
            <a:r>
              <a:rPr lang="en-US" altLang="ko-KR" sz="2400" i="1" dirty="0">
                <a:ea typeface="굴림" pitchFamily="48" charset="-128"/>
              </a:rPr>
              <a:t>n</a:t>
            </a:r>
            <a:r>
              <a:rPr lang="en-US" altLang="ko-KR" sz="2400" dirty="0">
                <a:ea typeface="굴림" pitchFamily="48" charset="-128"/>
              </a:rPr>
              <a:t> records, while program B takes </a:t>
            </a:r>
            <a:r>
              <a:rPr lang="en-US" altLang="ko-KR" sz="2400" b="1" i="1" dirty="0" err="1">
                <a:ea typeface="굴림" pitchFamily="48" charset="-128"/>
              </a:rPr>
              <a:t>f</a:t>
            </a:r>
            <a:r>
              <a:rPr lang="en-US" altLang="ko-KR" sz="2400" b="1" baseline="-25000" dirty="0" err="1">
                <a:ea typeface="굴림" pitchFamily="48" charset="-128"/>
              </a:rPr>
              <a:t>B</a:t>
            </a:r>
            <a:r>
              <a:rPr lang="en-US" altLang="ko-KR" sz="2400" b="1" dirty="0">
                <a:ea typeface="굴림" pitchFamily="48" charset="-128"/>
              </a:rPr>
              <a:t>(</a:t>
            </a:r>
            <a:r>
              <a:rPr lang="en-US" altLang="ko-KR" sz="2400" b="1" i="1" dirty="0">
                <a:ea typeface="굴림" pitchFamily="48" charset="-128"/>
              </a:rPr>
              <a:t>n</a:t>
            </a:r>
            <a:r>
              <a:rPr lang="en-US" altLang="ko-KR" sz="2400" b="1" dirty="0">
                <a:ea typeface="굴림" pitchFamily="48" charset="-128"/>
              </a:rPr>
              <a:t>)=</a:t>
            </a:r>
            <a:r>
              <a:rPr lang="en-US" altLang="ko-KR" sz="2400" b="1" i="1" dirty="0">
                <a:ea typeface="굴림" pitchFamily="48" charset="-128"/>
              </a:rPr>
              <a:t>n</a:t>
            </a:r>
            <a:r>
              <a:rPr lang="en-US" altLang="ko-KR" sz="2400" b="1" baseline="30000" dirty="0">
                <a:ea typeface="굴림" pitchFamily="48" charset="-128"/>
              </a:rPr>
              <a:t>2</a:t>
            </a:r>
            <a:r>
              <a:rPr lang="en-US" altLang="ko-KR" sz="2400" b="1" dirty="0">
                <a:ea typeface="굴림" pitchFamily="48" charset="-128"/>
              </a:rPr>
              <a:t>+1</a:t>
            </a:r>
            <a:r>
              <a:rPr lang="en-US" altLang="ko-KR" sz="2400" dirty="0">
                <a:ea typeface="굴림" pitchFamily="48" charset="-128"/>
              </a:rPr>
              <a:t> microseconds to process the </a:t>
            </a:r>
            <a:r>
              <a:rPr lang="en-US" altLang="ko-KR" sz="2400" i="1" dirty="0">
                <a:ea typeface="굴림" pitchFamily="48" charset="-128"/>
              </a:rPr>
              <a:t>n</a:t>
            </a:r>
            <a:r>
              <a:rPr lang="en-US" altLang="ko-KR" sz="2400" dirty="0">
                <a:ea typeface="굴림" pitchFamily="48" charset="-128"/>
              </a:rPr>
              <a:t> records.</a:t>
            </a:r>
          </a:p>
          <a:p>
            <a:pPr eaLnBrk="1" hangingPunct="1"/>
            <a:r>
              <a:rPr lang="en-US" altLang="ko-KR" sz="2400" dirty="0">
                <a:ea typeface="굴림" pitchFamily="48" charset="-128"/>
              </a:rPr>
              <a:t>Which program would you choose, knowing you’ll want to support millions of users?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810001" y="5638801"/>
            <a:ext cx="404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 Compare rates of growth:</a:t>
            </a:r>
          </a:p>
          <a:p>
            <a:pPr eaLnBrk="1" hangingPunct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  30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n+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8 ~ n  and  </a:t>
            </a: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n</a:t>
            </a:r>
            <a:r>
              <a:rPr lang="en-US" altLang="ko-KR" b="1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2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+1 ~ n</a:t>
            </a:r>
            <a:r>
              <a:rPr lang="en-US" altLang="ko-KR" b="1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2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48" charset="-128"/>
              </a:rPr>
              <a:t> </a:t>
            </a: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26" y="955195"/>
            <a:ext cx="8761413" cy="70696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Standard Growth Functions</a:t>
            </a:r>
          </a:p>
        </p:txBody>
      </p:sp>
      <p:pic>
        <p:nvPicPr>
          <p:cNvPr id="717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6582" y="2362200"/>
            <a:ext cx="7507288" cy="4267200"/>
          </a:xfrm>
        </p:spPr>
      </p:pic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133273" y="5096164"/>
            <a:ext cx="60960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41072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Functions - Initially</a:t>
            </a:r>
          </a:p>
        </p:txBody>
      </p:sp>
      <p:pic>
        <p:nvPicPr>
          <p:cNvPr id="819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213" y="2484437"/>
            <a:ext cx="7422860" cy="4373563"/>
          </a:xfrm>
        </p:spPr>
      </p:pic>
    </p:spTree>
    <p:extLst>
      <p:ext uri="{BB962C8B-B14F-4D97-AF65-F5344CB8AC3E}">
        <p14:creationId xmlns:p14="http://schemas.microsoft.com/office/powerpoint/2010/main" val="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Functions - Asymptotically</a:t>
            </a:r>
          </a:p>
        </p:txBody>
      </p:sp>
      <p:pic>
        <p:nvPicPr>
          <p:cNvPr id="922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5600" y="2098712"/>
            <a:ext cx="8635999" cy="4759288"/>
          </a:xfrm>
        </p:spPr>
      </p:pic>
    </p:spTree>
    <p:extLst>
      <p:ext uri="{BB962C8B-B14F-4D97-AF65-F5344CB8AC3E}">
        <p14:creationId xmlns:p14="http://schemas.microsoft.com/office/powerpoint/2010/main" val="3696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Functions - Ranking</a:t>
            </a:r>
          </a:p>
        </p:txBody>
      </p:sp>
      <p:pic>
        <p:nvPicPr>
          <p:cNvPr id="1024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5704" y="2445328"/>
            <a:ext cx="5630862" cy="4267200"/>
          </a:xfrm>
        </p:spPr>
      </p:pic>
    </p:spTree>
    <p:extLst>
      <p:ext uri="{BB962C8B-B14F-4D97-AF65-F5344CB8AC3E}">
        <p14:creationId xmlns:p14="http://schemas.microsoft.com/office/powerpoint/2010/main" val="8352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bg1"/>
                </a:solidFill>
                <a:ea typeface="굴림" pitchFamily="48" charset="-128"/>
              </a:rPr>
              <a:t>Visualizing Orders of Growth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717032"/>
            <a:ext cx="8825659" cy="34163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48" charset="-128"/>
              </a:rPr>
              <a:t>On a graph, as</a:t>
            </a:r>
            <a:br>
              <a:rPr lang="en-US" altLang="ko-KR" dirty="0" smtClean="0">
                <a:ea typeface="굴림" pitchFamily="48" charset="-128"/>
              </a:rPr>
            </a:br>
            <a:r>
              <a:rPr lang="en-US" altLang="ko-KR" dirty="0" smtClean="0">
                <a:ea typeface="굴림" pitchFamily="48" charset="-128"/>
              </a:rPr>
              <a:t>you go to the</a:t>
            </a:r>
            <a:br>
              <a:rPr lang="en-US" altLang="ko-KR" dirty="0" smtClean="0">
                <a:ea typeface="굴림" pitchFamily="48" charset="-128"/>
              </a:rPr>
            </a:br>
            <a:r>
              <a:rPr lang="en-US" altLang="ko-KR" dirty="0" smtClean="0">
                <a:ea typeface="굴림" pitchFamily="48" charset="-128"/>
              </a:rPr>
              <a:t>right, a faster growing</a:t>
            </a:r>
            <a:br>
              <a:rPr lang="en-US" altLang="ko-KR" dirty="0" smtClean="0">
                <a:ea typeface="굴림" pitchFamily="48" charset="-128"/>
              </a:rPr>
            </a:br>
            <a:r>
              <a:rPr lang="en-US" altLang="ko-KR" dirty="0" smtClean="0">
                <a:ea typeface="굴림" pitchFamily="48" charset="-128"/>
              </a:rPr>
              <a:t>function eventually</a:t>
            </a:r>
            <a:br>
              <a:rPr lang="en-US" altLang="ko-KR" dirty="0" smtClean="0">
                <a:ea typeface="굴림" pitchFamily="48" charset="-128"/>
              </a:rPr>
            </a:br>
            <a:r>
              <a:rPr lang="en-US" altLang="ko-KR" dirty="0" smtClean="0">
                <a:ea typeface="굴림" pitchFamily="48" charset="-128"/>
              </a:rPr>
              <a:t>becomes</a:t>
            </a:r>
            <a:r>
              <a:rPr lang="en-US" altLang="ko-KR" dirty="0">
                <a:ea typeface="굴림" pitchFamily="48" charset="-128"/>
              </a:rPr>
              <a:t> </a:t>
            </a:r>
            <a:r>
              <a:rPr lang="en-US" altLang="ko-KR" dirty="0" smtClean="0">
                <a:ea typeface="굴림" pitchFamily="48" charset="-128"/>
              </a:rPr>
              <a:t> larger... 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5791200" y="2438400"/>
            <a:ext cx="0" cy="30480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5791200" y="5486400"/>
            <a:ext cx="29718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791200" y="2590800"/>
            <a:ext cx="2895600" cy="2438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263" name="Freeform 7"/>
          <p:cNvSpPr>
            <a:spLocks/>
          </p:cNvSpPr>
          <p:nvPr/>
        </p:nvSpPr>
        <p:spPr bwMode="auto">
          <a:xfrm>
            <a:off x="5791200" y="2362200"/>
            <a:ext cx="1752600" cy="3048000"/>
          </a:xfrm>
          <a:custGeom>
            <a:avLst/>
            <a:gdLst>
              <a:gd name="T0" fmla="*/ 0 w 1104"/>
              <a:gd name="T1" fmla="*/ 2147483647 h 1920"/>
              <a:gd name="T2" fmla="*/ 2147483647 w 1104"/>
              <a:gd name="T3" fmla="*/ 2147483647 h 1920"/>
              <a:gd name="T4" fmla="*/ 2147483647 w 1104"/>
              <a:gd name="T5" fmla="*/ 0 h 1920"/>
              <a:gd name="T6" fmla="*/ 0 60000 65536"/>
              <a:gd name="T7" fmla="*/ 0 60000 65536"/>
              <a:gd name="T8" fmla="*/ 0 60000 65536"/>
              <a:gd name="T9" fmla="*/ 0 w 1104"/>
              <a:gd name="T10" fmla="*/ 0 h 1920"/>
              <a:gd name="T11" fmla="*/ 1104 w 1104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077200" y="2895600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f</a:t>
            </a:r>
            <a:r>
              <a:rPr lang="en-US" altLang="ko-KR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A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(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)=30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+8</a:t>
            </a:r>
            <a:endParaRPr lang="en-US" altLang="ko-KR" i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00800" y="5486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Increasing 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n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6934201" y="43434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f</a:t>
            </a:r>
            <a:r>
              <a:rPr lang="en-US" altLang="ko-KR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B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(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)=</a:t>
            </a:r>
            <a:r>
              <a:rPr lang="en-US" altLang="ko-KR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n</a:t>
            </a:r>
            <a:r>
              <a:rPr lang="en-US" altLang="ko-KR" baseline="30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2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+1</a:t>
            </a:r>
            <a:endParaRPr lang="en-US" altLang="ko-KR" i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 rot="16200000">
            <a:off x="4208463" y="3792538"/>
            <a:ext cx="270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</a:rPr>
              <a:t>Value of function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굴림" pitchFamily="48" charset="-128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굴림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4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itchFamily="49" charset="-128"/>
              </a:rPr>
              <a:t>Rate of Growth </a:t>
            </a:r>
            <a:r>
              <a:rPr lang="en-US" altLang="en-US">
                <a:ea typeface="MS Mincho" pitchFamily="49" charset="-128"/>
                <a:cs typeface="Times New Roman" panose="02020603050405020304" pitchFamily="18" charset="0"/>
              </a:rPr>
              <a:t>≡</a:t>
            </a:r>
            <a:r>
              <a:rPr lang="en-US" altLang="en-US">
                <a:ea typeface="MS Mincho" pitchFamily="49" charset="-128"/>
              </a:rPr>
              <a:t>Asymptotic Analysis</a:t>
            </a:r>
            <a:endParaRPr lang="en-US" altLang="ko-KR">
              <a:ea typeface="굴림" pitchFamily="48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660072"/>
            <a:ext cx="8956964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>
                <a:ea typeface="굴림" pitchFamily="48" charset="-128"/>
              </a:rPr>
              <a:t>Using </a:t>
            </a:r>
            <a:r>
              <a:rPr lang="en-US" altLang="ko-KR" sz="2000" i="1" dirty="0" smtClean="0">
                <a:ea typeface="굴림" pitchFamily="48" charset="-128"/>
              </a:rPr>
              <a:t>rate of growth</a:t>
            </a:r>
            <a:r>
              <a:rPr lang="en-US" altLang="ko-KR" sz="2000" dirty="0" smtClean="0">
                <a:ea typeface="굴림" pitchFamily="48" charset="-128"/>
              </a:rPr>
              <a:t> as a measure to compare different functions implies comparing them </a:t>
            </a:r>
            <a:r>
              <a:rPr lang="en-US" altLang="ko-KR" sz="2000" b="1" dirty="0" smtClean="0">
                <a:ea typeface="굴림" pitchFamily="48" charset="-128"/>
              </a:rPr>
              <a:t>asymptotically </a:t>
            </a:r>
            <a:r>
              <a:rPr lang="en-US" altLang="ko-KR" sz="2000" dirty="0" smtClean="0">
                <a:ea typeface="굴림" pitchFamily="48" charset="-128"/>
              </a:rPr>
              <a:t>(i.e., as n </a:t>
            </a:r>
            <a:r>
              <a:rPr lang="en-US" altLang="ko-KR" sz="2000" dirty="0" smtClean="0">
                <a:ea typeface="굴림" pitchFamily="48" charset="-128"/>
                <a:sym typeface="Wingdings" panose="05000000000000000000" pitchFamily="2" charset="2"/>
              </a:rPr>
              <a:t>        )</a:t>
            </a:r>
            <a:endParaRPr lang="en-US" altLang="ko-KR" sz="2000" dirty="0" smtClean="0">
              <a:ea typeface="굴림" pitchFamily="48" charset="-128"/>
            </a:endParaRPr>
          </a:p>
          <a:p>
            <a:pPr eaLnBrk="1" hangingPunct="1"/>
            <a:endParaRPr lang="en-US" altLang="ko-KR" sz="2000" dirty="0" smtClean="0">
              <a:ea typeface="굴림" pitchFamily="48" charset="-128"/>
            </a:endParaRPr>
          </a:p>
          <a:p>
            <a:pPr eaLnBrk="1" hangingPunct="1"/>
            <a:r>
              <a:rPr lang="en-US" altLang="ko-KR" sz="2000" dirty="0" smtClean="0">
                <a:ea typeface="굴림" pitchFamily="48" charset="-128"/>
              </a:rPr>
              <a:t>If </a:t>
            </a:r>
            <a:r>
              <a:rPr lang="en-US" altLang="ko-KR" sz="2000" i="1" dirty="0" smtClean="0">
                <a:ea typeface="굴림" pitchFamily="48" charset="-128"/>
              </a:rPr>
              <a:t>f</a:t>
            </a:r>
            <a:r>
              <a:rPr lang="en-US" altLang="ko-KR" sz="2000" dirty="0" smtClean="0">
                <a:ea typeface="굴림" pitchFamily="48" charset="-128"/>
              </a:rPr>
              <a:t>(</a:t>
            </a:r>
            <a:r>
              <a:rPr lang="en-US" altLang="ko-KR" sz="2000" i="1" dirty="0" smtClean="0">
                <a:ea typeface="굴림" pitchFamily="48" charset="-128"/>
              </a:rPr>
              <a:t>x</a:t>
            </a:r>
            <a:r>
              <a:rPr lang="en-US" altLang="ko-KR" sz="2000" dirty="0" smtClean="0">
                <a:ea typeface="굴림" pitchFamily="48" charset="-128"/>
              </a:rPr>
              <a:t>) is </a:t>
            </a:r>
            <a:r>
              <a:rPr lang="en-US" altLang="ko-KR" sz="2000" i="1" dirty="0" smtClean="0">
                <a:ea typeface="굴림" pitchFamily="48" charset="-128"/>
              </a:rPr>
              <a:t>faster growing </a:t>
            </a:r>
            <a:r>
              <a:rPr lang="en-US" altLang="ko-KR" sz="2000" dirty="0" smtClean="0">
                <a:ea typeface="굴림" pitchFamily="48" charset="-128"/>
              </a:rPr>
              <a:t>than </a:t>
            </a:r>
            <a:r>
              <a:rPr lang="en-US" altLang="ko-KR" sz="2000" i="1" dirty="0" smtClean="0">
                <a:ea typeface="굴림" pitchFamily="48" charset="-128"/>
              </a:rPr>
              <a:t>g</a:t>
            </a:r>
            <a:r>
              <a:rPr lang="en-US" altLang="ko-KR" sz="2000" dirty="0" smtClean="0">
                <a:ea typeface="굴림" pitchFamily="48" charset="-128"/>
              </a:rPr>
              <a:t>(</a:t>
            </a:r>
            <a:r>
              <a:rPr lang="en-US" altLang="ko-KR" sz="2000" i="1" dirty="0" smtClean="0">
                <a:ea typeface="굴림" pitchFamily="48" charset="-128"/>
              </a:rPr>
              <a:t>x</a:t>
            </a:r>
            <a:r>
              <a:rPr lang="en-US" altLang="ko-KR" sz="2000" dirty="0" smtClean="0">
                <a:ea typeface="굴림" pitchFamily="48" charset="-128"/>
              </a:rPr>
              <a:t>), then </a:t>
            </a:r>
            <a:r>
              <a:rPr lang="en-US" altLang="ko-KR" sz="2000" i="1" dirty="0" smtClean="0">
                <a:ea typeface="굴림" pitchFamily="48" charset="-128"/>
              </a:rPr>
              <a:t>f</a:t>
            </a:r>
            <a:r>
              <a:rPr lang="en-US" altLang="ko-KR" sz="2000" dirty="0" smtClean="0">
                <a:ea typeface="굴림" pitchFamily="48" charset="-128"/>
              </a:rPr>
              <a:t>(</a:t>
            </a:r>
            <a:r>
              <a:rPr lang="en-US" altLang="ko-KR" sz="2000" i="1" dirty="0" smtClean="0">
                <a:ea typeface="굴림" pitchFamily="48" charset="-128"/>
              </a:rPr>
              <a:t>x</a:t>
            </a:r>
            <a:r>
              <a:rPr lang="en-US" altLang="ko-KR" sz="2000" dirty="0" smtClean="0">
                <a:ea typeface="굴림" pitchFamily="48" charset="-128"/>
              </a:rPr>
              <a:t>) always eventually becomes larger than </a:t>
            </a:r>
            <a:r>
              <a:rPr lang="en-US" altLang="ko-KR" sz="2000" i="1" dirty="0" smtClean="0">
                <a:ea typeface="굴림" pitchFamily="48" charset="-128"/>
              </a:rPr>
              <a:t>g</a:t>
            </a:r>
            <a:r>
              <a:rPr lang="en-US" altLang="ko-KR" sz="2000" dirty="0" smtClean="0">
                <a:ea typeface="굴림" pitchFamily="48" charset="-128"/>
              </a:rPr>
              <a:t>(</a:t>
            </a:r>
            <a:r>
              <a:rPr lang="en-US" altLang="ko-KR" sz="2000" i="1" dirty="0" smtClean="0">
                <a:ea typeface="굴림" pitchFamily="48" charset="-128"/>
              </a:rPr>
              <a:t>x</a:t>
            </a:r>
            <a:r>
              <a:rPr lang="en-US" altLang="ko-KR" sz="2000" dirty="0" smtClean="0">
                <a:ea typeface="굴림" pitchFamily="48" charset="-128"/>
              </a:rPr>
              <a:t>) </a:t>
            </a:r>
            <a:r>
              <a:rPr lang="en-US" altLang="ko-KR" sz="2000" b="1" dirty="0" smtClean="0">
                <a:ea typeface="굴림" pitchFamily="48" charset="-128"/>
              </a:rPr>
              <a:t>in the limit</a:t>
            </a:r>
            <a:r>
              <a:rPr lang="en-US" altLang="ko-KR" sz="2000" dirty="0" smtClean="0">
                <a:ea typeface="굴림" pitchFamily="48" charset="-128"/>
              </a:rPr>
              <a:t> (i.e., for large enough values of </a:t>
            </a:r>
            <a:r>
              <a:rPr lang="en-US" altLang="ko-KR" sz="2000" i="1" dirty="0" smtClean="0">
                <a:ea typeface="굴림" pitchFamily="48" charset="-128"/>
              </a:rPr>
              <a:t>x</a:t>
            </a:r>
            <a:r>
              <a:rPr lang="en-US" altLang="ko-KR" sz="2000" dirty="0" smtClean="0">
                <a:ea typeface="굴림" pitchFamily="48" charset="-128"/>
              </a:rPr>
              <a:t>).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10" name="Object 9"/>
          <p:cNvGraphicFramePr>
            <a:graphicFrameLocks noChangeAspect="1"/>
          </p:cNvGraphicFramePr>
          <p:nvPr>
            <p:extLst/>
          </p:nvPr>
        </p:nvGraphicFramePr>
        <p:xfrm>
          <a:off x="8139546" y="3029528"/>
          <a:ext cx="422564" cy="29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52202" imgH="126835" progId="Equation.3">
                  <p:embed/>
                </p:oleObj>
              </mc:Choice>
              <mc:Fallback>
                <p:oleObj name="Equation" r:id="rId6" imgW="152202" imgH="126835" progId="Equation.3">
                  <p:embed/>
                  <p:pic>
                    <p:nvPicPr>
                      <p:cNvPr id="215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9546" y="3029528"/>
                        <a:ext cx="422564" cy="2915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8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240" y="77353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Asymptotic Notation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345" y="2216726"/>
            <a:ext cx="9107055" cy="4336473"/>
          </a:xfrm>
        </p:spPr>
        <p:txBody>
          <a:bodyPr/>
          <a:lstStyle/>
          <a:p>
            <a:pPr marL="533400" indent="-533400">
              <a:lnSpc>
                <a:spcPct val="180000"/>
              </a:lnSpc>
              <a:defRPr/>
            </a:pPr>
            <a:endParaRPr 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>
              <a:lnSpc>
                <a:spcPct val="180000"/>
              </a:lnSpc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 notation:</a:t>
            </a:r>
            <a:r>
              <a:rPr lang="en-US" sz="2400" dirty="0" smtClean="0"/>
              <a:t> </a:t>
            </a:r>
            <a:r>
              <a:rPr lang="en-US" sz="2400" dirty="0"/>
              <a:t>asymptotic “less than”: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sz="2400" dirty="0" smtClean="0"/>
              <a:t>f(n)=O(g(n)) </a:t>
            </a:r>
            <a:r>
              <a:rPr lang="en-US" sz="2400" u="sng" dirty="0" smtClean="0"/>
              <a:t>implies:</a:t>
            </a:r>
            <a:r>
              <a:rPr lang="en-US" sz="2400" dirty="0" smtClean="0"/>
              <a:t>  f(n) “</a:t>
            </a:r>
            <a:r>
              <a:rPr lang="en-US" sz="2400" dirty="0" smtClean="0">
                <a:cs typeface="Arial" charset="0"/>
              </a:rPr>
              <a:t>≤</a:t>
            </a:r>
            <a:r>
              <a:rPr lang="en-US" sz="2400" dirty="0" smtClean="0"/>
              <a:t>” c g(n) in the limit</a:t>
            </a:r>
            <a:r>
              <a:rPr lang="en-US" sz="2400" baseline="30000" dirty="0" smtClean="0"/>
              <a:t>*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7640685" y="4384962"/>
            <a:ext cx="234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굴림" pitchFamily="48" charset="-128"/>
              </a:rPr>
              <a:t>c is a constant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79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362</Words>
  <Application>Microsoft Office PowerPoint</Application>
  <PresentationFormat>Widescreen</PresentationFormat>
  <Paragraphs>100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굴림</vt:lpstr>
      <vt:lpstr>MS Mincho</vt:lpstr>
      <vt:lpstr>Symbol</vt:lpstr>
      <vt:lpstr>Times New Roman</vt:lpstr>
      <vt:lpstr>Wingdings</vt:lpstr>
      <vt:lpstr>Wingdings 3</vt:lpstr>
      <vt:lpstr>Ion Boardroom</vt:lpstr>
      <vt:lpstr>1_Ion Boardroom</vt:lpstr>
      <vt:lpstr>Equation</vt:lpstr>
      <vt:lpstr>Data Structure &amp; Algorithms</vt:lpstr>
      <vt:lpstr>Example</vt:lpstr>
      <vt:lpstr>Standard Growth Functions</vt:lpstr>
      <vt:lpstr>Growth Functions - Initially</vt:lpstr>
      <vt:lpstr>Growth Functions - Asymptotically</vt:lpstr>
      <vt:lpstr>Growth Functions - Ranking</vt:lpstr>
      <vt:lpstr>Visualizing Orders of Growth</vt:lpstr>
      <vt:lpstr>Rate of Growth ≡Asymptotic Analysis</vt:lpstr>
      <vt:lpstr>Asymptotic Notation</vt:lpstr>
      <vt:lpstr>Asymptotic Notation</vt:lpstr>
      <vt:lpstr>Asymptotic Notation</vt:lpstr>
      <vt:lpstr>Big-O Notation - Examples</vt:lpstr>
      <vt:lpstr>Common orders of magnitude</vt:lpstr>
      <vt:lpstr>PowerPoint Presentation</vt:lpstr>
      <vt:lpstr>Algorithm speed vs function growth</vt:lpstr>
      <vt:lpstr>Estimating running time</vt:lpstr>
      <vt:lpstr>Estimate running time (cont.)</vt:lpstr>
      <vt:lpstr>Running time of various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5</cp:revision>
  <dcterms:created xsi:type="dcterms:W3CDTF">2023-09-26T17:12:10Z</dcterms:created>
  <dcterms:modified xsi:type="dcterms:W3CDTF">2024-02-28T07:00:08Z</dcterms:modified>
</cp:coreProperties>
</file>