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9" r:id="rId3"/>
    <p:sldId id="280" r:id="rId4"/>
    <p:sldId id="281" r:id="rId5"/>
    <p:sldId id="283" r:id="rId6"/>
    <p:sldId id="264" r:id="rId7"/>
    <p:sldId id="265" r:id="rId8"/>
    <p:sldId id="266" r:id="rId9"/>
    <p:sldId id="257" r:id="rId10"/>
    <p:sldId id="258" r:id="rId11"/>
    <p:sldId id="262" r:id="rId12"/>
    <p:sldId id="259" r:id="rId13"/>
    <p:sldId id="284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BC5DE-B52E-4FA9-8269-768AA4EE371B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E5AB3-1A01-4EE6-953C-F6594455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4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AF9EE6-4F48-40F8-9181-E018EC0C37F4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081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EF1565-A8B3-4920-B520-EF0FC223F676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756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E5AB3-1A01-4EE6-953C-F65944555D3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60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302E-4C18-4F1B-9C94-80246DBFE3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84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E5AB3-1A01-4EE6-953C-F65944555D3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2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75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47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309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6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28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36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761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2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70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7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1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5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31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29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00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3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E9B28A-5FC4-4C7E-BEBD-AC2620A618D4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4355C7-E0AC-4CB2-8F30-9B15AC41F4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6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910209" cy="2677648"/>
          </a:xfrm>
        </p:spPr>
        <p:txBody>
          <a:bodyPr/>
          <a:lstStyle/>
          <a:p>
            <a:r>
              <a:rPr lang="en-US" dirty="0" smtClean="0"/>
              <a:t>Data Structure </a:t>
            </a:r>
            <a:r>
              <a:rPr lang="en-US" smtClean="0"/>
              <a:t>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79833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91737" cy="3788064"/>
          </a:xfrm>
        </p:spPr>
        <p:txBody>
          <a:bodyPr/>
          <a:lstStyle/>
          <a:p>
            <a:r>
              <a:rPr lang="en-GB" b="1" dirty="0"/>
              <a:t>Base criteria</a:t>
            </a:r>
            <a:r>
              <a:rPr lang="en-GB" dirty="0"/>
              <a:t> − There must be at least one base criteria or condition, such that, when this condition is met the function stops calling itself recursively.</a:t>
            </a:r>
          </a:p>
          <a:p>
            <a:r>
              <a:rPr lang="en-GB" b="1" dirty="0"/>
              <a:t>Progressive approach</a:t>
            </a:r>
            <a:r>
              <a:rPr lang="en-GB" dirty="0"/>
              <a:t> − The recursive calls should progress in such a way that each time a recursive call is made it comes closer to the base criteria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           (</a:t>
            </a:r>
            <a:r>
              <a:rPr lang="en-GB" dirty="0"/>
              <a:t>1) Decompose Problem into one or more </a:t>
            </a:r>
            <a:r>
              <a:rPr lang="en-GB" dirty="0" smtClean="0"/>
              <a:t>similar, strictly </a:t>
            </a:r>
            <a:r>
              <a:rPr lang="en-GB" dirty="0"/>
              <a:t>smaller </a:t>
            </a:r>
            <a:r>
              <a:rPr lang="en-GB" dirty="0" err="1"/>
              <a:t>subproblems</a:t>
            </a:r>
            <a:r>
              <a:rPr lang="en-GB" dirty="0"/>
              <a:t>: SP1, SP2, ... , </a:t>
            </a:r>
            <a:r>
              <a:rPr lang="en-GB" dirty="0" smtClean="0"/>
              <a:t>SPN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</a:t>
            </a:r>
            <a:r>
              <a:rPr lang="en-GB" dirty="0"/>
              <a:t>(2) Recursively call Solve (this method) on </a:t>
            </a:r>
            <a:r>
              <a:rPr lang="en-GB" dirty="0" smtClean="0"/>
              <a:t>each  </a:t>
            </a:r>
            <a:r>
              <a:rPr lang="en-GB" dirty="0" err="1" smtClean="0"/>
              <a:t>subproblem</a:t>
            </a:r>
            <a:r>
              <a:rPr lang="en-GB" dirty="0"/>
              <a:t>: Solve(SP1), Solve(SP2),..., Solve(SPN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(</a:t>
            </a:r>
            <a:r>
              <a:rPr lang="en-GB" dirty="0"/>
              <a:t>3) Combine the solutions to these </a:t>
            </a:r>
            <a:r>
              <a:rPr lang="en-GB" dirty="0" err="1"/>
              <a:t>subproblems</a:t>
            </a:r>
            <a:r>
              <a:rPr lang="en-GB" dirty="0"/>
              <a:t> into </a:t>
            </a:r>
            <a:r>
              <a:rPr lang="en-GB" dirty="0" smtClean="0"/>
              <a:t>a solution </a:t>
            </a:r>
            <a:r>
              <a:rPr lang="en-GB" dirty="0"/>
              <a:t>that solves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409791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61" t="16483" r="47509" b="31558"/>
          <a:stretch/>
        </p:blipFill>
        <p:spPr>
          <a:xfrm>
            <a:off x="1923068" y="2413262"/>
            <a:ext cx="8323869" cy="422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5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 Iteration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800769"/>
              </p:ext>
            </p:extLst>
          </p:nvPr>
        </p:nvGraphicFramePr>
        <p:xfrm>
          <a:off x="1154954" y="2344881"/>
          <a:ext cx="9410700" cy="417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855">
                  <a:extLst>
                    <a:ext uri="{9D8B030D-6E8A-4147-A177-3AD203B41FA5}">
                      <a16:colId xmlns:a16="http://schemas.microsoft.com/office/drawing/2014/main" val="1909621289"/>
                    </a:ext>
                  </a:extLst>
                </a:gridCol>
                <a:gridCol w="3593100">
                  <a:extLst>
                    <a:ext uri="{9D8B030D-6E8A-4147-A177-3AD203B41FA5}">
                      <a16:colId xmlns:a16="http://schemas.microsoft.com/office/drawing/2014/main" val="2740750820"/>
                    </a:ext>
                  </a:extLst>
                </a:gridCol>
                <a:gridCol w="3730745">
                  <a:extLst>
                    <a:ext uri="{9D8B030D-6E8A-4147-A177-3AD203B41FA5}">
                      <a16:colId xmlns:a16="http://schemas.microsoft.com/office/drawing/2014/main" val="3037153373"/>
                    </a:ext>
                  </a:extLst>
                </a:gridCol>
              </a:tblGrid>
              <a:tr h="387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Property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Recursion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Iteration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98281"/>
                  </a:ext>
                </a:extLst>
              </a:tr>
              <a:tr h="44572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1" dirty="0">
                          <a:effectLst/>
                        </a:rPr>
                        <a:t>Definition</a:t>
                      </a:r>
                      <a:endParaRPr lang="en-GB" sz="1400" b="0" dirty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</a:rPr>
                        <a:t>Function calls itself.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dirty="0">
                          <a:effectLst/>
                        </a:rPr>
                        <a:t>A set of instructions repeatedly executed.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152057912"/>
                  </a:ext>
                </a:extLst>
              </a:tr>
              <a:tr h="44572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1" dirty="0">
                          <a:effectLst/>
                        </a:rPr>
                        <a:t>Application</a:t>
                      </a:r>
                      <a:endParaRPr lang="en-GB" sz="1400" b="0" dirty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</a:rPr>
                        <a:t>For functions.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</a:rPr>
                        <a:t>For loops.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465658021"/>
                  </a:ext>
                </a:extLst>
              </a:tr>
              <a:tr h="668583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1">
                          <a:effectLst/>
                        </a:rPr>
                        <a:t>Termination</a:t>
                      </a:r>
                      <a:endParaRPr lang="en-GB" sz="140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</a:rPr>
                        <a:t>Through base case, where there will be no function call.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</a:rPr>
                        <a:t>When the termination condition for the iterator ceases to be satisfied.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557985671"/>
                  </a:ext>
                </a:extLst>
              </a:tr>
              <a:tr h="89144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1">
                          <a:effectLst/>
                        </a:rPr>
                        <a:t>Usage</a:t>
                      </a:r>
                      <a:endParaRPr lang="en-GB" sz="140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</a:rPr>
                        <a:t>Used when code size needs to be small, and time complexity is not an issue.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dirty="0">
                          <a:effectLst/>
                        </a:rPr>
                        <a:t>Used when time complexity needs to be balanced against an expanded code size.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7502429"/>
                  </a:ext>
                </a:extLst>
              </a:tr>
              <a:tr h="44572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1">
                          <a:effectLst/>
                        </a:rPr>
                        <a:t>Code Size</a:t>
                      </a:r>
                      <a:endParaRPr lang="en-GB" sz="140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</a:rPr>
                        <a:t>Smaller code size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</a:rPr>
                        <a:t>Larger Code Size.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41397337"/>
                  </a:ext>
                </a:extLst>
              </a:tr>
              <a:tr h="89144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1">
                          <a:effectLst/>
                        </a:rPr>
                        <a:t>Time Complexity</a:t>
                      </a:r>
                      <a:endParaRPr lang="en-GB" sz="140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</a:rPr>
                        <a:t>Very high(generally exponential) time complexity.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dirty="0">
                          <a:effectLst/>
                        </a:rPr>
                        <a:t>Relatively lower time complexity(generally polynomial-logarithmic).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31976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23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73" t="36184" r="42302" b="12682"/>
          <a:stretch/>
        </p:blipFill>
        <p:spPr>
          <a:xfrm>
            <a:off x="1410098" y="2316415"/>
            <a:ext cx="8657537" cy="43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smtClean="0"/>
              <a:t>fact(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if (n==</a:t>
            </a:r>
            <a:r>
              <a:rPr lang="en-GB" dirty="0" smtClean="0"/>
              <a:t>0 || n==1) </a:t>
            </a:r>
          </a:p>
          <a:p>
            <a:r>
              <a:rPr lang="en-GB" dirty="0"/>
              <a:t> </a:t>
            </a:r>
            <a:r>
              <a:rPr lang="en-GB" dirty="0" smtClean="0"/>
              <a:t>    return </a:t>
            </a:r>
            <a:r>
              <a:rPr lang="en-GB" dirty="0"/>
              <a:t>1;</a:t>
            </a:r>
          </a:p>
          <a:p>
            <a:r>
              <a:rPr lang="en-GB" dirty="0"/>
              <a:t> else</a:t>
            </a:r>
          </a:p>
          <a:p>
            <a:r>
              <a:rPr lang="en-GB" dirty="0"/>
              <a:t>   return n * </a:t>
            </a:r>
            <a:r>
              <a:rPr lang="en-GB" dirty="0" smtClean="0"/>
              <a:t>fact(n-1</a:t>
            </a:r>
            <a:r>
              <a:rPr lang="en-GB" dirty="0"/>
              <a:t>); </a:t>
            </a:r>
          </a:p>
          <a:p>
            <a:r>
              <a:rPr lang="en-GB" dirty="0"/>
              <a:t>}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 t="14961" r="15070" b="13239"/>
          <a:stretch/>
        </p:blipFill>
        <p:spPr>
          <a:xfrm>
            <a:off x="5006110" y="2916382"/>
            <a:ext cx="6666910" cy="310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5573" y="2335645"/>
            <a:ext cx="10686064" cy="4111336"/>
          </a:xfrm>
        </p:spPr>
        <p:txBody>
          <a:bodyPr>
            <a:noAutofit/>
          </a:bodyPr>
          <a:lstStyle/>
          <a:p>
            <a:r>
              <a:rPr lang="en-GB" sz="1400" dirty="0" err="1"/>
              <a:t>int</a:t>
            </a:r>
            <a:r>
              <a:rPr lang="en-GB" sz="1400" dirty="0"/>
              <a:t> </a:t>
            </a:r>
            <a:r>
              <a:rPr lang="en-GB" sz="1400" dirty="0" err="1"/>
              <a:t>BinarySearch</a:t>
            </a:r>
            <a:r>
              <a:rPr lang="en-GB" sz="1400" dirty="0"/>
              <a:t>(</a:t>
            </a:r>
            <a:r>
              <a:rPr lang="en-GB" sz="1400" dirty="0" err="1"/>
              <a:t>int</a:t>
            </a:r>
            <a:r>
              <a:rPr lang="en-GB" sz="1400" dirty="0"/>
              <a:t> </a:t>
            </a:r>
            <a:r>
              <a:rPr lang="en-GB" sz="1400" dirty="0" err="1"/>
              <a:t>arr</a:t>
            </a:r>
            <a:r>
              <a:rPr lang="en-GB" sz="1400" dirty="0"/>
              <a:t>[], </a:t>
            </a:r>
            <a:r>
              <a:rPr lang="en-GB" sz="1400" dirty="0" err="1"/>
              <a:t>int</a:t>
            </a:r>
            <a:r>
              <a:rPr lang="en-GB" sz="1400" dirty="0"/>
              <a:t> </a:t>
            </a:r>
            <a:r>
              <a:rPr lang="en-GB" sz="1400" dirty="0" err="1"/>
              <a:t>num</a:t>
            </a:r>
            <a:r>
              <a:rPr lang="en-GB" sz="1400" dirty="0"/>
              <a:t>, </a:t>
            </a:r>
            <a:r>
              <a:rPr lang="en-GB" sz="1400" dirty="0" err="1"/>
              <a:t>int</a:t>
            </a:r>
            <a:r>
              <a:rPr lang="en-GB" sz="1400" dirty="0"/>
              <a:t> beg, </a:t>
            </a:r>
            <a:r>
              <a:rPr lang="en-GB" sz="1400" dirty="0" err="1"/>
              <a:t>int</a:t>
            </a:r>
            <a:r>
              <a:rPr lang="en-GB" sz="1400" dirty="0"/>
              <a:t> end</a:t>
            </a:r>
            <a:r>
              <a:rPr lang="en-GB" sz="1400" dirty="0" smtClean="0"/>
              <a:t>){</a:t>
            </a:r>
            <a:endParaRPr lang="en-GB" sz="1400" dirty="0"/>
          </a:p>
          <a:p>
            <a:r>
              <a:rPr lang="en-GB" sz="1400" dirty="0"/>
              <a:t> </a:t>
            </a:r>
            <a:r>
              <a:rPr lang="en-GB" sz="1400" dirty="0" err="1"/>
              <a:t>int</a:t>
            </a:r>
            <a:r>
              <a:rPr lang="en-GB" sz="1400" dirty="0"/>
              <a:t> mid</a:t>
            </a:r>
            <a:r>
              <a:rPr lang="en-GB" sz="1400" dirty="0" smtClean="0"/>
              <a:t>;</a:t>
            </a:r>
            <a:endParaRPr lang="en-GB" sz="1400" dirty="0"/>
          </a:p>
          <a:p>
            <a:r>
              <a:rPr lang="en-GB" sz="1400" dirty="0"/>
              <a:t> if (beg &gt; end</a:t>
            </a:r>
            <a:r>
              <a:rPr lang="en-GB" sz="1400" dirty="0" smtClean="0"/>
              <a:t>)</a:t>
            </a:r>
            <a:endParaRPr lang="en-GB" sz="1400" dirty="0"/>
          </a:p>
          <a:p>
            <a:r>
              <a:rPr lang="en-GB" sz="1400" smtClean="0"/>
              <a:t>return -1;</a:t>
            </a:r>
            <a:endParaRPr lang="en-GB" sz="1400" dirty="0"/>
          </a:p>
          <a:p>
            <a:r>
              <a:rPr lang="en-GB" sz="1400" dirty="0" smtClean="0"/>
              <a:t>else {</a:t>
            </a:r>
            <a:endParaRPr lang="en-GB" sz="1400" dirty="0"/>
          </a:p>
          <a:p>
            <a:r>
              <a:rPr lang="en-GB" sz="1400" dirty="0"/>
              <a:t>  mid = (beg + end) / 2</a:t>
            </a:r>
            <a:r>
              <a:rPr lang="en-GB" sz="1400" dirty="0" smtClean="0"/>
              <a:t>;</a:t>
            </a:r>
            <a:endParaRPr lang="en-GB" sz="1400" dirty="0"/>
          </a:p>
          <a:p>
            <a:r>
              <a:rPr lang="en-GB" sz="1400" dirty="0"/>
              <a:t>  if(</a:t>
            </a:r>
            <a:r>
              <a:rPr lang="en-GB" sz="1400" dirty="0" err="1"/>
              <a:t>arr</a:t>
            </a:r>
            <a:r>
              <a:rPr lang="en-GB" sz="1400" dirty="0"/>
              <a:t>[mid] == </a:t>
            </a:r>
            <a:r>
              <a:rPr lang="en-GB" sz="1400" dirty="0" err="1"/>
              <a:t>num</a:t>
            </a:r>
            <a:r>
              <a:rPr lang="en-GB" sz="1400" dirty="0" smtClean="0"/>
              <a:t>)</a:t>
            </a:r>
            <a:endParaRPr lang="en-GB" sz="1400" dirty="0"/>
          </a:p>
          <a:p>
            <a:r>
              <a:rPr lang="en-GB" sz="1400" dirty="0" smtClean="0"/>
              <a:t>        return mid;</a:t>
            </a:r>
            <a:endParaRPr lang="en-GB" sz="1400" dirty="0"/>
          </a:p>
          <a:p>
            <a:r>
              <a:rPr lang="en-GB" sz="1400" dirty="0"/>
              <a:t> </a:t>
            </a:r>
            <a:r>
              <a:rPr lang="en-GB" sz="1400" dirty="0" smtClean="0"/>
              <a:t> </a:t>
            </a:r>
            <a:r>
              <a:rPr lang="en-GB" sz="1400" dirty="0"/>
              <a:t>else if (</a:t>
            </a:r>
            <a:r>
              <a:rPr lang="en-GB" sz="1400" dirty="0" err="1"/>
              <a:t>num</a:t>
            </a:r>
            <a:r>
              <a:rPr lang="en-GB" sz="1400" dirty="0"/>
              <a:t> &gt; </a:t>
            </a:r>
            <a:r>
              <a:rPr lang="en-GB" sz="1400" dirty="0" err="1"/>
              <a:t>arr</a:t>
            </a:r>
            <a:r>
              <a:rPr lang="en-GB" sz="1400" dirty="0"/>
              <a:t>[mid]) </a:t>
            </a:r>
          </a:p>
          <a:p>
            <a:r>
              <a:rPr lang="en-GB" sz="1400" dirty="0"/>
              <a:t>   </a:t>
            </a:r>
            <a:r>
              <a:rPr lang="en-GB" sz="1400" dirty="0" err="1"/>
              <a:t>BinarySearch</a:t>
            </a:r>
            <a:r>
              <a:rPr lang="en-GB" sz="1400" dirty="0"/>
              <a:t> (</a:t>
            </a:r>
            <a:r>
              <a:rPr lang="en-GB" sz="1400" dirty="0" err="1"/>
              <a:t>arr</a:t>
            </a:r>
            <a:r>
              <a:rPr lang="en-GB" sz="1400" dirty="0"/>
              <a:t>, </a:t>
            </a:r>
            <a:r>
              <a:rPr lang="en-GB" sz="1400" dirty="0" err="1"/>
              <a:t>num</a:t>
            </a:r>
            <a:r>
              <a:rPr lang="en-GB" sz="1400" dirty="0"/>
              <a:t>, mid+1, end</a:t>
            </a:r>
            <a:r>
              <a:rPr lang="en-GB" sz="1400" dirty="0" smtClean="0"/>
              <a:t>);</a:t>
            </a:r>
            <a:endParaRPr lang="en-GB" sz="1400" dirty="0"/>
          </a:p>
          <a:p>
            <a:r>
              <a:rPr lang="en-GB" sz="1400" dirty="0"/>
              <a:t>  </a:t>
            </a:r>
            <a:r>
              <a:rPr lang="en-GB" sz="1400" dirty="0" smtClean="0"/>
              <a:t>else </a:t>
            </a:r>
            <a:r>
              <a:rPr lang="en-GB" sz="1400" dirty="0"/>
              <a:t>if (</a:t>
            </a:r>
            <a:r>
              <a:rPr lang="en-GB" sz="1400" dirty="0" err="1"/>
              <a:t>num</a:t>
            </a:r>
            <a:r>
              <a:rPr lang="en-GB" sz="1400" dirty="0"/>
              <a:t> &lt; </a:t>
            </a:r>
            <a:r>
              <a:rPr lang="en-GB" sz="1400" dirty="0" err="1"/>
              <a:t>arr</a:t>
            </a:r>
            <a:r>
              <a:rPr lang="en-GB" sz="1400" dirty="0"/>
              <a:t>[mid]) </a:t>
            </a:r>
          </a:p>
          <a:p>
            <a:r>
              <a:rPr lang="en-GB" sz="1400" dirty="0"/>
              <a:t>   </a:t>
            </a:r>
            <a:r>
              <a:rPr lang="en-GB" sz="1400" dirty="0" err="1"/>
              <a:t>BinarySearch</a:t>
            </a:r>
            <a:r>
              <a:rPr lang="en-GB" sz="1400" dirty="0"/>
              <a:t> (</a:t>
            </a:r>
            <a:r>
              <a:rPr lang="en-GB" sz="1400" dirty="0" err="1"/>
              <a:t>arr</a:t>
            </a:r>
            <a:r>
              <a:rPr lang="en-GB" sz="1400" dirty="0"/>
              <a:t>, </a:t>
            </a:r>
            <a:r>
              <a:rPr lang="en-GB" sz="1400" dirty="0" err="1"/>
              <a:t>num</a:t>
            </a:r>
            <a:r>
              <a:rPr lang="en-GB" sz="1400" dirty="0"/>
              <a:t>, beg , mid-1</a:t>
            </a:r>
            <a:r>
              <a:rPr lang="en-GB" sz="1400" dirty="0" smtClean="0"/>
              <a:t>);</a:t>
            </a:r>
            <a:endParaRPr lang="en-GB" sz="1400" dirty="0"/>
          </a:p>
          <a:p>
            <a:r>
              <a:rPr lang="en-GB" sz="1400" dirty="0"/>
              <a:t> </a:t>
            </a:r>
            <a:r>
              <a:rPr lang="en-GB" sz="1400" dirty="0" smtClean="0"/>
              <a:t>}  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079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94691" y="2299855"/>
            <a:ext cx="9273309" cy="4253344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400" dirty="0" err="1"/>
              <a:t>i</a:t>
            </a:r>
            <a:r>
              <a:rPr lang="en-US" altLang="en-US" sz="2400" dirty="0"/>
              <a:t> = 0;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while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&lt;N) {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X=X+Y;                     // O(1)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result = mystery(X);  // O(N), just an example...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i</a:t>
            </a:r>
            <a:r>
              <a:rPr lang="en-US" altLang="en-US" sz="2400" dirty="0"/>
              <a:t>++;	                  // O(1)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}</a:t>
            </a:r>
          </a:p>
          <a:p>
            <a:pPr eaLnBrk="1" hangingPunct="1"/>
            <a:r>
              <a:rPr lang="en-US" altLang="en-US" sz="2400" dirty="0" smtClean="0"/>
              <a:t>The body of the while loop:  O(N)</a:t>
            </a:r>
          </a:p>
          <a:p>
            <a:pPr eaLnBrk="1" hangingPunct="1"/>
            <a:r>
              <a:rPr lang="en-US" altLang="en-US" sz="2400" dirty="0" smtClean="0"/>
              <a:t>Loop is executed:		     </a:t>
            </a:r>
            <a:r>
              <a:rPr lang="en-US" altLang="en-US" sz="2400" u="sng" dirty="0" smtClean="0"/>
              <a:t>N times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					N x O(N) = O(N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138382" y="872836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020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76600" y="2336800"/>
            <a:ext cx="6019800" cy="4292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if (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&lt;j)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for (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=0;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&lt;N;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++ )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	X = </a:t>
            </a:r>
            <a:r>
              <a:rPr lang="en-US" altLang="en-US" sz="2400" dirty="0" err="1" smtClean="0"/>
              <a:t>X+i</a:t>
            </a:r>
            <a:r>
              <a:rPr lang="en-US" altLang="en-US" sz="2400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else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X=0;</a:t>
            </a: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Max ( O(N), O(1) ) = O (N)</a:t>
            </a:r>
          </a:p>
        </p:txBody>
      </p:sp>
      <p:sp>
        <p:nvSpPr>
          <p:cNvPr id="35843" name="AutoShape 3"/>
          <p:cNvSpPr>
            <a:spLocks/>
          </p:cNvSpPr>
          <p:nvPr/>
        </p:nvSpPr>
        <p:spPr bwMode="auto">
          <a:xfrm>
            <a:off x="6438900" y="2369128"/>
            <a:ext cx="457200" cy="1066800"/>
          </a:xfrm>
          <a:prstGeom prst="rightBrace">
            <a:avLst>
              <a:gd name="adj1" fmla="val 19444"/>
              <a:gd name="adj2" fmla="val 52528"/>
            </a:avLst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4" name="AutoShape 4"/>
          <p:cNvSpPr>
            <a:spLocks/>
          </p:cNvSpPr>
          <p:nvPr/>
        </p:nvSpPr>
        <p:spPr bwMode="auto">
          <a:xfrm>
            <a:off x="4838700" y="3816927"/>
            <a:ext cx="533400" cy="1066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200900" y="267392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CC00"/>
                </a:solidFill>
              </a:rPr>
              <a:t>O(N)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829300" y="412172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CC00"/>
                </a:solidFill>
              </a:rPr>
              <a:t>O(1)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>
          <a:xfrm>
            <a:off x="787400" y="928256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Examples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.’d)</a:t>
            </a:r>
          </a:p>
        </p:txBody>
      </p:sp>
    </p:spTree>
    <p:extLst>
      <p:ext uri="{BB962C8B-B14F-4D97-AF65-F5344CB8AC3E}">
        <p14:creationId xmlns:p14="http://schemas.microsoft.com/office/powerpoint/2010/main" val="11023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(cont.’d)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440516"/>
            <a:ext cx="7794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0"/>
            <a:ext cx="58689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0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09626" y="2329488"/>
            <a:ext cx="7772400" cy="4114800"/>
          </a:xfrm>
        </p:spPr>
        <p:txBody>
          <a:bodyPr/>
          <a:lstStyle/>
          <a:p>
            <a:r>
              <a:rPr lang="en-US" altLang="en-US" sz="2000" dirty="0" smtClean="0"/>
              <a:t>Analyze</a:t>
            </a:r>
            <a:r>
              <a:rPr lang="en-US" altLang="en-US" dirty="0" smtClean="0"/>
              <a:t> the complexity of the following code segments: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819401"/>
            <a:ext cx="21431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3201"/>
            <a:ext cx="2057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2819401"/>
            <a:ext cx="18954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62" y="4119563"/>
            <a:ext cx="18383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4267201"/>
            <a:ext cx="2105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7" y="5495347"/>
            <a:ext cx="4895850" cy="138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239000" y="3948690"/>
            <a:ext cx="3503732" cy="1828800"/>
            <a:chOff x="7239000" y="3948690"/>
            <a:chExt cx="3503732" cy="1828800"/>
          </a:xfrm>
        </p:grpSpPr>
        <p:pic>
          <p:nvPicPr>
            <p:cNvPr id="82950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948690"/>
              <a:ext cx="24765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ight Bracket 1"/>
            <p:cNvSpPr/>
            <p:nvPr/>
          </p:nvSpPr>
          <p:spPr>
            <a:xfrm>
              <a:off x="9559636" y="4378036"/>
              <a:ext cx="445078" cy="397164"/>
            </a:xfrm>
            <a:prstGeom prst="rightBracket">
              <a:avLst>
                <a:gd name="adj" fmla="val 5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944100" y="4576618"/>
              <a:ext cx="798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O(</a:t>
              </a:r>
              <a:r>
                <a:rPr lang="en-US" sz="1200" dirty="0" err="1" smtClean="0"/>
                <a:t>nlgn</a:t>
              </a:r>
              <a:r>
                <a:rPr lang="en-US" sz="1200" dirty="0" smtClean="0"/>
                <a:t>)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9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69736" y="3203863"/>
          <a:ext cx="88249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>
                  <a:extLst>
                    <a:ext uri="{9D8B030D-6E8A-4147-A177-3AD203B41FA5}">
                      <a16:colId xmlns:a16="http://schemas.microsoft.com/office/drawing/2014/main" val="3227361542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1725418937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3258868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Worst Case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7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Sort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0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Sort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4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r>
                        <a:rPr lang="en-US" baseline="0" dirty="0" smtClean="0"/>
                        <a:t> Sort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4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5155" y="3203863"/>
          <a:ext cx="882491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318">
                  <a:extLst>
                    <a:ext uri="{9D8B030D-6E8A-4147-A177-3AD203B41FA5}">
                      <a16:colId xmlns:a16="http://schemas.microsoft.com/office/drawing/2014/main" val="1984904031"/>
                    </a:ext>
                  </a:extLst>
                </a:gridCol>
                <a:gridCol w="6775596">
                  <a:extLst>
                    <a:ext uri="{9D8B030D-6E8A-4147-A177-3AD203B41FA5}">
                      <a16:colId xmlns:a16="http://schemas.microsoft.com/office/drawing/2014/main" val="3111607978"/>
                    </a:ext>
                  </a:extLst>
                </a:gridCol>
              </a:tblGrid>
              <a:tr h="355974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61686"/>
                  </a:ext>
                </a:extLst>
              </a:tr>
              <a:tr h="614421">
                <a:tc>
                  <a:txBody>
                    <a:bodyPr/>
                    <a:lstStyle/>
                    <a:p>
                      <a:r>
                        <a:rPr lang="en-US" dirty="0" smtClean="0"/>
                        <a:t>Bubble</a:t>
                      </a:r>
                      <a:r>
                        <a:rPr lang="en-US" baseline="0" dirty="0" smtClean="0"/>
                        <a:t> Sort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 smtClean="0">
                          <a:effectLst/>
                        </a:rPr>
                        <a:t>Extremely small or nearly sorted set of data.</a:t>
                      </a:r>
                    </a:p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large datasets where the items are almost sorted.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42576"/>
                  </a:ext>
                </a:extLst>
              </a:tr>
              <a:tr h="355974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Sort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list is small and memory space is limited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59391"/>
                  </a:ext>
                </a:extLst>
              </a:tr>
              <a:tr h="614421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Sort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data is nearly sorted or when the list is small.</a:t>
                      </a:r>
                    </a:p>
                    <a:p>
                      <a:pPr fontAlgn="base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 complexity is O(1)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7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40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find the length of an array is to divide the size of the array by the size of each element (in bytes).</a:t>
            </a:r>
            <a:endParaRPr lang="en-GB" dirty="0" smtClean="0"/>
          </a:p>
          <a:p>
            <a:r>
              <a:rPr lang="en-GB" dirty="0" err="1" smtClean="0"/>
              <a:t>arraySize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)/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[0]);</a:t>
            </a:r>
          </a:p>
        </p:txBody>
      </p:sp>
    </p:spTree>
    <p:extLst>
      <p:ext uri="{BB962C8B-B14F-4D97-AF65-F5344CB8AC3E}">
        <p14:creationId xmlns:p14="http://schemas.microsoft.com/office/powerpoint/2010/main" val="370459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68464" cy="3416300"/>
          </a:xfrm>
        </p:spPr>
        <p:txBody>
          <a:bodyPr/>
          <a:lstStyle/>
          <a:p>
            <a:r>
              <a:rPr lang="en-GB" dirty="0"/>
              <a:t>The process in which a function calls itself directly or indirectly is called recursion and the corresponding function is called as recursive function.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131" t="31788" r="24416" b="10205"/>
          <a:stretch/>
        </p:blipFill>
        <p:spPr>
          <a:xfrm>
            <a:off x="2634077" y="3519056"/>
            <a:ext cx="6593050" cy="31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445</Words>
  <Application>Microsoft Office PowerPoint</Application>
  <PresentationFormat>Widescreen</PresentationFormat>
  <Paragraphs>119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Ion Boardroom</vt:lpstr>
      <vt:lpstr>Data Structure &amp; Algorithms</vt:lpstr>
      <vt:lpstr>Examples</vt:lpstr>
      <vt:lpstr>Examples (cont.’d)</vt:lpstr>
      <vt:lpstr>Examples (cont.’d)</vt:lpstr>
      <vt:lpstr>Examples</vt:lpstr>
      <vt:lpstr>Time Complexity</vt:lpstr>
      <vt:lpstr>Sorting Algorithms</vt:lpstr>
      <vt:lpstr>Size of Array</vt:lpstr>
      <vt:lpstr>Recursion</vt:lpstr>
      <vt:lpstr>Parts of Recursion</vt:lpstr>
      <vt:lpstr>Example</vt:lpstr>
      <vt:lpstr>Recursion vs Iteration</vt:lpstr>
      <vt:lpstr>Recursion</vt:lpstr>
      <vt:lpstr>Factorial</vt:lpstr>
      <vt:lpstr>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26</cp:revision>
  <dcterms:created xsi:type="dcterms:W3CDTF">2022-03-01T18:23:38Z</dcterms:created>
  <dcterms:modified xsi:type="dcterms:W3CDTF">2024-03-05T06:15:56Z</dcterms:modified>
</cp:coreProperties>
</file>