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589" r:id="rId3"/>
    <p:sldId id="330" r:id="rId4"/>
    <p:sldId id="331" r:id="rId5"/>
    <p:sldId id="658" r:id="rId6"/>
    <p:sldId id="332" r:id="rId7"/>
    <p:sldId id="335" r:id="rId8"/>
    <p:sldId id="593" r:id="rId9"/>
    <p:sldId id="594" r:id="rId10"/>
    <p:sldId id="595" r:id="rId11"/>
    <p:sldId id="597" r:id="rId12"/>
    <p:sldId id="659" r:id="rId13"/>
    <p:sldId id="601" r:id="rId14"/>
    <p:sldId id="602" r:id="rId15"/>
    <p:sldId id="604" r:id="rId16"/>
    <p:sldId id="606" r:id="rId17"/>
    <p:sldId id="607" r:id="rId18"/>
    <p:sldId id="339" r:id="rId19"/>
    <p:sldId id="350" r:id="rId20"/>
    <p:sldId id="608" r:id="rId21"/>
    <p:sldId id="609" r:id="rId22"/>
    <p:sldId id="610" r:id="rId23"/>
    <p:sldId id="342" r:id="rId24"/>
    <p:sldId id="660" r:id="rId25"/>
    <p:sldId id="344" r:id="rId26"/>
    <p:sldId id="345" r:id="rId27"/>
    <p:sldId id="346" r:id="rId28"/>
    <p:sldId id="347" r:id="rId29"/>
    <p:sldId id="348" r:id="rId30"/>
    <p:sldId id="611" r:id="rId31"/>
    <p:sldId id="351" r:id="rId32"/>
    <p:sldId id="352" r:id="rId33"/>
    <p:sldId id="354" r:id="rId34"/>
    <p:sldId id="357" r:id="rId35"/>
    <p:sldId id="358" r:id="rId36"/>
    <p:sldId id="359" r:id="rId37"/>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921"/>
  </p:normalViewPr>
  <p:slideViewPr>
    <p:cSldViewPr snapToGrid="0">
      <p:cViewPr varScale="1">
        <p:scale>
          <a:sx n="109" d="100"/>
          <a:sy n="109" d="100"/>
        </p:scale>
        <p:origin x="68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0D879-1AC2-1EFD-ED82-33B04D0CB3C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PK"/>
          </a:p>
        </p:txBody>
      </p:sp>
      <p:sp>
        <p:nvSpPr>
          <p:cNvPr id="3" name="Subtitle 2">
            <a:extLst>
              <a:ext uri="{FF2B5EF4-FFF2-40B4-BE49-F238E27FC236}">
                <a16:creationId xmlns:a16="http://schemas.microsoft.com/office/drawing/2014/main" id="{EBB8C202-7504-6858-2B88-12022ED6DB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PK"/>
          </a:p>
        </p:txBody>
      </p:sp>
      <p:sp>
        <p:nvSpPr>
          <p:cNvPr id="4" name="Date Placeholder 3">
            <a:extLst>
              <a:ext uri="{FF2B5EF4-FFF2-40B4-BE49-F238E27FC236}">
                <a16:creationId xmlns:a16="http://schemas.microsoft.com/office/drawing/2014/main" id="{0C076294-9B87-551C-9136-F8344E323419}"/>
              </a:ext>
            </a:extLst>
          </p:cNvPr>
          <p:cNvSpPr>
            <a:spLocks noGrp="1"/>
          </p:cNvSpPr>
          <p:nvPr>
            <p:ph type="dt" sz="half" idx="10"/>
          </p:nvPr>
        </p:nvSpPr>
        <p:spPr/>
        <p:txBody>
          <a:bodyPr/>
          <a:lstStyle/>
          <a:p>
            <a:fld id="{46BCD4A8-E2C7-D547-A9C8-3C0AB12661D0}" type="datetimeFigureOut">
              <a:rPr lang="en-PK" smtClean="0"/>
              <a:t>19/05/2025</a:t>
            </a:fld>
            <a:endParaRPr lang="en-PK"/>
          </a:p>
        </p:txBody>
      </p:sp>
      <p:sp>
        <p:nvSpPr>
          <p:cNvPr id="5" name="Footer Placeholder 4">
            <a:extLst>
              <a:ext uri="{FF2B5EF4-FFF2-40B4-BE49-F238E27FC236}">
                <a16:creationId xmlns:a16="http://schemas.microsoft.com/office/drawing/2014/main" id="{5F22ECEE-4040-BA9B-E0B5-5FAF4CD9064E}"/>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24088CBA-C32F-5581-E888-B12BACE93163}"/>
              </a:ext>
            </a:extLst>
          </p:cNvPr>
          <p:cNvSpPr>
            <a:spLocks noGrp="1"/>
          </p:cNvSpPr>
          <p:nvPr>
            <p:ph type="sldNum" sz="quarter" idx="12"/>
          </p:nvPr>
        </p:nvSpPr>
        <p:spPr/>
        <p:txBody>
          <a:bodyPr/>
          <a:lstStyle/>
          <a:p>
            <a:fld id="{7BA015EF-7CD1-D542-BFD1-519E961EA238}" type="slidenum">
              <a:rPr lang="en-PK" smtClean="0"/>
              <a:t>‹#›</a:t>
            </a:fld>
            <a:endParaRPr lang="en-PK"/>
          </a:p>
        </p:txBody>
      </p:sp>
    </p:spTree>
    <p:extLst>
      <p:ext uri="{BB962C8B-B14F-4D97-AF65-F5344CB8AC3E}">
        <p14:creationId xmlns:p14="http://schemas.microsoft.com/office/powerpoint/2010/main" val="948556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53B98-1778-2B78-01E5-9FD131348484}"/>
              </a:ext>
            </a:extLst>
          </p:cNvPr>
          <p:cNvSpPr>
            <a:spLocks noGrp="1"/>
          </p:cNvSpPr>
          <p:nvPr>
            <p:ph type="title"/>
          </p:nvPr>
        </p:nvSpPr>
        <p:spPr/>
        <p:txBody>
          <a:bodyPr/>
          <a:lstStyle/>
          <a:p>
            <a:r>
              <a:rPr lang="en-GB"/>
              <a:t>Click to edit Master title style</a:t>
            </a:r>
            <a:endParaRPr lang="en-PK"/>
          </a:p>
        </p:txBody>
      </p:sp>
      <p:sp>
        <p:nvSpPr>
          <p:cNvPr id="3" name="Vertical Text Placeholder 2">
            <a:extLst>
              <a:ext uri="{FF2B5EF4-FFF2-40B4-BE49-F238E27FC236}">
                <a16:creationId xmlns:a16="http://schemas.microsoft.com/office/drawing/2014/main" id="{3F76728A-A12A-CE43-5083-B62A8BED918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K"/>
          </a:p>
        </p:txBody>
      </p:sp>
      <p:sp>
        <p:nvSpPr>
          <p:cNvPr id="4" name="Date Placeholder 3">
            <a:extLst>
              <a:ext uri="{FF2B5EF4-FFF2-40B4-BE49-F238E27FC236}">
                <a16:creationId xmlns:a16="http://schemas.microsoft.com/office/drawing/2014/main" id="{E9308852-0C1E-DC4A-B3B6-4220FD6C5AAA}"/>
              </a:ext>
            </a:extLst>
          </p:cNvPr>
          <p:cNvSpPr>
            <a:spLocks noGrp="1"/>
          </p:cNvSpPr>
          <p:nvPr>
            <p:ph type="dt" sz="half" idx="10"/>
          </p:nvPr>
        </p:nvSpPr>
        <p:spPr/>
        <p:txBody>
          <a:bodyPr/>
          <a:lstStyle/>
          <a:p>
            <a:fld id="{46BCD4A8-E2C7-D547-A9C8-3C0AB12661D0}" type="datetimeFigureOut">
              <a:rPr lang="en-PK" smtClean="0"/>
              <a:t>19/05/2025</a:t>
            </a:fld>
            <a:endParaRPr lang="en-PK"/>
          </a:p>
        </p:txBody>
      </p:sp>
      <p:sp>
        <p:nvSpPr>
          <p:cNvPr id="5" name="Footer Placeholder 4">
            <a:extLst>
              <a:ext uri="{FF2B5EF4-FFF2-40B4-BE49-F238E27FC236}">
                <a16:creationId xmlns:a16="http://schemas.microsoft.com/office/drawing/2014/main" id="{107D41C4-02B1-6432-7DE6-01ADB8935249}"/>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40A869F0-9BDD-F281-2CA7-1409F15DA045}"/>
              </a:ext>
            </a:extLst>
          </p:cNvPr>
          <p:cNvSpPr>
            <a:spLocks noGrp="1"/>
          </p:cNvSpPr>
          <p:nvPr>
            <p:ph type="sldNum" sz="quarter" idx="12"/>
          </p:nvPr>
        </p:nvSpPr>
        <p:spPr/>
        <p:txBody>
          <a:bodyPr/>
          <a:lstStyle/>
          <a:p>
            <a:fld id="{7BA015EF-7CD1-D542-BFD1-519E961EA238}" type="slidenum">
              <a:rPr lang="en-PK" smtClean="0"/>
              <a:t>‹#›</a:t>
            </a:fld>
            <a:endParaRPr lang="en-PK"/>
          </a:p>
        </p:txBody>
      </p:sp>
    </p:spTree>
    <p:extLst>
      <p:ext uri="{BB962C8B-B14F-4D97-AF65-F5344CB8AC3E}">
        <p14:creationId xmlns:p14="http://schemas.microsoft.com/office/powerpoint/2010/main" val="1009916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D21C8A-9F9A-BAAC-0275-892791A351B9}"/>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PK"/>
          </a:p>
        </p:txBody>
      </p:sp>
      <p:sp>
        <p:nvSpPr>
          <p:cNvPr id="3" name="Vertical Text Placeholder 2">
            <a:extLst>
              <a:ext uri="{FF2B5EF4-FFF2-40B4-BE49-F238E27FC236}">
                <a16:creationId xmlns:a16="http://schemas.microsoft.com/office/drawing/2014/main" id="{717DD42D-EFDA-7B60-8750-BA389E9994D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K"/>
          </a:p>
        </p:txBody>
      </p:sp>
      <p:sp>
        <p:nvSpPr>
          <p:cNvPr id="4" name="Date Placeholder 3">
            <a:extLst>
              <a:ext uri="{FF2B5EF4-FFF2-40B4-BE49-F238E27FC236}">
                <a16:creationId xmlns:a16="http://schemas.microsoft.com/office/drawing/2014/main" id="{69BD312D-F3C7-BEDB-B830-E820D53D3FD4}"/>
              </a:ext>
            </a:extLst>
          </p:cNvPr>
          <p:cNvSpPr>
            <a:spLocks noGrp="1"/>
          </p:cNvSpPr>
          <p:nvPr>
            <p:ph type="dt" sz="half" idx="10"/>
          </p:nvPr>
        </p:nvSpPr>
        <p:spPr/>
        <p:txBody>
          <a:bodyPr/>
          <a:lstStyle/>
          <a:p>
            <a:fld id="{46BCD4A8-E2C7-D547-A9C8-3C0AB12661D0}" type="datetimeFigureOut">
              <a:rPr lang="en-PK" smtClean="0"/>
              <a:t>19/05/2025</a:t>
            </a:fld>
            <a:endParaRPr lang="en-PK"/>
          </a:p>
        </p:txBody>
      </p:sp>
      <p:sp>
        <p:nvSpPr>
          <p:cNvPr id="5" name="Footer Placeholder 4">
            <a:extLst>
              <a:ext uri="{FF2B5EF4-FFF2-40B4-BE49-F238E27FC236}">
                <a16:creationId xmlns:a16="http://schemas.microsoft.com/office/drawing/2014/main" id="{DC47E6F8-4B1B-5EE9-09C4-27AF69FC1570}"/>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5FC2DF0E-85AF-E7A1-6E3A-D406C17C5C4F}"/>
              </a:ext>
            </a:extLst>
          </p:cNvPr>
          <p:cNvSpPr>
            <a:spLocks noGrp="1"/>
          </p:cNvSpPr>
          <p:nvPr>
            <p:ph type="sldNum" sz="quarter" idx="12"/>
          </p:nvPr>
        </p:nvSpPr>
        <p:spPr/>
        <p:txBody>
          <a:bodyPr/>
          <a:lstStyle/>
          <a:p>
            <a:fld id="{7BA015EF-7CD1-D542-BFD1-519E961EA238}" type="slidenum">
              <a:rPr lang="en-PK" smtClean="0"/>
              <a:t>‹#›</a:t>
            </a:fld>
            <a:endParaRPr lang="en-PK"/>
          </a:p>
        </p:txBody>
      </p:sp>
    </p:spTree>
    <p:extLst>
      <p:ext uri="{BB962C8B-B14F-4D97-AF65-F5344CB8AC3E}">
        <p14:creationId xmlns:p14="http://schemas.microsoft.com/office/powerpoint/2010/main" val="238968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46600-DFB1-2A1C-2312-D7D1FD331E09}"/>
              </a:ext>
            </a:extLst>
          </p:cNvPr>
          <p:cNvSpPr>
            <a:spLocks noGrp="1"/>
          </p:cNvSpPr>
          <p:nvPr>
            <p:ph type="title"/>
          </p:nvPr>
        </p:nvSpPr>
        <p:spPr/>
        <p:txBody>
          <a:bodyPr/>
          <a:lstStyle/>
          <a:p>
            <a:r>
              <a:rPr lang="en-GB"/>
              <a:t>Click to edit Master title style</a:t>
            </a:r>
            <a:endParaRPr lang="en-PK"/>
          </a:p>
        </p:txBody>
      </p:sp>
      <p:sp>
        <p:nvSpPr>
          <p:cNvPr id="3" name="Content Placeholder 2">
            <a:extLst>
              <a:ext uri="{FF2B5EF4-FFF2-40B4-BE49-F238E27FC236}">
                <a16:creationId xmlns:a16="http://schemas.microsoft.com/office/drawing/2014/main" id="{590D707C-8218-6EC9-15CE-7279CECDF912}"/>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K"/>
          </a:p>
        </p:txBody>
      </p:sp>
      <p:sp>
        <p:nvSpPr>
          <p:cNvPr id="4" name="Date Placeholder 3">
            <a:extLst>
              <a:ext uri="{FF2B5EF4-FFF2-40B4-BE49-F238E27FC236}">
                <a16:creationId xmlns:a16="http://schemas.microsoft.com/office/drawing/2014/main" id="{07AF55EF-0C01-5E2A-5EB2-A1DF9D3804A2}"/>
              </a:ext>
            </a:extLst>
          </p:cNvPr>
          <p:cNvSpPr>
            <a:spLocks noGrp="1"/>
          </p:cNvSpPr>
          <p:nvPr>
            <p:ph type="dt" sz="half" idx="10"/>
          </p:nvPr>
        </p:nvSpPr>
        <p:spPr/>
        <p:txBody>
          <a:bodyPr/>
          <a:lstStyle/>
          <a:p>
            <a:fld id="{46BCD4A8-E2C7-D547-A9C8-3C0AB12661D0}" type="datetimeFigureOut">
              <a:rPr lang="en-PK" smtClean="0"/>
              <a:t>19/05/2025</a:t>
            </a:fld>
            <a:endParaRPr lang="en-PK"/>
          </a:p>
        </p:txBody>
      </p:sp>
      <p:sp>
        <p:nvSpPr>
          <p:cNvPr id="5" name="Footer Placeholder 4">
            <a:extLst>
              <a:ext uri="{FF2B5EF4-FFF2-40B4-BE49-F238E27FC236}">
                <a16:creationId xmlns:a16="http://schemas.microsoft.com/office/drawing/2014/main" id="{B521C8CF-4FCA-4B11-C2C7-AC3AD0087C29}"/>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F69A7F1D-60EA-1F7F-48F2-653B40D2FFE6}"/>
              </a:ext>
            </a:extLst>
          </p:cNvPr>
          <p:cNvSpPr>
            <a:spLocks noGrp="1"/>
          </p:cNvSpPr>
          <p:nvPr>
            <p:ph type="sldNum" sz="quarter" idx="12"/>
          </p:nvPr>
        </p:nvSpPr>
        <p:spPr/>
        <p:txBody>
          <a:bodyPr/>
          <a:lstStyle/>
          <a:p>
            <a:fld id="{7BA015EF-7CD1-D542-BFD1-519E961EA238}" type="slidenum">
              <a:rPr lang="en-PK" smtClean="0"/>
              <a:t>‹#›</a:t>
            </a:fld>
            <a:endParaRPr lang="en-PK"/>
          </a:p>
        </p:txBody>
      </p:sp>
    </p:spTree>
    <p:extLst>
      <p:ext uri="{BB962C8B-B14F-4D97-AF65-F5344CB8AC3E}">
        <p14:creationId xmlns:p14="http://schemas.microsoft.com/office/powerpoint/2010/main" val="51179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BDFE9-E4F2-E0C9-4212-D74ECFC7D80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PK"/>
          </a:p>
        </p:txBody>
      </p:sp>
      <p:sp>
        <p:nvSpPr>
          <p:cNvPr id="3" name="Text Placeholder 2">
            <a:extLst>
              <a:ext uri="{FF2B5EF4-FFF2-40B4-BE49-F238E27FC236}">
                <a16:creationId xmlns:a16="http://schemas.microsoft.com/office/drawing/2014/main" id="{8C867D1A-6844-C0CA-1CC0-0FD6BC6444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7536868-65E2-6012-1E7D-62D601086A76}"/>
              </a:ext>
            </a:extLst>
          </p:cNvPr>
          <p:cNvSpPr>
            <a:spLocks noGrp="1"/>
          </p:cNvSpPr>
          <p:nvPr>
            <p:ph type="dt" sz="half" idx="10"/>
          </p:nvPr>
        </p:nvSpPr>
        <p:spPr/>
        <p:txBody>
          <a:bodyPr/>
          <a:lstStyle/>
          <a:p>
            <a:fld id="{46BCD4A8-E2C7-D547-A9C8-3C0AB12661D0}" type="datetimeFigureOut">
              <a:rPr lang="en-PK" smtClean="0"/>
              <a:t>19/05/2025</a:t>
            </a:fld>
            <a:endParaRPr lang="en-PK"/>
          </a:p>
        </p:txBody>
      </p:sp>
      <p:sp>
        <p:nvSpPr>
          <p:cNvPr id="5" name="Footer Placeholder 4">
            <a:extLst>
              <a:ext uri="{FF2B5EF4-FFF2-40B4-BE49-F238E27FC236}">
                <a16:creationId xmlns:a16="http://schemas.microsoft.com/office/drawing/2014/main" id="{BC86B5CE-47BF-2ABC-61B1-F03B9EEA03D3}"/>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2E368AB4-E1F2-971B-A738-454866859D89}"/>
              </a:ext>
            </a:extLst>
          </p:cNvPr>
          <p:cNvSpPr>
            <a:spLocks noGrp="1"/>
          </p:cNvSpPr>
          <p:nvPr>
            <p:ph type="sldNum" sz="quarter" idx="12"/>
          </p:nvPr>
        </p:nvSpPr>
        <p:spPr/>
        <p:txBody>
          <a:bodyPr/>
          <a:lstStyle/>
          <a:p>
            <a:fld id="{7BA015EF-7CD1-D542-BFD1-519E961EA238}" type="slidenum">
              <a:rPr lang="en-PK" smtClean="0"/>
              <a:t>‹#›</a:t>
            </a:fld>
            <a:endParaRPr lang="en-PK"/>
          </a:p>
        </p:txBody>
      </p:sp>
    </p:spTree>
    <p:extLst>
      <p:ext uri="{BB962C8B-B14F-4D97-AF65-F5344CB8AC3E}">
        <p14:creationId xmlns:p14="http://schemas.microsoft.com/office/powerpoint/2010/main" val="140358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F86CA-EEF8-C8C3-3FCC-02FE7E8567D5}"/>
              </a:ext>
            </a:extLst>
          </p:cNvPr>
          <p:cNvSpPr>
            <a:spLocks noGrp="1"/>
          </p:cNvSpPr>
          <p:nvPr>
            <p:ph type="title"/>
          </p:nvPr>
        </p:nvSpPr>
        <p:spPr/>
        <p:txBody>
          <a:bodyPr/>
          <a:lstStyle/>
          <a:p>
            <a:r>
              <a:rPr lang="en-GB"/>
              <a:t>Click to edit Master title style</a:t>
            </a:r>
            <a:endParaRPr lang="en-PK"/>
          </a:p>
        </p:txBody>
      </p:sp>
      <p:sp>
        <p:nvSpPr>
          <p:cNvPr id="3" name="Content Placeholder 2">
            <a:extLst>
              <a:ext uri="{FF2B5EF4-FFF2-40B4-BE49-F238E27FC236}">
                <a16:creationId xmlns:a16="http://schemas.microsoft.com/office/drawing/2014/main" id="{AD9348A7-B4B3-7FEF-CC96-57578113EA9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K"/>
          </a:p>
        </p:txBody>
      </p:sp>
      <p:sp>
        <p:nvSpPr>
          <p:cNvPr id="4" name="Content Placeholder 3">
            <a:extLst>
              <a:ext uri="{FF2B5EF4-FFF2-40B4-BE49-F238E27FC236}">
                <a16:creationId xmlns:a16="http://schemas.microsoft.com/office/drawing/2014/main" id="{FBC41674-3153-1449-E2F6-8E52A9A73CC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K"/>
          </a:p>
        </p:txBody>
      </p:sp>
      <p:sp>
        <p:nvSpPr>
          <p:cNvPr id="5" name="Date Placeholder 4">
            <a:extLst>
              <a:ext uri="{FF2B5EF4-FFF2-40B4-BE49-F238E27FC236}">
                <a16:creationId xmlns:a16="http://schemas.microsoft.com/office/drawing/2014/main" id="{336346E2-2939-DF0C-F1A2-92D068988BEA}"/>
              </a:ext>
            </a:extLst>
          </p:cNvPr>
          <p:cNvSpPr>
            <a:spLocks noGrp="1"/>
          </p:cNvSpPr>
          <p:nvPr>
            <p:ph type="dt" sz="half" idx="10"/>
          </p:nvPr>
        </p:nvSpPr>
        <p:spPr/>
        <p:txBody>
          <a:bodyPr/>
          <a:lstStyle/>
          <a:p>
            <a:fld id="{46BCD4A8-E2C7-D547-A9C8-3C0AB12661D0}" type="datetimeFigureOut">
              <a:rPr lang="en-PK" smtClean="0"/>
              <a:t>19/05/2025</a:t>
            </a:fld>
            <a:endParaRPr lang="en-PK"/>
          </a:p>
        </p:txBody>
      </p:sp>
      <p:sp>
        <p:nvSpPr>
          <p:cNvPr id="6" name="Footer Placeholder 5">
            <a:extLst>
              <a:ext uri="{FF2B5EF4-FFF2-40B4-BE49-F238E27FC236}">
                <a16:creationId xmlns:a16="http://schemas.microsoft.com/office/drawing/2014/main" id="{3BFCD931-4AB9-8EF9-56E8-9BB3BE9AD0E0}"/>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83C293E8-0B0A-B5A2-ED54-76DFB2DACE9E}"/>
              </a:ext>
            </a:extLst>
          </p:cNvPr>
          <p:cNvSpPr>
            <a:spLocks noGrp="1"/>
          </p:cNvSpPr>
          <p:nvPr>
            <p:ph type="sldNum" sz="quarter" idx="12"/>
          </p:nvPr>
        </p:nvSpPr>
        <p:spPr/>
        <p:txBody>
          <a:bodyPr/>
          <a:lstStyle/>
          <a:p>
            <a:fld id="{7BA015EF-7CD1-D542-BFD1-519E961EA238}" type="slidenum">
              <a:rPr lang="en-PK" smtClean="0"/>
              <a:t>‹#›</a:t>
            </a:fld>
            <a:endParaRPr lang="en-PK"/>
          </a:p>
        </p:txBody>
      </p:sp>
    </p:spTree>
    <p:extLst>
      <p:ext uri="{BB962C8B-B14F-4D97-AF65-F5344CB8AC3E}">
        <p14:creationId xmlns:p14="http://schemas.microsoft.com/office/powerpoint/2010/main" val="3033048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D79A4-4DE6-6062-327F-1E0706EAEB7A}"/>
              </a:ext>
            </a:extLst>
          </p:cNvPr>
          <p:cNvSpPr>
            <a:spLocks noGrp="1"/>
          </p:cNvSpPr>
          <p:nvPr>
            <p:ph type="title"/>
          </p:nvPr>
        </p:nvSpPr>
        <p:spPr>
          <a:xfrm>
            <a:off x="839788" y="365125"/>
            <a:ext cx="10515600" cy="1325563"/>
          </a:xfrm>
        </p:spPr>
        <p:txBody>
          <a:bodyPr/>
          <a:lstStyle/>
          <a:p>
            <a:r>
              <a:rPr lang="en-GB"/>
              <a:t>Click to edit Master title style</a:t>
            </a:r>
            <a:endParaRPr lang="en-PK"/>
          </a:p>
        </p:txBody>
      </p:sp>
      <p:sp>
        <p:nvSpPr>
          <p:cNvPr id="3" name="Text Placeholder 2">
            <a:extLst>
              <a:ext uri="{FF2B5EF4-FFF2-40B4-BE49-F238E27FC236}">
                <a16:creationId xmlns:a16="http://schemas.microsoft.com/office/drawing/2014/main" id="{4B2AC179-CFB4-C983-603A-5323577B2F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CF80C53-08A4-9866-7C71-C227D508805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K"/>
          </a:p>
        </p:txBody>
      </p:sp>
      <p:sp>
        <p:nvSpPr>
          <p:cNvPr id="5" name="Text Placeholder 4">
            <a:extLst>
              <a:ext uri="{FF2B5EF4-FFF2-40B4-BE49-F238E27FC236}">
                <a16:creationId xmlns:a16="http://schemas.microsoft.com/office/drawing/2014/main" id="{9074FB7D-E8CD-5964-DE81-FF1815DB99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668300D-8485-D3DF-5C2E-E0653D3740C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K"/>
          </a:p>
        </p:txBody>
      </p:sp>
      <p:sp>
        <p:nvSpPr>
          <p:cNvPr id="7" name="Date Placeholder 6">
            <a:extLst>
              <a:ext uri="{FF2B5EF4-FFF2-40B4-BE49-F238E27FC236}">
                <a16:creationId xmlns:a16="http://schemas.microsoft.com/office/drawing/2014/main" id="{1358C4B2-5A51-D36F-FE5E-7826CAAF72F1}"/>
              </a:ext>
            </a:extLst>
          </p:cNvPr>
          <p:cNvSpPr>
            <a:spLocks noGrp="1"/>
          </p:cNvSpPr>
          <p:nvPr>
            <p:ph type="dt" sz="half" idx="10"/>
          </p:nvPr>
        </p:nvSpPr>
        <p:spPr/>
        <p:txBody>
          <a:bodyPr/>
          <a:lstStyle/>
          <a:p>
            <a:fld id="{46BCD4A8-E2C7-D547-A9C8-3C0AB12661D0}" type="datetimeFigureOut">
              <a:rPr lang="en-PK" smtClean="0"/>
              <a:t>19/05/2025</a:t>
            </a:fld>
            <a:endParaRPr lang="en-PK"/>
          </a:p>
        </p:txBody>
      </p:sp>
      <p:sp>
        <p:nvSpPr>
          <p:cNvPr id="8" name="Footer Placeholder 7">
            <a:extLst>
              <a:ext uri="{FF2B5EF4-FFF2-40B4-BE49-F238E27FC236}">
                <a16:creationId xmlns:a16="http://schemas.microsoft.com/office/drawing/2014/main" id="{419C0719-823D-F8EC-BEA5-85501875DD7C}"/>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F358051E-6627-EE9C-E554-19BF314B168F}"/>
              </a:ext>
            </a:extLst>
          </p:cNvPr>
          <p:cNvSpPr>
            <a:spLocks noGrp="1"/>
          </p:cNvSpPr>
          <p:nvPr>
            <p:ph type="sldNum" sz="quarter" idx="12"/>
          </p:nvPr>
        </p:nvSpPr>
        <p:spPr/>
        <p:txBody>
          <a:bodyPr/>
          <a:lstStyle/>
          <a:p>
            <a:fld id="{7BA015EF-7CD1-D542-BFD1-519E961EA238}" type="slidenum">
              <a:rPr lang="en-PK" smtClean="0"/>
              <a:t>‹#›</a:t>
            </a:fld>
            <a:endParaRPr lang="en-PK"/>
          </a:p>
        </p:txBody>
      </p:sp>
    </p:spTree>
    <p:extLst>
      <p:ext uri="{BB962C8B-B14F-4D97-AF65-F5344CB8AC3E}">
        <p14:creationId xmlns:p14="http://schemas.microsoft.com/office/powerpoint/2010/main" val="1021035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FC314-2A8E-0BBB-887F-D74F61DBF55C}"/>
              </a:ext>
            </a:extLst>
          </p:cNvPr>
          <p:cNvSpPr>
            <a:spLocks noGrp="1"/>
          </p:cNvSpPr>
          <p:nvPr>
            <p:ph type="title"/>
          </p:nvPr>
        </p:nvSpPr>
        <p:spPr/>
        <p:txBody>
          <a:bodyPr/>
          <a:lstStyle/>
          <a:p>
            <a:r>
              <a:rPr lang="en-GB"/>
              <a:t>Click to edit Master title style</a:t>
            </a:r>
            <a:endParaRPr lang="en-PK"/>
          </a:p>
        </p:txBody>
      </p:sp>
      <p:sp>
        <p:nvSpPr>
          <p:cNvPr id="3" name="Date Placeholder 2">
            <a:extLst>
              <a:ext uri="{FF2B5EF4-FFF2-40B4-BE49-F238E27FC236}">
                <a16:creationId xmlns:a16="http://schemas.microsoft.com/office/drawing/2014/main" id="{B4ADF75A-0C7F-F1B4-152D-5885401FF5CD}"/>
              </a:ext>
            </a:extLst>
          </p:cNvPr>
          <p:cNvSpPr>
            <a:spLocks noGrp="1"/>
          </p:cNvSpPr>
          <p:nvPr>
            <p:ph type="dt" sz="half" idx="10"/>
          </p:nvPr>
        </p:nvSpPr>
        <p:spPr/>
        <p:txBody>
          <a:bodyPr/>
          <a:lstStyle/>
          <a:p>
            <a:fld id="{46BCD4A8-E2C7-D547-A9C8-3C0AB12661D0}" type="datetimeFigureOut">
              <a:rPr lang="en-PK" smtClean="0"/>
              <a:t>19/05/2025</a:t>
            </a:fld>
            <a:endParaRPr lang="en-PK"/>
          </a:p>
        </p:txBody>
      </p:sp>
      <p:sp>
        <p:nvSpPr>
          <p:cNvPr id="4" name="Footer Placeholder 3">
            <a:extLst>
              <a:ext uri="{FF2B5EF4-FFF2-40B4-BE49-F238E27FC236}">
                <a16:creationId xmlns:a16="http://schemas.microsoft.com/office/drawing/2014/main" id="{7A7A9D7A-07F8-7C0B-0DE3-45F35D69BDF9}"/>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380AFC3A-1E02-55C7-55C9-9D0C0CB5C63D}"/>
              </a:ext>
            </a:extLst>
          </p:cNvPr>
          <p:cNvSpPr>
            <a:spLocks noGrp="1"/>
          </p:cNvSpPr>
          <p:nvPr>
            <p:ph type="sldNum" sz="quarter" idx="12"/>
          </p:nvPr>
        </p:nvSpPr>
        <p:spPr/>
        <p:txBody>
          <a:bodyPr/>
          <a:lstStyle/>
          <a:p>
            <a:fld id="{7BA015EF-7CD1-D542-BFD1-519E961EA238}" type="slidenum">
              <a:rPr lang="en-PK" smtClean="0"/>
              <a:t>‹#›</a:t>
            </a:fld>
            <a:endParaRPr lang="en-PK"/>
          </a:p>
        </p:txBody>
      </p:sp>
    </p:spTree>
    <p:extLst>
      <p:ext uri="{BB962C8B-B14F-4D97-AF65-F5344CB8AC3E}">
        <p14:creationId xmlns:p14="http://schemas.microsoft.com/office/powerpoint/2010/main" val="3998124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921D6C-35A8-4F09-0C52-E13A736F72B0}"/>
              </a:ext>
            </a:extLst>
          </p:cNvPr>
          <p:cNvSpPr>
            <a:spLocks noGrp="1"/>
          </p:cNvSpPr>
          <p:nvPr>
            <p:ph type="dt" sz="half" idx="10"/>
          </p:nvPr>
        </p:nvSpPr>
        <p:spPr/>
        <p:txBody>
          <a:bodyPr/>
          <a:lstStyle/>
          <a:p>
            <a:fld id="{46BCD4A8-E2C7-D547-A9C8-3C0AB12661D0}" type="datetimeFigureOut">
              <a:rPr lang="en-PK" smtClean="0"/>
              <a:t>19/05/2025</a:t>
            </a:fld>
            <a:endParaRPr lang="en-PK"/>
          </a:p>
        </p:txBody>
      </p:sp>
      <p:sp>
        <p:nvSpPr>
          <p:cNvPr id="3" name="Footer Placeholder 2">
            <a:extLst>
              <a:ext uri="{FF2B5EF4-FFF2-40B4-BE49-F238E27FC236}">
                <a16:creationId xmlns:a16="http://schemas.microsoft.com/office/drawing/2014/main" id="{E8E76D85-030C-8299-FB10-FBD76EB4B2F9}"/>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4CA859A5-3F63-26C3-BAC0-4E40E52DB0CC}"/>
              </a:ext>
            </a:extLst>
          </p:cNvPr>
          <p:cNvSpPr>
            <a:spLocks noGrp="1"/>
          </p:cNvSpPr>
          <p:nvPr>
            <p:ph type="sldNum" sz="quarter" idx="12"/>
          </p:nvPr>
        </p:nvSpPr>
        <p:spPr/>
        <p:txBody>
          <a:bodyPr/>
          <a:lstStyle/>
          <a:p>
            <a:fld id="{7BA015EF-7CD1-D542-BFD1-519E961EA238}" type="slidenum">
              <a:rPr lang="en-PK" smtClean="0"/>
              <a:t>‹#›</a:t>
            </a:fld>
            <a:endParaRPr lang="en-PK"/>
          </a:p>
        </p:txBody>
      </p:sp>
    </p:spTree>
    <p:extLst>
      <p:ext uri="{BB962C8B-B14F-4D97-AF65-F5344CB8AC3E}">
        <p14:creationId xmlns:p14="http://schemas.microsoft.com/office/powerpoint/2010/main" val="1242738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8F6DB-126B-1CA2-CA52-8B35212C040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PK"/>
          </a:p>
        </p:txBody>
      </p:sp>
      <p:sp>
        <p:nvSpPr>
          <p:cNvPr id="3" name="Content Placeholder 2">
            <a:extLst>
              <a:ext uri="{FF2B5EF4-FFF2-40B4-BE49-F238E27FC236}">
                <a16:creationId xmlns:a16="http://schemas.microsoft.com/office/drawing/2014/main" id="{8EB083FE-903E-4158-BD6F-70B4189109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K"/>
          </a:p>
        </p:txBody>
      </p:sp>
      <p:sp>
        <p:nvSpPr>
          <p:cNvPr id="4" name="Text Placeholder 3">
            <a:extLst>
              <a:ext uri="{FF2B5EF4-FFF2-40B4-BE49-F238E27FC236}">
                <a16:creationId xmlns:a16="http://schemas.microsoft.com/office/drawing/2014/main" id="{F5E01A9F-48FD-D957-0BE1-88D8B9DC76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3CB5AFD-A964-A67A-5C03-02C0A7141436}"/>
              </a:ext>
            </a:extLst>
          </p:cNvPr>
          <p:cNvSpPr>
            <a:spLocks noGrp="1"/>
          </p:cNvSpPr>
          <p:nvPr>
            <p:ph type="dt" sz="half" idx="10"/>
          </p:nvPr>
        </p:nvSpPr>
        <p:spPr/>
        <p:txBody>
          <a:bodyPr/>
          <a:lstStyle/>
          <a:p>
            <a:fld id="{46BCD4A8-E2C7-D547-A9C8-3C0AB12661D0}" type="datetimeFigureOut">
              <a:rPr lang="en-PK" smtClean="0"/>
              <a:t>19/05/2025</a:t>
            </a:fld>
            <a:endParaRPr lang="en-PK"/>
          </a:p>
        </p:txBody>
      </p:sp>
      <p:sp>
        <p:nvSpPr>
          <p:cNvPr id="6" name="Footer Placeholder 5">
            <a:extLst>
              <a:ext uri="{FF2B5EF4-FFF2-40B4-BE49-F238E27FC236}">
                <a16:creationId xmlns:a16="http://schemas.microsoft.com/office/drawing/2014/main" id="{7D186CBA-D24A-53E9-E4CE-B2EEA578E6FE}"/>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031CA382-1E16-FACD-C2FB-6610C6C234DC}"/>
              </a:ext>
            </a:extLst>
          </p:cNvPr>
          <p:cNvSpPr>
            <a:spLocks noGrp="1"/>
          </p:cNvSpPr>
          <p:nvPr>
            <p:ph type="sldNum" sz="quarter" idx="12"/>
          </p:nvPr>
        </p:nvSpPr>
        <p:spPr/>
        <p:txBody>
          <a:bodyPr/>
          <a:lstStyle/>
          <a:p>
            <a:fld id="{7BA015EF-7CD1-D542-BFD1-519E961EA238}" type="slidenum">
              <a:rPr lang="en-PK" smtClean="0"/>
              <a:t>‹#›</a:t>
            </a:fld>
            <a:endParaRPr lang="en-PK"/>
          </a:p>
        </p:txBody>
      </p:sp>
    </p:spTree>
    <p:extLst>
      <p:ext uri="{BB962C8B-B14F-4D97-AF65-F5344CB8AC3E}">
        <p14:creationId xmlns:p14="http://schemas.microsoft.com/office/powerpoint/2010/main" val="3182663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40C57-E80F-5C57-8420-C7B56EB2C12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PK"/>
          </a:p>
        </p:txBody>
      </p:sp>
      <p:sp>
        <p:nvSpPr>
          <p:cNvPr id="3" name="Picture Placeholder 2">
            <a:extLst>
              <a:ext uri="{FF2B5EF4-FFF2-40B4-BE49-F238E27FC236}">
                <a16:creationId xmlns:a16="http://schemas.microsoft.com/office/drawing/2014/main" id="{EA4ABDE1-DF31-D3CC-1E8D-9798431185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560DE624-18F7-CD97-5A69-FA549B1B78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62D5089-BB7F-5A86-8019-042F6C559B5A}"/>
              </a:ext>
            </a:extLst>
          </p:cNvPr>
          <p:cNvSpPr>
            <a:spLocks noGrp="1"/>
          </p:cNvSpPr>
          <p:nvPr>
            <p:ph type="dt" sz="half" idx="10"/>
          </p:nvPr>
        </p:nvSpPr>
        <p:spPr/>
        <p:txBody>
          <a:bodyPr/>
          <a:lstStyle/>
          <a:p>
            <a:fld id="{46BCD4A8-E2C7-D547-A9C8-3C0AB12661D0}" type="datetimeFigureOut">
              <a:rPr lang="en-PK" smtClean="0"/>
              <a:t>19/05/2025</a:t>
            </a:fld>
            <a:endParaRPr lang="en-PK"/>
          </a:p>
        </p:txBody>
      </p:sp>
      <p:sp>
        <p:nvSpPr>
          <p:cNvPr id="6" name="Footer Placeholder 5">
            <a:extLst>
              <a:ext uri="{FF2B5EF4-FFF2-40B4-BE49-F238E27FC236}">
                <a16:creationId xmlns:a16="http://schemas.microsoft.com/office/drawing/2014/main" id="{57777972-5521-BA2E-F04F-A5BAD8136C64}"/>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2C1926E3-2445-A05E-826F-4974C9F85B8F}"/>
              </a:ext>
            </a:extLst>
          </p:cNvPr>
          <p:cNvSpPr>
            <a:spLocks noGrp="1"/>
          </p:cNvSpPr>
          <p:nvPr>
            <p:ph type="sldNum" sz="quarter" idx="12"/>
          </p:nvPr>
        </p:nvSpPr>
        <p:spPr/>
        <p:txBody>
          <a:bodyPr/>
          <a:lstStyle/>
          <a:p>
            <a:fld id="{7BA015EF-7CD1-D542-BFD1-519E961EA238}" type="slidenum">
              <a:rPr lang="en-PK" smtClean="0"/>
              <a:t>‹#›</a:t>
            </a:fld>
            <a:endParaRPr lang="en-PK"/>
          </a:p>
        </p:txBody>
      </p:sp>
    </p:spTree>
    <p:extLst>
      <p:ext uri="{BB962C8B-B14F-4D97-AF65-F5344CB8AC3E}">
        <p14:creationId xmlns:p14="http://schemas.microsoft.com/office/powerpoint/2010/main" val="482508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8A1AF7-2C01-63B1-6DAA-4DEF418284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PK"/>
          </a:p>
        </p:txBody>
      </p:sp>
      <p:sp>
        <p:nvSpPr>
          <p:cNvPr id="3" name="Text Placeholder 2">
            <a:extLst>
              <a:ext uri="{FF2B5EF4-FFF2-40B4-BE49-F238E27FC236}">
                <a16:creationId xmlns:a16="http://schemas.microsoft.com/office/drawing/2014/main" id="{B93651FE-20E2-7352-BB07-9296B0DF50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K"/>
          </a:p>
        </p:txBody>
      </p:sp>
      <p:sp>
        <p:nvSpPr>
          <p:cNvPr id="4" name="Date Placeholder 3">
            <a:extLst>
              <a:ext uri="{FF2B5EF4-FFF2-40B4-BE49-F238E27FC236}">
                <a16:creationId xmlns:a16="http://schemas.microsoft.com/office/drawing/2014/main" id="{794D2E04-F921-DFBE-5E81-01BC990D12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BCD4A8-E2C7-D547-A9C8-3C0AB12661D0}" type="datetimeFigureOut">
              <a:rPr lang="en-PK" smtClean="0"/>
              <a:t>19/05/2025</a:t>
            </a:fld>
            <a:endParaRPr lang="en-PK"/>
          </a:p>
        </p:txBody>
      </p:sp>
      <p:sp>
        <p:nvSpPr>
          <p:cNvPr id="5" name="Footer Placeholder 4">
            <a:extLst>
              <a:ext uri="{FF2B5EF4-FFF2-40B4-BE49-F238E27FC236}">
                <a16:creationId xmlns:a16="http://schemas.microsoft.com/office/drawing/2014/main" id="{D0972782-DE06-F5AD-5599-54039E5EF8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26331F3A-5EC5-1230-76E0-AAEE127BC4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A015EF-7CD1-D542-BFD1-519E961EA238}" type="slidenum">
              <a:rPr lang="en-PK" smtClean="0"/>
              <a:t>‹#›</a:t>
            </a:fld>
            <a:endParaRPr lang="en-PK"/>
          </a:p>
        </p:txBody>
      </p:sp>
    </p:spTree>
    <p:extLst>
      <p:ext uri="{BB962C8B-B14F-4D97-AF65-F5344CB8AC3E}">
        <p14:creationId xmlns:p14="http://schemas.microsoft.com/office/powerpoint/2010/main" val="22600000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www.paladingrp.com/"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A00EA-9EC2-A29F-0975-A7200552BFCC}"/>
              </a:ext>
            </a:extLst>
          </p:cNvPr>
          <p:cNvSpPr>
            <a:spLocks noGrp="1"/>
          </p:cNvSpPr>
          <p:nvPr>
            <p:ph type="ctrTitle"/>
          </p:nvPr>
        </p:nvSpPr>
        <p:spPr/>
        <p:txBody>
          <a:bodyPr/>
          <a:lstStyle/>
          <a:p>
            <a:r>
              <a:rPr lang="en-PK" dirty="0"/>
              <a:t>Firewalls</a:t>
            </a:r>
          </a:p>
        </p:txBody>
      </p:sp>
      <p:sp>
        <p:nvSpPr>
          <p:cNvPr id="3" name="Subtitle 2">
            <a:extLst>
              <a:ext uri="{FF2B5EF4-FFF2-40B4-BE49-F238E27FC236}">
                <a16:creationId xmlns:a16="http://schemas.microsoft.com/office/drawing/2014/main" id="{CC1F11B1-4DF9-B79E-8CE1-73824C4CF4D4}"/>
              </a:ext>
            </a:extLst>
          </p:cNvPr>
          <p:cNvSpPr>
            <a:spLocks noGrp="1"/>
          </p:cNvSpPr>
          <p:nvPr>
            <p:ph type="subTitle" idx="1"/>
          </p:nvPr>
        </p:nvSpPr>
        <p:spPr/>
        <p:txBody>
          <a:bodyPr/>
          <a:lstStyle/>
          <a:p>
            <a:r>
              <a:rPr lang="en-PK" dirty="0"/>
              <a:t>Network Security</a:t>
            </a:r>
          </a:p>
        </p:txBody>
      </p:sp>
    </p:spTree>
    <p:extLst>
      <p:ext uri="{BB962C8B-B14F-4D97-AF65-F5344CB8AC3E}">
        <p14:creationId xmlns:p14="http://schemas.microsoft.com/office/powerpoint/2010/main" val="5561996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a:t>Application Proxies - 559</a:t>
            </a:r>
          </a:p>
        </p:txBody>
      </p:sp>
      <p:sp>
        <p:nvSpPr>
          <p:cNvPr id="122883" name="Rectangle 3"/>
          <p:cNvSpPr>
            <a:spLocks noGrp="1" noChangeArrowheads="1"/>
          </p:cNvSpPr>
          <p:nvPr>
            <p:ph idx="1"/>
          </p:nvPr>
        </p:nvSpPr>
        <p:spPr>
          <a:xfrm>
            <a:off x="1981200" y="4572000"/>
            <a:ext cx="8229600" cy="1828800"/>
          </a:xfrm>
        </p:spPr>
        <p:txBody>
          <a:bodyPr>
            <a:normAutofit/>
          </a:bodyPr>
          <a:lstStyle/>
          <a:p>
            <a:r>
              <a:rPr lang="en-US" dirty="0"/>
              <a:t>Like circuit layer proxies, but actually understand the application/protocol they are </a:t>
            </a:r>
            <a:r>
              <a:rPr lang="en-US" dirty="0" err="1"/>
              <a:t>proxing</a:t>
            </a:r>
            <a:r>
              <a:rPr lang="en-US" dirty="0"/>
              <a:t>.</a:t>
            </a:r>
          </a:p>
          <a:p>
            <a:r>
              <a:rPr lang="en-US" dirty="0"/>
              <a:t>This allows for additional security as they can inspect the data for protocol violations or content.</a:t>
            </a:r>
          </a:p>
        </p:txBody>
      </p:sp>
      <p:pic>
        <p:nvPicPr>
          <p:cNvPr id="122884" name="Picture 4" descr="proxy-server"/>
          <p:cNvPicPr>
            <a:picLocks noChangeAspect="1" noChangeArrowheads="1"/>
          </p:cNvPicPr>
          <p:nvPr/>
        </p:nvPicPr>
        <p:blipFill>
          <a:blip r:embed="rId2" cstate="print"/>
          <a:srcRect/>
          <a:stretch>
            <a:fillRect/>
          </a:stretch>
        </p:blipFill>
        <p:spPr bwMode="auto">
          <a:xfrm>
            <a:off x="1905000" y="1524001"/>
            <a:ext cx="8420100" cy="3089275"/>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US"/>
              <a:t>Application Proxies - 559</a:t>
            </a:r>
          </a:p>
        </p:txBody>
      </p:sp>
      <p:sp>
        <p:nvSpPr>
          <p:cNvPr id="124931" name="Rectangle 3"/>
          <p:cNvSpPr>
            <a:spLocks noGrp="1" noChangeArrowheads="1"/>
          </p:cNvSpPr>
          <p:nvPr>
            <p:ph idx="1"/>
          </p:nvPr>
        </p:nvSpPr>
        <p:spPr/>
        <p:txBody>
          <a:bodyPr>
            <a:normAutofit/>
          </a:bodyPr>
          <a:lstStyle/>
          <a:p>
            <a:pPr>
              <a:buNone/>
            </a:pPr>
            <a:r>
              <a:rPr lang="en-US" dirty="0"/>
              <a:t>Advantages</a:t>
            </a:r>
          </a:p>
          <a:p>
            <a:pPr lvl="1"/>
            <a:r>
              <a:rPr lang="en-US" dirty="0"/>
              <a:t>Application proxies understand the protocol, so they can add extra security</a:t>
            </a:r>
          </a:p>
          <a:p>
            <a:pPr lvl="1"/>
            <a:r>
              <a:rPr lang="en-US" dirty="0"/>
              <a:t>Can have advanced logging/auditing and access control features</a:t>
            </a:r>
          </a:p>
          <a:p>
            <a:pPr lvl="2"/>
            <a:r>
              <a:rPr lang="en-US" dirty="0"/>
              <a:t>Ex. Restrict users to only allowed websites</a:t>
            </a:r>
          </a:p>
          <a:p>
            <a:pPr lvl="2"/>
            <a:r>
              <a:rPr lang="en-US" dirty="0"/>
              <a:t>Ex. Inspect data for protocol violations</a:t>
            </a:r>
          </a:p>
          <a:p>
            <a:pPr lvl="2"/>
            <a:r>
              <a:rPr lang="en-US" dirty="0"/>
              <a:t>Ex. Inspect data for malware (</a:t>
            </a:r>
            <a:r>
              <a:rPr lang="en-US" dirty="0" err="1"/>
              <a:t>viri</a:t>
            </a:r>
            <a:r>
              <a:rPr lang="en-US" dirty="0"/>
              <a:t> etc)</a:t>
            </a:r>
          </a:p>
          <a:p>
            <a:pPr>
              <a:buNone/>
            </a:pPr>
            <a:r>
              <a:rPr lang="en-US" dirty="0"/>
              <a:t>Disadvantages</a:t>
            </a:r>
          </a:p>
          <a:p>
            <a:pPr lvl="1"/>
            <a:r>
              <a:rPr lang="en-US" dirty="0"/>
              <a:t>Extra processing requires extra CPU (slower)</a:t>
            </a:r>
          </a:p>
          <a:p>
            <a:pPr lvl="1"/>
            <a:r>
              <a:rPr lang="en-US" dirty="0"/>
              <a:t>Proxies ONLY understand the protocols they were written to understand. So you generally have a separate application proxy for EACH protocol you want to proxy</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t>Application Proxies - 559</a:t>
            </a:r>
          </a:p>
        </p:txBody>
      </p:sp>
      <p:sp>
        <p:nvSpPr>
          <p:cNvPr id="123907" name="Rectangle 3"/>
          <p:cNvSpPr>
            <a:spLocks noGrp="1" noChangeArrowheads="1"/>
          </p:cNvSpPr>
          <p:nvPr>
            <p:ph idx="1"/>
          </p:nvPr>
        </p:nvSpPr>
        <p:spPr/>
        <p:txBody>
          <a:bodyPr/>
          <a:lstStyle/>
          <a:p>
            <a:pPr>
              <a:buNone/>
            </a:pPr>
            <a:r>
              <a:rPr lang="en-US" dirty="0"/>
              <a:t>Examples: </a:t>
            </a:r>
          </a:p>
          <a:p>
            <a:pPr lvl="1"/>
            <a:r>
              <a:rPr lang="en-US" dirty="0"/>
              <a:t>Squid web proxy server</a:t>
            </a:r>
          </a:p>
          <a:p>
            <a:pPr lvl="1"/>
            <a:r>
              <a:rPr lang="en-US" dirty="0"/>
              <a:t>Internet Security and Acceleration Server (MS web proxy)</a:t>
            </a:r>
          </a:p>
          <a:p>
            <a:pPr lvl="1"/>
            <a:r>
              <a:rPr lang="en-US" dirty="0"/>
              <a:t>SMTP proxies</a:t>
            </a:r>
          </a:p>
          <a:p>
            <a:pPr lvl="1"/>
            <a:r>
              <a:rPr lang="en-US" dirty="0"/>
              <a:t>FTP proxies</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r>
              <a:rPr lang="en-US"/>
              <a:t>NAT/PNAT</a:t>
            </a:r>
          </a:p>
        </p:txBody>
      </p:sp>
      <p:sp>
        <p:nvSpPr>
          <p:cNvPr id="125955" name="Rectangle 3"/>
          <p:cNvSpPr>
            <a:spLocks noGrp="1" noChangeArrowheads="1"/>
          </p:cNvSpPr>
          <p:nvPr>
            <p:ph idx="1"/>
          </p:nvPr>
        </p:nvSpPr>
        <p:spPr/>
        <p:txBody>
          <a:bodyPr>
            <a:normAutofit/>
          </a:bodyPr>
          <a:lstStyle/>
          <a:p>
            <a:pPr>
              <a:buNone/>
            </a:pPr>
            <a:r>
              <a:rPr lang="en-US" dirty="0"/>
              <a:t>A proxy that works without special software and is transparent to the end users.</a:t>
            </a:r>
          </a:p>
          <a:p>
            <a:r>
              <a:rPr lang="en-US" dirty="0"/>
              <a:t>Remaps IP addresses, allowing you to use </a:t>
            </a:r>
            <a:r>
              <a:rPr lang="en-US" i="1" dirty="0"/>
              <a:t>private addresses </a:t>
            </a:r>
            <a:r>
              <a:rPr lang="en-US" dirty="0"/>
              <a:t>internally and map them to </a:t>
            </a:r>
            <a:r>
              <a:rPr lang="en-US" i="1" dirty="0"/>
              <a:t>public IP addresses</a:t>
            </a:r>
          </a:p>
          <a:p>
            <a:r>
              <a:rPr lang="en-US" dirty="0"/>
              <a:t>NAT allows a one-to-one mapping of IP addresses</a:t>
            </a:r>
          </a:p>
          <a:p>
            <a:r>
              <a:rPr lang="en-US" dirty="0"/>
              <a:t>PAT allows multiple </a:t>
            </a:r>
            <a:r>
              <a:rPr lang="en-US" i="1" dirty="0"/>
              <a:t>private address</a:t>
            </a:r>
            <a:r>
              <a:rPr lang="en-US" dirty="0"/>
              <a:t> to share one </a:t>
            </a:r>
            <a:r>
              <a:rPr lang="en-US" i="1" dirty="0"/>
              <a:t>public address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idx="4294967295"/>
          </p:nvPr>
        </p:nvSpPr>
        <p:spPr>
          <a:xfrm>
            <a:off x="1524000" y="155575"/>
            <a:ext cx="8229600" cy="1252538"/>
          </a:xfrm>
        </p:spPr>
        <p:txBody>
          <a:bodyPr/>
          <a:lstStyle/>
          <a:p>
            <a:r>
              <a:rPr lang="en-US"/>
              <a:t>NAT</a:t>
            </a:r>
          </a:p>
        </p:txBody>
      </p:sp>
      <p:pic>
        <p:nvPicPr>
          <p:cNvPr id="126979" name="Picture 3" descr="nat"/>
          <p:cNvPicPr>
            <a:picLocks noChangeAspect="1" noChangeArrowheads="1"/>
          </p:cNvPicPr>
          <p:nvPr/>
        </p:nvPicPr>
        <p:blipFill>
          <a:blip r:embed="rId2" cstate="print"/>
          <a:srcRect b="47604"/>
          <a:stretch>
            <a:fillRect/>
          </a:stretch>
        </p:blipFill>
        <p:spPr bwMode="auto">
          <a:xfrm>
            <a:off x="1752600" y="1285876"/>
            <a:ext cx="8686800" cy="2828925"/>
          </a:xfrm>
          <a:prstGeom prst="rect">
            <a:avLst/>
          </a:prstGeom>
          <a:noFill/>
          <a:ln w="9525">
            <a:noFill/>
            <a:miter lim="800000"/>
            <a:headEnd/>
            <a:tailEnd/>
          </a:ln>
        </p:spPr>
      </p:pic>
      <p:pic>
        <p:nvPicPr>
          <p:cNvPr id="126982" name="Picture 3" descr="nat"/>
          <p:cNvPicPr>
            <a:picLocks noChangeAspect="1" noChangeArrowheads="1"/>
          </p:cNvPicPr>
          <p:nvPr/>
        </p:nvPicPr>
        <p:blipFill>
          <a:blip r:embed="rId2" cstate="print"/>
          <a:srcRect b="26433"/>
          <a:stretch>
            <a:fillRect/>
          </a:stretch>
        </p:blipFill>
        <p:spPr bwMode="auto">
          <a:xfrm>
            <a:off x="1752600" y="1285876"/>
            <a:ext cx="8686800" cy="3971925"/>
          </a:xfrm>
          <a:prstGeom prst="rect">
            <a:avLst/>
          </a:prstGeom>
          <a:noFill/>
          <a:ln w="9525">
            <a:noFill/>
            <a:miter lim="800000"/>
            <a:headEnd/>
            <a:tailEnd/>
          </a:ln>
        </p:spPr>
      </p:pic>
      <p:pic>
        <p:nvPicPr>
          <p:cNvPr id="126983" name="Picture 3" descr="nat"/>
          <p:cNvPicPr>
            <a:picLocks noChangeAspect="1" noChangeArrowheads="1"/>
          </p:cNvPicPr>
          <p:nvPr/>
        </p:nvPicPr>
        <p:blipFill>
          <a:blip r:embed="rId2" cstate="print"/>
          <a:srcRect/>
          <a:stretch>
            <a:fillRect/>
          </a:stretch>
        </p:blipFill>
        <p:spPr bwMode="auto">
          <a:xfrm>
            <a:off x="1752600" y="1285875"/>
            <a:ext cx="8686800" cy="53990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69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698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69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idx="4294967295"/>
          </p:nvPr>
        </p:nvSpPr>
        <p:spPr>
          <a:xfrm>
            <a:off x="1524000" y="152400"/>
            <a:ext cx="8229600" cy="1143000"/>
          </a:xfrm>
        </p:spPr>
        <p:txBody>
          <a:bodyPr/>
          <a:lstStyle/>
          <a:p>
            <a:pPr eaLnBrk="1" hangingPunct="1"/>
            <a:r>
              <a:rPr lang="en-US"/>
              <a:t>PNAT</a:t>
            </a:r>
          </a:p>
        </p:txBody>
      </p:sp>
      <p:pic>
        <p:nvPicPr>
          <p:cNvPr id="129027" name="Picture 3" descr="PNAT"/>
          <p:cNvPicPr>
            <a:picLocks noChangeAspect="1" noChangeArrowheads="1"/>
          </p:cNvPicPr>
          <p:nvPr/>
        </p:nvPicPr>
        <p:blipFill>
          <a:blip r:embed="rId2" cstate="print"/>
          <a:srcRect b="50978"/>
          <a:stretch>
            <a:fillRect/>
          </a:stretch>
        </p:blipFill>
        <p:spPr bwMode="auto">
          <a:xfrm>
            <a:off x="1828801" y="1066800"/>
            <a:ext cx="8589963" cy="2743200"/>
          </a:xfrm>
          <a:prstGeom prst="rect">
            <a:avLst/>
          </a:prstGeom>
          <a:noFill/>
          <a:ln w="9525">
            <a:noFill/>
            <a:miter lim="800000"/>
            <a:headEnd/>
            <a:tailEnd/>
          </a:ln>
        </p:spPr>
      </p:pic>
      <p:pic>
        <p:nvPicPr>
          <p:cNvPr id="129030" name="Picture 3" descr="PNAT"/>
          <p:cNvPicPr>
            <a:picLocks noChangeAspect="1" noChangeArrowheads="1"/>
          </p:cNvPicPr>
          <p:nvPr/>
        </p:nvPicPr>
        <p:blipFill>
          <a:blip r:embed="rId2" cstate="print"/>
          <a:srcRect b="23744"/>
          <a:stretch>
            <a:fillRect/>
          </a:stretch>
        </p:blipFill>
        <p:spPr bwMode="auto">
          <a:xfrm>
            <a:off x="1828801" y="1066800"/>
            <a:ext cx="8589963" cy="4267200"/>
          </a:xfrm>
          <a:prstGeom prst="rect">
            <a:avLst/>
          </a:prstGeom>
          <a:noFill/>
          <a:ln w="9525">
            <a:noFill/>
            <a:miter lim="800000"/>
            <a:headEnd/>
            <a:tailEnd/>
          </a:ln>
        </p:spPr>
      </p:pic>
      <p:pic>
        <p:nvPicPr>
          <p:cNvPr id="129031" name="Picture 3" descr="PNAT"/>
          <p:cNvPicPr>
            <a:picLocks noChangeAspect="1" noChangeArrowheads="1"/>
          </p:cNvPicPr>
          <p:nvPr/>
        </p:nvPicPr>
        <p:blipFill>
          <a:blip r:embed="rId2" cstate="print"/>
          <a:srcRect/>
          <a:stretch>
            <a:fillRect/>
          </a:stretch>
        </p:blipFill>
        <p:spPr bwMode="auto">
          <a:xfrm>
            <a:off x="1828801" y="1066800"/>
            <a:ext cx="8589963" cy="55959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90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90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90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en-US" dirty="0"/>
              <a:t>NAT/PAT difference</a:t>
            </a:r>
          </a:p>
        </p:txBody>
      </p:sp>
      <p:sp>
        <p:nvSpPr>
          <p:cNvPr id="131075" name="Rectangle 3"/>
          <p:cNvSpPr>
            <a:spLocks noGrp="1" noChangeArrowheads="1"/>
          </p:cNvSpPr>
          <p:nvPr>
            <p:ph idx="1"/>
          </p:nvPr>
        </p:nvSpPr>
        <p:spPr/>
        <p:txBody>
          <a:bodyPr>
            <a:normAutofit/>
          </a:bodyPr>
          <a:lstStyle/>
          <a:p>
            <a:r>
              <a:rPr lang="en-US" dirty="0"/>
              <a:t>NAT ONLY looks and rewrite the IP addresses*.</a:t>
            </a:r>
          </a:p>
          <a:p>
            <a:r>
              <a:rPr lang="en-US" dirty="0"/>
              <a:t>NAT requires 1 public IP for each computer that wants to access the Internet simultaneously. If you have 100 computer and you expect 20 of them to access the Internet at any time, 20 public IP addresses are required.</a:t>
            </a:r>
          </a:p>
          <a:p>
            <a:r>
              <a:rPr lang="en-US" dirty="0"/>
              <a:t>PAT looks at the IP and transport layer </a:t>
            </a:r>
            <a:r>
              <a:rPr lang="en-US" i="1" dirty="0"/>
              <a:t>port number</a:t>
            </a:r>
            <a:r>
              <a:rPr lang="en-US" dirty="0"/>
              <a:t> and rewrites both*</a:t>
            </a:r>
          </a:p>
          <a:p>
            <a:r>
              <a:rPr lang="en-US" dirty="0"/>
              <a:t>PAT only requires 1 public IP address and can support about 65,000 simultaneous connections for each IP public IP address.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r>
              <a:rPr lang="en-US"/>
              <a:t>NAT / PNAT</a:t>
            </a:r>
          </a:p>
        </p:txBody>
      </p:sp>
      <p:sp>
        <p:nvSpPr>
          <p:cNvPr id="132099" name="Rectangle 3"/>
          <p:cNvSpPr>
            <a:spLocks noGrp="1" noChangeArrowheads="1"/>
          </p:cNvSpPr>
          <p:nvPr>
            <p:ph idx="1"/>
          </p:nvPr>
        </p:nvSpPr>
        <p:spPr/>
        <p:txBody>
          <a:bodyPr>
            <a:normAutofit/>
          </a:bodyPr>
          <a:lstStyle/>
          <a:p>
            <a:r>
              <a:rPr lang="en-US" dirty="0"/>
              <a:t>Advantages</a:t>
            </a:r>
          </a:p>
          <a:p>
            <a:pPr lvl="1"/>
            <a:r>
              <a:rPr lang="en-US" dirty="0"/>
              <a:t>Allows you to use private addresses Internally, you don’t need to get real public IP addresses for each computer</a:t>
            </a:r>
          </a:p>
          <a:p>
            <a:pPr lvl="1"/>
            <a:r>
              <a:rPr lang="en-US" dirty="0"/>
              <a:t>Protects the network by stopping external entities from starting conversations to internal machines</a:t>
            </a:r>
          </a:p>
          <a:p>
            <a:pPr lvl="1"/>
            <a:r>
              <a:rPr lang="en-US" dirty="0"/>
              <a:t>Hides internal network structure</a:t>
            </a:r>
          </a:p>
          <a:p>
            <a:pPr lvl="1"/>
            <a:r>
              <a:rPr lang="en-US" dirty="0"/>
              <a:t>Transparent, doesn’t require special software</a:t>
            </a:r>
          </a:p>
          <a:p>
            <a:r>
              <a:rPr lang="en-US" dirty="0"/>
              <a:t>Disadvantages</a:t>
            </a:r>
          </a:p>
          <a:p>
            <a:pPr lvl="1"/>
            <a:r>
              <a:rPr lang="en-US" dirty="0"/>
              <a:t>Single Point of Failure / Performance Bottleneck</a:t>
            </a:r>
          </a:p>
          <a:p>
            <a:pPr lvl="1"/>
            <a:r>
              <a:rPr lang="en-US" dirty="0"/>
              <a:t>Doesn’t protect from bad content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normAutofit/>
          </a:bodyPr>
          <a:lstStyle/>
          <a:p>
            <a:r>
              <a:rPr lang="en-US"/>
              <a:t>Overall Firewall best practices (563)</a:t>
            </a:r>
          </a:p>
        </p:txBody>
      </p:sp>
      <p:sp>
        <p:nvSpPr>
          <p:cNvPr id="521219" name="Rectangle 3"/>
          <p:cNvSpPr>
            <a:spLocks noGrp="1" noChangeArrowheads="1"/>
          </p:cNvSpPr>
          <p:nvPr>
            <p:ph idx="1"/>
          </p:nvPr>
        </p:nvSpPr>
        <p:spPr/>
        <p:txBody>
          <a:bodyPr>
            <a:normAutofit fontScale="92500" lnSpcReduction="10000"/>
          </a:bodyPr>
          <a:lstStyle/>
          <a:p>
            <a:r>
              <a:rPr lang="en-US" dirty="0"/>
              <a:t>Block un-necessary ICMP packets types. </a:t>
            </a:r>
          </a:p>
          <a:p>
            <a:pPr lvl="1"/>
            <a:r>
              <a:rPr lang="en-US" dirty="0"/>
              <a:t>(Be careful though, know your environment)</a:t>
            </a:r>
          </a:p>
          <a:p>
            <a:r>
              <a:rPr lang="en-US" dirty="0"/>
              <a:t>Keep ACLS simple</a:t>
            </a:r>
          </a:p>
          <a:p>
            <a:r>
              <a:rPr lang="en-US" dirty="0"/>
              <a:t>Use </a:t>
            </a:r>
            <a:r>
              <a:rPr lang="en-US" i="1" dirty="0"/>
              <a:t>Implicit deny</a:t>
            </a:r>
            <a:r>
              <a:rPr lang="en-US" dirty="0"/>
              <a:t>*</a:t>
            </a:r>
          </a:p>
          <a:p>
            <a:r>
              <a:rPr lang="en-US" dirty="0"/>
              <a:t>Disallow </a:t>
            </a:r>
            <a:r>
              <a:rPr lang="en-US" i="1" dirty="0"/>
              <a:t>source routed packets</a:t>
            </a:r>
            <a:r>
              <a:rPr lang="en-US" dirty="0"/>
              <a:t>*</a:t>
            </a:r>
          </a:p>
          <a:p>
            <a:r>
              <a:rPr lang="en-US" dirty="0"/>
              <a:t>Use </a:t>
            </a:r>
            <a:r>
              <a:rPr lang="en-US" i="1" dirty="0"/>
              <a:t>least privilege*</a:t>
            </a:r>
          </a:p>
          <a:p>
            <a:r>
              <a:rPr lang="en-US" dirty="0"/>
              <a:t>Block </a:t>
            </a:r>
            <a:r>
              <a:rPr lang="en-US" i="1" dirty="0"/>
              <a:t>directed IP</a:t>
            </a:r>
            <a:r>
              <a:rPr lang="en-US" dirty="0"/>
              <a:t> broadcasts</a:t>
            </a:r>
          </a:p>
          <a:p>
            <a:r>
              <a:rPr lang="en-US" dirty="0"/>
              <a:t>Perform </a:t>
            </a:r>
            <a:r>
              <a:rPr lang="en-US" i="1" dirty="0"/>
              <a:t>ingress and egress filtering</a:t>
            </a:r>
            <a:r>
              <a:rPr lang="en-US" dirty="0"/>
              <a:t>*</a:t>
            </a:r>
          </a:p>
          <a:p>
            <a:r>
              <a:rPr lang="en-US" dirty="0"/>
              <a:t>Enable logging</a:t>
            </a:r>
          </a:p>
          <a:p>
            <a:r>
              <a:rPr lang="en-US" dirty="0"/>
              <a:t>Drop fragments or re-assemble fragments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en-US"/>
              <a:t> Overall Firewall issues</a:t>
            </a:r>
          </a:p>
        </p:txBody>
      </p:sp>
      <p:sp>
        <p:nvSpPr>
          <p:cNvPr id="134147" name="Rectangle 3"/>
          <p:cNvSpPr>
            <a:spLocks noGrp="1" noChangeArrowheads="1"/>
          </p:cNvSpPr>
          <p:nvPr>
            <p:ph idx="1"/>
          </p:nvPr>
        </p:nvSpPr>
        <p:spPr/>
        <p:txBody>
          <a:bodyPr/>
          <a:lstStyle/>
          <a:p>
            <a:r>
              <a:rPr lang="en-US" dirty="0"/>
              <a:t>Potential bottleneck</a:t>
            </a:r>
          </a:p>
          <a:p>
            <a:r>
              <a:rPr lang="en-US" dirty="0"/>
              <a:t>Can restrict valid access</a:t>
            </a:r>
          </a:p>
          <a:p>
            <a:r>
              <a:rPr lang="en-US" dirty="0"/>
              <a:t>Often </a:t>
            </a:r>
            <a:r>
              <a:rPr lang="en-US" dirty="0" err="1"/>
              <a:t>mis</a:t>
            </a:r>
            <a:r>
              <a:rPr lang="en-US" dirty="0"/>
              <a:t>-configured</a:t>
            </a:r>
          </a:p>
          <a:p>
            <a:r>
              <a:rPr lang="en-US" dirty="0"/>
              <a:t>Except for application proxies firewalls generally do not filter out malware or improper content.</a:t>
            </a:r>
          </a:p>
          <a:p>
            <a:r>
              <a:rPr lang="en-US" dirty="0"/>
              <a:t>Don’t protect against internal attacks!*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en-US"/>
              <a:t>Firewall 553</a:t>
            </a:r>
          </a:p>
        </p:txBody>
      </p:sp>
      <p:sp>
        <p:nvSpPr>
          <p:cNvPr id="5" name="Content Placeholder 4"/>
          <p:cNvSpPr>
            <a:spLocks noGrp="1"/>
          </p:cNvSpPr>
          <p:nvPr>
            <p:ph idx="1"/>
          </p:nvPr>
        </p:nvSpPr>
        <p:spPr/>
        <p:txBody>
          <a:bodyPr/>
          <a:lstStyle/>
          <a:p>
            <a:endParaRPr lang="en-US"/>
          </a:p>
        </p:txBody>
      </p:sp>
      <p:pic>
        <p:nvPicPr>
          <p:cNvPr id="114691" name="Picture 3" descr="firewall"/>
          <p:cNvPicPr>
            <a:picLocks noChangeAspect="1" noChangeArrowheads="1"/>
          </p:cNvPicPr>
          <p:nvPr/>
        </p:nvPicPr>
        <p:blipFill>
          <a:blip r:embed="rId2" cstate="print"/>
          <a:srcRect/>
          <a:stretch>
            <a:fillRect/>
          </a:stretch>
        </p:blipFill>
        <p:spPr bwMode="auto">
          <a:xfrm>
            <a:off x="2057400" y="1558926"/>
            <a:ext cx="7467600" cy="5089524"/>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4"/>
          <p:cNvSpPr>
            <a:spLocks noGrp="1" noChangeArrowheads="1"/>
          </p:cNvSpPr>
          <p:nvPr>
            <p:ph type="ctrTitle"/>
          </p:nvPr>
        </p:nvSpPr>
        <p:spPr/>
        <p:txBody>
          <a:bodyPr/>
          <a:lstStyle/>
          <a:p>
            <a:pPr eaLnBrk="1" hangingPunct="1"/>
            <a:r>
              <a:rPr lang="en-US"/>
              <a:t>Firewall Architecture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r>
              <a:rPr lang="en-US"/>
              <a:t>Security Zones</a:t>
            </a:r>
          </a:p>
        </p:txBody>
      </p:sp>
      <p:sp>
        <p:nvSpPr>
          <p:cNvPr id="136195" name="Rectangle 3"/>
          <p:cNvSpPr>
            <a:spLocks noGrp="1" noChangeArrowheads="1"/>
          </p:cNvSpPr>
          <p:nvPr>
            <p:ph idx="1"/>
          </p:nvPr>
        </p:nvSpPr>
        <p:spPr/>
        <p:txBody>
          <a:bodyPr>
            <a:normAutofit/>
          </a:bodyPr>
          <a:lstStyle/>
          <a:p>
            <a:pPr>
              <a:buNone/>
            </a:pPr>
            <a:r>
              <a:rPr lang="en-US" dirty="0"/>
              <a:t>It is common practice in network and physical security to group different security levels into different areas or zones. Each zone is either more or less trusted then the other zones. Interfaces between zones have some type of access control to restrict movement between zones (like biometric and guard stations) or firewalls.) In Network security there is often a median zone between the Internet and internal network called a DMZ.</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en-US"/>
              <a:t>DMZ </a:t>
            </a:r>
          </a:p>
        </p:txBody>
      </p:sp>
      <p:sp>
        <p:nvSpPr>
          <p:cNvPr id="137219" name="Rectangle 3"/>
          <p:cNvSpPr>
            <a:spLocks noGrp="1" noChangeArrowheads="1"/>
          </p:cNvSpPr>
          <p:nvPr>
            <p:ph idx="1"/>
          </p:nvPr>
        </p:nvSpPr>
        <p:spPr/>
        <p:txBody>
          <a:bodyPr>
            <a:normAutofit/>
          </a:bodyPr>
          <a:lstStyle/>
          <a:p>
            <a:pPr>
              <a:buNone/>
            </a:pPr>
            <a:r>
              <a:rPr lang="en-US" dirty="0"/>
              <a:t>A buffer zone between an unprotected network and a protected network that allows for the monitoring and regulation of traffic between the two.</a:t>
            </a:r>
          </a:p>
          <a:p>
            <a:pPr lvl="1"/>
            <a:r>
              <a:rPr lang="en-US" dirty="0"/>
              <a:t>Internet accessible servers (</a:t>
            </a:r>
            <a:r>
              <a:rPr lang="en-US" i="1" dirty="0"/>
              <a:t>bastion hosts</a:t>
            </a:r>
            <a:r>
              <a:rPr lang="en-US" dirty="0"/>
              <a:t>) are placed in a DMZ between the Internet and Internal network</a:t>
            </a:r>
          </a:p>
          <a:p>
            <a:pPr lvl="1">
              <a:buNone/>
            </a:pP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1981200" y="304800"/>
            <a:ext cx="8229600" cy="1143000"/>
          </a:xfrm>
        </p:spPr>
        <p:txBody>
          <a:bodyPr/>
          <a:lstStyle/>
          <a:p>
            <a:pPr eaLnBrk="1" hangingPunct="1"/>
            <a:r>
              <a:rPr lang="en-US"/>
              <a:t>DMZ</a:t>
            </a:r>
          </a:p>
        </p:txBody>
      </p:sp>
      <p:pic>
        <p:nvPicPr>
          <p:cNvPr id="139267" name="Picture 5" descr="DMZ"/>
          <p:cNvPicPr>
            <a:picLocks noChangeAspect="1" noChangeArrowheads="1"/>
          </p:cNvPicPr>
          <p:nvPr/>
        </p:nvPicPr>
        <p:blipFill>
          <a:blip r:embed="rId2" cstate="print"/>
          <a:srcRect/>
          <a:stretch>
            <a:fillRect/>
          </a:stretch>
        </p:blipFill>
        <p:spPr bwMode="auto">
          <a:xfrm>
            <a:off x="2362200" y="1525620"/>
            <a:ext cx="7162800" cy="458943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DMZ architectures</a:t>
            </a:r>
          </a:p>
        </p:txBody>
      </p:sp>
      <p:sp>
        <p:nvSpPr>
          <p:cNvPr id="3" name="Content Placeholder 2"/>
          <p:cNvSpPr>
            <a:spLocks noGrp="1"/>
          </p:cNvSpPr>
          <p:nvPr>
            <p:ph idx="1"/>
          </p:nvPr>
        </p:nvSpPr>
        <p:spPr/>
        <p:txBody>
          <a:bodyPr/>
          <a:lstStyle/>
          <a:p>
            <a:r>
              <a:rPr lang="en-US" dirty="0"/>
              <a:t>Multi-homed Firewall</a:t>
            </a:r>
          </a:p>
          <a:p>
            <a:r>
              <a:rPr lang="en-US" dirty="0"/>
              <a:t>Screened Subnet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US" dirty="0"/>
              <a:t>Multi Homed Firewall - 565</a:t>
            </a:r>
          </a:p>
        </p:txBody>
      </p:sp>
      <p:sp>
        <p:nvSpPr>
          <p:cNvPr id="140291" name="Rectangle 3"/>
          <p:cNvSpPr>
            <a:spLocks noGrp="1" noChangeArrowheads="1"/>
          </p:cNvSpPr>
          <p:nvPr>
            <p:ph idx="1"/>
          </p:nvPr>
        </p:nvSpPr>
        <p:spPr/>
        <p:txBody>
          <a:bodyPr/>
          <a:lstStyle/>
          <a:p>
            <a:r>
              <a:rPr lang="en-US" dirty="0"/>
              <a:t>Multi-homed firewalls may be used to setup a DMZ with a single firewall. (see next slide)</a:t>
            </a:r>
          </a:p>
          <a:p>
            <a:r>
              <a:rPr lang="en-US" dirty="0"/>
              <a:t>On any multi-homed machine, </a:t>
            </a:r>
            <a:r>
              <a:rPr lang="en-US" i="1" dirty="0"/>
              <a:t>IP</a:t>
            </a:r>
            <a:r>
              <a:rPr lang="en-US" dirty="0"/>
              <a:t> </a:t>
            </a:r>
            <a:r>
              <a:rPr lang="en-US" i="1" dirty="0"/>
              <a:t>forwarding</a:t>
            </a:r>
            <a:r>
              <a:rPr lang="en-US" dirty="0"/>
              <a:t> should be disabled.*</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pPr eaLnBrk="1" hangingPunct="1"/>
            <a:r>
              <a:rPr lang="en-US"/>
              <a:t>Multi-homed firewall</a:t>
            </a:r>
          </a:p>
        </p:txBody>
      </p:sp>
      <p:pic>
        <p:nvPicPr>
          <p:cNvPr id="141315" name="Picture 4" descr="multhome"/>
          <p:cNvPicPr>
            <a:picLocks noChangeAspect="1" noChangeArrowheads="1"/>
          </p:cNvPicPr>
          <p:nvPr/>
        </p:nvPicPr>
        <p:blipFill>
          <a:blip r:embed="rId2" cstate="print"/>
          <a:srcRect/>
          <a:stretch>
            <a:fillRect/>
          </a:stretch>
        </p:blipFill>
        <p:spPr bwMode="auto">
          <a:xfrm>
            <a:off x="2133600" y="1420814"/>
            <a:ext cx="7924800" cy="5083175"/>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a:t>Screened Subnet - 566</a:t>
            </a:r>
          </a:p>
        </p:txBody>
      </p:sp>
      <p:sp>
        <p:nvSpPr>
          <p:cNvPr id="142339" name="Rectangle 3"/>
          <p:cNvSpPr>
            <a:spLocks noGrp="1" noChangeArrowheads="1"/>
          </p:cNvSpPr>
          <p:nvPr>
            <p:ph idx="1"/>
          </p:nvPr>
        </p:nvSpPr>
        <p:spPr/>
        <p:txBody>
          <a:bodyPr/>
          <a:lstStyle/>
          <a:p>
            <a:pPr>
              <a:buNone/>
            </a:pPr>
            <a:r>
              <a:rPr lang="en-US" dirty="0"/>
              <a:t>In a screen subnet, there is a separate firewall on both sides of the DMZ.</a:t>
            </a:r>
          </a:p>
          <a:p>
            <a:pPr>
              <a:buNone/>
            </a:pPr>
            <a:endParaRPr lang="en-US" dirty="0"/>
          </a:p>
          <a:p>
            <a:pPr>
              <a:buNone/>
            </a:pPr>
            <a:r>
              <a:rPr lang="en-US" dirty="0"/>
              <a:t>When using this model it is recommended that each firewall be a different vendor/product.</a:t>
            </a:r>
          </a:p>
          <a:p>
            <a:pPr lvl="1"/>
            <a:r>
              <a:rPr lang="en-US" i="1" dirty="0"/>
              <a:t>Diversity of defense*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r>
              <a:rPr lang="en-US"/>
              <a:t>Screened Subnet</a:t>
            </a:r>
            <a:endParaRPr lang="en-US" dirty="0"/>
          </a:p>
        </p:txBody>
      </p:sp>
      <p:sp>
        <p:nvSpPr>
          <p:cNvPr id="5" name="Content Placeholder 4"/>
          <p:cNvSpPr>
            <a:spLocks noGrp="1"/>
          </p:cNvSpPr>
          <p:nvPr>
            <p:ph idx="1"/>
          </p:nvPr>
        </p:nvSpPr>
        <p:spPr/>
        <p:txBody>
          <a:bodyPr/>
          <a:lstStyle/>
          <a:p>
            <a:endParaRPr lang="en-US"/>
          </a:p>
        </p:txBody>
      </p:sp>
      <p:pic>
        <p:nvPicPr>
          <p:cNvPr id="143363" name="Picture 4" descr="DMZ"/>
          <p:cNvPicPr>
            <a:picLocks noChangeAspect="1" noChangeArrowheads="1"/>
          </p:cNvPicPr>
          <p:nvPr/>
        </p:nvPicPr>
        <p:blipFill>
          <a:blip r:embed="rId2" cstate="print"/>
          <a:srcRect/>
          <a:stretch>
            <a:fillRect/>
          </a:stretch>
        </p:blipFill>
        <p:spPr bwMode="auto">
          <a:xfrm>
            <a:off x="2209800" y="1447801"/>
            <a:ext cx="7696200" cy="4937125"/>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a:t>Multiple interface firewalls - 560 </a:t>
            </a:r>
          </a:p>
        </p:txBody>
      </p:sp>
      <p:sp>
        <p:nvSpPr>
          <p:cNvPr id="144387" name="Rectangle 3"/>
          <p:cNvSpPr>
            <a:spLocks noGrp="1" noChangeArrowheads="1"/>
          </p:cNvSpPr>
          <p:nvPr>
            <p:ph idx="1"/>
          </p:nvPr>
        </p:nvSpPr>
        <p:spPr/>
        <p:txBody>
          <a:bodyPr/>
          <a:lstStyle/>
          <a:p>
            <a:r>
              <a:rPr lang="en-US" dirty="0"/>
              <a:t>A firewall can be placed internally to protect internal networks from each other!</a:t>
            </a:r>
          </a:p>
          <a:p>
            <a:endParaRPr lang="en-US" dirty="0"/>
          </a:p>
        </p:txBody>
      </p:sp>
      <p:pic>
        <p:nvPicPr>
          <p:cNvPr id="144388" name="Picture 4" descr="multhome"/>
          <p:cNvPicPr>
            <a:picLocks noChangeAspect="1" noChangeArrowheads="1"/>
          </p:cNvPicPr>
          <p:nvPr/>
        </p:nvPicPr>
        <p:blipFill>
          <a:blip r:embed="rId2" cstate="print"/>
          <a:srcRect/>
          <a:stretch>
            <a:fillRect/>
          </a:stretch>
        </p:blipFill>
        <p:spPr bwMode="auto">
          <a:xfrm>
            <a:off x="3124200" y="2862477"/>
            <a:ext cx="5334000" cy="3420848"/>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US"/>
              <a:t>Firewalls - 553</a:t>
            </a:r>
          </a:p>
        </p:txBody>
      </p:sp>
      <p:sp>
        <p:nvSpPr>
          <p:cNvPr id="115715" name="Rectangle 3"/>
          <p:cNvSpPr>
            <a:spLocks noGrp="1" noChangeArrowheads="1"/>
          </p:cNvSpPr>
          <p:nvPr>
            <p:ph idx="1"/>
          </p:nvPr>
        </p:nvSpPr>
        <p:spPr/>
        <p:txBody>
          <a:bodyPr>
            <a:normAutofit fontScale="92500" lnSpcReduction="10000"/>
          </a:bodyPr>
          <a:lstStyle/>
          <a:p>
            <a:r>
              <a:rPr lang="en-US" dirty="0"/>
              <a:t>Enforce network policy.</a:t>
            </a:r>
          </a:p>
          <a:p>
            <a:r>
              <a:rPr lang="en-US" dirty="0"/>
              <a:t>Usually firewalls are put on the perimeter of a network and allow or deny traffic based on company or network policy.</a:t>
            </a:r>
          </a:p>
          <a:p>
            <a:r>
              <a:rPr lang="en-US" dirty="0"/>
              <a:t>MUST have IP forwarding turned off*</a:t>
            </a:r>
          </a:p>
          <a:p>
            <a:r>
              <a:rPr lang="en-US" dirty="0"/>
              <a:t>Firewalls are often used to create a DMZ. </a:t>
            </a:r>
          </a:p>
          <a:p>
            <a:r>
              <a:rPr lang="en-US" dirty="0"/>
              <a:t>Generally are </a:t>
            </a:r>
            <a:r>
              <a:rPr lang="en-US" i="1" dirty="0"/>
              <a:t>dual/multi homed</a:t>
            </a:r>
            <a:r>
              <a:rPr lang="en-US" dirty="0"/>
              <a:t>*</a:t>
            </a:r>
          </a:p>
          <a:p>
            <a:r>
              <a:rPr lang="en-US" dirty="0"/>
              <a:t>Types of firewalls</a:t>
            </a:r>
          </a:p>
          <a:p>
            <a:pPr lvl="1"/>
            <a:r>
              <a:rPr lang="en-US" dirty="0"/>
              <a:t>Packet filtering</a:t>
            </a:r>
          </a:p>
          <a:p>
            <a:pPr lvl="1"/>
            <a:r>
              <a:rPr lang="en-US" dirty="0"/>
              <a:t>State full</a:t>
            </a:r>
          </a:p>
          <a:p>
            <a:pPr lvl="1"/>
            <a:r>
              <a:rPr lang="en-US" dirty="0"/>
              <a:t>Proxy</a:t>
            </a:r>
          </a:p>
          <a:p>
            <a:pPr lvl="1"/>
            <a:r>
              <a:rPr lang="en-US" dirty="0"/>
              <a:t>Dynamic packet filtering</a:t>
            </a:r>
          </a:p>
          <a:p>
            <a:pPr lvl="1"/>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4"/>
          <p:cNvSpPr>
            <a:spLocks noGrp="1" noChangeArrowheads="1"/>
          </p:cNvSpPr>
          <p:nvPr>
            <p:ph type="ctrTitle"/>
          </p:nvPr>
        </p:nvSpPr>
        <p:spPr/>
        <p:txBody>
          <a:bodyPr/>
          <a:lstStyle/>
          <a:p>
            <a:r>
              <a:rPr lang="en-US" dirty="0"/>
              <a:t>Other Random Network Terms</a:t>
            </a:r>
          </a:p>
        </p:txBody>
      </p:sp>
      <p:sp>
        <p:nvSpPr>
          <p:cNvPr id="4" name="Subtitle 3"/>
          <p:cNvSpPr>
            <a:spLocks noGrp="1"/>
          </p:cNvSpPr>
          <p:nvPr>
            <p:ph type="subTitle" idx="1"/>
          </p:nvPr>
        </p:nvSpPr>
        <p:spPr/>
        <p:txBody>
          <a:bodyPr/>
          <a:lstStyle/>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normAutofit/>
          </a:bodyPr>
          <a:lstStyle/>
          <a:p>
            <a:r>
              <a:rPr lang="en-US"/>
              <a:t>Other Technological security concepts (572)</a:t>
            </a:r>
          </a:p>
        </p:txBody>
      </p:sp>
      <p:sp>
        <p:nvSpPr>
          <p:cNvPr id="146435" name="Rectangle 3"/>
          <p:cNvSpPr>
            <a:spLocks noGrp="1" noChangeArrowheads="1"/>
          </p:cNvSpPr>
          <p:nvPr>
            <p:ph idx="1"/>
          </p:nvPr>
        </p:nvSpPr>
        <p:spPr/>
        <p:txBody>
          <a:bodyPr/>
          <a:lstStyle/>
          <a:p>
            <a:r>
              <a:rPr lang="en-US" dirty="0"/>
              <a:t>Honey pot – a machine left open for attackers to attack.</a:t>
            </a:r>
          </a:p>
          <a:p>
            <a:r>
              <a:rPr lang="en-US" dirty="0"/>
              <a:t>Honey net – an entire network left open for attackers to attack.</a:t>
            </a:r>
          </a:p>
          <a:p>
            <a:pPr>
              <a:buNone/>
            </a:pPr>
            <a:endParaRPr lang="en-US" dirty="0"/>
          </a:p>
          <a:p>
            <a:r>
              <a:rPr lang="en-US" dirty="0"/>
              <a:t>Know the difference between entrapment and enticement?*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r>
              <a:rPr lang="en-US"/>
              <a:t>NOS (568)</a:t>
            </a:r>
          </a:p>
        </p:txBody>
      </p:sp>
      <p:sp>
        <p:nvSpPr>
          <p:cNvPr id="147459" name="Rectangle 3"/>
          <p:cNvSpPr>
            <a:spLocks noGrp="1" noChangeArrowheads="1"/>
          </p:cNvSpPr>
          <p:nvPr>
            <p:ph idx="1"/>
          </p:nvPr>
        </p:nvSpPr>
        <p:spPr/>
        <p:txBody>
          <a:bodyPr/>
          <a:lstStyle/>
          <a:p>
            <a:r>
              <a:rPr lang="en-US" dirty="0"/>
              <a:t>NOS - Network Operating System. All modern </a:t>
            </a:r>
            <a:r>
              <a:rPr lang="en-US" dirty="0" err="1"/>
              <a:t>OSes</a:t>
            </a:r>
            <a:r>
              <a:rPr lang="en-US" dirty="0"/>
              <a:t> are NOS. </a:t>
            </a:r>
          </a:p>
          <a:p>
            <a:endParaRPr lang="en-US" dirty="0"/>
          </a:p>
          <a:p>
            <a:pPr lvl="1"/>
            <a:r>
              <a:rPr lang="en-US" dirty="0"/>
              <a:t>This just means they manage more than just the local computer, they usually provide or use network services in a client server architecture.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r>
              <a:rPr lang="en-US"/>
              <a:t>DNS - 574</a:t>
            </a:r>
          </a:p>
        </p:txBody>
      </p:sp>
      <p:sp>
        <p:nvSpPr>
          <p:cNvPr id="148483" name="Rectangle 3"/>
          <p:cNvSpPr>
            <a:spLocks noGrp="1" noChangeArrowheads="1"/>
          </p:cNvSpPr>
          <p:nvPr>
            <p:ph idx="1"/>
          </p:nvPr>
        </p:nvSpPr>
        <p:spPr/>
        <p:txBody>
          <a:bodyPr/>
          <a:lstStyle/>
          <a:p>
            <a:pPr>
              <a:buNone/>
            </a:pPr>
            <a:r>
              <a:rPr lang="en-US" dirty="0"/>
              <a:t>Network software uses IP addresses, however these are difficult for users to remember (especially in IPv6). So DNS is used to help map names that we use such as </a:t>
            </a:r>
            <a:r>
              <a:rPr lang="en-US" dirty="0">
                <a:hlinkClick r:id="rId2"/>
              </a:rPr>
              <a:t>www.paladingrp.com</a:t>
            </a:r>
            <a:r>
              <a:rPr lang="en-US" dirty="0"/>
              <a:t> to addresses that computers use like 63.251.179.13</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lstStyle/>
          <a:p>
            <a:r>
              <a:rPr lang="en-US"/>
              <a:t>DNS</a:t>
            </a:r>
          </a:p>
        </p:txBody>
      </p:sp>
      <p:sp>
        <p:nvSpPr>
          <p:cNvPr id="151555" name="Rectangle 3"/>
          <p:cNvSpPr>
            <a:spLocks noGrp="1" noChangeArrowheads="1"/>
          </p:cNvSpPr>
          <p:nvPr>
            <p:ph idx="1"/>
          </p:nvPr>
        </p:nvSpPr>
        <p:spPr/>
        <p:txBody>
          <a:bodyPr/>
          <a:lstStyle/>
          <a:p>
            <a:r>
              <a:rPr lang="en-US"/>
              <a:t>Common top level domains are</a:t>
            </a:r>
          </a:p>
          <a:p>
            <a:pPr lvl="1"/>
            <a:r>
              <a:rPr lang="en-US"/>
              <a:t>.COM</a:t>
            </a:r>
          </a:p>
          <a:p>
            <a:pPr lvl="1"/>
            <a:r>
              <a:rPr lang="en-US"/>
              <a:t>.EDU</a:t>
            </a:r>
          </a:p>
          <a:p>
            <a:pPr lvl="1"/>
            <a:r>
              <a:rPr lang="en-US"/>
              <a:t>.MIL</a:t>
            </a:r>
          </a:p>
          <a:p>
            <a:pPr lvl="1"/>
            <a:r>
              <a:rPr lang="en-US"/>
              <a:t>.GOV</a:t>
            </a:r>
          </a:p>
          <a:p>
            <a:pPr lvl="1"/>
            <a:r>
              <a:rPr lang="en-US"/>
              <a:t>.ORG</a:t>
            </a:r>
          </a:p>
          <a:p>
            <a:pPr lvl="1"/>
            <a:r>
              <a:rPr lang="en-US"/>
              <a:t>.NET</a:t>
            </a:r>
          </a:p>
          <a:p>
            <a:r>
              <a:rPr lang="en-US"/>
              <a:t>You should be aware of these above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r>
              <a:rPr lang="en-US"/>
              <a:t>DNS cache poisoning - 577</a:t>
            </a:r>
          </a:p>
        </p:txBody>
      </p:sp>
      <p:sp>
        <p:nvSpPr>
          <p:cNvPr id="152579" name="Rectangle 3"/>
          <p:cNvSpPr>
            <a:spLocks noGrp="1" noChangeArrowheads="1"/>
          </p:cNvSpPr>
          <p:nvPr>
            <p:ph idx="1"/>
          </p:nvPr>
        </p:nvSpPr>
        <p:spPr/>
        <p:txBody>
          <a:bodyPr/>
          <a:lstStyle/>
          <a:p>
            <a:r>
              <a:rPr lang="en-US" dirty="0"/>
              <a:t>Besides authoritative name servers organizations also have </a:t>
            </a:r>
            <a:r>
              <a:rPr lang="en-US" i="1" dirty="0"/>
              <a:t>caching name servers </a:t>
            </a:r>
            <a:r>
              <a:rPr lang="en-US" dirty="0"/>
              <a:t>that simply do DNS resolution on behalf of clients.</a:t>
            </a:r>
          </a:p>
          <a:p>
            <a:r>
              <a:rPr lang="en-US" dirty="0"/>
              <a:t>One common attack is </a:t>
            </a:r>
            <a:r>
              <a:rPr lang="en-US" i="1" dirty="0"/>
              <a:t>DNS cache poisoning</a:t>
            </a:r>
            <a:r>
              <a:rPr lang="en-US" dirty="0"/>
              <a:t>*</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r>
              <a:rPr lang="en-US"/>
              <a:t>DNS SEC</a:t>
            </a:r>
          </a:p>
        </p:txBody>
      </p:sp>
      <p:sp>
        <p:nvSpPr>
          <p:cNvPr id="153603" name="Rectangle 3"/>
          <p:cNvSpPr>
            <a:spLocks noGrp="1" noChangeArrowheads="1"/>
          </p:cNvSpPr>
          <p:nvPr>
            <p:ph idx="1"/>
          </p:nvPr>
        </p:nvSpPr>
        <p:spPr/>
        <p:txBody>
          <a:bodyPr/>
          <a:lstStyle/>
          <a:p>
            <a:r>
              <a:rPr lang="en-US" dirty="0"/>
              <a:t>DNS sec tries to ensure integrity of DNS queries by digitally signing responses.* This attempts to  defeat cache poisoning.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US"/>
              <a:t>Packet filter - 555</a:t>
            </a:r>
          </a:p>
        </p:txBody>
      </p:sp>
      <p:sp>
        <p:nvSpPr>
          <p:cNvPr id="116739" name="Rectangle 3"/>
          <p:cNvSpPr>
            <a:spLocks noGrp="1" noChangeArrowheads="1"/>
          </p:cNvSpPr>
          <p:nvPr>
            <p:ph idx="1"/>
          </p:nvPr>
        </p:nvSpPr>
        <p:spPr/>
        <p:txBody>
          <a:bodyPr>
            <a:normAutofit/>
          </a:bodyPr>
          <a:lstStyle/>
          <a:p>
            <a:r>
              <a:rPr lang="en-US" dirty="0"/>
              <a:t>Uses Access control lists (ACLs), which are rules that a firewall applies to each packet it receives.</a:t>
            </a:r>
          </a:p>
          <a:p>
            <a:r>
              <a:rPr lang="en-US" dirty="0"/>
              <a:t>Not state full, just looks at the network and transport layer packets (IP addresses, ports, and “flags”)</a:t>
            </a:r>
          </a:p>
          <a:p>
            <a:pPr lvl="1"/>
            <a:r>
              <a:rPr lang="en-US" dirty="0"/>
              <a:t>Do not look into the application, cannot block </a:t>
            </a:r>
            <a:r>
              <a:rPr lang="en-US" dirty="0" err="1"/>
              <a:t>viri</a:t>
            </a:r>
            <a:r>
              <a:rPr lang="en-US" dirty="0"/>
              <a:t> etc.</a:t>
            </a:r>
          </a:p>
          <a:p>
            <a:pPr lvl="1"/>
            <a:r>
              <a:rPr lang="en-US" dirty="0"/>
              <a:t>Generally do not support anything advanced or custom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Packet Filter</a:t>
            </a:r>
          </a:p>
        </p:txBody>
      </p:sp>
      <p:sp>
        <p:nvSpPr>
          <p:cNvPr id="3" name="Content Placeholder 2"/>
          <p:cNvSpPr>
            <a:spLocks noGrp="1"/>
          </p:cNvSpPr>
          <p:nvPr>
            <p:ph idx="1"/>
          </p:nvPr>
        </p:nvSpPr>
        <p:spPr/>
        <p:txBody>
          <a:bodyPr>
            <a:normAutofit/>
          </a:bodyPr>
          <a:lstStyle/>
          <a:p>
            <a:r>
              <a:rPr lang="en-US" dirty="0"/>
              <a:t>Packet filters keep no </a:t>
            </a:r>
            <a:r>
              <a:rPr lang="en-US" i="1" dirty="0"/>
              <a:t>state</a:t>
            </a:r>
            <a:r>
              <a:rPr lang="en-US" dirty="0"/>
              <a:t>*</a:t>
            </a:r>
          </a:p>
          <a:p>
            <a:pPr lvl="1"/>
            <a:r>
              <a:rPr lang="en-US" dirty="0"/>
              <a:t>Each packet is evaluated own it’s own without regard to previous traffic</a:t>
            </a:r>
          </a:p>
          <a:p>
            <a:pPr lvl="1"/>
            <a:r>
              <a:rPr lang="en-US" dirty="0"/>
              <a:t>Advantages</a:t>
            </a:r>
          </a:p>
          <a:p>
            <a:pPr lvl="1"/>
            <a:r>
              <a:rPr lang="en-US" dirty="0"/>
              <a:t>Disadvantages</a:t>
            </a:r>
          </a:p>
          <a:p>
            <a:pPr lvl="2"/>
            <a:r>
              <a:rPr lang="en-US" dirty="0"/>
              <a:t>fragments</a:t>
            </a:r>
          </a:p>
          <a:p>
            <a:r>
              <a:rPr lang="en-US" dirty="0"/>
              <a:t>Rule based access control</a:t>
            </a:r>
          </a:p>
          <a:p>
            <a:r>
              <a:rPr lang="en-US" dirty="0"/>
              <a:t>Packet filters are still used on the edge of the network before a </a:t>
            </a:r>
            <a:r>
              <a:rPr lang="en-US" dirty="0" err="1"/>
              <a:t>statefull</a:t>
            </a:r>
            <a:r>
              <a:rPr lang="en-US" dirty="0"/>
              <a:t> firewall for performance reasons.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en-US"/>
              <a:t>State full firewall - 556</a:t>
            </a:r>
          </a:p>
        </p:txBody>
      </p:sp>
      <p:sp>
        <p:nvSpPr>
          <p:cNvPr id="117763" name="Rectangle 3"/>
          <p:cNvSpPr>
            <a:spLocks noGrp="1" noChangeArrowheads="1"/>
          </p:cNvSpPr>
          <p:nvPr>
            <p:ph idx="1"/>
          </p:nvPr>
        </p:nvSpPr>
        <p:spPr/>
        <p:txBody>
          <a:bodyPr>
            <a:normAutofit/>
          </a:bodyPr>
          <a:lstStyle/>
          <a:p>
            <a:r>
              <a:rPr lang="en-US" dirty="0"/>
              <a:t>router keeps track of a connections in a table. It knows which conversations are active, who is involved etc.</a:t>
            </a:r>
          </a:p>
          <a:p>
            <a:r>
              <a:rPr lang="en-US" dirty="0"/>
              <a:t>It allows return traffic to come back where a packet filter would have to have a specific rule to define returned traffic</a:t>
            </a:r>
          </a:p>
          <a:p>
            <a:r>
              <a:rPr lang="en-US" dirty="0"/>
              <a:t>More complex, and can launch </a:t>
            </a:r>
            <a:r>
              <a:rPr lang="en-US" dirty="0" err="1"/>
              <a:t>DoS</a:t>
            </a:r>
            <a:r>
              <a:rPr lang="en-US" dirty="0"/>
              <a:t> against by trying to fill up all the entries in the state tables/use up memory.</a:t>
            </a:r>
          </a:p>
          <a:p>
            <a:r>
              <a:rPr lang="en-US" dirty="0"/>
              <a:t>If rebooted can disrupt conversation that had been occurring.</a:t>
            </a:r>
          </a:p>
          <a:p>
            <a:r>
              <a:rPr lang="en-US" i="1" dirty="0"/>
              <a:t>Context dependant access control*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a:t>Proxy firewalls - 557</a:t>
            </a:r>
          </a:p>
        </p:txBody>
      </p:sp>
      <p:sp>
        <p:nvSpPr>
          <p:cNvPr id="119811" name="Rectangle 3"/>
          <p:cNvSpPr>
            <a:spLocks noGrp="1" noChangeArrowheads="1"/>
          </p:cNvSpPr>
          <p:nvPr>
            <p:ph idx="1"/>
          </p:nvPr>
        </p:nvSpPr>
        <p:spPr/>
        <p:txBody>
          <a:bodyPr/>
          <a:lstStyle/>
          <a:p>
            <a:r>
              <a:rPr lang="en-US" dirty="0"/>
              <a:t>Two types of proxies</a:t>
            </a:r>
          </a:p>
          <a:p>
            <a:pPr lvl="1"/>
            <a:r>
              <a:rPr lang="en-US" dirty="0"/>
              <a:t>Circuit level*</a:t>
            </a:r>
          </a:p>
          <a:p>
            <a:pPr lvl="1"/>
            <a:r>
              <a:rPr lang="en-US" dirty="0"/>
              <a:t>Application*</a:t>
            </a:r>
          </a:p>
          <a:p>
            <a:pPr lvl="1"/>
            <a:endParaRPr lang="en-US" dirty="0"/>
          </a:p>
          <a:p>
            <a:r>
              <a:rPr lang="en-US" dirty="0"/>
              <a:t>Both types of Proxies hide the internal hosts/addressing from the outside world.</a:t>
            </a:r>
          </a:p>
          <a:p>
            <a:endParaRPr lang="en-US" dirty="0"/>
          </a:p>
          <a:p>
            <a:r>
              <a:rPr lang="en-US" dirty="0"/>
              <a:t>Talk about each of these on next slides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a:t>Circuit Level Proxy - 559</a:t>
            </a:r>
          </a:p>
        </p:txBody>
      </p:sp>
      <p:sp>
        <p:nvSpPr>
          <p:cNvPr id="120835" name="Rectangle 3"/>
          <p:cNvSpPr>
            <a:spLocks noGrp="1" noChangeArrowheads="1"/>
          </p:cNvSpPr>
          <p:nvPr>
            <p:ph idx="1"/>
          </p:nvPr>
        </p:nvSpPr>
        <p:spPr/>
        <p:txBody>
          <a:bodyPr/>
          <a:lstStyle/>
          <a:p>
            <a:r>
              <a:rPr lang="en-US" dirty="0"/>
              <a:t>A middleman.</a:t>
            </a:r>
          </a:p>
          <a:p>
            <a:r>
              <a:rPr lang="en-US" dirty="0"/>
              <a:t>A proxy  takes client information and sends it to a remote server,  it also receives a response and sends it back to the client.</a:t>
            </a:r>
          </a:p>
        </p:txBody>
      </p:sp>
      <p:pic>
        <p:nvPicPr>
          <p:cNvPr id="120836" name="Picture 4" descr="proxy-server"/>
          <p:cNvPicPr>
            <a:picLocks noChangeAspect="1" noChangeArrowheads="1"/>
          </p:cNvPicPr>
          <p:nvPr/>
        </p:nvPicPr>
        <p:blipFill>
          <a:blip r:embed="rId2" cstate="print"/>
          <a:srcRect/>
          <a:stretch>
            <a:fillRect/>
          </a:stretch>
        </p:blipFill>
        <p:spPr bwMode="auto">
          <a:xfrm>
            <a:off x="1905000" y="3886200"/>
            <a:ext cx="7696200" cy="2824638"/>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t>Circuit Level Proxies - 559</a:t>
            </a:r>
          </a:p>
        </p:txBody>
      </p:sp>
      <p:sp>
        <p:nvSpPr>
          <p:cNvPr id="121859" name="Rectangle 3"/>
          <p:cNvSpPr>
            <a:spLocks noGrp="1" noChangeArrowheads="1"/>
          </p:cNvSpPr>
          <p:nvPr>
            <p:ph idx="1"/>
          </p:nvPr>
        </p:nvSpPr>
        <p:spPr/>
        <p:txBody>
          <a:bodyPr>
            <a:normAutofit fontScale="70000" lnSpcReduction="20000"/>
          </a:bodyPr>
          <a:lstStyle/>
          <a:p>
            <a:pPr>
              <a:buNone/>
            </a:pPr>
            <a:r>
              <a:rPr lang="en-US" dirty="0"/>
              <a:t>Main purpose is to hide internal network and stop direct communications between external machines and internal machines.</a:t>
            </a:r>
          </a:p>
          <a:p>
            <a:pPr>
              <a:buNone/>
            </a:pPr>
            <a:endParaRPr lang="en-US" dirty="0"/>
          </a:p>
          <a:p>
            <a:pPr>
              <a:buNone/>
            </a:pPr>
            <a:r>
              <a:rPr lang="en-US" dirty="0"/>
              <a:t>Advantages</a:t>
            </a:r>
          </a:p>
          <a:p>
            <a:r>
              <a:rPr lang="en-US" dirty="0"/>
              <a:t>Fairly simple</a:t>
            </a:r>
          </a:p>
          <a:p>
            <a:r>
              <a:rPr lang="en-US" dirty="0"/>
              <a:t>Works with all network protocols</a:t>
            </a:r>
          </a:p>
          <a:p>
            <a:r>
              <a:rPr lang="en-US" dirty="0"/>
              <a:t>Hides internal network addresses</a:t>
            </a:r>
          </a:p>
          <a:p>
            <a:r>
              <a:rPr lang="en-US" dirty="0"/>
              <a:t>When used with a firewall, stops people from directly starting conversations with internal hosts, while still allowing internal hosts to communicate with the Internet</a:t>
            </a:r>
          </a:p>
          <a:p>
            <a:pPr>
              <a:buNone/>
            </a:pPr>
            <a:r>
              <a:rPr lang="en-US" dirty="0"/>
              <a:t>Disadvantages</a:t>
            </a:r>
          </a:p>
          <a:p>
            <a:r>
              <a:rPr lang="en-US" dirty="0"/>
              <a:t>A single point of failure and performance issues</a:t>
            </a:r>
          </a:p>
          <a:p>
            <a:r>
              <a:rPr lang="en-US" dirty="0"/>
              <a:t>Does not  analyze data does not protect from dangerous data</a:t>
            </a:r>
          </a:p>
          <a:p>
            <a:r>
              <a:rPr lang="en-US" dirty="0"/>
              <a:t>Cannot protect against, violations in the protocol or bad data being passed around, </a:t>
            </a:r>
          </a:p>
          <a:p>
            <a:endParaRPr lang="en-US" dirty="0"/>
          </a:p>
          <a:p>
            <a:endParaRPr lang="en-US" dirty="0"/>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1320</Words>
  <Application>Microsoft Macintosh PowerPoint</Application>
  <PresentationFormat>Widescreen</PresentationFormat>
  <Paragraphs>162</Paragraphs>
  <Slides>36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Calibri Light</vt:lpstr>
      <vt:lpstr>Office Theme</vt:lpstr>
      <vt:lpstr>Firewalls</vt:lpstr>
      <vt:lpstr>Firewall 553</vt:lpstr>
      <vt:lpstr>Firewalls - 553</vt:lpstr>
      <vt:lpstr>Packet filter - 555</vt:lpstr>
      <vt:lpstr>Packet Filter</vt:lpstr>
      <vt:lpstr>State full firewall - 556</vt:lpstr>
      <vt:lpstr>Proxy firewalls - 557</vt:lpstr>
      <vt:lpstr>Circuit Level Proxy - 559</vt:lpstr>
      <vt:lpstr>Circuit Level Proxies - 559</vt:lpstr>
      <vt:lpstr>Application Proxies - 559</vt:lpstr>
      <vt:lpstr>Application Proxies - 559</vt:lpstr>
      <vt:lpstr>Application Proxies - 559</vt:lpstr>
      <vt:lpstr>NAT/PNAT</vt:lpstr>
      <vt:lpstr>NAT</vt:lpstr>
      <vt:lpstr>PNAT</vt:lpstr>
      <vt:lpstr>NAT/PAT difference</vt:lpstr>
      <vt:lpstr>NAT / PNAT</vt:lpstr>
      <vt:lpstr>Overall Firewall best practices (563)</vt:lpstr>
      <vt:lpstr> Overall Firewall issues</vt:lpstr>
      <vt:lpstr>Firewall Architecture</vt:lpstr>
      <vt:lpstr>Security Zones</vt:lpstr>
      <vt:lpstr>DMZ </vt:lpstr>
      <vt:lpstr>DMZ</vt:lpstr>
      <vt:lpstr>DMZ architectures</vt:lpstr>
      <vt:lpstr>Multi Homed Firewall - 565</vt:lpstr>
      <vt:lpstr>Multi-homed firewall</vt:lpstr>
      <vt:lpstr>Screened Subnet - 566</vt:lpstr>
      <vt:lpstr>Screened Subnet</vt:lpstr>
      <vt:lpstr>Multiple interface firewalls - 560 </vt:lpstr>
      <vt:lpstr>Other Random Network Terms</vt:lpstr>
      <vt:lpstr>Other Technological security concepts (572)</vt:lpstr>
      <vt:lpstr>NOS (568)</vt:lpstr>
      <vt:lpstr>DNS - 574</vt:lpstr>
      <vt:lpstr>DNS</vt:lpstr>
      <vt:lpstr>DNS cache poisoning - 577</vt:lpstr>
      <vt:lpstr>DNS SEC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Firewalls</dc:title>
  <dc:creator>Syed Yawar Abbas Zaidi</dc:creator>
  <cp:lastModifiedBy>Syed Yawar Abbas Zaidi</cp:lastModifiedBy>
  <cp:revision>1</cp:revision>
  <dcterms:created xsi:type="dcterms:W3CDTF">2025-05-19T06:02:43Z</dcterms:created>
  <dcterms:modified xsi:type="dcterms:W3CDTF">2025-05-19T06:04:17Z</dcterms:modified>
</cp:coreProperties>
</file>