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4"/>
  </p:sldMasterIdLst>
  <p:sldIdLst>
    <p:sldId id="256" r:id="rId5"/>
    <p:sldId id="380" r:id="rId6"/>
    <p:sldId id="377" r:id="rId7"/>
    <p:sldId id="459" r:id="rId8"/>
    <p:sldId id="297" r:id="rId9"/>
    <p:sldId id="298" r:id="rId10"/>
    <p:sldId id="302" r:id="rId11"/>
    <p:sldId id="301" r:id="rId12"/>
    <p:sldId id="300" r:id="rId13"/>
    <p:sldId id="438" r:id="rId14"/>
    <p:sldId id="303" r:id="rId15"/>
    <p:sldId id="436" r:id="rId16"/>
    <p:sldId id="431" r:id="rId17"/>
    <p:sldId id="441" r:id="rId18"/>
    <p:sldId id="439" r:id="rId19"/>
    <p:sldId id="448" r:id="rId20"/>
    <p:sldId id="440" r:id="rId21"/>
    <p:sldId id="460" r:id="rId22"/>
    <p:sldId id="427" r:id="rId23"/>
    <p:sldId id="442" r:id="rId24"/>
    <p:sldId id="462" r:id="rId25"/>
    <p:sldId id="444" r:id="rId26"/>
    <p:sldId id="445" r:id="rId27"/>
    <p:sldId id="446" r:id="rId28"/>
    <p:sldId id="447" r:id="rId29"/>
    <p:sldId id="401" r:id="rId30"/>
    <p:sldId id="402" r:id="rId31"/>
    <p:sldId id="403" r:id="rId32"/>
    <p:sldId id="404" r:id="rId33"/>
    <p:sldId id="405" r:id="rId34"/>
    <p:sldId id="406" r:id="rId35"/>
    <p:sldId id="407" r:id="rId36"/>
    <p:sldId id="387" r:id="rId37"/>
    <p:sldId id="261" r:id="rId38"/>
    <p:sldId id="385" r:id="rId39"/>
    <p:sldId id="269" r:id="rId40"/>
    <p:sldId id="415" r:id="rId41"/>
    <p:sldId id="419" r:id="rId42"/>
    <p:sldId id="291" r:id="rId43"/>
    <p:sldId id="293" r:id="rId44"/>
    <p:sldId id="294" r:id="rId45"/>
    <p:sldId id="334" r:id="rId46"/>
    <p:sldId id="352" r:id="rId47"/>
    <p:sldId id="353" r:id="rId48"/>
    <p:sldId id="354" r:id="rId49"/>
    <p:sldId id="355" r:id="rId50"/>
    <p:sldId id="356" r:id="rId51"/>
    <p:sldId id="464" r:id="rId52"/>
    <p:sldId id="371" r:id="rId53"/>
    <p:sldId id="465" r:id="rId54"/>
    <p:sldId id="357" r:id="rId55"/>
    <p:sldId id="358" r:id="rId56"/>
    <p:sldId id="360" r:id="rId57"/>
    <p:sldId id="361" r:id="rId58"/>
    <p:sldId id="466" r:id="rId59"/>
    <p:sldId id="473" r:id="rId60"/>
    <p:sldId id="470" r:id="rId61"/>
    <p:sldId id="471" r:id="rId62"/>
    <p:sldId id="472" r:id="rId63"/>
    <p:sldId id="474" r:id="rId64"/>
    <p:sldId id="362" r:id="rId65"/>
    <p:sldId id="468" r:id="rId66"/>
    <p:sldId id="374" r:id="rId67"/>
    <p:sldId id="375" r:id="rId68"/>
    <p:sldId id="365" r:id="rId69"/>
    <p:sldId id="359" r:id="rId70"/>
    <p:sldId id="366" r:id="rId71"/>
    <p:sldId id="456" r:id="rId72"/>
    <p:sldId id="367" r:id="rId73"/>
    <p:sldId id="368" r:id="rId74"/>
    <p:sldId id="475" r:id="rId75"/>
    <p:sldId id="477" r:id="rId76"/>
    <p:sldId id="478" r:id="rId77"/>
    <p:sldId id="369" r:id="rId78"/>
    <p:sldId id="433" r:id="rId79"/>
    <p:sldId id="376" r:id="rId80"/>
    <p:sldId id="336" r:id="rId81"/>
    <p:sldId id="337" r:id="rId82"/>
    <p:sldId id="338" r:id="rId83"/>
    <p:sldId id="455" r:id="rId84"/>
    <p:sldId id="339" r:id="rId85"/>
    <p:sldId id="453" r:id="rId86"/>
    <p:sldId id="454" r:id="rId87"/>
    <p:sldId id="340" r:id="rId88"/>
    <p:sldId id="341" r:id="rId89"/>
    <p:sldId id="479" r:id="rId90"/>
    <p:sldId id="342" r:id="rId91"/>
    <p:sldId id="343" r:id="rId92"/>
    <p:sldId id="344" r:id="rId93"/>
    <p:sldId id="480" r:id="rId94"/>
    <p:sldId id="346" r:id="rId95"/>
    <p:sldId id="434" r:id="rId96"/>
    <p:sldId id="345" r:id="rId97"/>
    <p:sldId id="347" r:id="rId98"/>
    <p:sldId id="348" r:id="rId99"/>
    <p:sldId id="349" r:id="rId100"/>
    <p:sldId id="410" r:id="rId101"/>
    <p:sldId id="310" r:id="rId102"/>
    <p:sldId id="311" r:id="rId103"/>
    <p:sldId id="312" r:id="rId104"/>
    <p:sldId id="458" r:id="rId105"/>
    <p:sldId id="313" r:id="rId106"/>
    <p:sldId id="315" r:id="rId107"/>
    <p:sldId id="437" r:id="rId108"/>
    <p:sldId id="316" r:id="rId109"/>
    <p:sldId id="318" r:id="rId110"/>
    <p:sldId id="319" r:id="rId111"/>
    <p:sldId id="320" r:id="rId112"/>
    <p:sldId id="322" r:id="rId113"/>
    <p:sldId id="323" r:id="rId114"/>
    <p:sldId id="324" r:id="rId115"/>
    <p:sldId id="411" r:id="rId116"/>
    <p:sldId id="326" r:id="rId117"/>
    <p:sldId id="327" r:id="rId118"/>
    <p:sldId id="328" r:id="rId119"/>
    <p:sldId id="329" r:id="rId120"/>
    <p:sldId id="449" r:id="rId121"/>
    <p:sldId id="330" r:id="rId122"/>
    <p:sldId id="331" r:id="rId123"/>
    <p:sldId id="450" r:id="rId124"/>
    <p:sldId id="332" r:id="rId125"/>
    <p:sldId id="451" r:id="rId126"/>
    <p:sldId id="333" r:id="rId127"/>
    <p:sldId id="435" r:id="rId128"/>
    <p:sldId id="412" r:id="rId129"/>
    <p:sldId id="413" r:id="rId130"/>
    <p:sldId id="414" r:id="rId131"/>
    <p:sldId id="481" r:id="rId1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70" autoAdjust="0"/>
    <p:restoredTop sz="94713" autoAdjust="0"/>
  </p:normalViewPr>
  <p:slideViewPr>
    <p:cSldViewPr>
      <p:cViewPr varScale="1">
        <p:scale>
          <a:sx n="108" d="100"/>
          <a:sy n="108" d="100"/>
        </p:scale>
        <p:origin x="176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96"/>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viewProps" Target="viewProps.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tableStyles" Target="tableStyles.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3A375D-2D7C-4629-9A39-25BE76FA58B6}" type="doc">
      <dgm:prSet loTypeId="urn:microsoft.com/office/officeart/2005/8/layout/cycle1" loCatId="cycle" qsTypeId="urn:microsoft.com/office/officeart/2005/8/quickstyle/simple1" qsCatId="simple" csTypeId="urn:microsoft.com/office/officeart/2005/8/colors/accent1_2" csCatId="accent1"/>
      <dgm:spPr/>
    </dgm:pt>
    <dgm:pt modelId="{7166E6BE-123C-4D8D-8D2A-C1895F3CD5D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cs typeface="Arial" panose="020B0604020202020204" pitchFamily="34" charset="0"/>
            </a:rPr>
            <a:t>Plan and organize</a:t>
          </a:r>
        </a:p>
      </dgm:t>
    </dgm:pt>
    <dgm:pt modelId="{62CCB9C5-F6B7-47DE-AD03-AF4C6A48297E}" type="parTrans" cxnId="{43945A94-39E4-4727-B2EB-BEE9EB186AA9}">
      <dgm:prSet/>
      <dgm:spPr/>
    </dgm:pt>
    <dgm:pt modelId="{8C8114E6-1FF5-4039-8590-6F9FDA59DF7B}" type="sibTrans" cxnId="{43945A94-39E4-4727-B2EB-BEE9EB186AA9}">
      <dgm:prSet/>
      <dgm:spPr/>
    </dgm:pt>
    <dgm:pt modelId="{182A8A40-FB9A-497F-9FA2-8E1C7DFADA3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cs typeface="Arial" panose="020B0604020202020204" pitchFamily="34" charset="0"/>
            </a:rPr>
            <a:t>Implement</a:t>
          </a:r>
        </a:p>
      </dgm:t>
    </dgm:pt>
    <dgm:pt modelId="{48CF54F8-C517-400C-83DF-2470973E2DEA}" type="parTrans" cxnId="{B481BCF7-D6BC-4A3C-83CD-94C74599A4B8}">
      <dgm:prSet/>
      <dgm:spPr/>
    </dgm:pt>
    <dgm:pt modelId="{BC19FAB1-0B5E-467A-9347-1E81CD32BDD4}" type="sibTrans" cxnId="{B481BCF7-D6BC-4A3C-83CD-94C74599A4B8}">
      <dgm:prSet/>
      <dgm:spPr/>
    </dgm:pt>
    <dgm:pt modelId="{E802B36A-F1E6-430E-8DCB-F0EE6819516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cs typeface="Arial" panose="020B0604020202020204" pitchFamily="34" charset="0"/>
            </a:rPr>
            <a:t>Operate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cs typeface="Arial" panose="020B0604020202020204" pitchFamily="34" charset="0"/>
            </a:rPr>
            <a:t>maintain</a:t>
          </a:r>
        </a:p>
      </dgm:t>
    </dgm:pt>
    <dgm:pt modelId="{69F2E82C-5B90-4BC3-BC10-09ADA24FC7F7}" type="parTrans" cxnId="{766A75EA-B90D-4E9C-BDF1-376C8399B999}">
      <dgm:prSet/>
      <dgm:spPr/>
    </dgm:pt>
    <dgm:pt modelId="{853655EA-69DF-49D0-9440-1FCAD58F8BC6}" type="sibTrans" cxnId="{766A75EA-B90D-4E9C-BDF1-376C8399B999}">
      <dgm:prSet/>
      <dgm:spPr/>
    </dgm:pt>
    <dgm:pt modelId="{D3FC7F98-9235-4EA2-B516-09BF2074EBE4}">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cs typeface="Arial" panose="020B0604020202020204" pitchFamily="34" charset="0"/>
            </a:rPr>
            <a:t>Monitor 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cs typeface="Arial" panose="020B0604020202020204" pitchFamily="34" charset="0"/>
            </a:rPr>
            <a:t>Evaluate</a:t>
          </a:r>
        </a:p>
      </dgm:t>
    </dgm:pt>
    <dgm:pt modelId="{28A415B2-7E93-4B51-9E0B-E3B30D7A15EA}" type="parTrans" cxnId="{4601705D-D32F-42AD-ACD2-9CAE420EEA41}">
      <dgm:prSet/>
      <dgm:spPr/>
    </dgm:pt>
    <dgm:pt modelId="{AEA57CB2-E3EE-4D6F-9353-BA6B69920878}" type="sibTrans" cxnId="{4601705D-D32F-42AD-ACD2-9CAE420EEA41}">
      <dgm:prSet/>
      <dgm:spPr/>
    </dgm:pt>
    <dgm:pt modelId="{38EA32C9-AB82-4981-B95D-A043D56B023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noFill/>
              </a:ln>
              <a:solidFill>
                <a:schemeClr val="tx1"/>
              </a:solidFill>
              <a:effectLst/>
              <a:latin typeface="Arial" panose="020B0604020202020204" pitchFamily="34" charset="0"/>
              <a:cs typeface="Arial" panose="020B0604020202020204" pitchFamily="34" charset="0"/>
            </a:rPr>
            <a:t>Start over gain</a:t>
          </a:r>
        </a:p>
      </dgm:t>
    </dgm:pt>
    <dgm:pt modelId="{0467016B-5768-4C24-9A48-3A92AE87CBA7}" type="parTrans" cxnId="{40957886-3D8F-4B81-83CD-443512164EE8}">
      <dgm:prSet/>
      <dgm:spPr/>
    </dgm:pt>
    <dgm:pt modelId="{4133767F-4E00-4678-A30B-198B856454A3}" type="sibTrans" cxnId="{40957886-3D8F-4B81-83CD-443512164EE8}">
      <dgm:prSet/>
      <dgm:spPr/>
    </dgm:pt>
    <dgm:pt modelId="{E7ECE18E-18AB-44F0-8DDC-E7E5B922AA6D}" type="pres">
      <dgm:prSet presAssocID="{5E3A375D-2D7C-4629-9A39-25BE76FA58B6}" presName="cycle" presStyleCnt="0">
        <dgm:presLayoutVars>
          <dgm:dir/>
          <dgm:resizeHandles val="exact"/>
        </dgm:presLayoutVars>
      </dgm:prSet>
      <dgm:spPr/>
    </dgm:pt>
    <dgm:pt modelId="{7FA1E2F5-D71F-4009-B319-043E0F195063}" type="pres">
      <dgm:prSet presAssocID="{7166E6BE-123C-4D8D-8D2A-C1895F3CD5D3}" presName="dummy" presStyleCnt="0"/>
      <dgm:spPr/>
    </dgm:pt>
    <dgm:pt modelId="{01D0A5F4-F0A0-4EC5-9AD5-6023A303449F}" type="pres">
      <dgm:prSet presAssocID="{7166E6BE-123C-4D8D-8D2A-C1895F3CD5D3}" presName="node" presStyleLbl="revTx" presStyleIdx="0" presStyleCnt="5">
        <dgm:presLayoutVars>
          <dgm:bulletEnabled val="1"/>
        </dgm:presLayoutVars>
      </dgm:prSet>
      <dgm:spPr/>
    </dgm:pt>
    <dgm:pt modelId="{2A4ACBD4-4D09-4FFB-9629-1318105F280A}" type="pres">
      <dgm:prSet presAssocID="{8C8114E6-1FF5-4039-8590-6F9FDA59DF7B}" presName="sibTrans" presStyleLbl="node1" presStyleIdx="0" presStyleCnt="5"/>
      <dgm:spPr/>
    </dgm:pt>
    <dgm:pt modelId="{6DB2FAC7-1E26-4BE0-A446-F4FEDC8DD7A9}" type="pres">
      <dgm:prSet presAssocID="{182A8A40-FB9A-497F-9FA2-8E1C7DFADA3E}" presName="dummy" presStyleCnt="0"/>
      <dgm:spPr/>
    </dgm:pt>
    <dgm:pt modelId="{FA5860F6-2CF8-4A1F-99C3-FF2875294D78}" type="pres">
      <dgm:prSet presAssocID="{182A8A40-FB9A-497F-9FA2-8E1C7DFADA3E}" presName="node" presStyleLbl="revTx" presStyleIdx="1" presStyleCnt="5">
        <dgm:presLayoutVars>
          <dgm:bulletEnabled val="1"/>
        </dgm:presLayoutVars>
      </dgm:prSet>
      <dgm:spPr/>
    </dgm:pt>
    <dgm:pt modelId="{BAABA3C0-983B-45CA-9F9F-14F4C2AD3362}" type="pres">
      <dgm:prSet presAssocID="{BC19FAB1-0B5E-467A-9347-1E81CD32BDD4}" presName="sibTrans" presStyleLbl="node1" presStyleIdx="1" presStyleCnt="5"/>
      <dgm:spPr/>
    </dgm:pt>
    <dgm:pt modelId="{B636C34F-96D4-41D1-B440-3A8BEDE7C557}" type="pres">
      <dgm:prSet presAssocID="{E802B36A-F1E6-430E-8DCB-F0EE68195166}" presName="dummy" presStyleCnt="0"/>
      <dgm:spPr/>
    </dgm:pt>
    <dgm:pt modelId="{34795FF1-7697-4A4F-8B30-BADC9A57D3F6}" type="pres">
      <dgm:prSet presAssocID="{E802B36A-F1E6-430E-8DCB-F0EE68195166}" presName="node" presStyleLbl="revTx" presStyleIdx="2" presStyleCnt="5">
        <dgm:presLayoutVars>
          <dgm:bulletEnabled val="1"/>
        </dgm:presLayoutVars>
      </dgm:prSet>
      <dgm:spPr/>
    </dgm:pt>
    <dgm:pt modelId="{34B7AA48-A17F-4CF5-999E-782618942368}" type="pres">
      <dgm:prSet presAssocID="{853655EA-69DF-49D0-9440-1FCAD58F8BC6}" presName="sibTrans" presStyleLbl="node1" presStyleIdx="2" presStyleCnt="5"/>
      <dgm:spPr/>
    </dgm:pt>
    <dgm:pt modelId="{315D8CE4-D340-4DE6-AD8E-E0A28F752708}" type="pres">
      <dgm:prSet presAssocID="{D3FC7F98-9235-4EA2-B516-09BF2074EBE4}" presName="dummy" presStyleCnt="0"/>
      <dgm:spPr/>
    </dgm:pt>
    <dgm:pt modelId="{3308E432-8658-45DA-9D35-11FF25967837}" type="pres">
      <dgm:prSet presAssocID="{D3FC7F98-9235-4EA2-B516-09BF2074EBE4}" presName="node" presStyleLbl="revTx" presStyleIdx="3" presStyleCnt="5">
        <dgm:presLayoutVars>
          <dgm:bulletEnabled val="1"/>
        </dgm:presLayoutVars>
      </dgm:prSet>
      <dgm:spPr/>
    </dgm:pt>
    <dgm:pt modelId="{F7039219-052A-406A-9E9F-DC243552C9E3}" type="pres">
      <dgm:prSet presAssocID="{AEA57CB2-E3EE-4D6F-9353-BA6B69920878}" presName="sibTrans" presStyleLbl="node1" presStyleIdx="3" presStyleCnt="5"/>
      <dgm:spPr/>
    </dgm:pt>
    <dgm:pt modelId="{993E0612-4AC2-4997-9B0E-4D9E12377DC9}" type="pres">
      <dgm:prSet presAssocID="{38EA32C9-AB82-4981-B95D-A043D56B0235}" presName="dummy" presStyleCnt="0"/>
      <dgm:spPr/>
    </dgm:pt>
    <dgm:pt modelId="{D4103237-07F1-479E-9A9F-3D01427FB61E}" type="pres">
      <dgm:prSet presAssocID="{38EA32C9-AB82-4981-B95D-A043D56B0235}" presName="node" presStyleLbl="revTx" presStyleIdx="4" presStyleCnt="5">
        <dgm:presLayoutVars>
          <dgm:bulletEnabled val="1"/>
        </dgm:presLayoutVars>
      </dgm:prSet>
      <dgm:spPr/>
    </dgm:pt>
    <dgm:pt modelId="{8B031902-8191-4E04-B26A-23262760AD0B}" type="pres">
      <dgm:prSet presAssocID="{4133767F-4E00-4678-A30B-198B856454A3}" presName="sibTrans" presStyleLbl="node1" presStyleIdx="4" presStyleCnt="5"/>
      <dgm:spPr/>
    </dgm:pt>
  </dgm:ptLst>
  <dgm:cxnLst>
    <dgm:cxn modelId="{4B242D3E-7A78-4DCD-A96A-CD53B16444D6}" type="presOf" srcId="{BC19FAB1-0B5E-467A-9347-1E81CD32BDD4}" destId="{BAABA3C0-983B-45CA-9F9F-14F4C2AD3362}" srcOrd="0" destOrd="0" presId="urn:microsoft.com/office/officeart/2005/8/layout/cycle1"/>
    <dgm:cxn modelId="{7709344C-95F7-48B9-A5E4-72F2DAADB031}" type="presOf" srcId="{4133767F-4E00-4678-A30B-198B856454A3}" destId="{8B031902-8191-4E04-B26A-23262760AD0B}" srcOrd="0" destOrd="0" presId="urn:microsoft.com/office/officeart/2005/8/layout/cycle1"/>
    <dgm:cxn modelId="{134E2B54-807A-4043-B4BA-92927E96D95E}" type="presOf" srcId="{AEA57CB2-E3EE-4D6F-9353-BA6B69920878}" destId="{F7039219-052A-406A-9E9F-DC243552C9E3}" srcOrd="0" destOrd="0" presId="urn:microsoft.com/office/officeart/2005/8/layout/cycle1"/>
    <dgm:cxn modelId="{4ED3C15A-A160-4CEB-8477-731E84D6744F}" type="presOf" srcId="{38EA32C9-AB82-4981-B95D-A043D56B0235}" destId="{D4103237-07F1-479E-9A9F-3D01427FB61E}" srcOrd="0" destOrd="0" presId="urn:microsoft.com/office/officeart/2005/8/layout/cycle1"/>
    <dgm:cxn modelId="{4601705D-D32F-42AD-ACD2-9CAE420EEA41}" srcId="{5E3A375D-2D7C-4629-9A39-25BE76FA58B6}" destId="{D3FC7F98-9235-4EA2-B516-09BF2074EBE4}" srcOrd="3" destOrd="0" parTransId="{28A415B2-7E93-4B51-9E0B-E3B30D7A15EA}" sibTransId="{AEA57CB2-E3EE-4D6F-9353-BA6B69920878}"/>
    <dgm:cxn modelId="{564A7C81-26B1-4057-A8B2-5031FC480053}" type="presOf" srcId="{853655EA-69DF-49D0-9440-1FCAD58F8BC6}" destId="{34B7AA48-A17F-4CF5-999E-782618942368}" srcOrd="0" destOrd="0" presId="urn:microsoft.com/office/officeart/2005/8/layout/cycle1"/>
    <dgm:cxn modelId="{40957886-3D8F-4B81-83CD-443512164EE8}" srcId="{5E3A375D-2D7C-4629-9A39-25BE76FA58B6}" destId="{38EA32C9-AB82-4981-B95D-A043D56B0235}" srcOrd="4" destOrd="0" parTransId="{0467016B-5768-4C24-9A48-3A92AE87CBA7}" sibTransId="{4133767F-4E00-4678-A30B-198B856454A3}"/>
    <dgm:cxn modelId="{43945A94-39E4-4727-B2EB-BEE9EB186AA9}" srcId="{5E3A375D-2D7C-4629-9A39-25BE76FA58B6}" destId="{7166E6BE-123C-4D8D-8D2A-C1895F3CD5D3}" srcOrd="0" destOrd="0" parTransId="{62CCB9C5-F6B7-47DE-AD03-AF4C6A48297E}" sibTransId="{8C8114E6-1FF5-4039-8590-6F9FDA59DF7B}"/>
    <dgm:cxn modelId="{21EB18B0-4C98-4770-A780-31E0505D0F8E}" type="presOf" srcId="{8C8114E6-1FF5-4039-8590-6F9FDA59DF7B}" destId="{2A4ACBD4-4D09-4FFB-9629-1318105F280A}" srcOrd="0" destOrd="0" presId="urn:microsoft.com/office/officeart/2005/8/layout/cycle1"/>
    <dgm:cxn modelId="{71D5D2BE-D4C3-4591-AFEC-078FBCB098CE}" type="presOf" srcId="{D3FC7F98-9235-4EA2-B516-09BF2074EBE4}" destId="{3308E432-8658-45DA-9D35-11FF25967837}" srcOrd="0" destOrd="0" presId="urn:microsoft.com/office/officeart/2005/8/layout/cycle1"/>
    <dgm:cxn modelId="{B2A337CB-46D4-4218-BED3-9EEEC1B67DC6}" type="presOf" srcId="{182A8A40-FB9A-497F-9FA2-8E1C7DFADA3E}" destId="{FA5860F6-2CF8-4A1F-99C3-FF2875294D78}" srcOrd="0" destOrd="0" presId="urn:microsoft.com/office/officeart/2005/8/layout/cycle1"/>
    <dgm:cxn modelId="{D3A613CC-4F71-4192-8481-2650C91975F0}" type="presOf" srcId="{5E3A375D-2D7C-4629-9A39-25BE76FA58B6}" destId="{E7ECE18E-18AB-44F0-8DDC-E7E5B922AA6D}" srcOrd="0" destOrd="0" presId="urn:microsoft.com/office/officeart/2005/8/layout/cycle1"/>
    <dgm:cxn modelId="{C443F3CF-F7C4-4B72-969E-0ADD8BED1503}" type="presOf" srcId="{7166E6BE-123C-4D8D-8D2A-C1895F3CD5D3}" destId="{01D0A5F4-F0A0-4EC5-9AD5-6023A303449F}" srcOrd="0" destOrd="0" presId="urn:microsoft.com/office/officeart/2005/8/layout/cycle1"/>
    <dgm:cxn modelId="{766A75EA-B90D-4E9C-BDF1-376C8399B999}" srcId="{5E3A375D-2D7C-4629-9A39-25BE76FA58B6}" destId="{E802B36A-F1E6-430E-8DCB-F0EE68195166}" srcOrd="2" destOrd="0" parTransId="{69F2E82C-5B90-4BC3-BC10-09ADA24FC7F7}" sibTransId="{853655EA-69DF-49D0-9440-1FCAD58F8BC6}"/>
    <dgm:cxn modelId="{B4EF80F3-738C-4A1C-971A-B7C7F3423B2E}" type="presOf" srcId="{E802B36A-F1E6-430E-8DCB-F0EE68195166}" destId="{34795FF1-7697-4A4F-8B30-BADC9A57D3F6}" srcOrd="0" destOrd="0" presId="urn:microsoft.com/office/officeart/2005/8/layout/cycle1"/>
    <dgm:cxn modelId="{B481BCF7-D6BC-4A3C-83CD-94C74599A4B8}" srcId="{5E3A375D-2D7C-4629-9A39-25BE76FA58B6}" destId="{182A8A40-FB9A-497F-9FA2-8E1C7DFADA3E}" srcOrd="1" destOrd="0" parTransId="{48CF54F8-C517-400C-83DF-2470973E2DEA}" sibTransId="{BC19FAB1-0B5E-467A-9347-1E81CD32BDD4}"/>
    <dgm:cxn modelId="{033E4EE6-AE06-419A-BC89-1E190F4396C1}" type="presParOf" srcId="{E7ECE18E-18AB-44F0-8DDC-E7E5B922AA6D}" destId="{7FA1E2F5-D71F-4009-B319-043E0F195063}" srcOrd="0" destOrd="0" presId="urn:microsoft.com/office/officeart/2005/8/layout/cycle1"/>
    <dgm:cxn modelId="{B0418046-1F47-406E-B305-BBADD5F8D524}" type="presParOf" srcId="{E7ECE18E-18AB-44F0-8DDC-E7E5B922AA6D}" destId="{01D0A5F4-F0A0-4EC5-9AD5-6023A303449F}" srcOrd="1" destOrd="0" presId="urn:microsoft.com/office/officeart/2005/8/layout/cycle1"/>
    <dgm:cxn modelId="{924AFECC-B05C-4BDA-B7B7-3EFE53DB2254}" type="presParOf" srcId="{E7ECE18E-18AB-44F0-8DDC-E7E5B922AA6D}" destId="{2A4ACBD4-4D09-4FFB-9629-1318105F280A}" srcOrd="2" destOrd="0" presId="urn:microsoft.com/office/officeart/2005/8/layout/cycle1"/>
    <dgm:cxn modelId="{EF0BA22D-C0AF-4A48-AF33-B02C146565AF}" type="presParOf" srcId="{E7ECE18E-18AB-44F0-8DDC-E7E5B922AA6D}" destId="{6DB2FAC7-1E26-4BE0-A446-F4FEDC8DD7A9}" srcOrd="3" destOrd="0" presId="urn:microsoft.com/office/officeart/2005/8/layout/cycle1"/>
    <dgm:cxn modelId="{F42E8E15-359C-49AC-8801-DF4B153747AE}" type="presParOf" srcId="{E7ECE18E-18AB-44F0-8DDC-E7E5B922AA6D}" destId="{FA5860F6-2CF8-4A1F-99C3-FF2875294D78}" srcOrd="4" destOrd="0" presId="urn:microsoft.com/office/officeart/2005/8/layout/cycle1"/>
    <dgm:cxn modelId="{20F22D18-D881-4860-9D2F-7F57AFEAADF6}" type="presParOf" srcId="{E7ECE18E-18AB-44F0-8DDC-E7E5B922AA6D}" destId="{BAABA3C0-983B-45CA-9F9F-14F4C2AD3362}" srcOrd="5" destOrd="0" presId="urn:microsoft.com/office/officeart/2005/8/layout/cycle1"/>
    <dgm:cxn modelId="{6CF37BAE-6E67-4A75-A977-69CCDD192BD6}" type="presParOf" srcId="{E7ECE18E-18AB-44F0-8DDC-E7E5B922AA6D}" destId="{B636C34F-96D4-41D1-B440-3A8BEDE7C557}" srcOrd="6" destOrd="0" presId="urn:microsoft.com/office/officeart/2005/8/layout/cycle1"/>
    <dgm:cxn modelId="{3F7F7601-0314-4740-B0DA-C74EC09CA241}" type="presParOf" srcId="{E7ECE18E-18AB-44F0-8DDC-E7E5B922AA6D}" destId="{34795FF1-7697-4A4F-8B30-BADC9A57D3F6}" srcOrd="7" destOrd="0" presId="urn:microsoft.com/office/officeart/2005/8/layout/cycle1"/>
    <dgm:cxn modelId="{6BB2B016-18F4-45A4-B68A-E1D81B32B6F0}" type="presParOf" srcId="{E7ECE18E-18AB-44F0-8DDC-E7E5B922AA6D}" destId="{34B7AA48-A17F-4CF5-999E-782618942368}" srcOrd="8" destOrd="0" presId="urn:microsoft.com/office/officeart/2005/8/layout/cycle1"/>
    <dgm:cxn modelId="{67D8C460-1411-44B1-9582-60FDE9C8098C}" type="presParOf" srcId="{E7ECE18E-18AB-44F0-8DDC-E7E5B922AA6D}" destId="{315D8CE4-D340-4DE6-AD8E-E0A28F752708}" srcOrd="9" destOrd="0" presId="urn:microsoft.com/office/officeart/2005/8/layout/cycle1"/>
    <dgm:cxn modelId="{1890399F-3420-48E1-AE8A-7F06BE0FF1C3}" type="presParOf" srcId="{E7ECE18E-18AB-44F0-8DDC-E7E5B922AA6D}" destId="{3308E432-8658-45DA-9D35-11FF25967837}" srcOrd="10" destOrd="0" presId="urn:microsoft.com/office/officeart/2005/8/layout/cycle1"/>
    <dgm:cxn modelId="{AF06F606-CDD6-48B7-8603-750D3068C3E8}" type="presParOf" srcId="{E7ECE18E-18AB-44F0-8DDC-E7E5B922AA6D}" destId="{F7039219-052A-406A-9E9F-DC243552C9E3}" srcOrd="11" destOrd="0" presId="urn:microsoft.com/office/officeart/2005/8/layout/cycle1"/>
    <dgm:cxn modelId="{7490813A-C0F5-43A5-8960-1895EE6FB763}" type="presParOf" srcId="{E7ECE18E-18AB-44F0-8DDC-E7E5B922AA6D}" destId="{993E0612-4AC2-4997-9B0E-4D9E12377DC9}" srcOrd="12" destOrd="0" presId="urn:microsoft.com/office/officeart/2005/8/layout/cycle1"/>
    <dgm:cxn modelId="{BA3C8D54-179C-4CB5-8D6E-B84C490B06EB}" type="presParOf" srcId="{E7ECE18E-18AB-44F0-8DDC-E7E5B922AA6D}" destId="{D4103237-07F1-479E-9A9F-3D01427FB61E}" srcOrd="13" destOrd="0" presId="urn:microsoft.com/office/officeart/2005/8/layout/cycle1"/>
    <dgm:cxn modelId="{FB30E837-36C7-417A-B12D-477CAE0295FC}" type="presParOf" srcId="{E7ECE18E-18AB-44F0-8DDC-E7E5B922AA6D}" destId="{8B031902-8191-4E04-B26A-23262760AD0B}" srcOrd="14"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0A5F4-F0A0-4EC5-9AD5-6023A303449F}">
      <dsp:nvSpPr>
        <dsp:cNvPr id="0" name=""/>
        <dsp:cNvSpPr/>
      </dsp:nvSpPr>
      <dsp:spPr>
        <a:xfrm>
          <a:off x="2717189" y="98813"/>
          <a:ext cx="1059581" cy="1059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kern="1200" cap="none" normalizeH="0" baseline="0">
              <a:ln>
                <a:noFill/>
              </a:ln>
              <a:solidFill>
                <a:schemeClr val="tx1"/>
              </a:solidFill>
              <a:effectLst/>
              <a:latin typeface="Arial" panose="020B0604020202020204" pitchFamily="34" charset="0"/>
              <a:cs typeface="Arial" panose="020B0604020202020204" pitchFamily="34" charset="0"/>
            </a:rPr>
            <a:t>Plan and organize</a:t>
          </a:r>
        </a:p>
      </dsp:txBody>
      <dsp:txXfrm>
        <a:off x="2717189" y="98813"/>
        <a:ext cx="1059581" cy="1059581"/>
      </dsp:txXfrm>
    </dsp:sp>
    <dsp:sp modelId="{2A4ACBD4-4D09-4FFB-9629-1318105F280A}">
      <dsp:nvSpPr>
        <dsp:cNvPr id="0" name=""/>
        <dsp:cNvSpPr/>
      </dsp:nvSpPr>
      <dsp:spPr>
        <a:xfrm>
          <a:off x="221406" y="67767"/>
          <a:ext cx="3976787" cy="3976787"/>
        </a:xfrm>
        <a:prstGeom prst="circularArrow">
          <a:avLst>
            <a:gd name="adj1" fmla="val 5196"/>
            <a:gd name="adj2" fmla="val 335582"/>
            <a:gd name="adj3" fmla="val 21294591"/>
            <a:gd name="adj4" fmla="val 19765057"/>
            <a:gd name="adj5" fmla="val 6062"/>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5860F6-2CF8-4A1F-99C3-FF2875294D78}">
      <dsp:nvSpPr>
        <dsp:cNvPr id="0" name=""/>
        <dsp:cNvSpPr/>
      </dsp:nvSpPr>
      <dsp:spPr>
        <a:xfrm>
          <a:off x="3358202" y="2071647"/>
          <a:ext cx="1059581" cy="1059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kern="1200" cap="none" normalizeH="0" baseline="0">
              <a:ln>
                <a:noFill/>
              </a:ln>
              <a:solidFill>
                <a:schemeClr val="tx1"/>
              </a:solidFill>
              <a:effectLst/>
              <a:latin typeface="Arial" panose="020B0604020202020204" pitchFamily="34" charset="0"/>
              <a:cs typeface="Arial" panose="020B0604020202020204" pitchFamily="34" charset="0"/>
            </a:rPr>
            <a:t>Implement</a:t>
          </a:r>
        </a:p>
      </dsp:txBody>
      <dsp:txXfrm>
        <a:off x="3358202" y="2071647"/>
        <a:ext cx="1059581" cy="1059581"/>
      </dsp:txXfrm>
    </dsp:sp>
    <dsp:sp modelId="{BAABA3C0-983B-45CA-9F9F-14F4C2AD3362}">
      <dsp:nvSpPr>
        <dsp:cNvPr id="0" name=""/>
        <dsp:cNvSpPr/>
      </dsp:nvSpPr>
      <dsp:spPr>
        <a:xfrm>
          <a:off x="221406" y="67767"/>
          <a:ext cx="3976787" cy="3976787"/>
        </a:xfrm>
        <a:prstGeom prst="circularArrow">
          <a:avLst>
            <a:gd name="adj1" fmla="val 5196"/>
            <a:gd name="adj2" fmla="val 335582"/>
            <a:gd name="adj3" fmla="val 4016096"/>
            <a:gd name="adj4" fmla="val 2252149"/>
            <a:gd name="adj5" fmla="val 6062"/>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795FF1-7697-4A4F-8B30-BADC9A57D3F6}">
      <dsp:nvSpPr>
        <dsp:cNvPr id="0" name=""/>
        <dsp:cNvSpPr/>
      </dsp:nvSpPr>
      <dsp:spPr>
        <a:xfrm>
          <a:off x="1680009" y="3290926"/>
          <a:ext cx="1059581" cy="1059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kern="1200" cap="none" normalizeH="0" baseline="0">
              <a:ln>
                <a:noFill/>
              </a:ln>
              <a:solidFill>
                <a:schemeClr val="tx1"/>
              </a:solidFill>
              <a:effectLst/>
              <a:latin typeface="Arial" panose="020B0604020202020204" pitchFamily="34" charset="0"/>
              <a:cs typeface="Arial" panose="020B0604020202020204" pitchFamily="34" charset="0"/>
            </a:rPr>
            <a:t>Operate and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kern="1200" cap="none" normalizeH="0" baseline="0">
              <a:ln>
                <a:noFill/>
              </a:ln>
              <a:solidFill>
                <a:schemeClr val="tx1"/>
              </a:solidFill>
              <a:effectLst/>
              <a:latin typeface="Arial" panose="020B0604020202020204" pitchFamily="34" charset="0"/>
              <a:cs typeface="Arial" panose="020B0604020202020204" pitchFamily="34" charset="0"/>
            </a:rPr>
            <a:t>maintain</a:t>
          </a:r>
        </a:p>
      </dsp:txBody>
      <dsp:txXfrm>
        <a:off x="1680009" y="3290926"/>
        <a:ext cx="1059581" cy="1059581"/>
      </dsp:txXfrm>
    </dsp:sp>
    <dsp:sp modelId="{34B7AA48-A17F-4CF5-999E-782618942368}">
      <dsp:nvSpPr>
        <dsp:cNvPr id="0" name=""/>
        <dsp:cNvSpPr/>
      </dsp:nvSpPr>
      <dsp:spPr>
        <a:xfrm>
          <a:off x="221406" y="67767"/>
          <a:ext cx="3976787" cy="3976787"/>
        </a:xfrm>
        <a:prstGeom prst="circularArrow">
          <a:avLst>
            <a:gd name="adj1" fmla="val 5196"/>
            <a:gd name="adj2" fmla="val 335582"/>
            <a:gd name="adj3" fmla="val 8212269"/>
            <a:gd name="adj4" fmla="val 6448322"/>
            <a:gd name="adj5" fmla="val 6062"/>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8E432-8658-45DA-9D35-11FF25967837}">
      <dsp:nvSpPr>
        <dsp:cNvPr id="0" name=""/>
        <dsp:cNvSpPr/>
      </dsp:nvSpPr>
      <dsp:spPr>
        <a:xfrm>
          <a:off x="1815" y="2071647"/>
          <a:ext cx="1059581" cy="1059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kern="1200" cap="none" normalizeH="0" baseline="0">
              <a:ln>
                <a:noFill/>
              </a:ln>
              <a:solidFill>
                <a:schemeClr val="tx1"/>
              </a:solidFill>
              <a:effectLst/>
              <a:latin typeface="Arial" panose="020B0604020202020204" pitchFamily="34" charset="0"/>
              <a:cs typeface="Arial" panose="020B0604020202020204" pitchFamily="34" charset="0"/>
            </a:rPr>
            <a:t>Monitor and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kern="1200" cap="none" normalizeH="0" baseline="0">
              <a:ln>
                <a:noFill/>
              </a:ln>
              <a:solidFill>
                <a:schemeClr val="tx1"/>
              </a:solidFill>
              <a:effectLst/>
              <a:latin typeface="Arial" panose="020B0604020202020204" pitchFamily="34" charset="0"/>
              <a:cs typeface="Arial" panose="020B0604020202020204" pitchFamily="34" charset="0"/>
            </a:rPr>
            <a:t>Evaluate</a:t>
          </a:r>
        </a:p>
      </dsp:txBody>
      <dsp:txXfrm>
        <a:off x="1815" y="2071647"/>
        <a:ext cx="1059581" cy="1059581"/>
      </dsp:txXfrm>
    </dsp:sp>
    <dsp:sp modelId="{F7039219-052A-406A-9E9F-DC243552C9E3}">
      <dsp:nvSpPr>
        <dsp:cNvPr id="0" name=""/>
        <dsp:cNvSpPr/>
      </dsp:nvSpPr>
      <dsp:spPr>
        <a:xfrm>
          <a:off x="221406" y="67767"/>
          <a:ext cx="3976787" cy="3976787"/>
        </a:xfrm>
        <a:prstGeom prst="circularArrow">
          <a:avLst>
            <a:gd name="adj1" fmla="val 5196"/>
            <a:gd name="adj2" fmla="val 335582"/>
            <a:gd name="adj3" fmla="val 12299361"/>
            <a:gd name="adj4" fmla="val 10769827"/>
            <a:gd name="adj5" fmla="val 6062"/>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4103237-07F1-479E-9A9F-3D01427FB61E}">
      <dsp:nvSpPr>
        <dsp:cNvPr id="0" name=""/>
        <dsp:cNvSpPr/>
      </dsp:nvSpPr>
      <dsp:spPr>
        <a:xfrm>
          <a:off x="642828" y="98813"/>
          <a:ext cx="1059581" cy="10595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700" b="0" i="0" u="none" strike="noStrike" kern="1200" cap="none" normalizeH="0" baseline="0">
              <a:ln>
                <a:noFill/>
              </a:ln>
              <a:solidFill>
                <a:schemeClr val="tx1"/>
              </a:solidFill>
              <a:effectLst/>
              <a:latin typeface="Arial" panose="020B0604020202020204" pitchFamily="34" charset="0"/>
              <a:cs typeface="Arial" panose="020B0604020202020204" pitchFamily="34" charset="0"/>
            </a:rPr>
            <a:t>Start over gain</a:t>
          </a:r>
        </a:p>
      </dsp:txBody>
      <dsp:txXfrm>
        <a:off x="642828" y="98813"/>
        <a:ext cx="1059581" cy="1059581"/>
      </dsp:txXfrm>
    </dsp:sp>
    <dsp:sp modelId="{8B031902-8191-4E04-B26A-23262760AD0B}">
      <dsp:nvSpPr>
        <dsp:cNvPr id="0" name=""/>
        <dsp:cNvSpPr/>
      </dsp:nvSpPr>
      <dsp:spPr>
        <a:xfrm>
          <a:off x="221406" y="67767"/>
          <a:ext cx="3976787" cy="3976787"/>
        </a:xfrm>
        <a:prstGeom prst="circularArrow">
          <a:avLst>
            <a:gd name="adj1" fmla="val 5196"/>
            <a:gd name="adj2" fmla="val 335582"/>
            <a:gd name="adj3" fmla="val 16867080"/>
            <a:gd name="adj4" fmla="val 15197338"/>
            <a:gd name="adj5" fmla="val 6062"/>
          </a:avLst>
        </a:prstGeom>
        <a:solidFill>
          <a:schemeClr val="accent1">
            <a:hueOff val="0"/>
            <a:satOff val="0"/>
            <a:lumOff val="0"/>
            <a:alphaOff val="0"/>
          </a:schemeClr>
        </a:solidFill>
        <a:ln w="48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0" y="6477000"/>
            <a:ext cx="733864" cy="274320"/>
          </a:xfrm>
          <a:prstGeom prst="rect">
            <a:avLst/>
          </a:prstGeom>
        </p:spPr>
        <p:txBody>
          <a:bodyPr/>
          <a:lstStyle/>
          <a:p>
            <a:pPr>
              <a:defRPr/>
            </a:pPr>
            <a:fld id="{FBB0991A-28EB-43AD-AD83-13A06E5E0159}" type="slidenum">
              <a:rPr lang="en-US" smtClean="0"/>
              <a:pPr>
                <a:defRPr/>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0" y="6477000"/>
            <a:ext cx="733864" cy="274320"/>
          </a:xfrm>
          <a:prstGeom prst="rect">
            <a:avLst/>
          </a:prstGeom>
        </p:spPr>
        <p:txBody>
          <a:bodyPr/>
          <a:lstStyle/>
          <a:p>
            <a:pPr>
              <a:defRPr/>
            </a:pPr>
            <a:fld id="{BD84297C-C753-46D1-A416-B5661F2C9FFF}"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pPr>
              <a:defRPr/>
            </a:pPr>
            <a:endParaRPr lang="en-US"/>
          </a:p>
        </p:txBody>
      </p:sp>
      <p:sp>
        <p:nvSpPr>
          <p:cNvPr id="5" name="Footer Placeholder 4"/>
          <p:cNvSpPr>
            <a:spLocks noGrp="1"/>
          </p:cNvSpPr>
          <p:nvPr>
            <p:ph type="ftr" sz="quarter" idx="11"/>
          </p:nvPr>
        </p:nvSpPr>
        <p:spPr>
          <a:xfrm>
            <a:off x="2640597" y="6377459"/>
            <a:ext cx="3836404" cy="365125"/>
          </a:xfrm>
        </p:spPr>
        <p:txBody>
          <a:bodyPr/>
          <a:lstStyle/>
          <a:p>
            <a:pPr>
              <a:defRPr/>
            </a:pPr>
            <a:endParaRPr lang="en-US"/>
          </a:p>
        </p:txBody>
      </p:sp>
      <p:sp>
        <p:nvSpPr>
          <p:cNvPr id="6" name="Slide Number Placeholder 5"/>
          <p:cNvSpPr>
            <a:spLocks noGrp="1"/>
          </p:cNvSpPr>
          <p:nvPr>
            <p:ph type="sldNum" sz="quarter" idx="12"/>
          </p:nvPr>
        </p:nvSpPr>
        <p:spPr>
          <a:xfrm>
            <a:off x="0" y="6477000"/>
            <a:ext cx="733864" cy="274320"/>
          </a:xfrm>
          <a:prstGeom prst="rect">
            <a:avLst/>
          </a:prstGeom>
        </p:spPr>
        <p:txBody>
          <a:bodyPr/>
          <a:lstStyle/>
          <a:p>
            <a:pPr>
              <a:defRPr/>
            </a:pPr>
            <a:fld id="{D813B523-CBEC-4C20-B8B8-9CEC6E88B43A}"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457200" y="6476999"/>
            <a:ext cx="2133600" cy="274320"/>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0" y="6477000"/>
            <a:ext cx="733864" cy="274320"/>
          </a:xfrm>
          <a:prstGeom prst="rect">
            <a:avLst/>
          </a:prstGeom>
        </p:spPr>
        <p:txBody>
          <a:bodyPr/>
          <a:lstStyle/>
          <a:p>
            <a:pPr>
              <a:defRPr/>
            </a:pPr>
            <a:fld id="{FC31E8C4-9A52-423A-AA17-C02E5E664E0C}"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457200" y="6476999"/>
            <a:ext cx="2133600" cy="274320"/>
          </a:xfrm>
          <a:prstGeom prst="rect">
            <a:avLst/>
          </a:prstGeom>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0" y="6477000"/>
            <a:ext cx="733864" cy="274320"/>
          </a:xfrm>
          <a:prstGeom prst="rect">
            <a:avLst/>
          </a:prstGeom>
        </p:spPr>
        <p:txBody>
          <a:bodyPr/>
          <a:lstStyle/>
          <a:p>
            <a:pPr>
              <a:defRPr/>
            </a:pPr>
            <a:fld id="{79EE0A2D-3D54-42B6-BC82-3555F8E49F22}"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457200" y="6476999"/>
            <a:ext cx="2133600" cy="274320"/>
          </a:xfrm>
          <a:prstGeom prst="rect">
            <a:avLst/>
          </a:prstGeo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0" y="6477000"/>
            <a:ext cx="733864" cy="274320"/>
          </a:xfrm>
          <a:prstGeom prst="rect">
            <a:avLst/>
          </a:prstGeom>
        </p:spPr>
        <p:txBody>
          <a:bodyPr/>
          <a:lstStyle/>
          <a:p>
            <a:pPr>
              <a:defRPr/>
            </a:pPr>
            <a:fld id="{29C8D044-3263-4A10-976A-0694DC85ABC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a:xfrm>
            <a:off x="457200" y="6476999"/>
            <a:ext cx="2133600" cy="274320"/>
          </a:xfrm>
          <a:prstGeom prst="rect">
            <a:avLst/>
          </a:prstGeom>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a:xfrm>
            <a:off x="0" y="6477000"/>
            <a:ext cx="733864" cy="274320"/>
          </a:xfrm>
          <a:prstGeom prst="rect">
            <a:avLst/>
          </a:prstGeom>
        </p:spPr>
        <p:txBody>
          <a:bodyPr/>
          <a:lstStyle/>
          <a:p>
            <a:pPr>
              <a:defRPr/>
            </a:pPr>
            <a:fld id="{0A407D2D-685B-4E8D-BC15-2DD578E2246C}"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a:xfrm>
            <a:off x="457200" y="6476999"/>
            <a:ext cx="2133600" cy="274320"/>
          </a:xfrm>
          <a:prstGeom prst="rect">
            <a:avLst/>
          </a:prstGeom>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0" y="6477000"/>
            <a:ext cx="733864" cy="274320"/>
          </a:xfrm>
          <a:prstGeom prst="rect">
            <a:avLst/>
          </a:prstGeom>
        </p:spPr>
        <p:txBody>
          <a:bodyPr/>
          <a:lstStyle/>
          <a:p>
            <a:pPr>
              <a:defRPr/>
            </a:pPr>
            <a:fld id="{37C057BA-5DEB-4FE0-98F9-0C908A2DB69D}"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476999"/>
            <a:ext cx="2133600" cy="274320"/>
          </a:xfrm>
          <a:prstGeom prst="rect">
            <a:avLst/>
          </a:prstGeom>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0" y="6477000"/>
            <a:ext cx="733864" cy="274320"/>
          </a:xfrm>
          <a:prstGeom prst="rect">
            <a:avLst/>
          </a:prstGeom>
        </p:spPr>
        <p:txBody>
          <a:bodyPr/>
          <a:lstStyle/>
          <a:p>
            <a:pPr>
              <a:defRPr/>
            </a:pPr>
            <a:fld id="{EE7EE991-F90C-4F74-86E0-9D9CCFDB7732}"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457200" y="6476999"/>
            <a:ext cx="2133600" cy="274320"/>
          </a:xfrm>
          <a:prstGeom prst="rect">
            <a:avLst/>
          </a:prstGeo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0" y="6477000"/>
            <a:ext cx="733864" cy="274320"/>
          </a:xfrm>
          <a:prstGeom prst="rect">
            <a:avLst/>
          </a:prstGeom>
        </p:spPr>
        <p:txBody>
          <a:bodyPr/>
          <a:lstStyle/>
          <a:p>
            <a:pPr>
              <a:defRPr/>
            </a:pPr>
            <a:fld id="{3C542C37-1B34-4259-8003-664634430C96}" type="slidenum">
              <a:rPr lang="en-US" smtClean="0"/>
              <a:pPr>
                <a:defRPr/>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a:prstGeom prst="rect">
            <a:avLst/>
          </a:prstGeom>
        </p:spPr>
        <p:txBody>
          <a:bodyPr/>
          <a:lstStyle/>
          <a:p>
            <a:pPr>
              <a:defRPr/>
            </a:pPr>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pPr>
              <a:defRPr/>
            </a:pPr>
            <a:endParaRPr lang="en-US"/>
          </a:p>
        </p:txBody>
      </p:sp>
      <p:sp>
        <p:nvSpPr>
          <p:cNvPr id="7" name="Slide Number Placeholder 6"/>
          <p:cNvSpPr>
            <a:spLocks noGrp="1"/>
          </p:cNvSpPr>
          <p:nvPr>
            <p:ph type="sldNum" sz="quarter" idx="12"/>
          </p:nvPr>
        </p:nvSpPr>
        <p:spPr>
          <a:xfrm>
            <a:off x="8339328" y="1170432"/>
            <a:ext cx="733864" cy="201168"/>
          </a:xfrm>
          <a:prstGeom prst="rect">
            <a:avLst/>
          </a:prstGeom>
        </p:spPr>
        <p:txBody>
          <a:bodyPr/>
          <a:lstStyle/>
          <a:p>
            <a:pPr>
              <a:defRPr/>
            </a:pPr>
            <a:fld id="{5D13DA38-555F-4F74-8405-F48DDC69A272}" type="slidenum">
              <a:rPr lang="en-US" smtClean="0"/>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kumimoji="0" lang="en-US">
              <a:solidFill>
                <a:schemeClr val="tx1">
                  <a:shade val="50000"/>
                </a:schemeClr>
              </a:solidFill>
            </a:endParaRPr>
          </a:p>
        </p:txBody>
      </p:sp>
      <p:sp>
        <p:nvSpPr>
          <p:cNvPr id="12" name="Slide Number Placeholder 5"/>
          <p:cNvSpPr>
            <a:spLocks noGrp="1"/>
          </p:cNvSpPr>
          <p:nvPr>
            <p:ph type="sldNum" sz="quarter" idx="4"/>
          </p:nvPr>
        </p:nvSpPr>
        <p:spPr>
          <a:xfrm>
            <a:off x="0" y="6477000"/>
            <a:ext cx="381000"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51FDABF2-8568-4284-A42E-6743BE8BA1EC}"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hyperlink" Target="https://teach.com/careers/become-a-teacher/what-can-i-teach/"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ctrTitle"/>
          </p:nvPr>
        </p:nvSpPr>
        <p:spPr>
          <a:xfrm>
            <a:off x="533400" y="905256"/>
            <a:ext cx="8077200" cy="1673352"/>
          </a:xfrm>
        </p:spPr>
        <p:txBody>
          <a:bodyPr>
            <a:normAutofit fontScale="90000"/>
          </a:bodyPr>
          <a:lstStyle/>
          <a:p>
            <a:pPr eaLnBrk="1" hangingPunct="1"/>
            <a:br>
              <a:rPr lang="en-US" sz="4000" dirty="0"/>
            </a:br>
            <a:r>
              <a:rPr lang="en-US" sz="4000" dirty="0"/>
              <a:t>Information Security and Risk Management</a:t>
            </a:r>
          </a:p>
        </p:txBody>
      </p:sp>
      <p:sp>
        <p:nvSpPr>
          <p:cNvPr id="5" name="Subtitle 4"/>
          <p:cNvSpPr>
            <a:spLocks noGrp="1"/>
          </p:cNvSpPr>
          <p:nvPr>
            <p:ph type="subTitle" idx="1"/>
          </p:nvPr>
        </p:nvSpPr>
        <p:spPr>
          <a:xfrm>
            <a:off x="537519" y="3200400"/>
            <a:ext cx="8077200" cy="1499616"/>
          </a:xfrm>
        </p:spPr>
        <p:txBody>
          <a:bodyPr/>
          <a:lstStyle/>
          <a:p>
            <a:r>
              <a:rPr lang="en-US" dirty="0"/>
              <a:t>Presented by:</a:t>
            </a:r>
          </a:p>
          <a:p>
            <a:r>
              <a:rPr lang="en-US" dirty="0"/>
              <a:t>Syed </a:t>
            </a:r>
            <a:r>
              <a:rPr lang="en-US" dirty="0" err="1"/>
              <a:t>yawar</a:t>
            </a:r>
            <a:r>
              <a:rPr lang="en-US" dirty="0"/>
              <a:t> </a:t>
            </a:r>
            <a:r>
              <a:rPr lang="en-US"/>
              <a:t>Abbas Zaidi</a:t>
            </a:r>
            <a:endParaRPr lang="en-US" dirty="0"/>
          </a:p>
          <a:p>
            <a:r>
              <a:rPr lang="en-US" dirty="0"/>
              <a:t>11-10-2021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ctrTitle"/>
          </p:nvPr>
        </p:nvSpPr>
        <p:spPr/>
        <p:txBody>
          <a:bodyPr/>
          <a:lstStyle/>
          <a:p>
            <a:r>
              <a:rPr lang="en-US"/>
              <a:t>Security Management</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Data Owner*</a:t>
            </a:r>
          </a:p>
        </p:txBody>
      </p:sp>
      <p:sp>
        <p:nvSpPr>
          <p:cNvPr id="106499" name="Rectangle 3"/>
          <p:cNvSpPr>
            <a:spLocks noGrp="1" noChangeArrowheads="1"/>
          </p:cNvSpPr>
          <p:nvPr>
            <p:ph idx="1"/>
          </p:nvPr>
        </p:nvSpPr>
        <p:spPr/>
        <p:txBody>
          <a:bodyPr>
            <a:normAutofit lnSpcReduction="10000"/>
          </a:bodyPr>
          <a:lstStyle/>
          <a:p>
            <a:r>
              <a:rPr lang="en-US"/>
              <a:t>This is a “Business” role</a:t>
            </a:r>
          </a:p>
          <a:p>
            <a:r>
              <a:rPr lang="en-US"/>
              <a:t>Classifying data or authorizing data access requests</a:t>
            </a:r>
          </a:p>
          <a:p>
            <a:r>
              <a:rPr lang="en-US"/>
              <a:t>Defining backup requirements (not implementing)</a:t>
            </a:r>
          </a:p>
          <a:p>
            <a:r>
              <a:rPr lang="en-US"/>
              <a:t>Ensuring security controls are appropriate (not implementing)</a:t>
            </a:r>
          </a:p>
          <a:p>
            <a:r>
              <a:rPr lang="en-US"/>
              <a:t>Delegates day-to-day maintenance to the “data custodian”</a:t>
            </a:r>
          </a:p>
          <a:p>
            <a:r>
              <a:rPr lang="en-US"/>
              <a:t>Act on security violation notifications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t>Data Custodian</a:t>
            </a:r>
          </a:p>
        </p:txBody>
      </p:sp>
      <p:sp>
        <p:nvSpPr>
          <p:cNvPr id="5" name="Content Placeholder 4"/>
          <p:cNvSpPr>
            <a:spLocks noGrp="1"/>
          </p:cNvSpPr>
          <p:nvPr>
            <p:ph idx="1"/>
          </p:nvPr>
        </p:nvSpPr>
        <p:spPr/>
        <p:txBody>
          <a:bodyPr/>
          <a:lstStyle/>
          <a:p>
            <a:endParaRPr lang="en-US" dirty="0"/>
          </a:p>
        </p:txBody>
      </p:sp>
      <p:pic>
        <p:nvPicPr>
          <p:cNvPr id="104451" name="Picture 5" descr="janitor"/>
          <p:cNvPicPr>
            <a:picLocks noChangeAspect="1" noChangeArrowheads="1"/>
          </p:cNvPicPr>
          <p:nvPr/>
        </p:nvPicPr>
        <p:blipFill>
          <a:blip r:embed="rId2" cstate="print"/>
          <a:srcRect/>
          <a:stretch>
            <a:fillRect/>
          </a:stretch>
        </p:blipFill>
        <p:spPr bwMode="auto">
          <a:xfrm>
            <a:off x="2819400" y="1600200"/>
            <a:ext cx="2948350" cy="5029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US"/>
              <a:t>Data Custodian* (125)</a:t>
            </a:r>
          </a:p>
        </p:txBody>
      </p:sp>
      <p:sp>
        <p:nvSpPr>
          <p:cNvPr id="108547" name="Rectangle 3"/>
          <p:cNvSpPr>
            <a:spLocks noGrp="1" noChangeArrowheads="1"/>
          </p:cNvSpPr>
          <p:nvPr>
            <p:ph idx="1"/>
          </p:nvPr>
        </p:nvSpPr>
        <p:spPr/>
        <p:txBody>
          <a:bodyPr/>
          <a:lstStyle/>
          <a:p>
            <a:pPr>
              <a:buNone/>
            </a:pPr>
            <a:r>
              <a:rPr lang="en-US" dirty="0"/>
              <a:t>The Data Custodian MAINTAINS the data day to day.</a:t>
            </a:r>
          </a:p>
          <a:p>
            <a:pPr lvl="1"/>
            <a:r>
              <a:rPr lang="en-US" dirty="0"/>
              <a:t>Performs backups</a:t>
            </a:r>
          </a:p>
          <a:p>
            <a:pPr lvl="1"/>
            <a:r>
              <a:rPr lang="en-US" dirty="0"/>
              <a:t>Ensures the availability of data.</a:t>
            </a:r>
          </a:p>
          <a:p>
            <a:pPr lvl="1"/>
            <a:r>
              <a:rPr lang="en-US" dirty="0"/>
              <a:t>Validates data integrity</a:t>
            </a:r>
          </a:p>
          <a:p>
            <a:pPr lvl="1"/>
            <a:r>
              <a:rPr lang="en-US" dirty="0"/>
              <a:t>Restores data</a:t>
            </a:r>
          </a:p>
          <a:p>
            <a:pPr lvl="1"/>
            <a:r>
              <a:rPr lang="en-US" dirty="0"/>
              <a:t>Ensures data retention requirements based on what the data owner specifies </a:t>
            </a:r>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t>Security Administrator* (126)</a:t>
            </a:r>
          </a:p>
        </p:txBody>
      </p:sp>
      <p:sp>
        <p:nvSpPr>
          <p:cNvPr id="109571" name="Rectangle 3"/>
          <p:cNvSpPr>
            <a:spLocks noGrp="1" noChangeArrowheads="1"/>
          </p:cNvSpPr>
          <p:nvPr>
            <p:ph idx="1"/>
          </p:nvPr>
        </p:nvSpPr>
        <p:spPr/>
        <p:txBody>
          <a:bodyPr>
            <a:normAutofit/>
          </a:bodyPr>
          <a:lstStyle/>
          <a:p>
            <a:r>
              <a:rPr lang="en-US" dirty="0"/>
              <a:t>Setup security configurations on a system as defined by the DATA OWNER*</a:t>
            </a:r>
          </a:p>
          <a:p>
            <a:r>
              <a:rPr lang="en-US" dirty="0"/>
              <a:t>Creates accounts</a:t>
            </a:r>
          </a:p>
          <a:p>
            <a:r>
              <a:rPr lang="en-US" dirty="0"/>
              <a:t>Sets access rights in support of the policies defined.</a:t>
            </a:r>
          </a:p>
          <a:p>
            <a:r>
              <a:rPr lang="en-US" dirty="0"/>
              <a:t>Technical position.</a:t>
            </a:r>
          </a:p>
          <a:p>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normAutofit fontScale="90000"/>
          </a:bodyPr>
          <a:lstStyle/>
          <a:p>
            <a:r>
              <a:rPr lang="en-US"/>
              <a:t>Understand this (security administrator)</a:t>
            </a:r>
          </a:p>
        </p:txBody>
      </p:sp>
      <p:sp>
        <p:nvSpPr>
          <p:cNvPr id="110595" name="Rectangle 3"/>
          <p:cNvSpPr>
            <a:spLocks noGrp="1" noChangeArrowheads="1"/>
          </p:cNvSpPr>
          <p:nvPr>
            <p:ph idx="1"/>
          </p:nvPr>
        </p:nvSpPr>
        <p:spPr/>
        <p:txBody>
          <a:bodyPr/>
          <a:lstStyle/>
          <a:p>
            <a:r>
              <a:rPr lang="en-US" dirty="0"/>
              <a:t>A security administrators jobs is to ensure the managements directives are fulfilled! </a:t>
            </a:r>
            <a:r>
              <a:rPr lang="en-US" dirty="0">
                <a:solidFill>
                  <a:srgbClr val="FF0000"/>
                </a:solidFill>
              </a:rPr>
              <a:t>They do NOT create security policies* </a:t>
            </a:r>
          </a:p>
          <a:p>
            <a:r>
              <a:rPr lang="en-US" dirty="0"/>
              <a:t>They also </a:t>
            </a:r>
            <a:r>
              <a:rPr lang="en-US" dirty="0">
                <a:solidFill>
                  <a:srgbClr val="FF0000"/>
                </a:solidFill>
              </a:rPr>
              <a:t>do NOT authorize access </a:t>
            </a:r>
            <a:r>
              <a:rPr lang="en-US" dirty="0"/>
              <a:t>to data or resources. They are responsible for ensuring the security controls enforce the access levels that have been specified by the </a:t>
            </a:r>
            <a:r>
              <a:rPr lang="en-US" b="1" dirty="0"/>
              <a:t>data owner </a:t>
            </a:r>
            <a:r>
              <a:rPr lang="en-US" dirty="0"/>
              <a:t>or the management’s policies.</a:t>
            </a:r>
          </a:p>
          <a:p>
            <a:endParaRPr lang="en-US" dirty="0"/>
          </a:p>
          <a:p>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Security Analyst* (127)</a:t>
            </a:r>
          </a:p>
        </p:txBody>
      </p:sp>
      <p:sp>
        <p:nvSpPr>
          <p:cNvPr id="111619" name="Rectangle 3"/>
          <p:cNvSpPr>
            <a:spLocks noGrp="1" noChangeArrowheads="1"/>
          </p:cNvSpPr>
          <p:nvPr>
            <p:ph idx="1"/>
          </p:nvPr>
        </p:nvSpPr>
        <p:spPr/>
        <p:txBody>
          <a:bodyPr/>
          <a:lstStyle/>
          <a:p>
            <a:pPr>
              <a:buNone/>
            </a:pPr>
            <a:r>
              <a:rPr lang="en-US" dirty="0"/>
              <a:t>Helps define a security program elements and ensures the elements are being implemented properly by the technical people and procedures.</a:t>
            </a:r>
          </a:p>
          <a:p>
            <a:r>
              <a:rPr lang="en-US" dirty="0"/>
              <a:t>This is NOT an implementation role</a:t>
            </a:r>
          </a:p>
          <a:p>
            <a:r>
              <a:rPr lang="en-US" dirty="0"/>
              <a:t>Higher more strategic level.</a:t>
            </a:r>
          </a:p>
          <a:p>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Supervisor (127)</a:t>
            </a:r>
          </a:p>
        </p:txBody>
      </p:sp>
      <p:sp>
        <p:nvSpPr>
          <p:cNvPr id="112643" name="Rectangle 3"/>
          <p:cNvSpPr>
            <a:spLocks noGrp="1" noChangeArrowheads="1"/>
          </p:cNvSpPr>
          <p:nvPr>
            <p:ph idx="1"/>
          </p:nvPr>
        </p:nvSpPr>
        <p:spPr/>
        <p:txBody>
          <a:bodyPr/>
          <a:lstStyle/>
          <a:p>
            <a:pPr>
              <a:buNone/>
            </a:pPr>
            <a:r>
              <a:rPr lang="en-US" dirty="0"/>
              <a:t>More of an HR role, you all know what a supervisor does.</a:t>
            </a:r>
          </a:p>
          <a:p>
            <a:pPr lvl="1"/>
            <a:r>
              <a:rPr lang="en-US" dirty="0"/>
              <a:t>Managing employees</a:t>
            </a:r>
          </a:p>
          <a:p>
            <a:pPr lvl="1"/>
            <a:r>
              <a:rPr lang="en-US" dirty="0"/>
              <a:t>Ensuring employees live up to their responsibilities</a:t>
            </a:r>
          </a:p>
          <a:p>
            <a:pPr lvl="1"/>
            <a:r>
              <a:rPr lang="en-US" dirty="0"/>
              <a:t>Handle HR tasks such as hiring, firing and initiating corrective action.</a:t>
            </a:r>
          </a:p>
          <a:p>
            <a:pPr lvl="1"/>
            <a:r>
              <a:rPr lang="en-US" dirty="0"/>
              <a:t>Informing security admin of changes to an employees position.</a:t>
            </a:r>
          </a:p>
          <a:p>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Data Analyst (128)</a:t>
            </a:r>
          </a:p>
        </p:txBody>
      </p:sp>
      <p:sp>
        <p:nvSpPr>
          <p:cNvPr id="113667" name="Rectangle 3"/>
          <p:cNvSpPr>
            <a:spLocks noGrp="1" noChangeArrowheads="1"/>
          </p:cNvSpPr>
          <p:nvPr>
            <p:ph idx="1"/>
          </p:nvPr>
        </p:nvSpPr>
        <p:spPr/>
        <p:txBody>
          <a:bodyPr/>
          <a:lstStyle/>
          <a:p>
            <a:r>
              <a:rPr lang="en-US" dirty="0"/>
              <a:t>Ensures hat data is stored in a way that makes the most sense for it’s application.</a:t>
            </a:r>
          </a:p>
          <a:p>
            <a:r>
              <a:rPr lang="en-US" dirty="0"/>
              <a:t>Specifically considered with information “architecture”, how data is stored in reference to other data, data structures</a:t>
            </a:r>
          </a:p>
          <a:p>
            <a:r>
              <a:rPr lang="en-US" dirty="0"/>
              <a:t>Work with data owners to ensure the structures support the business objectives.</a:t>
            </a:r>
          </a:p>
          <a:p>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en-US"/>
              <a:t>Process Owner (128)</a:t>
            </a:r>
          </a:p>
        </p:txBody>
      </p:sp>
      <p:sp>
        <p:nvSpPr>
          <p:cNvPr id="114691" name="Rectangle 3"/>
          <p:cNvSpPr>
            <a:spLocks noGrp="1" noChangeArrowheads="1"/>
          </p:cNvSpPr>
          <p:nvPr>
            <p:ph idx="1"/>
          </p:nvPr>
        </p:nvSpPr>
        <p:spPr/>
        <p:txBody>
          <a:bodyPr/>
          <a:lstStyle/>
          <a:p>
            <a:pPr>
              <a:buNone/>
            </a:pPr>
            <a:r>
              <a:rPr lang="en-US" dirty="0"/>
              <a:t>Are responsible for certain business processes (not computer processes ;)</a:t>
            </a:r>
          </a:p>
          <a:p>
            <a:pPr>
              <a:buNone/>
            </a:pPr>
            <a:endParaRPr lang="en-US" dirty="0"/>
          </a:p>
          <a:p>
            <a:pPr>
              <a:buNone/>
            </a:pPr>
            <a:r>
              <a:rPr lang="en-US" dirty="0"/>
              <a:t>Examples:</a:t>
            </a:r>
          </a:p>
          <a:p>
            <a:r>
              <a:rPr lang="en-US" dirty="0"/>
              <a:t>Procurement process</a:t>
            </a:r>
          </a:p>
          <a:p>
            <a:r>
              <a:rPr lang="en-US" dirty="0"/>
              <a:t>Hiring process</a:t>
            </a:r>
          </a:p>
          <a:p>
            <a:r>
              <a:rPr lang="en-US" dirty="0"/>
              <a:t>Order fulfillment process</a:t>
            </a:r>
          </a:p>
          <a:p>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t>User * (128)</a:t>
            </a:r>
          </a:p>
        </p:txBody>
      </p:sp>
      <p:sp>
        <p:nvSpPr>
          <p:cNvPr id="115715" name="Rectangle 3"/>
          <p:cNvSpPr>
            <a:spLocks noGrp="1" noChangeArrowheads="1"/>
          </p:cNvSpPr>
          <p:nvPr>
            <p:ph idx="1"/>
          </p:nvPr>
        </p:nvSpPr>
        <p:spPr/>
        <p:txBody>
          <a:bodyPr/>
          <a:lstStyle/>
          <a:p>
            <a:pPr>
              <a:buNone/>
            </a:pPr>
            <a:r>
              <a:rPr lang="en-US" dirty="0"/>
              <a:t>Someone who uses the data, day to day to accomplish work tasks and business objectives</a:t>
            </a:r>
          </a:p>
          <a:p>
            <a:r>
              <a:rPr lang="en-US" dirty="0"/>
              <a:t>Responsible for following data and security procedures that have been laid out by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Security Management</a:t>
            </a:r>
          </a:p>
        </p:txBody>
      </p:sp>
      <p:sp>
        <p:nvSpPr>
          <p:cNvPr id="24579" name="Rectangle 3"/>
          <p:cNvSpPr>
            <a:spLocks noGrp="1" noChangeArrowheads="1"/>
          </p:cNvSpPr>
          <p:nvPr>
            <p:ph idx="1"/>
          </p:nvPr>
        </p:nvSpPr>
        <p:spPr/>
        <p:txBody>
          <a:bodyPr/>
          <a:lstStyle/>
          <a:p>
            <a:pPr>
              <a:buFontTx/>
              <a:buNone/>
            </a:pPr>
            <a:r>
              <a:rPr lang="en-US" dirty="0"/>
              <a:t>Now that we know the 3 principles of security lets talk about how we manage security.</a:t>
            </a:r>
          </a:p>
          <a:p>
            <a:pPr>
              <a:buFontTx/>
              <a:buNone/>
            </a:pPr>
            <a:endParaRPr lang="en-US" dirty="0"/>
          </a:p>
          <a:p>
            <a:pPr>
              <a:buFontTx/>
              <a:buNone/>
            </a:pPr>
            <a:r>
              <a:rPr lang="en-US" dirty="0"/>
              <a:t>Security Management is the creation, implementation and maintenance of an organizations security program. </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Auditor* (129)</a:t>
            </a:r>
          </a:p>
        </p:txBody>
      </p:sp>
      <p:sp>
        <p:nvSpPr>
          <p:cNvPr id="116739" name="Rectangle 3"/>
          <p:cNvSpPr>
            <a:spLocks noGrp="1" noChangeArrowheads="1"/>
          </p:cNvSpPr>
          <p:nvPr>
            <p:ph idx="1"/>
          </p:nvPr>
        </p:nvSpPr>
        <p:spPr/>
        <p:txBody>
          <a:bodyPr>
            <a:normAutofit/>
          </a:bodyPr>
          <a:lstStyle/>
          <a:p>
            <a:r>
              <a:rPr lang="en-US" dirty="0"/>
              <a:t>Provides a method for independently ensuring that management and shareholders can rely upon the appropriateness of security objectives. </a:t>
            </a:r>
          </a:p>
          <a:p>
            <a:r>
              <a:rPr lang="en-US" dirty="0"/>
              <a:t>Determines if controls/methods have been reached</a:t>
            </a:r>
          </a:p>
          <a:p>
            <a:r>
              <a:rPr lang="en-US" dirty="0"/>
              <a:t>Determines if practices are in compliance with company or legal requirements</a:t>
            </a:r>
          </a:p>
          <a:p>
            <a:r>
              <a:rPr lang="en-US" dirty="0"/>
              <a:t>Should be 3rd party</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eaLnBrk="1" hangingPunct="1"/>
            <a:r>
              <a:rPr lang="en-US"/>
              <a:t>Auditor (not in book)</a:t>
            </a:r>
          </a:p>
        </p:txBody>
      </p:sp>
      <p:sp>
        <p:nvSpPr>
          <p:cNvPr id="117763" name="Rectangle 3"/>
          <p:cNvSpPr>
            <a:spLocks noGrp="1" noChangeArrowheads="1"/>
          </p:cNvSpPr>
          <p:nvPr>
            <p:ph idx="1"/>
          </p:nvPr>
        </p:nvSpPr>
        <p:spPr>
          <a:xfrm>
            <a:off x="152400" y="1371600"/>
            <a:ext cx="8839200" cy="5334000"/>
          </a:xfrm>
        </p:spPr>
        <p:txBody>
          <a:bodyPr/>
          <a:lstStyle/>
          <a:p>
            <a:pPr eaLnBrk="1" hangingPunct="1">
              <a:buFontTx/>
              <a:buNone/>
            </a:pPr>
            <a:r>
              <a:rPr lang="en-US" dirty="0"/>
              <a:t>The exam might also refer to an auditor in the role of someone in the company that goes though security, or usage logs to determine if data and technical systems are being used/abused/attacked etc.</a:t>
            </a:r>
          </a:p>
          <a:p>
            <a:pPr eaLnBrk="1" hangingPunct="1"/>
            <a:endParaRPr lang="en-US" dirty="0"/>
          </a:p>
          <a:p>
            <a:pPr eaLnBrk="1" hangingPunct="1"/>
            <a:r>
              <a:rPr lang="en-US" dirty="0"/>
              <a:t>This is the form/usage I remember from the exam.</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p:cNvSpPr>
            <a:spLocks noGrp="1" noChangeArrowheads="1"/>
          </p:cNvSpPr>
          <p:nvPr>
            <p:ph type="ctrTitle"/>
          </p:nvPr>
        </p:nvSpPr>
        <p:spPr/>
        <p:txBody>
          <a:bodyPr/>
          <a:lstStyle/>
          <a:p>
            <a:pPr eaLnBrk="1" hangingPunct="1"/>
            <a:r>
              <a:rPr lang="en-US"/>
              <a:t>Administrative Controls and Concepts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t>Separation of Duties*</a:t>
            </a:r>
          </a:p>
        </p:txBody>
      </p:sp>
      <p:sp>
        <p:nvSpPr>
          <p:cNvPr id="119811" name="Rectangle 3"/>
          <p:cNvSpPr>
            <a:spLocks noGrp="1" noChangeArrowheads="1"/>
          </p:cNvSpPr>
          <p:nvPr>
            <p:ph idx="1"/>
          </p:nvPr>
        </p:nvSpPr>
        <p:spPr/>
        <p:txBody>
          <a:bodyPr/>
          <a:lstStyle/>
          <a:p>
            <a:pPr>
              <a:buNone/>
            </a:pPr>
            <a:r>
              <a:rPr lang="en-US" dirty="0"/>
              <a:t>The idea of ensuring one individual cannot complete a critical task by themselves.</a:t>
            </a:r>
          </a:p>
          <a:p>
            <a:pPr lvl="1"/>
            <a:r>
              <a:rPr lang="en-US" dirty="0"/>
              <a:t>Reduces the possibility for fraud, sabotages, theft or general abuse.</a:t>
            </a:r>
          </a:p>
          <a:p>
            <a:pPr lvl="1"/>
            <a:r>
              <a:rPr lang="en-US" dirty="0"/>
              <a:t>To subvert separation of duties requires </a:t>
            </a:r>
            <a:r>
              <a:rPr lang="en-US" i="1" dirty="0"/>
              <a:t>collusion</a:t>
            </a:r>
            <a:r>
              <a:rPr lang="en-US" dirty="0"/>
              <a:t>* (next page)</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Collusion* (133)</a:t>
            </a:r>
          </a:p>
        </p:txBody>
      </p:sp>
      <p:sp>
        <p:nvSpPr>
          <p:cNvPr id="120835" name="Rectangle 3"/>
          <p:cNvSpPr>
            <a:spLocks noGrp="1" noChangeArrowheads="1"/>
          </p:cNvSpPr>
          <p:nvPr>
            <p:ph idx="1"/>
          </p:nvPr>
        </p:nvSpPr>
        <p:spPr/>
        <p:txBody>
          <a:bodyPr/>
          <a:lstStyle/>
          <a:p>
            <a:pPr>
              <a:buNone/>
            </a:pPr>
            <a:r>
              <a:rPr lang="en-US" dirty="0"/>
              <a:t>At least two people working together to subvert the security controls.</a:t>
            </a:r>
          </a:p>
          <a:p>
            <a:pPr>
              <a:buNone/>
            </a:pP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Hiring Practices* (131)</a:t>
            </a:r>
          </a:p>
        </p:txBody>
      </p:sp>
      <p:sp>
        <p:nvSpPr>
          <p:cNvPr id="121859" name="Rectangle 3"/>
          <p:cNvSpPr>
            <a:spLocks noGrp="1" noChangeArrowheads="1"/>
          </p:cNvSpPr>
          <p:nvPr>
            <p:ph idx="1"/>
          </p:nvPr>
        </p:nvSpPr>
        <p:spPr/>
        <p:txBody>
          <a:bodyPr/>
          <a:lstStyle/>
          <a:p>
            <a:r>
              <a:rPr lang="en-US"/>
              <a:t>All employees should have background checks and be screened* (even janitors etc in high security environments)</a:t>
            </a:r>
          </a:p>
          <a:p>
            <a:r>
              <a:rPr lang="en-US"/>
              <a:t>Everyone MUST sign an NDA, which should protect secrets and conflicts of interest.</a:t>
            </a:r>
          </a:p>
          <a:p>
            <a:r>
              <a:rPr lang="en-US"/>
              <a:t>Drugs tests</a:t>
            </a:r>
          </a:p>
          <a:p>
            <a:r>
              <a:rPr lang="en-US"/>
              <a:t>Education checks</a:t>
            </a:r>
          </a:p>
          <a:p>
            <a:r>
              <a:rPr lang="en-US"/>
              <a:t>Reference checks</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Rotation of Duties* (133)</a:t>
            </a:r>
          </a:p>
        </p:txBody>
      </p:sp>
      <p:sp>
        <p:nvSpPr>
          <p:cNvPr id="122883" name="Rectangle 3"/>
          <p:cNvSpPr>
            <a:spLocks noGrp="1" noChangeArrowheads="1"/>
          </p:cNvSpPr>
          <p:nvPr>
            <p:ph idx="1"/>
          </p:nvPr>
        </p:nvSpPr>
        <p:spPr/>
        <p:txBody>
          <a:bodyPr/>
          <a:lstStyle/>
          <a:p>
            <a:r>
              <a:rPr lang="en-US" dirty="0"/>
              <a:t>Employees should rotate in their duties</a:t>
            </a:r>
          </a:p>
          <a:p>
            <a:pPr>
              <a:buNone/>
            </a:pPr>
            <a:endParaRPr lang="en-US" dirty="0"/>
          </a:p>
          <a:p>
            <a:pPr>
              <a:buNone/>
            </a:pPr>
            <a:r>
              <a:rPr lang="en-US" dirty="0"/>
              <a:t>Why?</a:t>
            </a:r>
          </a:p>
          <a:p>
            <a:pPr lvl="1"/>
            <a:r>
              <a:rPr lang="en-US" dirty="0"/>
              <a:t>For redundancy </a:t>
            </a:r>
          </a:p>
          <a:p>
            <a:pPr lvl="1"/>
            <a:r>
              <a:rPr lang="en-US" dirty="0"/>
              <a:t>To ensure no-one has too much control over a segment of business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r>
              <a:rPr lang="en-US"/>
              <a:t>Mandatory Vacations</a:t>
            </a:r>
          </a:p>
        </p:txBody>
      </p:sp>
      <p:sp>
        <p:nvSpPr>
          <p:cNvPr id="5" name="Content Placeholder 4"/>
          <p:cNvSpPr>
            <a:spLocks noGrp="1"/>
          </p:cNvSpPr>
          <p:nvPr>
            <p:ph idx="1"/>
          </p:nvPr>
        </p:nvSpPr>
        <p:spPr/>
        <p:txBody>
          <a:bodyPr/>
          <a:lstStyle/>
          <a:p>
            <a:endParaRPr lang="en-US"/>
          </a:p>
        </p:txBody>
      </p:sp>
      <p:pic>
        <p:nvPicPr>
          <p:cNvPr id="120835" name="Picture 4" descr="mandatory-vacation"/>
          <p:cNvPicPr>
            <a:picLocks noChangeAspect="1" noChangeArrowheads="1"/>
          </p:cNvPicPr>
          <p:nvPr/>
        </p:nvPicPr>
        <p:blipFill>
          <a:blip r:embed="rId2" cstate="print"/>
          <a:srcRect/>
          <a:stretch>
            <a:fillRect/>
          </a:stretch>
        </p:blipFill>
        <p:spPr bwMode="auto">
          <a:xfrm>
            <a:off x="1295400" y="1676400"/>
            <a:ext cx="6299200" cy="472440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Mandatory Vacations* (133)</a:t>
            </a:r>
          </a:p>
        </p:txBody>
      </p:sp>
      <p:sp>
        <p:nvSpPr>
          <p:cNvPr id="121859" name="Rectangle 3"/>
          <p:cNvSpPr>
            <a:spLocks noGrp="1" noChangeArrowheads="1"/>
          </p:cNvSpPr>
          <p:nvPr>
            <p:ph idx="1"/>
          </p:nvPr>
        </p:nvSpPr>
        <p:spPr/>
        <p:txBody>
          <a:bodyPr>
            <a:normAutofit lnSpcReduction="10000"/>
          </a:bodyPr>
          <a:lstStyle/>
          <a:p>
            <a:pPr>
              <a:buNone/>
            </a:pPr>
            <a:r>
              <a:rPr lang="en-US" dirty="0"/>
              <a:t>Employees MUST take vacations</a:t>
            </a:r>
          </a:p>
          <a:p>
            <a:endParaRPr lang="en-US" dirty="0"/>
          </a:p>
          <a:p>
            <a:pPr>
              <a:buNone/>
            </a:pPr>
            <a:r>
              <a:rPr lang="en-US" dirty="0"/>
              <a:t>Why?</a:t>
            </a:r>
          </a:p>
          <a:p>
            <a:pPr lvl="1"/>
            <a:r>
              <a:rPr lang="en-US" dirty="0"/>
              <a:t>Gives opportunity for others to discover fraud. If employees don’t want to take a vacation, they might be doing something underhanded and do not want to be found out</a:t>
            </a:r>
          </a:p>
          <a:p>
            <a:pPr lvl="1"/>
            <a:r>
              <a:rPr lang="en-US" dirty="0"/>
              <a:t>Additionally it enforces that other people can step in and that the process cannot be disrupted by that employee being absent for whatever reason.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85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t>Split Knowledge* (133)</a:t>
            </a:r>
          </a:p>
        </p:txBody>
      </p:sp>
      <p:sp>
        <p:nvSpPr>
          <p:cNvPr id="122883" name="Rectangle 3"/>
          <p:cNvSpPr>
            <a:spLocks noGrp="1" noChangeArrowheads="1"/>
          </p:cNvSpPr>
          <p:nvPr>
            <p:ph idx="1"/>
          </p:nvPr>
        </p:nvSpPr>
        <p:spPr/>
        <p:txBody>
          <a:bodyPr/>
          <a:lstStyle/>
          <a:p>
            <a:pPr>
              <a:buNone/>
            </a:pPr>
            <a:r>
              <a:rPr lang="en-US" dirty="0"/>
              <a:t>Separation of duties concept. An employee only has enough knowledge to perform part of a task. </a:t>
            </a:r>
          </a:p>
          <a:p>
            <a:r>
              <a:rPr lang="en-US" dirty="0"/>
              <a:t>Again helps fight fraud.</a:t>
            </a:r>
          </a:p>
          <a:p>
            <a:endParaRPr lang="en-US" dirty="0"/>
          </a:p>
          <a:p>
            <a:pPr>
              <a:buNone/>
            </a:pPr>
            <a:r>
              <a:rPr lang="en-US" dirty="0"/>
              <a:t>Example: </a:t>
            </a:r>
          </a:p>
          <a:p>
            <a:pPr lvl="1"/>
            <a:r>
              <a:rPr lang="en-US" dirty="0"/>
              <a:t>Two managers only know their half of a bank vault combination.</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 Security Program</a:t>
            </a:r>
          </a:p>
        </p:txBody>
      </p:sp>
      <p:sp>
        <p:nvSpPr>
          <p:cNvPr id="13315" name="Rectangle 3"/>
          <p:cNvSpPr>
            <a:spLocks noGrp="1" noChangeArrowheads="1"/>
          </p:cNvSpPr>
          <p:nvPr>
            <p:ph idx="1"/>
          </p:nvPr>
        </p:nvSpPr>
        <p:spPr/>
        <p:txBody>
          <a:bodyPr>
            <a:normAutofit fontScale="85000" lnSpcReduction="10000"/>
          </a:bodyPr>
          <a:lstStyle/>
          <a:p>
            <a:pPr>
              <a:defRPr/>
            </a:pPr>
            <a:r>
              <a:rPr lang="en-US" dirty="0"/>
              <a:t>A Security Program is the methods a company uses to  protect the companies assets</a:t>
            </a:r>
          </a:p>
          <a:p>
            <a:pPr>
              <a:defRPr/>
            </a:pPr>
            <a:r>
              <a:rPr lang="en-US" dirty="0"/>
              <a:t>Any good security program should be “top down” with an ultimate goal. This approach management creates the vision and lays out the framework. It does not make sense just to run about locking down machines without a vision. Though this is often how things are actually done.*</a:t>
            </a:r>
          </a:p>
          <a:p>
            <a:pPr>
              <a:defRPr/>
            </a:pPr>
            <a:r>
              <a:rPr lang="en-US" dirty="0"/>
              <a:t>A security program requires balanced application of Technical and non-technical methods!*</a:t>
            </a:r>
          </a:p>
          <a:p>
            <a:pPr algn="ctr">
              <a:buFontTx/>
              <a:buNone/>
              <a:defRPr/>
            </a:pPr>
            <a:r>
              <a:rPr lang="en-US" dirty="0"/>
              <a:t>(more)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t>Dual Control</a:t>
            </a:r>
          </a:p>
        </p:txBody>
      </p:sp>
      <p:sp>
        <p:nvSpPr>
          <p:cNvPr id="5" name="Content Placeholder 4"/>
          <p:cNvSpPr>
            <a:spLocks noGrp="1"/>
          </p:cNvSpPr>
          <p:nvPr>
            <p:ph idx="1"/>
          </p:nvPr>
        </p:nvSpPr>
        <p:spPr/>
        <p:txBody>
          <a:bodyPr/>
          <a:lstStyle/>
          <a:p>
            <a:endParaRPr lang="en-US" dirty="0"/>
          </a:p>
        </p:txBody>
      </p:sp>
      <p:pic>
        <p:nvPicPr>
          <p:cNvPr id="123907" name="Picture 4" descr="dualcontrol"/>
          <p:cNvPicPr>
            <a:picLocks noChangeAspect="1" noChangeArrowheads="1"/>
          </p:cNvPicPr>
          <p:nvPr/>
        </p:nvPicPr>
        <p:blipFill>
          <a:blip r:embed="rId2" cstate="print"/>
          <a:srcRect/>
          <a:stretch>
            <a:fillRect/>
          </a:stretch>
        </p:blipFill>
        <p:spPr bwMode="auto">
          <a:xfrm>
            <a:off x="1295400" y="1752600"/>
            <a:ext cx="6172200" cy="4629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t>Dual Control (133)</a:t>
            </a:r>
          </a:p>
        </p:txBody>
      </p:sp>
      <p:sp>
        <p:nvSpPr>
          <p:cNvPr id="124931" name="Rectangle 3"/>
          <p:cNvSpPr>
            <a:spLocks noGrp="1" noChangeArrowheads="1"/>
          </p:cNvSpPr>
          <p:nvPr>
            <p:ph idx="1"/>
          </p:nvPr>
        </p:nvSpPr>
        <p:spPr/>
        <p:txBody>
          <a:bodyPr/>
          <a:lstStyle/>
          <a:p>
            <a:r>
              <a:rPr lang="en-US" dirty="0"/>
              <a:t>Like split knowledge, but in this case two or more people must be available and active to perform an action. </a:t>
            </a:r>
          </a:p>
          <a:p>
            <a:endParaRPr lang="en-US" dirty="0"/>
          </a:p>
          <a:p>
            <a:pPr>
              <a:buNone/>
            </a:pPr>
            <a:r>
              <a:rPr lang="en-US" dirty="0"/>
              <a:t>Example: </a:t>
            </a:r>
          </a:p>
          <a:p>
            <a:pPr lvl="1"/>
            <a:r>
              <a:rPr lang="en-US" dirty="0"/>
              <a:t>A bank vault has two separate keys that must be turned at the same time to unlock the vault.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r>
              <a:rPr lang="en-US"/>
              <a:t>Employee Termination</a:t>
            </a:r>
          </a:p>
        </p:txBody>
      </p:sp>
      <p:pic>
        <p:nvPicPr>
          <p:cNvPr id="125955" name="Picture 4" descr="terminator"/>
          <p:cNvPicPr>
            <a:picLocks noChangeAspect="1" noChangeArrowheads="1"/>
          </p:cNvPicPr>
          <p:nvPr/>
        </p:nvPicPr>
        <p:blipFill>
          <a:blip r:embed="rId2" cstate="print"/>
          <a:srcRect/>
          <a:stretch>
            <a:fillRect/>
          </a:stretch>
        </p:blipFill>
        <p:spPr bwMode="auto">
          <a:xfrm>
            <a:off x="1295400" y="1676400"/>
            <a:ext cx="6247910" cy="49974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t>Employee Termination* (133)</a:t>
            </a:r>
          </a:p>
        </p:txBody>
      </p:sp>
      <p:sp>
        <p:nvSpPr>
          <p:cNvPr id="126979" name="Rectangle 3"/>
          <p:cNvSpPr>
            <a:spLocks noGrp="1" noChangeArrowheads="1"/>
          </p:cNvSpPr>
          <p:nvPr>
            <p:ph idx="1"/>
          </p:nvPr>
        </p:nvSpPr>
        <p:spPr/>
        <p:txBody>
          <a:bodyPr>
            <a:normAutofit/>
          </a:bodyPr>
          <a:lstStyle/>
          <a:p>
            <a:pPr>
              <a:buNone/>
            </a:pPr>
            <a:r>
              <a:rPr lang="en-US" dirty="0"/>
              <a:t>Companies should have a defined procedure for employee termination, it must be strictly enforced. </a:t>
            </a:r>
          </a:p>
          <a:p>
            <a:pPr>
              <a:buNone/>
            </a:pPr>
            <a:r>
              <a:rPr lang="en-US" dirty="0"/>
              <a:t>Examples policy could be:</a:t>
            </a:r>
          </a:p>
          <a:p>
            <a:pPr lvl="1"/>
            <a:r>
              <a:rPr lang="en-US" dirty="0"/>
              <a:t>Employee must complete an exit interview</a:t>
            </a:r>
          </a:p>
          <a:p>
            <a:pPr lvl="1"/>
            <a:r>
              <a:rPr lang="en-US" dirty="0"/>
              <a:t>Employee must surrender id badges, and keys</a:t>
            </a:r>
          </a:p>
          <a:p>
            <a:pPr lvl="1"/>
            <a:r>
              <a:rPr lang="en-US" dirty="0"/>
              <a:t>Employee accounts must be locked out.</a:t>
            </a:r>
          </a:p>
          <a:p>
            <a:pPr lvl="1"/>
            <a:r>
              <a:rPr lang="en-US" dirty="0"/>
              <a:t>Employee must leave the facility immediately under supervision of a security guard</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697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697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697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t>Security Awareness Training</a:t>
            </a:r>
          </a:p>
        </p:txBody>
      </p:sp>
      <p:sp>
        <p:nvSpPr>
          <p:cNvPr id="131075" name="Rectangle 3"/>
          <p:cNvSpPr>
            <a:spLocks noGrp="1" noChangeArrowheads="1"/>
          </p:cNvSpPr>
          <p:nvPr>
            <p:ph idx="1"/>
          </p:nvPr>
        </p:nvSpPr>
        <p:spPr/>
        <p:txBody>
          <a:bodyPr>
            <a:normAutofit fontScale="92500" lnSpcReduction="10000"/>
          </a:bodyPr>
          <a:lstStyle/>
          <a:p>
            <a:pPr>
              <a:buNone/>
            </a:pPr>
            <a:r>
              <a:rPr lang="en-US" dirty="0"/>
              <a:t>Any security program MUST provide adequate thought and resources to training. </a:t>
            </a:r>
          </a:p>
          <a:p>
            <a:pPr lvl="1"/>
            <a:r>
              <a:rPr lang="en-US" dirty="0"/>
              <a:t>Security is only as good as the weakest link.</a:t>
            </a:r>
          </a:p>
          <a:p>
            <a:pPr lvl="1"/>
            <a:r>
              <a:rPr lang="en-US" dirty="0"/>
              <a:t> Unless your staff is trained on the importance of security, proper security procedures and concepts, and day to day security operations… you are doomed to fail.</a:t>
            </a:r>
          </a:p>
          <a:p>
            <a:pPr lvl="1"/>
            <a:r>
              <a:rPr lang="en-US" dirty="0"/>
              <a:t>The most expensive and technical controls will be rendered useless by uneducated staff.</a:t>
            </a:r>
          </a:p>
          <a:p>
            <a:pPr lvl="1"/>
            <a:r>
              <a:rPr lang="en-US" dirty="0"/>
              <a:t>Some security threats (etc phishing) can </a:t>
            </a:r>
            <a:r>
              <a:rPr lang="en-US" b="1" dirty="0"/>
              <a:t>only</a:t>
            </a:r>
            <a:r>
              <a:rPr lang="en-US" dirty="0"/>
              <a:t> properly be mitigated by user education</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Chapter 3 - Review</a:t>
            </a:r>
          </a:p>
        </p:txBody>
      </p:sp>
      <p:sp>
        <p:nvSpPr>
          <p:cNvPr id="132099" name="Rectangle 3"/>
          <p:cNvSpPr>
            <a:spLocks noGrp="1" noChangeArrowheads="1"/>
          </p:cNvSpPr>
          <p:nvPr>
            <p:ph idx="1"/>
          </p:nvPr>
        </p:nvSpPr>
        <p:spPr/>
        <p:txBody>
          <a:bodyPr>
            <a:normAutofit lnSpcReduction="10000"/>
          </a:bodyPr>
          <a:lstStyle/>
          <a:p>
            <a:r>
              <a:rPr lang="en-US" dirty="0"/>
              <a:t>Q. What is a vulnerability</a:t>
            </a:r>
          </a:p>
          <a:p>
            <a:endParaRPr lang="en-US" dirty="0"/>
          </a:p>
          <a:p>
            <a:r>
              <a:rPr lang="en-US" dirty="0"/>
              <a:t>Q. What is an SLE</a:t>
            </a:r>
          </a:p>
          <a:p>
            <a:endParaRPr lang="en-US" dirty="0"/>
          </a:p>
          <a:p>
            <a:r>
              <a:rPr lang="en-US" dirty="0"/>
              <a:t>Q. If a warehouse has a value of $1,000,000 and an EF in case of a fire is 30%. What is my SLE?</a:t>
            </a:r>
          </a:p>
          <a:p>
            <a:endParaRPr lang="en-US" dirty="0"/>
          </a:p>
          <a:p>
            <a:r>
              <a:rPr lang="en-US" dirty="0"/>
              <a:t>Q. Who is ultimately responsible for a companies security?</a:t>
            </a:r>
          </a:p>
          <a:p>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Chapter 3 - Review</a:t>
            </a:r>
          </a:p>
        </p:txBody>
      </p:sp>
      <p:sp>
        <p:nvSpPr>
          <p:cNvPr id="133123" name="Rectangle 3"/>
          <p:cNvSpPr>
            <a:spLocks noGrp="1" noChangeArrowheads="1"/>
          </p:cNvSpPr>
          <p:nvPr>
            <p:ph idx="1"/>
          </p:nvPr>
        </p:nvSpPr>
        <p:spPr/>
        <p:txBody>
          <a:bodyPr>
            <a:normAutofit fontScale="77500" lnSpcReduction="20000"/>
          </a:bodyPr>
          <a:lstStyle/>
          <a:p>
            <a:r>
              <a:rPr lang="en-US" dirty="0"/>
              <a:t>Q. Can 100% quantitative risk analysis be done? Why or why not?</a:t>
            </a:r>
          </a:p>
          <a:p>
            <a:endParaRPr lang="en-US" dirty="0"/>
          </a:p>
          <a:p>
            <a:r>
              <a:rPr lang="en-US" dirty="0"/>
              <a:t>Q. What is the Delphi technique?</a:t>
            </a:r>
          </a:p>
          <a:p>
            <a:endParaRPr lang="en-US" dirty="0"/>
          </a:p>
          <a:p>
            <a:r>
              <a:rPr lang="en-US" dirty="0"/>
              <a:t>Q. Which of the following is not a method to deal with risk </a:t>
            </a:r>
          </a:p>
          <a:p>
            <a:pPr lvl="1"/>
            <a:r>
              <a:rPr lang="en-US" dirty="0"/>
              <a:t>avoidance</a:t>
            </a:r>
          </a:p>
          <a:p>
            <a:pPr lvl="1"/>
            <a:r>
              <a:rPr lang="en-US" dirty="0"/>
              <a:t>transference</a:t>
            </a:r>
          </a:p>
          <a:p>
            <a:pPr lvl="1"/>
            <a:r>
              <a:rPr lang="en-US" dirty="0"/>
              <a:t>Acceptance</a:t>
            </a:r>
          </a:p>
          <a:p>
            <a:pPr lvl="1"/>
            <a:r>
              <a:rPr lang="en-US" dirty="0"/>
              <a:t>obfuscation</a:t>
            </a:r>
          </a:p>
          <a:p>
            <a:endParaRPr lang="en-US" dirty="0"/>
          </a:p>
          <a:p>
            <a:r>
              <a:rPr lang="en-US" dirty="0"/>
              <a:t>Q. What is the </a:t>
            </a:r>
            <a:r>
              <a:rPr lang="en-US" b="1" dirty="0"/>
              <a:t>primary</a:t>
            </a:r>
            <a:r>
              <a:rPr lang="en-US" dirty="0"/>
              <a:t> security purpose of mandatory vacations?</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Chapter 3 - Review</a:t>
            </a:r>
          </a:p>
        </p:txBody>
      </p:sp>
      <p:sp>
        <p:nvSpPr>
          <p:cNvPr id="134147" name="Rectangle 3"/>
          <p:cNvSpPr>
            <a:spLocks noGrp="1" noChangeArrowheads="1"/>
          </p:cNvSpPr>
          <p:nvPr>
            <p:ph idx="1"/>
          </p:nvPr>
        </p:nvSpPr>
        <p:spPr/>
        <p:txBody>
          <a:bodyPr>
            <a:normAutofit fontScale="92500" lnSpcReduction="20000"/>
          </a:bodyPr>
          <a:lstStyle/>
          <a:p>
            <a:r>
              <a:rPr lang="en-US" dirty="0"/>
              <a:t>Q. who classifies data? </a:t>
            </a:r>
          </a:p>
          <a:p>
            <a:endParaRPr lang="en-US" dirty="0"/>
          </a:p>
          <a:p>
            <a:r>
              <a:rPr lang="en-US" dirty="0"/>
              <a:t>Q. Should a companies security policy statement include specific technical details on encryption of data in transit?</a:t>
            </a:r>
          </a:p>
          <a:p>
            <a:endParaRPr lang="en-US" dirty="0"/>
          </a:p>
          <a:p>
            <a:r>
              <a:rPr lang="en-US" dirty="0"/>
              <a:t>Q. What is the ultimate consideration in choosing a safe guard?</a:t>
            </a:r>
          </a:p>
          <a:p>
            <a:pPr lvl="1">
              <a:buNone/>
            </a:pPr>
            <a:r>
              <a:rPr lang="en-US" dirty="0"/>
              <a:t>The safe guard is ______  ______.</a:t>
            </a:r>
          </a:p>
          <a:p>
            <a:endParaRPr lang="en-US" dirty="0"/>
          </a:p>
          <a:p>
            <a:r>
              <a:rPr lang="en-US" dirty="0"/>
              <a:t>Q. What are the 3 principals of security?</a:t>
            </a:r>
          </a:p>
          <a:p>
            <a:pPr>
              <a:buNone/>
            </a:pP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077EC-2F80-52E1-A87B-9862376E612A}"/>
              </a:ext>
            </a:extLst>
          </p:cNvPr>
          <p:cNvSpPr>
            <a:spLocks noGrp="1"/>
          </p:cNvSpPr>
          <p:nvPr>
            <p:ph type="title"/>
          </p:nvPr>
        </p:nvSpPr>
        <p:spPr/>
        <p:txBody>
          <a:bodyPr>
            <a:normAutofit/>
          </a:bodyPr>
          <a:lstStyle/>
          <a:p>
            <a:r>
              <a:rPr lang="en-GB" b="0" i="0" u="none" strike="noStrike" dirty="0">
                <a:effectLst/>
                <a:latin typeface="Helvetica Neue" panose="02000503000000020004" pitchFamily="2" charset="0"/>
                <a:hlinkClick r:id="rId2"/>
              </a:rPr>
              <a:t>What Can I Teach?</a:t>
            </a:r>
            <a:endParaRPr lang="en-PK" dirty="0"/>
          </a:p>
        </p:txBody>
      </p:sp>
      <p:sp>
        <p:nvSpPr>
          <p:cNvPr id="3" name="Content Placeholder 2">
            <a:extLst>
              <a:ext uri="{FF2B5EF4-FFF2-40B4-BE49-F238E27FC236}">
                <a16:creationId xmlns:a16="http://schemas.microsoft.com/office/drawing/2014/main" id="{0A2EA098-1D36-9817-5AAB-E47150876E97}"/>
              </a:ext>
            </a:extLst>
          </p:cNvPr>
          <p:cNvSpPr>
            <a:spLocks noGrp="1"/>
          </p:cNvSpPr>
          <p:nvPr>
            <p:ph idx="1"/>
          </p:nvPr>
        </p:nvSpPr>
        <p:spPr/>
        <p:txBody>
          <a:bodyPr/>
          <a:lstStyle/>
          <a:p>
            <a:endParaRPr lang="en-PK" dirty="0"/>
          </a:p>
        </p:txBody>
      </p:sp>
    </p:spTree>
    <p:extLst>
      <p:ext uri="{BB962C8B-B14F-4D97-AF65-F5344CB8AC3E}">
        <p14:creationId xmlns:p14="http://schemas.microsoft.com/office/powerpoint/2010/main" val="2429226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Security Program Development</a:t>
            </a:r>
          </a:p>
        </p:txBody>
      </p:sp>
      <p:sp>
        <p:nvSpPr>
          <p:cNvPr id="25603" name="Rectangle 3"/>
          <p:cNvSpPr>
            <a:spLocks noGrp="1" noChangeArrowheads="1"/>
          </p:cNvSpPr>
          <p:nvPr>
            <p:ph idx="1"/>
          </p:nvPr>
        </p:nvSpPr>
        <p:spPr>
          <a:xfrm>
            <a:off x="457200" y="1775191"/>
            <a:ext cx="4114800" cy="4625609"/>
          </a:xfrm>
        </p:spPr>
        <p:txBody>
          <a:bodyPr/>
          <a:lstStyle/>
          <a:p>
            <a:r>
              <a:rPr lang="en-US" dirty="0"/>
              <a:t>A program is more than just a policy! It’s everything that protects data.</a:t>
            </a:r>
          </a:p>
          <a:p>
            <a:r>
              <a:rPr lang="en-US" dirty="0"/>
              <a:t>Security Program development is a LIFECYCLE!!!</a:t>
            </a:r>
          </a:p>
        </p:txBody>
      </p:sp>
      <p:graphicFrame>
        <p:nvGraphicFramePr>
          <p:cNvPr id="2" name="Diagram 1">
            <a:extLst>
              <a:ext uri="{FF2B5EF4-FFF2-40B4-BE49-F238E27FC236}">
                <a16:creationId xmlns:a16="http://schemas.microsoft.com/office/drawing/2014/main" id="{301A6675-5CFC-4DA0-92B2-5F6BC1B7CA16}"/>
              </a:ext>
            </a:extLst>
          </p:cNvPr>
          <p:cNvGraphicFramePr/>
          <p:nvPr/>
        </p:nvGraphicFramePr>
        <p:xfrm>
          <a:off x="4572000" y="1752600"/>
          <a:ext cx="4419600" cy="4419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t>Security Program</a:t>
            </a:r>
          </a:p>
        </p:txBody>
      </p:sp>
      <p:sp>
        <p:nvSpPr>
          <p:cNvPr id="27651" name="Rectangle 3"/>
          <p:cNvSpPr>
            <a:spLocks noGrp="1" noChangeArrowheads="1"/>
          </p:cNvSpPr>
          <p:nvPr>
            <p:ph idx="1"/>
          </p:nvPr>
        </p:nvSpPr>
        <p:spPr/>
        <p:txBody>
          <a:bodyPr/>
          <a:lstStyle/>
          <a:p>
            <a:pPr>
              <a:buNone/>
            </a:pPr>
            <a:r>
              <a:rPr lang="en-US" dirty="0"/>
              <a:t>It includes and we will discuss</a:t>
            </a:r>
          </a:p>
          <a:p>
            <a:r>
              <a:rPr lang="en-US" dirty="0"/>
              <a:t>Risk Management</a:t>
            </a:r>
          </a:p>
          <a:p>
            <a:r>
              <a:rPr lang="en-US" dirty="0"/>
              <a:t>IS Policies, Procedures, Standards, Guidelines, Baselines</a:t>
            </a:r>
          </a:p>
          <a:p>
            <a:r>
              <a:rPr lang="en-US" dirty="0"/>
              <a:t>Information Classification</a:t>
            </a:r>
          </a:p>
          <a:p>
            <a:r>
              <a:rPr lang="en-US" dirty="0"/>
              <a:t>Security Education</a:t>
            </a:r>
          </a:p>
          <a:p>
            <a:r>
              <a:rPr lang="en-US" dirty="0"/>
              <a:t>Security Organization (Positions/Responsibilities)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Security Program Goals*</a:t>
            </a:r>
          </a:p>
        </p:txBody>
      </p:sp>
      <p:sp>
        <p:nvSpPr>
          <p:cNvPr id="16387" name="Rectangle 3"/>
          <p:cNvSpPr>
            <a:spLocks noGrp="1" noChangeArrowheads="1"/>
          </p:cNvSpPr>
          <p:nvPr>
            <p:ph idx="1"/>
          </p:nvPr>
        </p:nvSpPr>
        <p:spPr/>
        <p:txBody>
          <a:bodyPr>
            <a:normAutofit fontScale="85000" lnSpcReduction="20000"/>
          </a:bodyPr>
          <a:lstStyle/>
          <a:p>
            <a:pPr>
              <a:defRPr/>
            </a:pPr>
            <a:r>
              <a:rPr lang="en-US" dirty="0"/>
              <a:t>All security programs will have goals.. There are 3 main types of goals that you should be aware of</a:t>
            </a:r>
          </a:p>
          <a:p>
            <a:pPr>
              <a:defRPr/>
            </a:pPr>
            <a:r>
              <a:rPr lang="en-US" dirty="0"/>
              <a:t>Operational goal – These are DAILY goals, very short term goals. </a:t>
            </a:r>
          </a:p>
          <a:p>
            <a:pPr lvl="1">
              <a:defRPr/>
            </a:pPr>
            <a:r>
              <a:rPr lang="en-US" dirty="0"/>
              <a:t>Example: installs security patch released today.</a:t>
            </a:r>
          </a:p>
          <a:p>
            <a:pPr>
              <a:defRPr/>
            </a:pPr>
            <a:r>
              <a:rPr lang="en-US" dirty="0"/>
              <a:t>Tactical goals – mid term goals that help to achieve a final goal.</a:t>
            </a:r>
          </a:p>
          <a:p>
            <a:pPr lvl="1">
              <a:defRPr/>
            </a:pPr>
            <a:r>
              <a:rPr lang="en-US" dirty="0"/>
              <a:t>Example: create managed domain and move all workstations into the domain</a:t>
            </a:r>
          </a:p>
          <a:p>
            <a:pPr>
              <a:defRPr/>
            </a:pPr>
            <a:r>
              <a:rPr lang="en-US" dirty="0"/>
              <a:t>Strategic Goals – long term objectives. </a:t>
            </a:r>
          </a:p>
          <a:p>
            <a:pPr lvl="1">
              <a:defRPr/>
            </a:pPr>
            <a:r>
              <a:rPr lang="en-US" dirty="0"/>
              <a:t>Example: Have all workstations in a domain with centralized security management, auditing, encrypted data access and PKI.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dirty="0"/>
              <a:t>Business Requirements Private vs. Military</a:t>
            </a:r>
          </a:p>
        </p:txBody>
      </p:sp>
      <p:sp>
        <p:nvSpPr>
          <p:cNvPr id="29699" name="Rectangle 3"/>
          <p:cNvSpPr>
            <a:spLocks noGrp="1" noChangeArrowheads="1"/>
          </p:cNvSpPr>
          <p:nvPr>
            <p:ph idx="1"/>
          </p:nvPr>
        </p:nvSpPr>
        <p:spPr/>
        <p:txBody>
          <a:bodyPr>
            <a:normAutofit lnSpcReduction="10000"/>
          </a:bodyPr>
          <a:lstStyle/>
          <a:p>
            <a:pPr>
              <a:buFontTx/>
              <a:buNone/>
            </a:pPr>
            <a:r>
              <a:rPr lang="en-US"/>
              <a:t>What security models and methods an organization uses depends on it’s goals and objectives.</a:t>
            </a:r>
          </a:p>
          <a:p>
            <a:pPr lvl="1"/>
            <a:r>
              <a:rPr lang="en-US"/>
              <a:t>Military is generally concerned with CONFIDENTIALITY</a:t>
            </a:r>
          </a:p>
          <a:p>
            <a:pPr lvl="1"/>
            <a:r>
              <a:rPr lang="en-US"/>
              <a:t>Private business is generally concerned with either availability (ex. Netflix, eBay etc) OR integrity (ex. Banks). Some private sector companies are concerned with confidentiality (ex. Drug companies)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Understand this </a:t>
            </a:r>
          </a:p>
        </p:txBody>
      </p:sp>
      <p:sp>
        <p:nvSpPr>
          <p:cNvPr id="30723" name="Rectangle 3"/>
          <p:cNvSpPr>
            <a:spLocks noGrp="1" noChangeArrowheads="1"/>
          </p:cNvSpPr>
          <p:nvPr>
            <p:ph idx="1"/>
          </p:nvPr>
        </p:nvSpPr>
        <p:spPr/>
        <p:txBody>
          <a:bodyPr>
            <a:normAutofit lnSpcReduction="10000"/>
          </a:bodyPr>
          <a:lstStyle/>
          <a:p>
            <a:pPr>
              <a:lnSpc>
                <a:spcPct val="90000"/>
              </a:lnSpc>
            </a:pPr>
            <a:r>
              <a:rPr lang="en-US"/>
              <a:t>Management is </a:t>
            </a:r>
            <a:r>
              <a:rPr lang="en-US" b="1"/>
              <a:t>ultimately </a:t>
            </a:r>
            <a:r>
              <a:rPr lang="en-US"/>
              <a:t>responsible for security.</a:t>
            </a:r>
          </a:p>
          <a:p>
            <a:pPr lvl="1">
              <a:lnSpc>
                <a:spcPct val="90000"/>
              </a:lnSpc>
            </a:pPr>
            <a:r>
              <a:rPr lang="en-US" b="1"/>
              <a:t>NOT</a:t>
            </a:r>
            <a:r>
              <a:rPr lang="en-US"/>
              <a:t> administrators</a:t>
            </a:r>
          </a:p>
          <a:p>
            <a:pPr lvl="1">
              <a:lnSpc>
                <a:spcPct val="90000"/>
              </a:lnSpc>
            </a:pPr>
            <a:r>
              <a:rPr lang="en-US" b="1"/>
              <a:t>NOT</a:t>
            </a:r>
            <a:r>
              <a:rPr lang="en-US"/>
              <a:t> security professionals </a:t>
            </a:r>
          </a:p>
          <a:p>
            <a:pPr lvl="1">
              <a:lnSpc>
                <a:spcPct val="90000"/>
              </a:lnSpc>
            </a:pPr>
            <a:r>
              <a:rPr lang="en-US" b="1"/>
              <a:t>Management</a:t>
            </a:r>
            <a:r>
              <a:rPr lang="en-US"/>
              <a:t> is </a:t>
            </a:r>
            <a:r>
              <a:rPr lang="en-US" b="1"/>
              <a:t>ultimately</a:t>
            </a:r>
            <a:r>
              <a:rPr lang="en-US"/>
              <a:t> responsible</a:t>
            </a:r>
          </a:p>
          <a:p>
            <a:pPr lvl="1">
              <a:lnSpc>
                <a:spcPct val="90000"/>
              </a:lnSpc>
            </a:pPr>
            <a:r>
              <a:rPr lang="en-US"/>
              <a:t>let me repeat… </a:t>
            </a:r>
            <a:r>
              <a:rPr lang="en-US" b="1"/>
              <a:t>MANAGEMENT</a:t>
            </a:r>
            <a:r>
              <a:rPr lang="en-US"/>
              <a:t>.</a:t>
            </a:r>
          </a:p>
          <a:p>
            <a:pPr>
              <a:lnSpc>
                <a:spcPct val="90000"/>
              </a:lnSpc>
            </a:pPr>
            <a:r>
              <a:rPr lang="en-US"/>
              <a:t>Management must lead and direct all security programs. They must provide the vision AND support*. Without their support a security program WILL fail. (a story perhaps?)</a:t>
            </a:r>
          </a:p>
          <a:p>
            <a:pPr>
              <a:lnSpc>
                <a:spcPct val="90000"/>
              </a:lnSpc>
            </a:pPr>
            <a:endParaRPr lang="en-US"/>
          </a:p>
          <a:p>
            <a:pPr>
              <a:lnSpc>
                <a:spcPct val="90000"/>
              </a:lnSpc>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en-US">
                <a:solidFill>
                  <a:srgbClr val="00B050"/>
                </a:solidFill>
              </a:rPr>
              <a:t>Lets REPEAT THOSE LAST CONCEPTS</a:t>
            </a:r>
          </a:p>
        </p:txBody>
      </p:sp>
      <p:sp>
        <p:nvSpPr>
          <p:cNvPr id="29699" name="Rectangle 3"/>
          <p:cNvSpPr>
            <a:spLocks noGrp="1" noChangeArrowheads="1"/>
          </p:cNvSpPr>
          <p:nvPr>
            <p:ph idx="1"/>
          </p:nvPr>
        </p:nvSpPr>
        <p:spPr/>
        <p:txBody>
          <a:bodyPr/>
          <a:lstStyle/>
          <a:p>
            <a:endParaRPr lang="en-US"/>
          </a:p>
          <a:p>
            <a:endParaRPr lang="en-US"/>
          </a:p>
          <a:p>
            <a:endParaRPr lang="en-US"/>
          </a:p>
          <a:p>
            <a:pPr>
              <a:buFontTx/>
              <a:buNone/>
            </a:pPr>
            <a:r>
              <a:rPr lang="en-US" b="1"/>
              <a:t>Management</a:t>
            </a:r>
            <a:r>
              <a:rPr lang="en-US"/>
              <a:t> is </a:t>
            </a:r>
            <a:r>
              <a:rPr lang="en-US" b="1"/>
              <a:t>ultimately </a:t>
            </a:r>
            <a:r>
              <a:rPr lang="en-US"/>
              <a:t>responsible for an organizations security</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lstStyle/>
          <a:p>
            <a:pPr eaLnBrk="1" hangingPunct="1"/>
            <a:r>
              <a:rPr lang="en-US"/>
              <a:t>Information Risk Management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t>First Some Terms</a:t>
            </a:r>
          </a:p>
        </p:txBody>
      </p:sp>
      <p:sp>
        <p:nvSpPr>
          <p:cNvPr id="4099" name="Rectangle 3"/>
          <p:cNvSpPr>
            <a:spLocks noGrp="1" noChangeArrowheads="1"/>
          </p:cNvSpPr>
          <p:nvPr>
            <p:ph idx="1"/>
          </p:nvPr>
        </p:nvSpPr>
        <p:spPr/>
        <p:txBody>
          <a:bodyPr/>
          <a:lstStyle/>
          <a:p>
            <a:r>
              <a:rPr lang="en-US"/>
              <a:t>First we have to discuss some terms we will use again and again</a:t>
            </a:r>
          </a:p>
          <a:p>
            <a:r>
              <a:rPr lang="en-US"/>
              <a:t>Protocol – an official set of steps or language for communication</a:t>
            </a:r>
          </a:p>
          <a:p>
            <a:r>
              <a:rPr lang="en-US"/>
              <a:t>Algorithm – a specific set of steps to solve a problem or do some task</a:t>
            </a:r>
          </a:p>
          <a:p>
            <a:r>
              <a:rPr lang="en-US"/>
              <a:t>String – a series of characters. Example if a character can be a-z and 0-9 an 8 character string might be “ar01z14b”</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t>Information Risk Management (73)	</a:t>
            </a:r>
          </a:p>
        </p:txBody>
      </p:sp>
      <p:sp>
        <p:nvSpPr>
          <p:cNvPr id="20483" name="Rectangle 3"/>
          <p:cNvSpPr>
            <a:spLocks noGrp="1" noChangeArrowheads="1"/>
          </p:cNvSpPr>
          <p:nvPr>
            <p:ph idx="1"/>
          </p:nvPr>
        </p:nvSpPr>
        <p:spPr/>
        <p:txBody>
          <a:bodyPr>
            <a:normAutofit/>
          </a:bodyPr>
          <a:lstStyle/>
          <a:p>
            <a:r>
              <a:rPr lang="en-US" dirty="0"/>
              <a:t>IRM is the process of identifying and assessing risk and reducing it to an acceptable level*</a:t>
            </a:r>
          </a:p>
          <a:p>
            <a:r>
              <a:rPr lang="en-US" dirty="0"/>
              <a:t>There is no such thing as 100% security!*</a:t>
            </a:r>
          </a:p>
          <a:p>
            <a:r>
              <a:rPr lang="en-US" dirty="0"/>
              <a:t>You must identify risks and mitigate them with either countermeasure or by transferring risk.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sz="4000"/>
              <a:t>Information Risk Management</a:t>
            </a:r>
          </a:p>
        </p:txBody>
      </p:sp>
      <p:sp>
        <p:nvSpPr>
          <p:cNvPr id="146435" name="Rectangle 3"/>
          <p:cNvSpPr>
            <a:spLocks noGrp="1" noChangeArrowheads="1"/>
          </p:cNvSpPr>
          <p:nvPr>
            <p:ph idx="1"/>
          </p:nvPr>
        </p:nvSpPr>
        <p:spPr/>
        <p:txBody>
          <a:bodyPr/>
          <a:lstStyle/>
          <a:p>
            <a:r>
              <a:rPr lang="en-US"/>
              <a:t>Risk is impossible to totally measure, but we must prioritize the risks and attempt to address them!</a:t>
            </a:r>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t>What are risks*</a:t>
            </a:r>
          </a:p>
        </p:txBody>
      </p:sp>
      <p:sp>
        <p:nvSpPr>
          <p:cNvPr id="21507" name="Rectangle 3"/>
          <p:cNvSpPr>
            <a:spLocks noGrp="1" noChangeArrowheads="1"/>
          </p:cNvSpPr>
          <p:nvPr>
            <p:ph idx="1"/>
          </p:nvPr>
        </p:nvSpPr>
        <p:spPr/>
        <p:txBody>
          <a:bodyPr>
            <a:normAutofit lnSpcReduction="10000"/>
          </a:bodyPr>
          <a:lstStyle/>
          <a:p>
            <a:pPr>
              <a:buFontTx/>
              <a:buNone/>
            </a:pPr>
            <a:r>
              <a:rPr lang="en-US" sz="3400"/>
              <a:t>Some types of risk</a:t>
            </a:r>
          </a:p>
          <a:p>
            <a:pPr lvl="1"/>
            <a:r>
              <a:rPr lang="en-US" sz="3000"/>
              <a:t>Physical Damage</a:t>
            </a:r>
          </a:p>
          <a:p>
            <a:pPr lvl="1"/>
            <a:r>
              <a:rPr lang="en-US" sz="3000"/>
              <a:t>Human Interaction (accidental or intentional action)</a:t>
            </a:r>
          </a:p>
          <a:p>
            <a:pPr lvl="1"/>
            <a:r>
              <a:rPr lang="en-US" sz="3000"/>
              <a:t>Equipment malfunction </a:t>
            </a:r>
          </a:p>
          <a:p>
            <a:pPr lvl="1"/>
            <a:r>
              <a:rPr lang="en-US" sz="3000"/>
              <a:t>Inside and Outsides attacks</a:t>
            </a:r>
          </a:p>
          <a:p>
            <a:pPr lvl="1"/>
            <a:r>
              <a:rPr lang="en-US" sz="3000"/>
              <a:t>Misuse of Data</a:t>
            </a:r>
          </a:p>
          <a:p>
            <a:pPr lvl="1"/>
            <a:r>
              <a:rPr lang="en-US" sz="3000"/>
              <a:t>Loss of Data </a:t>
            </a:r>
          </a:p>
          <a:p>
            <a:pPr lvl="1"/>
            <a:r>
              <a:rPr lang="en-US" sz="3000"/>
              <a:t>Application Error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t>Information Risk management</a:t>
            </a:r>
          </a:p>
        </p:txBody>
      </p:sp>
      <p:sp>
        <p:nvSpPr>
          <p:cNvPr id="35843" name="Rectangle 3"/>
          <p:cNvSpPr>
            <a:spLocks noGrp="1" noChangeArrowheads="1"/>
          </p:cNvSpPr>
          <p:nvPr>
            <p:ph idx="1"/>
          </p:nvPr>
        </p:nvSpPr>
        <p:spPr/>
        <p:txBody>
          <a:bodyPr/>
          <a:lstStyle/>
          <a:p>
            <a:r>
              <a:rPr lang="en-US" dirty="0"/>
              <a:t>IRM is </a:t>
            </a:r>
            <a:r>
              <a:rPr lang="en-US" b="1" dirty="0"/>
              <a:t>ultimately</a:t>
            </a:r>
            <a:r>
              <a:rPr lang="en-US" dirty="0"/>
              <a:t> the responsibility of </a:t>
            </a:r>
            <a:r>
              <a:rPr lang="en-US" b="1" dirty="0"/>
              <a:t>management</a:t>
            </a:r>
            <a:r>
              <a:rPr lang="en-US" dirty="0"/>
              <a:t> * </a:t>
            </a:r>
          </a:p>
          <a:p>
            <a:r>
              <a:rPr lang="en-US" dirty="0"/>
              <a:t>All organizations should have an IRM policy.</a:t>
            </a:r>
          </a:p>
          <a:p>
            <a:r>
              <a:rPr lang="en-US" dirty="0"/>
              <a:t>The IRM policy should support the organizations mission.</a:t>
            </a:r>
          </a:p>
          <a:p>
            <a:r>
              <a:rPr lang="en-US" dirty="0"/>
              <a:t>All organizations should have an IRM team.</a:t>
            </a:r>
          </a:p>
          <a:p>
            <a:r>
              <a:rPr lang="en-US" dirty="0"/>
              <a:t>IRM should be a subset of the companies total Risk Management Policy.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t>IRM</a:t>
            </a:r>
          </a:p>
        </p:txBody>
      </p:sp>
      <p:sp>
        <p:nvSpPr>
          <p:cNvPr id="36867" name="Rectangle 3"/>
          <p:cNvSpPr>
            <a:spLocks noGrp="1" noChangeArrowheads="1"/>
          </p:cNvSpPr>
          <p:nvPr>
            <p:ph idx="1"/>
          </p:nvPr>
        </p:nvSpPr>
        <p:spPr>
          <a:xfrm>
            <a:off x="152400" y="1447800"/>
            <a:ext cx="8839200" cy="5181600"/>
          </a:xfrm>
        </p:spPr>
        <p:txBody>
          <a:bodyPr/>
          <a:lstStyle/>
          <a:p>
            <a:pPr eaLnBrk="1" hangingPunct="1"/>
            <a:endParaRPr lang="en-US"/>
          </a:p>
          <a:p>
            <a:pPr eaLnBrk="1" hangingPunct="1"/>
            <a:endParaRPr lang="en-US"/>
          </a:p>
          <a:p>
            <a:pPr eaLnBrk="1" hangingPunct="1"/>
            <a:endParaRPr lang="en-US"/>
          </a:p>
          <a:p>
            <a:pPr eaLnBrk="1" hangingPunct="1">
              <a:buFontTx/>
              <a:buNone/>
            </a:pPr>
            <a:r>
              <a:rPr lang="en-US"/>
              <a:t>Goal of IRM is to ensure the company is protected in the most </a:t>
            </a:r>
            <a:r>
              <a:rPr lang="en-US" b="1"/>
              <a:t>cost effective</a:t>
            </a:r>
            <a:r>
              <a:rPr lang="en-US"/>
              <a:t> manner!*</a:t>
            </a:r>
          </a:p>
          <a:p>
            <a:pPr eaLnBrk="1" hangingPunct="1"/>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IRM team	(75)</a:t>
            </a:r>
          </a:p>
        </p:txBody>
      </p:sp>
      <p:sp>
        <p:nvSpPr>
          <p:cNvPr id="24579" name="Rectangle 3"/>
          <p:cNvSpPr>
            <a:spLocks noGrp="1" noChangeArrowheads="1"/>
          </p:cNvSpPr>
          <p:nvPr>
            <p:ph idx="1"/>
          </p:nvPr>
        </p:nvSpPr>
        <p:spPr/>
        <p:txBody>
          <a:bodyPr>
            <a:normAutofit/>
          </a:bodyPr>
          <a:lstStyle/>
          <a:p>
            <a:pPr>
              <a:buNone/>
            </a:pPr>
            <a:r>
              <a:rPr lang="en-US" sz="2800" dirty="0"/>
              <a:t>When creating an IRM Team</a:t>
            </a:r>
          </a:p>
          <a:p>
            <a:r>
              <a:rPr lang="en-US" sz="2800" dirty="0"/>
              <a:t>Remember goal is to keep things cost effective.</a:t>
            </a:r>
          </a:p>
          <a:p>
            <a:r>
              <a:rPr lang="en-US" sz="2800" dirty="0"/>
              <a:t>Therefore </a:t>
            </a:r>
          </a:p>
          <a:p>
            <a:pPr lvl="1"/>
            <a:r>
              <a:rPr lang="en-US" sz="2400" dirty="0"/>
              <a:t>Many companies will not have a large IRM team.</a:t>
            </a:r>
          </a:p>
          <a:p>
            <a:pPr lvl="1"/>
            <a:r>
              <a:rPr lang="en-US" sz="2400" dirty="0"/>
              <a:t>IRM team members usually have other full time jobs!</a:t>
            </a:r>
          </a:p>
          <a:p>
            <a:pPr lvl="1">
              <a:buNone/>
            </a:pPr>
            <a:endParaRPr lang="en-US" sz="2400" dirty="0"/>
          </a:p>
          <a:p>
            <a:r>
              <a:rPr lang="en-US" sz="2800" dirty="0"/>
              <a:t>The team should not just consist of IT staff! </a:t>
            </a:r>
          </a:p>
          <a:p>
            <a:r>
              <a:rPr lang="en-US" sz="2800" dirty="0"/>
              <a:t>Senior Management Support is </a:t>
            </a:r>
            <a:r>
              <a:rPr lang="en-US" sz="2800" b="1" dirty="0"/>
              <a:t>necessary</a:t>
            </a:r>
            <a:r>
              <a:rPr lang="en-US" sz="2800" dirty="0"/>
              <a:t> for success*</a:t>
            </a:r>
          </a:p>
          <a:p>
            <a:endParaRPr lang="en-US" sz="28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Risk Management Terms! (54)</a:t>
            </a:r>
          </a:p>
        </p:txBody>
      </p:sp>
      <p:sp>
        <p:nvSpPr>
          <p:cNvPr id="38915" name="Rectangle 3"/>
          <p:cNvSpPr>
            <a:spLocks noGrp="1" noChangeArrowheads="1"/>
          </p:cNvSpPr>
          <p:nvPr>
            <p:ph idx="1"/>
          </p:nvPr>
        </p:nvSpPr>
        <p:spPr/>
        <p:txBody>
          <a:bodyPr/>
          <a:lstStyle/>
          <a:p>
            <a:r>
              <a:rPr lang="en-US"/>
              <a:t>You need to know these terms we are about to cover on the next few slides</a:t>
            </a:r>
          </a:p>
          <a:p>
            <a:r>
              <a:rPr lang="en-US"/>
              <a:t>These terms are on pages 54. Memorize and internalize these terms! Read them again and again till you understand them..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t>Vulnerability* (54)</a:t>
            </a:r>
          </a:p>
        </p:txBody>
      </p:sp>
      <p:sp>
        <p:nvSpPr>
          <p:cNvPr id="37891" name="Rectangle 3"/>
          <p:cNvSpPr>
            <a:spLocks noGrp="1" noChangeArrowheads="1"/>
          </p:cNvSpPr>
          <p:nvPr>
            <p:ph idx="1"/>
          </p:nvPr>
        </p:nvSpPr>
        <p:spPr/>
        <p:txBody>
          <a:bodyPr/>
          <a:lstStyle/>
          <a:p>
            <a:pPr>
              <a:buNone/>
            </a:pPr>
            <a:r>
              <a:rPr lang="en-US" dirty="0"/>
              <a:t>A software hardware or procedural weakness that may provide an attacker the opportunity to obtain unauthorized access.</a:t>
            </a:r>
          </a:p>
          <a:p>
            <a:endParaRPr lang="en-US" dirty="0"/>
          </a:p>
          <a:p>
            <a:pPr>
              <a:buNone/>
            </a:pPr>
            <a:r>
              <a:rPr lang="en-US" dirty="0"/>
              <a:t>Examples?</a:t>
            </a:r>
          </a:p>
          <a:p>
            <a:pPr lvl="1"/>
            <a:r>
              <a:rPr lang="en-US" dirty="0"/>
              <a:t>Could be an un-patched application</a:t>
            </a:r>
          </a:p>
          <a:p>
            <a:pPr lvl="1"/>
            <a:r>
              <a:rPr lang="en-US" dirty="0"/>
              <a:t>Open modems</a:t>
            </a:r>
          </a:p>
          <a:p>
            <a:pPr lvl="1"/>
            <a:r>
              <a:rPr lang="en-US" dirty="0"/>
              <a:t>Lax physical security</a:t>
            </a:r>
          </a:p>
          <a:p>
            <a:pPr lvl="1"/>
            <a:r>
              <a:rPr lang="en-US" dirty="0"/>
              <a:t>Weak network protocol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Threat * (54)</a:t>
            </a:r>
          </a:p>
        </p:txBody>
      </p:sp>
      <p:sp>
        <p:nvSpPr>
          <p:cNvPr id="38915" name="Rectangle 3"/>
          <p:cNvSpPr>
            <a:spLocks noGrp="1" noChangeArrowheads="1"/>
          </p:cNvSpPr>
          <p:nvPr>
            <p:ph idx="1"/>
          </p:nvPr>
        </p:nvSpPr>
        <p:spPr/>
        <p:txBody>
          <a:bodyPr/>
          <a:lstStyle/>
          <a:p>
            <a:pPr>
              <a:buNone/>
            </a:pPr>
            <a:r>
              <a:rPr lang="en-US" dirty="0"/>
              <a:t>A natural or man-made event that could have some type of negative impact on the organization. </a:t>
            </a:r>
          </a:p>
          <a:p>
            <a:endParaRPr lang="en-US" dirty="0"/>
          </a:p>
          <a:p>
            <a:r>
              <a:rPr lang="en-US" dirty="0"/>
              <a:t>A threat requires a vulnerability to create an impact</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t>Threat Agent (n/b)</a:t>
            </a:r>
          </a:p>
        </p:txBody>
      </p:sp>
      <p:sp>
        <p:nvSpPr>
          <p:cNvPr id="41987" name="Rectangle 3"/>
          <p:cNvSpPr>
            <a:spLocks noGrp="1" noChangeArrowheads="1"/>
          </p:cNvSpPr>
          <p:nvPr>
            <p:ph idx="1"/>
          </p:nvPr>
        </p:nvSpPr>
        <p:spPr/>
        <p:txBody>
          <a:bodyPr/>
          <a:lstStyle/>
          <a:p>
            <a:pPr>
              <a:buNone/>
            </a:pPr>
            <a:r>
              <a:rPr lang="en-US" dirty="0"/>
              <a:t>An actual person or entity that takes advantage of a vulnerability.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CIA</a:t>
            </a:r>
          </a:p>
        </p:txBody>
      </p:sp>
      <p:pic>
        <p:nvPicPr>
          <p:cNvPr id="4" name="Picture 4" descr="cia"/>
          <p:cNvPicPr>
            <a:picLocks noChangeAspect="1" noChangeArrowheads="1"/>
          </p:cNvPicPr>
          <p:nvPr/>
        </p:nvPicPr>
        <p:blipFill>
          <a:blip r:embed="rId2" cstate="print"/>
          <a:srcRect/>
          <a:stretch>
            <a:fillRect/>
          </a:stretch>
        </p:blipFill>
        <p:spPr bwMode="auto">
          <a:xfrm>
            <a:off x="2286000" y="1828800"/>
            <a:ext cx="3962400" cy="3962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t>Risk* (54)</a:t>
            </a:r>
          </a:p>
        </p:txBody>
      </p:sp>
      <p:sp>
        <p:nvSpPr>
          <p:cNvPr id="43011" name="Rectangle 3"/>
          <p:cNvSpPr>
            <a:spLocks noGrp="1" noChangeArrowheads="1"/>
          </p:cNvSpPr>
          <p:nvPr>
            <p:ph idx="1"/>
          </p:nvPr>
        </p:nvSpPr>
        <p:spPr/>
        <p:txBody>
          <a:bodyPr/>
          <a:lstStyle/>
          <a:p>
            <a:pPr>
              <a:buNone/>
            </a:pPr>
            <a:r>
              <a:rPr lang="en-US" dirty="0"/>
              <a:t>This likelihood of a threat agent taking advantage of a vulnerability and the corresponding business impact</a:t>
            </a:r>
          </a:p>
          <a:p>
            <a:endParaRPr lang="en-US" dirty="0"/>
          </a:p>
          <a:p>
            <a:r>
              <a:rPr lang="en-US" dirty="0"/>
              <a:t>Risk ties the vulnerability, threat and likelihood of exploitation together.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Exposure (54)</a:t>
            </a:r>
          </a:p>
        </p:txBody>
      </p:sp>
      <p:sp>
        <p:nvSpPr>
          <p:cNvPr id="41987" name="Rectangle 3"/>
          <p:cNvSpPr>
            <a:spLocks noGrp="1" noChangeArrowheads="1"/>
          </p:cNvSpPr>
          <p:nvPr>
            <p:ph idx="1"/>
          </p:nvPr>
        </p:nvSpPr>
        <p:spPr/>
        <p:txBody>
          <a:bodyPr/>
          <a:lstStyle/>
          <a:p>
            <a:pPr>
              <a:buFontTx/>
              <a:buNone/>
            </a:pPr>
            <a:r>
              <a:rPr lang="en-US"/>
              <a:t>An instance of being exposed to losses from a threat agent. </a:t>
            </a:r>
          </a:p>
          <a:p>
            <a:endParaRPr lang="en-US"/>
          </a:p>
          <a:p>
            <a:r>
              <a:rPr lang="en-US"/>
              <a:t>Example: A public web server that has a known vulnerability that is not patched, is an exposure.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fontScale="90000"/>
          </a:bodyPr>
          <a:lstStyle/>
          <a:p>
            <a:r>
              <a:rPr lang="en-US"/>
              <a:t>Countermeasure or Safeguard* (54)</a:t>
            </a:r>
          </a:p>
        </p:txBody>
      </p:sp>
      <p:sp>
        <p:nvSpPr>
          <p:cNvPr id="43011" name="Rectangle 3"/>
          <p:cNvSpPr>
            <a:spLocks noGrp="1" noChangeArrowheads="1"/>
          </p:cNvSpPr>
          <p:nvPr>
            <p:ph idx="1"/>
          </p:nvPr>
        </p:nvSpPr>
        <p:spPr/>
        <p:txBody>
          <a:bodyPr/>
          <a:lstStyle/>
          <a:p>
            <a:pPr>
              <a:buFontTx/>
              <a:buNone/>
            </a:pPr>
            <a:r>
              <a:rPr lang="en-US"/>
              <a:t>Some control or countermeasure put into place to mitigate the potential risk. A countermeasure reduces the possibility that a threat agent will be able to exploit a vulnerability. </a:t>
            </a:r>
          </a:p>
          <a:p>
            <a:pPr>
              <a:buFontTx/>
              <a:buNone/>
            </a:pPr>
            <a:endParaRPr lang="en-US"/>
          </a:p>
          <a:p>
            <a:r>
              <a:rPr lang="en-US">
                <a:solidFill>
                  <a:srgbClr val="C00000"/>
                </a:solidFill>
              </a:rPr>
              <a:t>You can NEVER 100% safeguard something*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t>Security Controls (49)</a:t>
            </a:r>
          </a:p>
        </p:txBody>
      </p:sp>
      <p:sp>
        <p:nvSpPr>
          <p:cNvPr id="32771" name="Rectangle 3"/>
          <p:cNvSpPr>
            <a:spLocks noGrp="1" noChangeArrowheads="1"/>
          </p:cNvSpPr>
          <p:nvPr>
            <p:ph idx="1"/>
          </p:nvPr>
        </p:nvSpPr>
        <p:spPr/>
        <p:txBody>
          <a:bodyPr>
            <a:normAutofit lnSpcReduction="10000"/>
          </a:bodyPr>
          <a:lstStyle/>
          <a:p>
            <a:pPr>
              <a:buFontTx/>
              <a:buNone/>
              <a:defRPr/>
            </a:pPr>
            <a:r>
              <a:rPr lang="en-US" dirty="0"/>
              <a:t>You try to protect your company with controls/counter measures/safe guards. These “controls” fall into one of 3 (or more) categories</a:t>
            </a:r>
          </a:p>
          <a:p>
            <a:pPr>
              <a:defRPr/>
            </a:pPr>
            <a:endParaRPr lang="en-US" dirty="0"/>
          </a:p>
          <a:p>
            <a:pPr>
              <a:defRPr/>
            </a:pPr>
            <a:r>
              <a:rPr lang="en-US" dirty="0"/>
              <a:t>Preventative</a:t>
            </a:r>
          </a:p>
          <a:p>
            <a:pPr>
              <a:defRPr/>
            </a:pPr>
            <a:r>
              <a:rPr lang="en-US" dirty="0"/>
              <a:t>Detective</a:t>
            </a:r>
          </a:p>
          <a:p>
            <a:pPr>
              <a:defRPr/>
            </a:pPr>
            <a:r>
              <a:rPr lang="en-US" dirty="0"/>
              <a:t>Corrective</a:t>
            </a:r>
          </a:p>
          <a:p>
            <a:pPr>
              <a:defRPr/>
            </a:pPr>
            <a:endParaRPr lang="en-US" dirty="0"/>
          </a:p>
          <a:p>
            <a:pPr algn="ctr">
              <a:buFontTx/>
              <a:buNone/>
              <a:defRPr/>
            </a:pPr>
            <a:r>
              <a:rPr lang="en-US" dirty="0"/>
              <a:t>(more)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t>Security Controls (49)</a:t>
            </a:r>
          </a:p>
        </p:txBody>
      </p:sp>
      <p:sp>
        <p:nvSpPr>
          <p:cNvPr id="33795" name="Rectangle 3"/>
          <p:cNvSpPr>
            <a:spLocks noGrp="1" noChangeArrowheads="1"/>
          </p:cNvSpPr>
          <p:nvPr>
            <p:ph idx="1"/>
          </p:nvPr>
        </p:nvSpPr>
        <p:spPr/>
        <p:txBody>
          <a:bodyPr>
            <a:normAutofit fontScale="92500"/>
          </a:bodyPr>
          <a:lstStyle/>
          <a:p>
            <a:pPr>
              <a:buFontTx/>
              <a:buNone/>
              <a:defRPr/>
            </a:pPr>
            <a:r>
              <a:rPr lang="en-US" dirty="0"/>
              <a:t>Each category can have controls of different types</a:t>
            </a:r>
          </a:p>
          <a:p>
            <a:pPr>
              <a:defRPr/>
            </a:pPr>
            <a:r>
              <a:rPr lang="en-US" dirty="0"/>
              <a:t>Administrative – policies, standards, procedures, guidelines, personnel screening, training</a:t>
            </a:r>
          </a:p>
          <a:p>
            <a:pPr>
              <a:defRPr/>
            </a:pPr>
            <a:r>
              <a:rPr lang="en-US" dirty="0"/>
              <a:t>Technical Controls (logical controls)* - authentication, firewalls, biometrics etc.</a:t>
            </a:r>
          </a:p>
          <a:p>
            <a:pPr>
              <a:defRPr/>
            </a:pPr>
            <a:r>
              <a:rPr lang="en-US" dirty="0"/>
              <a:t>Physical Controls – locks, monitoring, mantraps, environmental controls.</a:t>
            </a:r>
          </a:p>
          <a:p>
            <a:pPr>
              <a:defRPr/>
            </a:pPr>
            <a:endParaRPr lang="en-US" dirty="0"/>
          </a:p>
          <a:p>
            <a:pPr algn="ctr">
              <a:buFontTx/>
              <a:buNone/>
              <a:defRPr/>
            </a:pPr>
            <a:r>
              <a:rPr lang="en-US" dirty="0"/>
              <a:t>(see next slide to see how these fit together)</a:t>
            </a:r>
          </a:p>
          <a:p>
            <a:pPr>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Control Matrix</a:t>
            </a:r>
          </a:p>
        </p:txBody>
      </p:sp>
      <p:pic>
        <p:nvPicPr>
          <p:cNvPr id="46083" name="Picture 4" descr="control-matrix"/>
          <p:cNvPicPr>
            <a:picLocks noGrp="1" noChangeAspect="1" noChangeArrowheads="1"/>
          </p:cNvPicPr>
          <p:nvPr>
            <p:ph idx="1"/>
          </p:nvPr>
        </p:nvPicPr>
        <p:blipFill>
          <a:blip r:embed="rId2" cstate="print"/>
          <a:srcRect r="53510"/>
          <a:stretch>
            <a:fillRect/>
          </a:stretch>
        </p:blipFill>
        <p:spPr>
          <a:xfrm>
            <a:off x="152400" y="2057400"/>
            <a:ext cx="4038600" cy="4572000"/>
          </a:xfrm>
          <a:noFill/>
        </p:spPr>
      </p:pic>
      <p:pic>
        <p:nvPicPr>
          <p:cNvPr id="4" name="Picture 4" descr="control-matrix"/>
          <p:cNvPicPr>
            <a:picLocks noChangeAspect="1" noChangeArrowheads="1"/>
          </p:cNvPicPr>
          <p:nvPr/>
        </p:nvPicPr>
        <p:blipFill>
          <a:blip r:embed="rId2" cstate="print"/>
          <a:srcRect r="28947"/>
          <a:stretch>
            <a:fillRect/>
          </a:stretch>
        </p:blipFill>
        <p:spPr bwMode="auto">
          <a:xfrm>
            <a:off x="152400" y="2057400"/>
            <a:ext cx="6172200" cy="4572000"/>
          </a:xfrm>
          <a:prstGeom prst="rect">
            <a:avLst/>
          </a:prstGeom>
          <a:noFill/>
          <a:ln w="9525">
            <a:noFill/>
            <a:miter lim="800000"/>
            <a:headEnd/>
            <a:tailEnd/>
          </a:ln>
        </p:spPr>
      </p:pic>
      <p:pic>
        <p:nvPicPr>
          <p:cNvPr id="5" name="Picture 4" descr="control-matrix"/>
          <p:cNvPicPr>
            <a:picLocks noChangeAspect="1" noChangeArrowheads="1"/>
          </p:cNvPicPr>
          <p:nvPr/>
        </p:nvPicPr>
        <p:blipFill>
          <a:blip r:embed="rId2" cstate="print"/>
          <a:srcRect/>
          <a:stretch>
            <a:fillRect/>
          </a:stretch>
        </p:blipFill>
        <p:spPr bwMode="auto">
          <a:xfrm>
            <a:off x="152400" y="2057400"/>
            <a:ext cx="8686800" cy="4572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a:t>Controls: Functional vs. Assurance</a:t>
            </a:r>
          </a:p>
        </p:txBody>
      </p:sp>
      <p:sp>
        <p:nvSpPr>
          <p:cNvPr id="49155" name="Rectangle 3"/>
          <p:cNvSpPr>
            <a:spLocks noGrp="1" noChangeArrowheads="1"/>
          </p:cNvSpPr>
          <p:nvPr>
            <p:ph idx="1"/>
          </p:nvPr>
        </p:nvSpPr>
        <p:spPr/>
        <p:txBody>
          <a:bodyPr/>
          <a:lstStyle/>
          <a:p>
            <a:pPr>
              <a:buFontTx/>
              <a:buNone/>
            </a:pPr>
            <a:r>
              <a:rPr lang="en-US"/>
              <a:t>All controls must be evaluated by there functional and assurance requirements</a:t>
            </a:r>
          </a:p>
          <a:p>
            <a:endParaRPr lang="en-US"/>
          </a:p>
          <a:p>
            <a:pPr>
              <a:buFontTx/>
              <a:buNone/>
            </a:pPr>
            <a:r>
              <a:rPr lang="en-US"/>
              <a:t>Functional: </a:t>
            </a:r>
          </a:p>
          <a:p>
            <a:pPr lvl="1"/>
            <a:r>
              <a:rPr lang="en-US"/>
              <a:t>“Does the solution carry out the required tasks”*</a:t>
            </a:r>
          </a:p>
          <a:p>
            <a:pPr>
              <a:buFontTx/>
              <a:buNone/>
            </a:pPr>
            <a:r>
              <a:rPr lang="en-US"/>
              <a:t>Assurance: </a:t>
            </a:r>
          </a:p>
          <a:p>
            <a:pPr lvl="1"/>
            <a:r>
              <a:rPr lang="en-US"/>
              <a:t>“How sure are we of the level of protection this solution provides”*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ctrTitle"/>
          </p:nvPr>
        </p:nvSpPr>
        <p:spPr/>
        <p:txBody>
          <a:bodyPr/>
          <a:lstStyle/>
          <a:p>
            <a:pPr eaLnBrk="1" hangingPunct="1"/>
            <a:r>
              <a:rPr lang="en-US"/>
              <a:t>Risk Analysis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t>Risk Analysis (76)</a:t>
            </a:r>
          </a:p>
        </p:txBody>
      </p:sp>
      <p:sp>
        <p:nvSpPr>
          <p:cNvPr id="51203" name="Rectangle 3"/>
          <p:cNvSpPr>
            <a:spLocks noGrp="1" noChangeArrowheads="1"/>
          </p:cNvSpPr>
          <p:nvPr>
            <p:ph idx="1"/>
          </p:nvPr>
        </p:nvSpPr>
        <p:spPr/>
        <p:txBody>
          <a:bodyPr/>
          <a:lstStyle/>
          <a:p>
            <a:pPr>
              <a:buFontTx/>
              <a:buNone/>
            </a:pPr>
            <a:r>
              <a:rPr lang="en-US" dirty="0"/>
              <a:t>IRM team will need to analyze risk. But is risk analysis?</a:t>
            </a:r>
          </a:p>
          <a:p>
            <a:pPr lvl="1"/>
            <a:r>
              <a:rPr lang="en-US" dirty="0"/>
              <a:t>A tool for risk management, which identifies assets, vulnerabilities and threats.</a:t>
            </a:r>
          </a:p>
          <a:p>
            <a:pPr lvl="1"/>
            <a:r>
              <a:rPr lang="en-US" dirty="0"/>
              <a:t>Access possible damage and determine where to implement safeguards</a:t>
            </a:r>
          </a:p>
          <a:p>
            <a:pPr lvl="1">
              <a:buNone/>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Risk Analysis Goals (76)</a:t>
            </a:r>
          </a:p>
        </p:txBody>
      </p:sp>
      <p:sp>
        <p:nvSpPr>
          <p:cNvPr id="53251" name="Rectangle 3"/>
          <p:cNvSpPr>
            <a:spLocks noGrp="1" noChangeArrowheads="1"/>
          </p:cNvSpPr>
          <p:nvPr>
            <p:ph idx="1"/>
          </p:nvPr>
        </p:nvSpPr>
        <p:spPr/>
        <p:txBody>
          <a:bodyPr/>
          <a:lstStyle/>
          <a:p>
            <a:r>
              <a:rPr lang="en-US" dirty="0"/>
              <a:t>Identify assets and their values</a:t>
            </a:r>
          </a:p>
          <a:p>
            <a:r>
              <a:rPr lang="en-US" dirty="0"/>
              <a:t>Identify Vulnerabilities and threats</a:t>
            </a:r>
          </a:p>
          <a:p>
            <a:r>
              <a:rPr lang="en-US" dirty="0"/>
              <a:t>Quantify the probability of damage and cost of damage</a:t>
            </a:r>
          </a:p>
          <a:p>
            <a:r>
              <a:rPr lang="en-US" dirty="0"/>
              <a:t>Implement </a:t>
            </a:r>
            <a:r>
              <a:rPr lang="en-US" b="1" dirty="0"/>
              <a:t>cost effective</a:t>
            </a:r>
            <a:r>
              <a:rPr lang="en-US" dirty="0"/>
              <a:t> countermeasures!*</a:t>
            </a:r>
          </a:p>
          <a:p>
            <a:r>
              <a:rPr lang="en-US" dirty="0">
                <a:solidFill>
                  <a:srgbClr val="00B050"/>
                </a:solidFill>
              </a:rPr>
              <a:t>ULTIMATE GOAL </a:t>
            </a:r>
            <a:r>
              <a:rPr lang="en-US" dirty="0"/>
              <a:t>is to be cost effective. </a:t>
            </a:r>
          </a:p>
          <a:p>
            <a:pPr lvl="1"/>
            <a:r>
              <a:rPr lang="en-US" dirty="0"/>
              <a:t>What does that mean exactly?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CIA… wrong CIA</a:t>
            </a:r>
          </a:p>
        </p:txBody>
      </p:sp>
      <p:pic>
        <p:nvPicPr>
          <p:cNvPr id="17411" name="Picture 4" descr="cia"/>
          <p:cNvPicPr>
            <a:picLocks noChangeAspect="1" noChangeArrowheads="1"/>
          </p:cNvPicPr>
          <p:nvPr/>
        </p:nvPicPr>
        <p:blipFill>
          <a:blip r:embed="rId2" cstate="print"/>
          <a:srcRect/>
          <a:stretch>
            <a:fillRect/>
          </a:stretch>
        </p:blipFill>
        <p:spPr bwMode="auto">
          <a:xfrm>
            <a:off x="2286000" y="1828800"/>
            <a:ext cx="3962400" cy="3962400"/>
          </a:xfrm>
          <a:prstGeom prst="rect">
            <a:avLst/>
          </a:prstGeom>
          <a:noFill/>
          <a:ln w="9525">
            <a:noFill/>
            <a:miter lim="800000"/>
            <a:headEnd/>
            <a:tailEnd/>
          </a:ln>
        </p:spPr>
      </p:pic>
      <p:sp>
        <p:nvSpPr>
          <p:cNvPr id="16388" name="Text Box 5"/>
          <p:cNvSpPr txBox="1">
            <a:spLocks noChangeArrowheads="1"/>
          </p:cNvSpPr>
          <p:nvPr/>
        </p:nvSpPr>
        <p:spPr bwMode="auto">
          <a:xfrm>
            <a:off x="152400" y="5867400"/>
            <a:ext cx="8991600" cy="579438"/>
          </a:xfrm>
          <a:prstGeom prst="rect">
            <a:avLst/>
          </a:prstGeom>
          <a:noFill/>
          <a:ln w="9525">
            <a:noFill/>
            <a:miter lim="800000"/>
            <a:headEnd/>
            <a:tailEnd/>
          </a:ln>
        </p:spPr>
        <p:txBody>
          <a:bodyPr>
            <a:spAutoFit/>
          </a:bodyPr>
          <a:lstStyle/>
          <a:p>
            <a:pPr algn="ctr">
              <a:spcBef>
                <a:spcPct val="50000"/>
              </a:spcBef>
            </a:pPr>
            <a:r>
              <a:rPr lang="en-US" sz="3200" dirty="0"/>
              <a:t>CIA are the main 3 “objectives” of security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US"/>
              <a:t>Value of information and assets? (79)</a:t>
            </a:r>
          </a:p>
        </p:txBody>
      </p:sp>
      <p:sp>
        <p:nvSpPr>
          <p:cNvPr id="54275" name="Rectangle 3"/>
          <p:cNvSpPr>
            <a:spLocks noGrp="1" noChangeArrowheads="1"/>
          </p:cNvSpPr>
          <p:nvPr>
            <p:ph idx="1"/>
          </p:nvPr>
        </p:nvSpPr>
        <p:spPr/>
        <p:txBody>
          <a:bodyPr/>
          <a:lstStyle/>
          <a:p>
            <a:pPr>
              <a:buFontTx/>
              <a:buNone/>
            </a:pPr>
            <a:r>
              <a:rPr lang="en-US" dirty="0"/>
              <a:t>It is important to understand an assets value if you plan on doing risk analysis. So what is something worth?</a:t>
            </a:r>
          </a:p>
          <a:p>
            <a:pPr lvl="1"/>
            <a:r>
              <a:rPr lang="en-US" dirty="0"/>
              <a:t>See pg 87 bullet items*</a:t>
            </a:r>
          </a:p>
          <a:p>
            <a:pPr lvl="1"/>
            <a:endParaRPr lang="en-US" dirty="0"/>
          </a:p>
          <a:p>
            <a:pPr>
              <a:buFontTx/>
              <a:buNone/>
            </a:pPr>
            <a:r>
              <a:rPr lang="en-US" dirty="0"/>
              <a:t>Note value can be measured both quantitatively and qualitatively*</a:t>
            </a:r>
          </a:p>
          <a:p>
            <a:endParaRPr lang="en-US" dirty="0"/>
          </a:p>
          <a:p>
            <a:endParaRPr lang="en-US" dirty="0"/>
          </a:p>
          <a:p>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2 types of analysis</a:t>
            </a:r>
          </a:p>
        </p:txBody>
      </p:sp>
      <p:sp>
        <p:nvSpPr>
          <p:cNvPr id="55299" name="Rectangle 3"/>
          <p:cNvSpPr>
            <a:spLocks noGrp="1" noChangeArrowheads="1"/>
          </p:cNvSpPr>
          <p:nvPr>
            <p:ph idx="1"/>
          </p:nvPr>
        </p:nvSpPr>
        <p:spPr/>
        <p:txBody>
          <a:bodyPr/>
          <a:lstStyle/>
          <a:p>
            <a:r>
              <a:rPr lang="en-US"/>
              <a:t>Quantitative analysis </a:t>
            </a:r>
          </a:p>
          <a:p>
            <a:r>
              <a:rPr lang="en-US"/>
              <a:t>Qualitative analysis</a:t>
            </a:r>
          </a:p>
          <a:p>
            <a:endParaRPr lang="en-US"/>
          </a:p>
          <a:p>
            <a:endParaRPr lang="en-US"/>
          </a:p>
          <a:p>
            <a:pPr>
              <a:buFontTx/>
              <a:buNone/>
            </a:pPr>
            <a:r>
              <a:rPr lang="en-US"/>
              <a:t>Lets talk in detail about Qualitative vs. Quantitative specifically in the next couple slides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t>Quantitative (86)</a:t>
            </a:r>
          </a:p>
        </p:txBody>
      </p:sp>
      <p:sp>
        <p:nvSpPr>
          <p:cNvPr id="54275" name="Rectangle 3"/>
          <p:cNvSpPr>
            <a:spLocks noGrp="1" noChangeArrowheads="1"/>
          </p:cNvSpPr>
          <p:nvPr>
            <p:ph idx="1"/>
          </p:nvPr>
        </p:nvSpPr>
        <p:spPr/>
        <p:txBody>
          <a:bodyPr/>
          <a:lstStyle/>
          <a:p>
            <a:pPr>
              <a:buFontTx/>
              <a:buNone/>
            </a:pPr>
            <a:r>
              <a:rPr lang="en-US"/>
              <a:t>Quantitative analysis attempts to assign real values to all elements of the risk analysis process. Including</a:t>
            </a:r>
          </a:p>
          <a:p>
            <a:r>
              <a:rPr lang="en-US"/>
              <a:t>Asset value</a:t>
            </a:r>
          </a:p>
          <a:p>
            <a:r>
              <a:rPr lang="en-US"/>
              <a:t>Safeguards' costs</a:t>
            </a:r>
          </a:p>
          <a:p>
            <a:r>
              <a:rPr lang="en-US"/>
              <a:t>Threat frequency</a:t>
            </a:r>
          </a:p>
          <a:p>
            <a:r>
              <a:rPr lang="en-US"/>
              <a:t>Probability of incident</a:t>
            </a:r>
          </a:p>
          <a:p>
            <a:r>
              <a:rPr lang="en-US"/>
              <a:t>(more)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2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42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Quantitative Analysis (86)</a:t>
            </a:r>
          </a:p>
        </p:txBody>
      </p:sp>
      <p:sp>
        <p:nvSpPr>
          <p:cNvPr id="57347" name="Rectangle 3"/>
          <p:cNvSpPr>
            <a:spLocks noGrp="1" noChangeArrowheads="1"/>
          </p:cNvSpPr>
          <p:nvPr>
            <p:ph idx="1"/>
          </p:nvPr>
        </p:nvSpPr>
        <p:spPr/>
        <p:txBody>
          <a:bodyPr/>
          <a:lstStyle/>
          <a:p>
            <a:r>
              <a:rPr lang="en-US"/>
              <a:t>Purely quantitative risk analysis is impossible as there are always unknown values, and there are always “qualitative” values. </a:t>
            </a:r>
          </a:p>
          <a:p>
            <a:pPr lvl="1"/>
            <a:r>
              <a:rPr lang="en-US"/>
              <a:t>Examples?</a:t>
            </a:r>
          </a:p>
          <a:p>
            <a:r>
              <a:rPr lang="en-US"/>
              <a:t>You can automate quantitative analysis with software and tools. These require tons of data to be collected though, as such require along time and effort to complete.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a:t>Overview of  steps in a quantitative analysis (87)</a:t>
            </a:r>
          </a:p>
        </p:txBody>
      </p:sp>
      <p:sp>
        <p:nvSpPr>
          <p:cNvPr id="58371" name="Rectangle 3"/>
          <p:cNvSpPr>
            <a:spLocks noGrp="1" noChangeArrowheads="1"/>
          </p:cNvSpPr>
          <p:nvPr>
            <p:ph idx="1"/>
          </p:nvPr>
        </p:nvSpPr>
        <p:spPr/>
        <p:txBody>
          <a:bodyPr/>
          <a:lstStyle/>
          <a:p>
            <a:pPr marL="514350" indent="-514350">
              <a:buFontTx/>
              <a:buAutoNum type="arabicPeriod"/>
            </a:pPr>
            <a:r>
              <a:rPr lang="en-US" dirty="0"/>
              <a:t>Assign value to an asset</a:t>
            </a:r>
          </a:p>
          <a:p>
            <a:pPr marL="514350" indent="-514350">
              <a:buFontTx/>
              <a:buAutoNum type="arabicPeriod"/>
            </a:pPr>
            <a:r>
              <a:rPr lang="en-US" dirty="0"/>
              <a:t>Estimate potential loss for each asset and threat combination. (see SLE later)</a:t>
            </a:r>
          </a:p>
          <a:p>
            <a:pPr marL="514350" indent="-514350">
              <a:buFontTx/>
              <a:buAutoNum type="arabicPeriod"/>
            </a:pPr>
            <a:r>
              <a:rPr lang="en-US" dirty="0"/>
              <a:t>Perform a threat analysis – determine the probability of each threat occurring.</a:t>
            </a:r>
          </a:p>
          <a:p>
            <a:pPr marL="514350" indent="-514350">
              <a:buFontTx/>
              <a:buAutoNum type="arabicPeriod"/>
            </a:pPr>
            <a:r>
              <a:rPr lang="en-US" dirty="0"/>
              <a:t>Derive the Overall loss potential per threat per year.</a:t>
            </a:r>
          </a:p>
          <a:p>
            <a:pPr marL="514350" indent="-514350">
              <a:buFontTx/>
              <a:buAutoNum type="arabicPeriod"/>
            </a:pPr>
            <a:r>
              <a:rPr lang="en-US" dirty="0"/>
              <a:t>Reduce, Transfer Avoid or Accept the Risk.</a:t>
            </a:r>
          </a:p>
          <a:p>
            <a:pPr marL="514350" indent="-514350"/>
            <a:endParaRPr lang="en-US" dirty="0"/>
          </a:p>
          <a:p>
            <a:pPr marL="514350" indent="-514350"/>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r>
              <a:rPr lang="en-US"/>
              <a:t>Steps in Quantitative Analysis (87)</a:t>
            </a:r>
          </a:p>
        </p:txBody>
      </p:sp>
      <p:sp>
        <p:nvSpPr>
          <p:cNvPr id="59395" name="Rectangle 3"/>
          <p:cNvSpPr>
            <a:spLocks noGrp="1" noChangeArrowheads="1"/>
          </p:cNvSpPr>
          <p:nvPr>
            <p:ph idx="1"/>
          </p:nvPr>
        </p:nvSpPr>
        <p:spPr/>
        <p:txBody>
          <a:bodyPr/>
          <a:lstStyle/>
          <a:p>
            <a:endParaRPr lang="en-US" dirty="0"/>
          </a:p>
          <a:p>
            <a:endParaRPr lang="en-US" dirty="0"/>
          </a:p>
          <a:p>
            <a:endParaRPr lang="en-US" dirty="0"/>
          </a:p>
          <a:p>
            <a:endParaRPr lang="en-US" dirty="0"/>
          </a:p>
          <a:p>
            <a:pPr algn="ctr">
              <a:buNone/>
            </a:pPr>
            <a:r>
              <a:rPr lang="en-US" dirty="0"/>
              <a:t>Now lets’ break each step out more</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r>
              <a:rPr lang="en-US"/>
              <a:t>Step 1:Assign value to assets (88)</a:t>
            </a:r>
          </a:p>
        </p:txBody>
      </p:sp>
      <p:sp>
        <p:nvSpPr>
          <p:cNvPr id="58371" name="Rectangle 3"/>
          <p:cNvSpPr>
            <a:spLocks noGrp="1" noChangeArrowheads="1"/>
          </p:cNvSpPr>
          <p:nvPr>
            <p:ph idx="1"/>
          </p:nvPr>
        </p:nvSpPr>
        <p:spPr/>
        <p:txBody>
          <a:bodyPr/>
          <a:lstStyle/>
          <a:p>
            <a:pPr>
              <a:buFontTx/>
              <a:buNone/>
            </a:pPr>
            <a:r>
              <a:rPr lang="en-US" sz="2800"/>
              <a:t>What is something worth?</a:t>
            </a:r>
          </a:p>
          <a:p>
            <a:r>
              <a:rPr lang="en-US" sz="2800"/>
              <a:t>Cost to obtain</a:t>
            </a:r>
          </a:p>
          <a:p>
            <a:r>
              <a:rPr lang="en-US" sz="2800"/>
              <a:t>Money an asset brings in</a:t>
            </a:r>
          </a:p>
          <a:p>
            <a:r>
              <a:rPr lang="en-US" sz="2800"/>
              <a:t>Value to competitors</a:t>
            </a:r>
          </a:p>
          <a:p>
            <a:r>
              <a:rPr lang="en-US" sz="2800"/>
              <a:t>Cost to re-create</a:t>
            </a:r>
          </a:p>
          <a:p>
            <a:r>
              <a:rPr lang="en-US" sz="2800"/>
              <a:t>Legal liabilities </a:t>
            </a:r>
          </a:p>
          <a:p>
            <a:r>
              <a:rPr lang="en-US" sz="2800"/>
              <a:t>Etc…</a:t>
            </a:r>
          </a:p>
          <a:p>
            <a:endParaRPr lang="en-US" sz="2800"/>
          </a:p>
          <a:p>
            <a:pPr>
              <a:buFontTx/>
              <a:buNone/>
            </a:pPr>
            <a:r>
              <a:rPr lang="en-US" sz="2800"/>
              <a:t>At the end of step one we must be able to assign a value to each asset.</a:t>
            </a:r>
          </a:p>
          <a:p>
            <a:endParaRPr 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3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37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7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7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83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normAutofit fontScale="90000"/>
          </a:bodyPr>
          <a:lstStyle/>
          <a:p>
            <a:r>
              <a:rPr lang="en-US"/>
              <a:t>Step 2:Estimate Loss Potential* (88)</a:t>
            </a:r>
          </a:p>
        </p:txBody>
      </p:sp>
      <p:sp>
        <p:nvSpPr>
          <p:cNvPr id="48131" name="Rectangle 3"/>
          <p:cNvSpPr>
            <a:spLocks noGrp="1" noChangeArrowheads="1"/>
          </p:cNvSpPr>
          <p:nvPr>
            <p:ph idx="1"/>
          </p:nvPr>
        </p:nvSpPr>
        <p:spPr/>
        <p:txBody>
          <a:bodyPr>
            <a:normAutofit/>
          </a:bodyPr>
          <a:lstStyle/>
          <a:p>
            <a:pPr>
              <a:buFontTx/>
              <a:buNone/>
            </a:pPr>
            <a:r>
              <a:rPr lang="en-US" sz="3000" dirty="0"/>
              <a:t>For each asset/vulnerability combination we need how much an instance of damage would cost us.</a:t>
            </a:r>
          </a:p>
          <a:p>
            <a:r>
              <a:rPr lang="en-US" sz="3000" dirty="0"/>
              <a:t>Physical damage</a:t>
            </a:r>
          </a:p>
          <a:p>
            <a:r>
              <a:rPr lang="en-US" sz="3000" dirty="0"/>
              <a:t>Loss of productivity</a:t>
            </a:r>
          </a:p>
          <a:p>
            <a:r>
              <a:rPr lang="en-US" sz="3000" dirty="0"/>
              <a:t>Cost of repairing</a:t>
            </a:r>
          </a:p>
          <a:p>
            <a:endParaRPr lang="en-US" sz="3000" dirty="0"/>
          </a:p>
          <a:p>
            <a:pPr>
              <a:buFontTx/>
              <a:buNone/>
            </a:pPr>
            <a:r>
              <a:rPr lang="en-US" sz="3000" dirty="0"/>
              <a:t>The expected percentage of damage of the total asset value is called the Exposure Factor (EF)*</a:t>
            </a:r>
          </a:p>
          <a:p>
            <a:endParaRPr lang="en-US" sz="3000" dirty="0"/>
          </a:p>
          <a:p>
            <a:endParaRPr lang="en-US" sz="3000" dirty="0"/>
          </a:p>
          <a:p>
            <a:endParaRPr lang="en-US" sz="3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p:txBody>
          <a:bodyPr>
            <a:normAutofit fontScale="90000"/>
          </a:bodyPr>
          <a:lstStyle/>
          <a:p>
            <a:r>
              <a:rPr lang="en-US"/>
              <a:t>Step 2:Estimate Loss Potential* (88)</a:t>
            </a:r>
          </a:p>
        </p:txBody>
      </p:sp>
      <p:sp>
        <p:nvSpPr>
          <p:cNvPr id="48131" name="Rectangle 3"/>
          <p:cNvSpPr>
            <a:spLocks noGrp="1" noChangeArrowheads="1"/>
          </p:cNvSpPr>
          <p:nvPr>
            <p:ph idx="1"/>
          </p:nvPr>
        </p:nvSpPr>
        <p:spPr/>
        <p:txBody>
          <a:bodyPr>
            <a:normAutofit lnSpcReduction="10000"/>
          </a:bodyPr>
          <a:lstStyle/>
          <a:p>
            <a:pPr>
              <a:buFontTx/>
              <a:buNone/>
            </a:pPr>
            <a:r>
              <a:rPr lang="en-US" sz="3400" dirty="0"/>
              <a:t>The expected percentage of damage of the total asset value is called the Exposure Factor (</a:t>
            </a:r>
            <a:r>
              <a:rPr lang="en-US" sz="3400" dirty="0">
                <a:solidFill>
                  <a:srgbClr val="00B050"/>
                </a:solidFill>
              </a:rPr>
              <a:t>EF</a:t>
            </a:r>
            <a:r>
              <a:rPr lang="en-US" sz="3400" dirty="0"/>
              <a:t>)*</a:t>
            </a:r>
          </a:p>
          <a:p>
            <a:pPr>
              <a:buFontTx/>
              <a:buNone/>
            </a:pPr>
            <a:endParaRPr lang="en-US" sz="3400" dirty="0"/>
          </a:p>
          <a:p>
            <a:pPr>
              <a:buFontTx/>
              <a:buNone/>
            </a:pPr>
            <a:r>
              <a:rPr lang="en-US" sz="3400" dirty="0"/>
              <a:t>Example:</a:t>
            </a:r>
          </a:p>
          <a:p>
            <a:pPr>
              <a:buFontTx/>
              <a:buNone/>
            </a:pPr>
            <a:r>
              <a:rPr lang="en-US" sz="3400" dirty="0"/>
              <a:t>If you have a warehouse with $1,000,000 of value, and the threat is a fires, your fire suppression systems might stop a fire at </a:t>
            </a:r>
            <a:r>
              <a:rPr lang="en-US" sz="3400" dirty="0">
                <a:solidFill>
                  <a:srgbClr val="00B050"/>
                </a:solidFill>
              </a:rPr>
              <a:t>25%</a:t>
            </a:r>
            <a:r>
              <a:rPr lang="en-US" sz="3400" dirty="0"/>
              <a:t>, this is your </a:t>
            </a:r>
            <a:r>
              <a:rPr lang="en-US" sz="3400" dirty="0">
                <a:solidFill>
                  <a:srgbClr val="00B050"/>
                </a:solidFill>
              </a:rPr>
              <a:t>EF</a:t>
            </a:r>
            <a:r>
              <a:rPr lang="en-US" sz="3400" dirty="0"/>
              <a:t>.</a:t>
            </a:r>
          </a:p>
          <a:p>
            <a:endParaRPr lang="en-US" sz="3400" dirty="0"/>
          </a:p>
          <a:p>
            <a:endParaRPr lang="en-US" sz="3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r>
              <a:rPr lang="en-US"/>
              <a:t>Step 2: 2:Estimate Loss Potential* </a:t>
            </a:r>
          </a:p>
        </p:txBody>
      </p:sp>
      <p:sp>
        <p:nvSpPr>
          <p:cNvPr id="49155" name="Rectangle 3"/>
          <p:cNvSpPr>
            <a:spLocks noGrp="1" noChangeArrowheads="1"/>
          </p:cNvSpPr>
          <p:nvPr>
            <p:ph idx="1"/>
          </p:nvPr>
        </p:nvSpPr>
        <p:spPr/>
        <p:txBody>
          <a:bodyPr>
            <a:normAutofit/>
          </a:bodyPr>
          <a:lstStyle/>
          <a:p>
            <a:pPr>
              <a:buFontTx/>
              <a:buNone/>
            </a:pPr>
            <a:r>
              <a:rPr lang="en-US" sz="3400" dirty="0"/>
              <a:t>Once we have the EF we use it to  determine the Single Loss Expectancy (SLE) of an incident.</a:t>
            </a:r>
          </a:p>
          <a:p>
            <a:pPr>
              <a:buFontTx/>
              <a:buNone/>
            </a:pPr>
            <a:endParaRPr lang="en-US" sz="3400" b="1" dirty="0"/>
          </a:p>
          <a:p>
            <a:pPr lvl="1">
              <a:buFontTx/>
              <a:buNone/>
            </a:pPr>
            <a:r>
              <a:rPr lang="en-US" sz="3000" b="1" dirty="0">
                <a:solidFill>
                  <a:srgbClr val="FF0000"/>
                </a:solidFill>
              </a:rPr>
              <a:t>SLE</a:t>
            </a:r>
            <a:r>
              <a:rPr lang="en-US" sz="3000" dirty="0"/>
              <a:t>= </a:t>
            </a:r>
            <a:r>
              <a:rPr lang="en-US" sz="3000" dirty="0">
                <a:solidFill>
                  <a:srgbClr val="0070C0"/>
                </a:solidFill>
              </a:rPr>
              <a:t>asset value </a:t>
            </a:r>
            <a:r>
              <a:rPr lang="en-US" sz="3000" dirty="0"/>
              <a:t>* </a:t>
            </a:r>
            <a:r>
              <a:rPr lang="en-US" sz="3000" dirty="0">
                <a:solidFill>
                  <a:srgbClr val="00B050"/>
                </a:solidFill>
              </a:rPr>
              <a:t>EF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t>Confidentiality (53)</a:t>
            </a:r>
          </a:p>
        </p:txBody>
      </p:sp>
      <p:sp>
        <p:nvSpPr>
          <p:cNvPr id="18435" name="Rectangle 3"/>
          <p:cNvSpPr>
            <a:spLocks noGrp="1" noChangeArrowheads="1"/>
          </p:cNvSpPr>
          <p:nvPr>
            <p:ph idx="1"/>
          </p:nvPr>
        </p:nvSpPr>
        <p:spPr/>
        <p:txBody>
          <a:bodyPr>
            <a:normAutofit/>
          </a:bodyPr>
          <a:lstStyle/>
          <a:p>
            <a:r>
              <a:rPr lang="en-US" dirty="0"/>
              <a:t>Protects the data from un-authorized disclosure</a:t>
            </a:r>
          </a:p>
          <a:p>
            <a:r>
              <a:rPr lang="en-US" dirty="0"/>
              <a:t>Ensures the necessary level of secrecy is enforced at each junction of data processing</a:t>
            </a:r>
          </a:p>
          <a:p>
            <a:r>
              <a:rPr lang="en-US" dirty="0"/>
              <a:t>confidentiality usually implements encryption</a:t>
            </a:r>
          </a:p>
          <a:p>
            <a:pPr lvl="2">
              <a:buFontTx/>
              <a:buNone/>
            </a:pPr>
            <a:r>
              <a:rPr lang="en-US" dirty="0"/>
              <a:t>677d3edabfcd965da3ae4eb7f5e2f539</a:t>
            </a:r>
          </a:p>
          <a:p>
            <a:pPr lvl="1">
              <a:buNone/>
            </a:pPr>
            <a:endParaRPr lang="en-US" dirty="0"/>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fontScale="90000"/>
          </a:bodyPr>
          <a:lstStyle/>
          <a:p>
            <a:r>
              <a:rPr lang="en-US"/>
              <a:t>Step 2: 2:Estimate Loss Potential* </a:t>
            </a:r>
          </a:p>
        </p:txBody>
      </p:sp>
      <p:sp>
        <p:nvSpPr>
          <p:cNvPr id="49155" name="Rectangle 3"/>
          <p:cNvSpPr>
            <a:spLocks noGrp="1" noChangeArrowheads="1"/>
          </p:cNvSpPr>
          <p:nvPr>
            <p:ph idx="1"/>
          </p:nvPr>
        </p:nvSpPr>
        <p:spPr/>
        <p:txBody>
          <a:bodyPr>
            <a:normAutofit/>
          </a:bodyPr>
          <a:lstStyle/>
          <a:p>
            <a:pPr>
              <a:buFontTx/>
              <a:buNone/>
            </a:pPr>
            <a:r>
              <a:rPr lang="en-US" sz="3400" dirty="0"/>
              <a:t>In the warehouse / fire example</a:t>
            </a:r>
            <a:endParaRPr lang="en-US" sz="3400" b="1" dirty="0"/>
          </a:p>
          <a:p>
            <a:pPr>
              <a:buFontTx/>
              <a:buNone/>
            </a:pPr>
            <a:endParaRPr lang="en-US" sz="3400" b="1" dirty="0"/>
          </a:p>
          <a:p>
            <a:pPr lvl="1">
              <a:buFontTx/>
              <a:buNone/>
            </a:pPr>
            <a:r>
              <a:rPr lang="en-US" sz="3000" b="1" dirty="0">
                <a:solidFill>
                  <a:srgbClr val="7030A0"/>
                </a:solidFill>
              </a:rPr>
              <a:t>SLE</a:t>
            </a:r>
            <a:r>
              <a:rPr lang="en-US" sz="3000" dirty="0"/>
              <a:t>= </a:t>
            </a:r>
            <a:r>
              <a:rPr lang="en-US" sz="3000" dirty="0">
                <a:solidFill>
                  <a:srgbClr val="00B0F0"/>
                </a:solidFill>
              </a:rPr>
              <a:t>asset value </a:t>
            </a:r>
            <a:r>
              <a:rPr lang="en-US" sz="3000" dirty="0"/>
              <a:t>* </a:t>
            </a:r>
            <a:r>
              <a:rPr lang="en-US" sz="3000" dirty="0">
                <a:solidFill>
                  <a:srgbClr val="00B050"/>
                </a:solidFill>
              </a:rPr>
              <a:t>EF</a:t>
            </a:r>
          </a:p>
          <a:p>
            <a:pPr lvl="2"/>
            <a:r>
              <a:rPr lang="en-US" sz="2600" dirty="0">
                <a:solidFill>
                  <a:srgbClr val="00B0F0"/>
                </a:solidFill>
              </a:rPr>
              <a:t>asset value </a:t>
            </a:r>
            <a:r>
              <a:rPr lang="en-US" sz="2600" dirty="0"/>
              <a:t>was </a:t>
            </a:r>
            <a:r>
              <a:rPr lang="en-US" sz="2600" dirty="0">
                <a:solidFill>
                  <a:srgbClr val="00B0F0"/>
                </a:solidFill>
              </a:rPr>
              <a:t>$1,000,000</a:t>
            </a:r>
          </a:p>
          <a:p>
            <a:pPr lvl="2"/>
            <a:r>
              <a:rPr lang="en-US" sz="2600" dirty="0">
                <a:solidFill>
                  <a:srgbClr val="00B050"/>
                </a:solidFill>
              </a:rPr>
              <a:t>EF</a:t>
            </a:r>
            <a:r>
              <a:rPr lang="en-US" sz="2600" dirty="0"/>
              <a:t> was </a:t>
            </a:r>
            <a:r>
              <a:rPr lang="en-US" sz="2600" dirty="0">
                <a:solidFill>
                  <a:srgbClr val="00B050"/>
                </a:solidFill>
              </a:rPr>
              <a:t>25% (.25)</a:t>
            </a:r>
          </a:p>
          <a:p>
            <a:pPr lvl="1">
              <a:buFontTx/>
              <a:buNone/>
            </a:pPr>
            <a:endParaRPr lang="en-US" sz="3000" dirty="0"/>
          </a:p>
          <a:p>
            <a:pPr lvl="1">
              <a:buFontTx/>
              <a:buNone/>
            </a:pPr>
            <a:r>
              <a:rPr lang="en-US" sz="3000" b="1" dirty="0">
                <a:solidFill>
                  <a:srgbClr val="7030A0"/>
                </a:solidFill>
              </a:rPr>
              <a:t>SLE</a:t>
            </a:r>
            <a:r>
              <a:rPr lang="en-US" sz="3000" dirty="0"/>
              <a:t>= </a:t>
            </a:r>
            <a:r>
              <a:rPr lang="en-US" sz="3000" dirty="0">
                <a:solidFill>
                  <a:srgbClr val="00B0F0"/>
                </a:solidFill>
              </a:rPr>
              <a:t>$1,000,000 </a:t>
            </a:r>
            <a:r>
              <a:rPr lang="en-US" sz="3000" dirty="0"/>
              <a:t>*  </a:t>
            </a:r>
            <a:r>
              <a:rPr lang="en-US" sz="3000" dirty="0">
                <a:solidFill>
                  <a:srgbClr val="00B050"/>
                </a:solidFill>
              </a:rPr>
              <a:t>.25 </a:t>
            </a:r>
          </a:p>
          <a:p>
            <a:pPr lvl="1">
              <a:buFontTx/>
              <a:buNone/>
            </a:pPr>
            <a:r>
              <a:rPr lang="en-US" sz="3000" b="1" dirty="0">
                <a:solidFill>
                  <a:srgbClr val="7030A0"/>
                </a:solidFill>
              </a:rPr>
              <a:t>SLE</a:t>
            </a:r>
            <a:r>
              <a:rPr lang="en-US" sz="3000" dirty="0"/>
              <a:t>= </a:t>
            </a:r>
            <a:r>
              <a:rPr lang="en-US" sz="3000" dirty="0">
                <a:solidFill>
                  <a:srgbClr val="7030A0"/>
                </a:solidFill>
              </a:rPr>
              <a:t>$250,000</a:t>
            </a:r>
          </a:p>
          <a:p>
            <a:pPr lvl="1">
              <a:buFontTx/>
              <a:buNone/>
            </a:pPr>
            <a:endParaRPr lang="en-US" sz="3000" dirty="0"/>
          </a:p>
          <a:p>
            <a:pPr lvl="1">
              <a:buFontTx/>
              <a:buNone/>
            </a:pPr>
            <a:endParaRPr lang="en-US" sz="3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normAutofit fontScale="90000"/>
          </a:bodyPr>
          <a:lstStyle/>
          <a:p>
            <a:r>
              <a:rPr lang="en-US"/>
              <a:t>Step 3:Perform a Threat Analysis (88)</a:t>
            </a:r>
          </a:p>
        </p:txBody>
      </p:sp>
      <p:sp>
        <p:nvSpPr>
          <p:cNvPr id="50179" name="Rectangle 3"/>
          <p:cNvSpPr>
            <a:spLocks noGrp="1" noChangeArrowheads="1"/>
          </p:cNvSpPr>
          <p:nvPr>
            <p:ph idx="1"/>
          </p:nvPr>
        </p:nvSpPr>
        <p:spPr/>
        <p:txBody>
          <a:bodyPr>
            <a:normAutofit fontScale="92500" lnSpcReduction="10000"/>
          </a:bodyPr>
          <a:lstStyle/>
          <a:p>
            <a:pPr>
              <a:buFontTx/>
              <a:buNone/>
              <a:defRPr/>
            </a:pPr>
            <a:r>
              <a:rPr lang="en-US" dirty="0"/>
              <a:t>Figure out the likely hood of an incident.</a:t>
            </a:r>
          </a:p>
          <a:p>
            <a:pPr>
              <a:defRPr/>
            </a:pPr>
            <a:r>
              <a:rPr lang="en-US" dirty="0"/>
              <a:t>Analyze vulnerabilities and rate of exploits.</a:t>
            </a:r>
          </a:p>
          <a:p>
            <a:pPr>
              <a:defRPr/>
            </a:pPr>
            <a:r>
              <a:rPr lang="en-US" dirty="0"/>
              <a:t>Analyze probabilities of natural disasters to your location</a:t>
            </a:r>
          </a:p>
          <a:p>
            <a:pPr>
              <a:defRPr/>
            </a:pPr>
            <a:r>
              <a:rPr lang="en-US" dirty="0"/>
              <a:t>Review old records of incidents.</a:t>
            </a:r>
          </a:p>
          <a:p>
            <a:pPr>
              <a:buFontTx/>
              <a:buNone/>
              <a:defRPr/>
            </a:pPr>
            <a:endParaRPr lang="en-US" dirty="0"/>
          </a:p>
          <a:p>
            <a:pPr>
              <a:buFontTx/>
              <a:buNone/>
              <a:defRPr/>
            </a:pPr>
            <a:r>
              <a:rPr lang="en-US" dirty="0"/>
              <a:t>In this step we need to calculate the Annualized Rate of Occurrence (</a:t>
            </a:r>
            <a:r>
              <a:rPr lang="en-US" dirty="0">
                <a:solidFill>
                  <a:srgbClr val="FFC000"/>
                </a:solidFill>
              </a:rPr>
              <a:t>ARO</a:t>
            </a:r>
            <a:r>
              <a:rPr lang="en-US" dirty="0"/>
              <a:t>)*</a:t>
            </a:r>
          </a:p>
          <a:p>
            <a:pPr lvl="1">
              <a:buFontTx/>
              <a:buNone/>
              <a:defRPr/>
            </a:pPr>
            <a:r>
              <a:rPr lang="en-US" dirty="0"/>
              <a:t>Example: chance of a fire in any month=10% then the </a:t>
            </a:r>
            <a:r>
              <a:rPr lang="en-US" dirty="0">
                <a:solidFill>
                  <a:srgbClr val="FFC000"/>
                </a:solidFill>
              </a:rPr>
              <a:t>ARO</a:t>
            </a:r>
            <a:r>
              <a:rPr lang="en-US" dirty="0"/>
              <a:t> = .10 * 12 (1 year) So we can expect an </a:t>
            </a:r>
            <a:r>
              <a:rPr lang="en-US" dirty="0">
                <a:solidFill>
                  <a:srgbClr val="FFC000"/>
                </a:solidFill>
              </a:rPr>
              <a:t>ARO</a:t>
            </a:r>
            <a:r>
              <a:rPr lang="en-US" dirty="0"/>
              <a:t>=1.2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Step 4: Derive the ALE (88)</a:t>
            </a:r>
          </a:p>
        </p:txBody>
      </p:sp>
      <p:sp>
        <p:nvSpPr>
          <p:cNvPr id="64515" name="Rectangle 3"/>
          <p:cNvSpPr>
            <a:spLocks noGrp="1" noChangeArrowheads="1"/>
          </p:cNvSpPr>
          <p:nvPr>
            <p:ph idx="1"/>
          </p:nvPr>
        </p:nvSpPr>
        <p:spPr/>
        <p:txBody>
          <a:bodyPr>
            <a:normAutofit fontScale="92500" lnSpcReduction="20000"/>
          </a:bodyPr>
          <a:lstStyle/>
          <a:p>
            <a:pPr>
              <a:buFontTx/>
              <a:buNone/>
            </a:pPr>
            <a:r>
              <a:rPr lang="en-US" dirty="0"/>
              <a:t>Derive the Annual Loss Expectancy</a:t>
            </a:r>
          </a:p>
          <a:p>
            <a:r>
              <a:rPr lang="en-US" dirty="0">
                <a:solidFill>
                  <a:srgbClr val="FF0000"/>
                </a:solidFill>
              </a:rPr>
              <a:t>ALE = </a:t>
            </a:r>
            <a:r>
              <a:rPr lang="en-US" dirty="0">
                <a:solidFill>
                  <a:srgbClr val="7030A0"/>
                </a:solidFill>
              </a:rPr>
              <a:t>SLE</a:t>
            </a:r>
            <a:r>
              <a:rPr lang="en-US" dirty="0"/>
              <a:t> * </a:t>
            </a:r>
            <a:r>
              <a:rPr lang="en-US" dirty="0">
                <a:solidFill>
                  <a:srgbClr val="FFC000"/>
                </a:solidFill>
              </a:rPr>
              <a:t>ARO</a:t>
            </a:r>
          </a:p>
          <a:p>
            <a:pPr>
              <a:buFontTx/>
              <a:buNone/>
            </a:pPr>
            <a:endParaRPr lang="en-US" dirty="0"/>
          </a:p>
          <a:p>
            <a:pPr>
              <a:buFontTx/>
              <a:buNone/>
            </a:pPr>
            <a:r>
              <a:rPr lang="en-US" dirty="0"/>
              <a:t>Example: </a:t>
            </a:r>
          </a:p>
          <a:p>
            <a:pPr>
              <a:buFontTx/>
              <a:buNone/>
            </a:pPr>
            <a:r>
              <a:rPr lang="en-US" dirty="0"/>
              <a:t>The ALE for the warehouse fire is</a:t>
            </a:r>
          </a:p>
          <a:p>
            <a:pPr lvl="1">
              <a:buNone/>
            </a:pPr>
            <a:r>
              <a:rPr lang="en-US" dirty="0">
                <a:solidFill>
                  <a:srgbClr val="FF0000"/>
                </a:solidFill>
              </a:rPr>
              <a:t>ALE</a:t>
            </a:r>
            <a:r>
              <a:rPr lang="en-US" dirty="0"/>
              <a:t>=</a:t>
            </a:r>
            <a:r>
              <a:rPr lang="en-US" dirty="0">
                <a:solidFill>
                  <a:srgbClr val="7030A0"/>
                </a:solidFill>
              </a:rPr>
              <a:t>SLE</a:t>
            </a:r>
            <a:r>
              <a:rPr lang="en-US" dirty="0"/>
              <a:t> * </a:t>
            </a:r>
            <a:r>
              <a:rPr lang="en-US" dirty="0">
                <a:solidFill>
                  <a:srgbClr val="FFC000"/>
                </a:solidFill>
              </a:rPr>
              <a:t>ARO</a:t>
            </a:r>
          </a:p>
          <a:p>
            <a:pPr>
              <a:buFontTx/>
              <a:buNone/>
            </a:pPr>
            <a:r>
              <a:rPr lang="en-US" dirty="0"/>
              <a:t>		</a:t>
            </a:r>
            <a:r>
              <a:rPr lang="en-US" sz="2400" dirty="0">
                <a:solidFill>
                  <a:srgbClr val="7030A0"/>
                </a:solidFill>
              </a:rPr>
              <a:t>SLE = $250,000</a:t>
            </a:r>
          </a:p>
          <a:p>
            <a:pPr>
              <a:buFontTx/>
              <a:buNone/>
            </a:pPr>
            <a:r>
              <a:rPr lang="en-US" sz="2400" dirty="0"/>
              <a:t>		</a:t>
            </a:r>
            <a:r>
              <a:rPr lang="en-US" sz="2400" dirty="0">
                <a:solidFill>
                  <a:srgbClr val="FFC000"/>
                </a:solidFill>
              </a:rPr>
              <a:t>ARO = 1.2</a:t>
            </a:r>
          </a:p>
          <a:p>
            <a:pPr>
              <a:buFontTx/>
              <a:buNone/>
            </a:pPr>
            <a:r>
              <a:rPr lang="en-US" sz="2400" dirty="0"/>
              <a:t>	</a:t>
            </a:r>
            <a:r>
              <a:rPr lang="en-US" sz="2400" dirty="0">
                <a:solidFill>
                  <a:srgbClr val="FF0000"/>
                </a:solidFill>
              </a:rPr>
              <a:t>ALE </a:t>
            </a:r>
            <a:r>
              <a:rPr lang="en-US" sz="2400" dirty="0"/>
              <a:t>= </a:t>
            </a:r>
            <a:r>
              <a:rPr lang="en-US" sz="2400" dirty="0">
                <a:solidFill>
                  <a:srgbClr val="7030A0"/>
                </a:solidFill>
              </a:rPr>
              <a:t>$250,000 </a:t>
            </a:r>
            <a:r>
              <a:rPr lang="en-US" sz="2400" dirty="0"/>
              <a:t>* </a:t>
            </a:r>
            <a:r>
              <a:rPr lang="en-US" sz="2400" dirty="0">
                <a:solidFill>
                  <a:srgbClr val="FFC000"/>
                </a:solidFill>
              </a:rPr>
              <a:t>1.2</a:t>
            </a:r>
          </a:p>
          <a:p>
            <a:pPr>
              <a:buFontTx/>
              <a:buNone/>
            </a:pPr>
            <a:r>
              <a:rPr lang="en-US" sz="2400" dirty="0"/>
              <a:t>	</a:t>
            </a:r>
            <a:r>
              <a:rPr lang="en-US" sz="2400" dirty="0">
                <a:solidFill>
                  <a:srgbClr val="FF0000"/>
                </a:solidFill>
              </a:rPr>
              <a:t>ALE</a:t>
            </a:r>
            <a:r>
              <a:rPr lang="en-US" sz="2400" dirty="0"/>
              <a:t> = </a:t>
            </a:r>
            <a:r>
              <a:rPr lang="en-US" sz="2400" dirty="0">
                <a:solidFill>
                  <a:srgbClr val="FF0000"/>
                </a:solidFill>
              </a:rPr>
              <a:t>$300,000</a:t>
            </a:r>
            <a:endParaRPr lang="en-US" sz="1200" dirty="0">
              <a:solidFill>
                <a:srgbClr val="FF0000"/>
              </a:solidFill>
            </a:endParaRPr>
          </a:p>
          <a:p>
            <a:endParaRPr lang="en-US" dirty="0"/>
          </a:p>
          <a:p>
            <a:pPr>
              <a:buFontTx/>
              <a:buNone/>
            </a:pPr>
            <a:r>
              <a:rPr lang="en-US" dirty="0"/>
              <a:t>Be able to do these calculation for the exam </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pPr eaLnBrk="1" hangingPunct="1"/>
            <a:r>
              <a:rPr lang="en-US" sz="4000"/>
              <a:t>Step 5: Reduce, Transfer, Avoid or Accept the Risk (88)</a:t>
            </a:r>
          </a:p>
        </p:txBody>
      </p:sp>
      <p:sp>
        <p:nvSpPr>
          <p:cNvPr id="63491" name="Rectangle 3"/>
          <p:cNvSpPr>
            <a:spLocks noGrp="1" noChangeArrowheads="1"/>
          </p:cNvSpPr>
          <p:nvPr>
            <p:ph idx="1"/>
          </p:nvPr>
        </p:nvSpPr>
        <p:spPr/>
        <p:txBody>
          <a:bodyPr/>
          <a:lstStyle/>
          <a:p>
            <a:pPr eaLnBrk="1" hangingPunct="1">
              <a:buFontTx/>
              <a:buNone/>
            </a:pPr>
            <a:r>
              <a:rPr lang="en-US" dirty="0"/>
              <a:t>For each risk you can do the following</a:t>
            </a:r>
          </a:p>
          <a:p>
            <a:pPr eaLnBrk="1" hangingPunct="1"/>
            <a:r>
              <a:rPr lang="en-US" dirty="0"/>
              <a:t>Reduce risk* </a:t>
            </a:r>
          </a:p>
          <a:p>
            <a:pPr lvl="1"/>
            <a:r>
              <a:rPr lang="en-US" dirty="0"/>
              <a:t>Install countermeasures to reduce ARO or EF</a:t>
            </a:r>
          </a:p>
          <a:p>
            <a:pPr eaLnBrk="1" hangingPunct="1"/>
            <a:r>
              <a:rPr lang="en-US" dirty="0"/>
              <a:t>Transfer Risk*</a:t>
            </a:r>
          </a:p>
          <a:p>
            <a:pPr eaLnBrk="1" hangingPunct="1"/>
            <a:r>
              <a:rPr lang="en-US" dirty="0"/>
              <a:t>Accept Risk*</a:t>
            </a:r>
          </a:p>
          <a:p>
            <a:pPr eaLnBrk="1" hangingPunct="1"/>
            <a:r>
              <a:rPr lang="en-US" dirty="0"/>
              <a:t>Avoid Risk*</a:t>
            </a:r>
          </a:p>
          <a:p>
            <a:pPr eaLnBrk="1" hangingPunct="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4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4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34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r>
              <a:rPr lang="en-US" dirty="0"/>
              <a:t>Determining Cost Effective Countermeasures (95)</a:t>
            </a:r>
          </a:p>
        </p:txBody>
      </p:sp>
      <p:sp>
        <p:nvSpPr>
          <p:cNvPr id="66563" name="Rectangle 3"/>
          <p:cNvSpPr>
            <a:spLocks noGrp="1" noChangeArrowheads="1"/>
          </p:cNvSpPr>
          <p:nvPr>
            <p:ph idx="1"/>
          </p:nvPr>
        </p:nvSpPr>
        <p:spPr/>
        <p:txBody>
          <a:bodyPr/>
          <a:lstStyle/>
          <a:p>
            <a:pPr>
              <a:buFontTx/>
              <a:buNone/>
            </a:pPr>
            <a:endParaRPr lang="en-US" dirty="0"/>
          </a:p>
          <a:p>
            <a:pPr>
              <a:buFontTx/>
              <a:buNone/>
            </a:pPr>
            <a:endParaRPr lang="en-US" dirty="0"/>
          </a:p>
          <a:p>
            <a:pPr>
              <a:buFontTx/>
              <a:buNone/>
            </a:pPr>
            <a:endParaRPr lang="en-US" dirty="0"/>
          </a:p>
          <a:p>
            <a:pPr algn="ctr">
              <a:buFontTx/>
              <a:buNone/>
            </a:pPr>
            <a:r>
              <a:rPr lang="en-US" dirty="0"/>
              <a:t>When determining whether to implement an countermeasure, you MUST be concerned about being cost effective.</a:t>
            </a:r>
          </a:p>
          <a:p>
            <a:pPr>
              <a:buFontTx/>
              <a:buNone/>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r>
              <a:rPr lang="en-US" dirty="0"/>
              <a:t>Determining Cost Effective Countermeasures (95)</a:t>
            </a:r>
          </a:p>
        </p:txBody>
      </p:sp>
      <p:sp>
        <p:nvSpPr>
          <p:cNvPr id="66563" name="Rectangle 3"/>
          <p:cNvSpPr>
            <a:spLocks noGrp="1" noChangeArrowheads="1"/>
          </p:cNvSpPr>
          <p:nvPr>
            <p:ph idx="1"/>
          </p:nvPr>
        </p:nvSpPr>
        <p:spPr/>
        <p:txBody>
          <a:bodyPr/>
          <a:lstStyle/>
          <a:p>
            <a:pPr>
              <a:buFontTx/>
              <a:buNone/>
            </a:pPr>
            <a:endParaRPr lang="en-US" dirty="0"/>
          </a:p>
          <a:p>
            <a:pPr>
              <a:buFontTx/>
              <a:buNone/>
            </a:pPr>
            <a:endParaRPr lang="en-US" dirty="0"/>
          </a:p>
          <a:p>
            <a:pPr>
              <a:buFontTx/>
              <a:buNone/>
            </a:pPr>
            <a:endParaRPr lang="en-US" dirty="0"/>
          </a:p>
          <a:p>
            <a:pPr algn="ctr">
              <a:buFontTx/>
              <a:buNone/>
            </a:pPr>
            <a:r>
              <a:rPr lang="en-US" dirty="0"/>
              <a:t>Here how we determine whether a countermeasure is cost effective</a:t>
            </a:r>
          </a:p>
          <a:p>
            <a:pPr>
              <a:buFontTx/>
              <a:buNone/>
            </a:pP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r>
              <a:rPr lang="en-US" dirty="0"/>
              <a:t>Determining Cost Effective Countermeasures (95)</a:t>
            </a:r>
          </a:p>
        </p:txBody>
      </p:sp>
      <p:sp>
        <p:nvSpPr>
          <p:cNvPr id="66563" name="Rectangle 3"/>
          <p:cNvSpPr>
            <a:spLocks noGrp="1" noChangeArrowheads="1"/>
          </p:cNvSpPr>
          <p:nvPr>
            <p:ph idx="1"/>
          </p:nvPr>
        </p:nvSpPr>
        <p:spPr/>
        <p:txBody>
          <a:bodyPr/>
          <a:lstStyle/>
          <a:p>
            <a:pPr marL="633222" indent="-514350">
              <a:buFont typeface="+mj-lt"/>
              <a:buAutoNum type="arabicPeriod"/>
            </a:pPr>
            <a:r>
              <a:rPr lang="en-US" dirty="0"/>
              <a:t>Compute the </a:t>
            </a:r>
            <a:r>
              <a:rPr lang="en-US" dirty="0">
                <a:solidFill>
                  <a:srgbClr val="FF0000"/>
                </a:solidFill>
              </a:rPr>
              <a:t>ALE</a:t>
            </a:r>
            <a:r>
              <a:rPr lang="en-US" dirty="0"/>
              <a:t> without the countermeasure in question</a:t>
            </a:r>
          </a:p>
          <a:p>
            <a:pPr marL="633222" indent="-514350">
              <a:buFont typeface="+mj-lt"/>
              <a:buAutoNum type="arabicPeriod"/>
            </a:pPr>
            <a:r>
              <a:rPr lang="en-US" dirty="0"/>
              <a:t>Compute </a:t>
            </a:r>
            <a:r>
              <a:rPr lang="en-US" dirty="0">
                <a:solidFill>
                  <a:schemeClr val="accent6">
                    <a:lumMod val="50000"/>
                  </a:schemeClr>
                </a:solidFill>
              </a:rPr>
              <a:t>ALE2</a:t>
            </a:r>
            <a:r>
              <a:rPr lang="en-US" dirty="0"/>
              <a:t> which is the </a:t>
            </a:r>
            <a:r>
              <a:rPr lang="en-US" dirty="0">
                <a:solidFill>
                  <a:srgbClr val="FF0000"/>
                </a:solidFill>
              </a:rPr>
              <a:t>ALE</a:t>
            </a:r>
            <a:r>
              <a:rPr lang="en-US" dirty="0"/>
              <a:t> after installing the countermeasure</a:t>
            </a:r>
          </a:p>
          <a:p>
            <a:pPr marL="633222" indent="-514350">
              <a:buFont typeface="+mj-lt"/>
              <a:buAutoNum type="arabicPeriod"/>
            </a:pPr>
            <a:r>
              <a:rPr lang="en-US" dirty="0"/>
              <a:t>Add the cost of the countermeasure to </a:t>
            </a:r>
            <a:r>
              <a:rPr lang="en-US" dirty="0">
                <a:solidFill>
                  <a:schemeClr val="accent6">
                    <a:lumMod val="50000"/>
                  </a:schemeClr>
                </a:solidFill>
              </a:rPr>
              <a:t>ALE2</a:t>
            </a:r>
          </a:p>
          <a:p>
            <a:pPr marL="633222" indent="-514350">
              <a:buFont typeface="+mj-lt"/>
              <a:buAutoNum type="arabicPeriod"/>
            </a:pPr>
            <a:r>
              <a:rPr lang="en-US" dirty="0"/>
              <a:t>Compare </a:t>
            </a:r>
            <a:r>
              <a:rPr lang="en-US" dirty="0">
                <a:solidFill>
                  <a:srgbClr val="FF0000"/>
                </a:solidFill>
              </a:rPr>
              <a:t>ALE</a:t>
            </a:r>
            <a:r>
              <a:rPr lang="en-US" dirty="0"/>
              <a:t> to </a:t>
            </a:r>
            <a:r>
              <a:rPr lang="en-US" dirty="0">
                <a:solidFill>
                  <a:schemeClr val="accent6">
                    <a:lumMod val="50000"/>
                  </a:schemeClr>
                </a:solidFill>
              </a:rPr>
              <a:t>ALE2</a:t>
            </a:r>
          </a:p>
          <a:p>
            <a:pPr marL="925830" lvl="1" indent="-514350"/>
            <a:r>
              <a:rPr lang="en-US" dirty="0"/>
              <a:t>If  </a:t>
            </a:r>
            <a:r>
              <a:rPr lang="en-US" dirty="0">
                <a:solidFill>
                  <a:srgbClr val="FF0000"/>
                </a:solidFill>
              </a:rPr>
              <a:t>ALE</a:t>
            </a:r>
            <a:r>
              <a:rPr lang="en-US" dirty="0"/>
              <a:t> &gt; </a:t>
            </a:r>
            <a:r>
              <a:rPr lang="en-US" dirty="0">
                <a:solidFill>
                  <a:schemeClr val="accent6">
                    <a:lumMod val="50000"/>
                  </a:schemeClr>
                </a:solidFill>
              </a:rPr>
              <a:t>ALE2</a:t>
            </a:r>
            <a:r>
              <a:rPr lang="en-US" dirty="0"/>
              <a:t> then the countermeasure is cost effective</a:t>
            </a:r>
          </a:p>
          <a:p>
            <a:pPr marL="633222" indent="-514350">
              <a:buNone/>
            </a:pP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Word Problem</a:t>
            </a:r>
          </a:p>
        </p:txBody>
      </p:sp>
      <p:sp>
        <p:nvSpPr>
          <p:cNvPr id="68611" name="Rectangle 3"/>
          <p:cNvSpPr>
            <a:spLocks noGrp="1" noChangeArrowheads="1"/>
          </p:cNvSpPr>
          <p:nvPr>
            <p:ph idx="1"/>
          </p:nvPr>
        </p:nvSpPr>
        <p:spPr/>
        <p:txBody>
          <a:bodyPr>
            <a:normAutofit fontScale="92500" lnSpcReduction="20000"/>
          </a:bodyPr>
          <a:lstStyle/>
          <a:p>
            <a:pPr>
              <a:buNone/>
            </a:pPr>
            <a:r>
              <a:rPr lang="en-US" sz="2800" dirty="0"/>
              <a:t>Details:</a:t>
            </a:r>
          </a:p>
          <a:p>
            <a:pPr lvl="1"/>
            <a:r>
              <a:rPr lang="en-US" sz="2400" dirty="0"/>
              <a:t>The probability of a virus infection per month is 50%.</a:t>
            </a:r>
          </a:p>
          <a:p>
            <a:pPr lvl="1"/>
            <a:r>
              <a:rPr lang="en-US" sz="2400" dirty="0"/>
              <a:t>If an outbreak occurred your sales staff of 5, would not be able to work for the 4 hours while the systems were rebuilt. Each sales person makes $40/hour. </a:t>
            </a:r>
          </a:p>
          <a:p>
            <a:pPr lvl="1"/>
            <a:r>
              <a:rPr lang="en-US" sz="2400" dirty="0"/>
              <a:t>IT would require 1 person 4 hours to repair at a cost of $50/hour.</a:t>
            </a:r>
          </a:p>
          <a:p>
            <a:pPr lvl="1"/>
            <a:r>
              <a:rPr lang="en-US" sz="2400" dirty="0"/>
              <a:t>A certain antivirus system could stop ALL viruses (ok, that’s just to make the math easier) but the cost is 20K per year for this system.</a:t>
            </a:r>
          </a:p>
          <a:p>
            <a:pPr lvl="1">
              <a:buNone/>
            </a:pPr>
            <a:endParaRPr lang="en-US" sz="2400" dirty="0"/>
          </a:p>
          <a:p>
            <a:pPr>
              <a:buNone/>
            </a:pPr>
            <a:r>
              <a:rPr lang="en-US" sz="2800" dirty="0"/>
              <a:t>Questions:</a:t>
            </a:r>
          </a:p>
          <a:p>
            <a:pPr lvl="1"/>
            <a:r>
              <a:rPr lang="en-US" sz="2400" dirty="0"/>
              <a:t>Should you implement the Anti-virus system?</a:t>
            </a:r>
          </a:p>
          <a:p>
            <a:pPr lvl="1"/>
            <a:r>
              <a:rPr lang="en-US" sz="2400" dirty="0"/>
              <a:t>If so how much are you saving?</a:t>
            </a:r>
          </a:p>
          <a:p>
            <a:pPr lvl="1"/>
            <a:r>
              <a:rPr lang="en-US" sz="2400" dirty="0"/>
              <a:t>If not how much are you wasting by buying it? </a:t>
            </a:r>
          </a:p>
          <a:p>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t>Word Problem Answer</a:t>
            </a:r>
          </a:p>
        </p:txBody>
      </p:sp>
      <p:sp>
        <p:nvSpPr>
          <p:cNvPr id="67587" name="Rectangle 3"/>
          <p:cNvSpPr>
            <a:spLocks noGrp="1" noChangeArrowheads="1"/>
          </p:cNvSpPr>
          <p:nvPr>
            <p:ph idx="1"/>
          </p:nvPr>
        </p:nvSpPr>
        <p:spPr>
          <a:xfrm>
            <a:off x="152400" y="1447800"/>
            <a:ext cx="8839200" cy="5257800"/>
          </a:xfrm>
        </p:spPr>
        <p:txBody>
          <a:bodyPr/>
          <a:lstStyle/>
          <a:p>
            <a:pPr eaLnBrk="1" hangingPunct="1">
              <a:buFontTx/>
              <a:buNone/>
            </a:pPr>
            <a:r>
              <a:rPr lang="en-US" dirty="0"/>
              <a:t>Step 1: Determine </a:t>
            </a:r>
            <a:r>
              <a:rPr lang="en-US" dirty="0">
                <a:solidFill>
                  <a:srgbClr val="7030A0"/>
                </a:solidFill>
              </a:rPr>
              <a:t>SLE</a:t>
            </a:r>
          </a:p>
          <a:p>
            <a:pPr eaLnBrk="1" hangingPunct="1">
              <a:buFontTx/>
              <a:buNone/>
            </a:pPr>
            <a:r>
              <a:rPr lang="en-US" dirty="0"/>
              <a:t>(5 sales * 4 hours each * $40) + (1 IT * 4 hours * 50) = </a:t>
            </a:r>
            <a:r>
              <a:rPr lang="en-US" dirty="0">
                <a:solidFill>
                  <a:srgbClr val="7030A0"/>
                </a:solidFill>
              </a:rPr>
              <a:t>$1000 </a:t>
            </a:r>
            <a:r>
              <a:rPr lang="en-US" dirty="0"/>
              <a:t>cost per incident</a:t>
            </a:r>
          </a:p>
          <a:p>
            <a:pPr eaLnBrk="1" hangingPunct="1">
              <a:buFontTx/>
              <a:buNone/>
            </a:pPr>
            <a:endParaRPr lang="en-US" dirty="0"/>
          </a:p>
          <a:p>
            <a:pPr eaLnBrk="1" hangingPunct="1">
              <a:buFontTx/>
              <a:buNone/>
            </a:pPr>
            <a:r>
              <a:rPr lang="en-US" dirty="0"/>
              <a:t>Step 2: Determine </a:t>
            </a:r>
            <a:r>
              <a:rPr lang="en-US" dirty="0">
                <a:solidFill>
                  <a:srgbClr val="FFC000"/>
                </a:solidFill>
              </a:rPr>
              <a:t>ARO</a:t>
            </a:r>
          </a:p>
          <a:p>
            <a:pPr eaLnBrk="1" hangingPunct="1">
              <a:buFontTx/>
              <a:buNone/>
            </a:pPr>
            <a:r>
              <a:rPr lang="en-US" dirty="0">
                <a:solidFill>
                  <a:srgbClr val="FFC000"/>
                </a:solidFill>
              </a:rPr>
              <a:t>ARO</a:t>
            </a:r>
            <a:r>
              <a:rPr lang="en-US" dirty="0"/>
              <a:t> = 12 months * .50 likelihood per month= </a:t>
            </a:r>
            <a:r>
              <a:rPr lang="en-US" dirty="0">
                <a:solidFill>
                  <a:srgbClr val="FFC000"/>
                </a:solidFill>
              </a:rPr>
              <a:t>6</a:t>
            </a:r>
          </a:p>
          <a:p>
            <a:pPr eaLnBrk="1" hangingPunct="1">
              <a:buFontTx/>
              <a:buNone/>
            </a:pPr>
            <a:endParaRPr lang="en-US" dirty="0"/>
          </a:p>
          <a:p>
            <a:pPr eaLnBrk="1" hangingPunct="1">
              <a:buFontTx/>
              <a:buNone/>
            </a:pPr>
            <a:r>
              <a:rPr lang="en-US" dirty="0"/>
              <a:t>Step 3: Determine </a:t>
            </a:r>
            <a:r>
              <a:rPr lang="en-US" dirty="0">
                <a:solidFill>
                  <a:srgbClr val="FF0000"/>
                </a:solidFill>
              </a:rPr>
              <a:t>ALE</a:t>
            </a:r>
          </a:p>
          <a:p>
            <a:pPr eaLnBrk="1" hangingPunct="1">
              <a:buFontTx/>
              <a:buNone/>
            </a:pPr>
            <a:r>
              <a:rPr lang="en-US" dirty="0">
                <a:solidFill>
                  <a:srgbClr val="FF0000"/>
                </a:solidFill>
              </a:rPr>
              <a:t>ALE</a:t>
            </a:r>
            <a:r>
              <a:rPr lang="en-US" dirty="0"/>
              <a:t> = </a:t>
            </a:r>
            <a:r>
              <a:rPr lang="en-US" dirty="0">
                <a:solidFill>
                  <a:srgbClr val="7030A0"/>
                </a:solidFill>
              </a:rPr>
              <a:t>SLE ($1000) </a:t>
            </a:r>
            <a:r>
              <a:rPr lang="en-US" dirty="0"/>
              <a:t>* </a:t>
            </a:r>
            <a:r>
              <a:rPr lang="en-US" dirty="0">
                <a:solidFill>
                  <a:srgbClr val="FFC000"/>
                </a:solidFill>
              </a:rPr>
              <a:t>ARO (6)</a:t>
            </a:r>
            <a:r>
              <a:rPr lang="en-US" dirty="0"/>
              <a:t> = </a:t>
            </a:r>
          </a:p>
          <a:p>
            <a:pPr eaLnBrk="1" hangingPunct="1">
              <a:buFontTx/>
              <a:buNone/>
            </a:pPr>
            <a:r>
              <a:rPr lang="en-US" dirty="0">
                <a:solidFill>
                  <a:srgbClr val="FF0000"/>
                </a:solidFill>
              </a:rPr>
              <a:t>ALE = $6000.00 </a:t>
            </a:r>
          </a:p>
          <a:p>
            <a:pPr eaLnBrk="1" hangingPunct="1">
              <a:buFontTx/>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5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58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58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58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p:cNvSpPr>
            <a:spLocks noGrp="1"/>
          </p:cNvSpPr>
          <p:nvPr>
            <p:ph type="title"/>
          </p:nvPr>
        </p:nvSpPr>
        <p:spPr/>
        <p:txBody>
          <a:bodyPr/>
          <a:lstStyle/>
          <a:p>
            <a:r>
              <a:rPr lang="en-US" dirty="0"/>
              <a:t>Word Problem Answer</a:t>
            </a:r>
          </a:p>
        </p:txBody>
      </p:sp>
      <p:sp>
        <p:nvSpPr>
          <p:cNvPr id="3" name="Content Placeholder 2"/>
          <p:cNvSpPr>
            <a:spLocks noGrp="1"/>
          </p:cNvSpPr>
          <p:nvPr>
            <p:ph idx="1"/>
          </p:nvPr>
        </p:nvSpPr>
        <p:spPr/>
        <p:txBody>
          <a:bodyPr>
            <a:normAutofit fontScale="92500" lnSpcReduction="20000"/>
          </a:bodyPr>
          <a:lstStyle/>
          <a:p>
            <a:pPr eaLnBrk="1" hangingPunct="1">
              <a:buFontTx/>
              <a:buNone/>
            </a:pPr>
            <a:r>
              <a:rPr lang="en-US" dirty="0">
                <a:solidFill>
                  <a:srgbClr val="FF0000"/>
                </a:solidFill>
              </a:rPr>
              <a:t>ALE </a:t>
            </a:r>
            <a:r>
              <a:rPr lang="en-US" dirty="0"/>
              <a:t>without countermeasure was determined to be </a:t>
            </a:r>
            <a:r>
              <a:rPr lang="en-US" dirty="0">
                <a:solidFill>
                  <a:srgbClr val="FF0000"/>
                </a:solidFill>
              </a:rPr>
              <a:t>$6000</a:t>
            </a:r>
          </a:p>
          <a:p>
            <a:pPr eaLnBrk="1" hangingPunct="1">
              <a:buFontTx/>
              <a:buNone/>
            </a:pPr>
            <a:endParaRPr lang="en-US" dirty="0"/>
          </a:p>
          <a:p>
            <a:pPr eaLnBrk="1" hangingPunct="1">
              <a:buFontTx/>
              <a:buNone/>
            </a:pPr>
            <a:r>
              <a:rPr lang="en-US" dirty="0"/>
              <a:t>Compute </a:t>
            </a:r>
            <a:r>
              <a:rPr lang="en-US" dirty="0">
                <a:solidFill>
                  <a:schemeClr val="accent6">
                    <a:lumMod val="50000"/>
                  </a:schemeClr>
                </a:solidFill>
              </a:rPr>
              <a:t>ALE2</a:t>
            </a:r>
          </a:p>
          <a:p>
            <a:pPr lvl="1">
              <a:buFontTx/>
              <a:buNone/>
            </a:pPr>
            <a:r>
              <a:rPr lang="en-US" dirty="0">
                <a:solidFill>
                  <a:schemeClr val="accent6">
                    <a:lumMod val="50000"/>
                  </a:schemeClr>
                </a:solidFill>
              </a:rPr>
              <a:t>ALE2</a:t>
            </a:r>
            <a:r>
              <a:rPr lang="en-US" dirty="0">
                <a:solidFill>
                  <a:srgbClr val="FF0000"/>
                </a:solidFill>
              </a:rPr>
              <a:t> (</a:t>
            </a:r>
            <a:r>
              <a:rPr lang="en-US" dirty="0"/>
              <a:t>ALE after countermeasure)</a:t>
            </a:r>
            <a:r>
              <a:rPr lang="en-US" dirty="0">
                <a:solidFill>
                  <a:srgbClr val="FF0000"/>
                </a:solidFill>
              </a:rPr>
              <a:t> </a:t>
            </a:r>
            <a:r>
              <a:rPr lang="en-US" dirty="0"/>
              <a:t>= </a:t>
            </a:r>
            <a:r>
              <a:rPr lang="en-US" dirty="0">
                <a:solidFill>
                  <a:schemeClr val="accent6">
                    <a:lumMod val="50000"/>
                  </a:schemeClr>
                </a:solidFill>
              </a:rPr>
              <a:t>$0.00 </a:t>
            </a:r>
          </a:p>
          <a:p>
            <a:pPr lvl="1">
              <a:buFontTx/>
              <a:buNone/>
            </a:pPr>
            <a:r>
              <a:rPr lang="en-US" dirty="0"/>
              <a:t>Countermeasure cost = </a:t>
            </a:r>
            <a:r>
              <a:rPr lang="en-US" dirty="0">
                <a:solidFill>
                  <a:schemeClr val="bg1">
                    <a:lumMod val="50000"/>
                  </a:schemeClr>
                </a:solidFill>
              </a:rPr>
              <a:t>$20,000</a:t>
            </a:r>
          </a:p>
          <a:p>
            <a:pPr lvl="1">
              <a:buFontTx/>
              <a:buNone/>
            </a:pPr>
            <a:r>
              <a:rPr lang="en-US" dirty="0">
                <a:solidFill>
                  <a:schemeClr val="accent6">
                    <a:lumMod val="50000"/>
                  </a:schemeClr>
                </a:solidFill>
              </a:rPr>
              <a:t>ALE2</a:t>
            </a:r>
            <a:r>
              <a:rPr lang="en-US" dirty="0">
                <a:solidFill>
                  <a:srgbClr val="FF0000"/>
                </a:solidFill>
              </a:rPr>
              <a:t> </a:t>
            </a:r>
            <a:r>
              <a:rPr lang="en-US" dirty="0"/>
              <a:t>+ countermeasure cost = </a:t>
            </a:r>
            <a:r>
              <a:rPr lang="en-US" dirty="0">
                <a:solidFill>
                  <a:schemeClr val="accent6">
                    <a:lumMod val="50000"/>
                  </a:schemeClr>
                </a:solidFill>
              </a:rPr>
              <a:t>($0) </a:t>
            </a:r>
            <a:r>
              <a:rPr lang="en-US" dirty="0">
                <a:solidFill>
                  <a:srgbClr val="FF0000"/>
                </a:solidFill>
              </a:rPr>
              <a:t>+ </a:t>
            </a:r>
            <a:r>
              <a:rPr lang="en-US" dirty="0">
                <a:solidFill>
                  <a:schemeClr val="bg1">
                    <a:lumMod val="50000"/>
                  </a:schemeClr>
                </a:solidFill>
              </a:rPr>
              <a:t>$20,000.00</a:t>
            </a:r>
          </a:p>
          <a:p>
            <a:pPr lvl="1">
              <a:buFontTx/>
              <a:buNone/>
            </a:pPr>
            <a:r>
              <a:rPr lang="en-US" dirty="0">
                <a:solidFill>
                  <a:schemeClr val="accent6">
                    <a:lumMod val="50000"/>
                  </a:schemeClr>
                </a:solidFill>
              </a:rPr>
              <a:t>ALE2 = $20,000</a:t>
            </a:r>
          </a:p>
          <a:p>
            <a:pPr eaLnBrk="1" hangingPunct="1">
              <a:buFontTx/>
              <a:buNone/>
            </a:pPr>
            <a:endParaRPr lang="en-US" dirty="0">
              <a:solidFill>
                <a:srgbClr val="FF0000"/>
              </a:solidFill>
            </a:endParaRPr>
          </a:p>
          <a:p>
            <a:pPr eaLnBrk="1" hangingPunct="1">
              <a:buFontTx/>
              <a:buNone/>
            </a:pPr>
            <a:r>
              <a:rPr lang="en-US" dirty="0"/>
              <a:t>Which is smaller? </a:t>
            </a:r>
          </a:p>
          <a:p>
            <a:pPr eaLnBrk="1" hangingPunct="1">
              <a:buFontTx/>
              <a:buNone/>
            </a:pPr>
            <a:r>
              <a:rPr lang="en-US" dirty="0"/>
              <a:t>	 </a:t>
            </a:r>
            <a:r>
              <a:rPr lang="en-US" dirty="0">
                <a:solidFill>
                  <a:srgbClr val="FF0000"/>
                </a:solidFill>
              </a:rPr>
              <a:t>ALE ($6,000)</a:t>
            </a:r>
            <a:r>
              <a:rPr lang="en-US" dirty="0"/>
              <a:t>  or  </a:t>
            </a:r>
            <a:r>
              <a:rPr lang="en-US" dirty="0">
                <a:solidFill>
                  <a:schemeClr val="accent6">
                    <a:lumMod val="50000"/>
                  </a:schemeClr>
                </a:solidFill>
              </a:rPr>
              <a:t>ALE2 ($20,000)</a:t>
            </a:r>
            <a:r>
              <a:rPr lang="en-US" dirty="0"/>
              <a:t> </a:t>
            </a:r>
          </a:p>
          <a:p>
            <a:pPr>
              <a:buFontTx/>
              <a:buNone/>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t>Integrity (52)</a:t>
            </a:r>
          </a:p>
        </p:txBody>
      </p:sp>
      <p:sp>
        <p:nvSpPr>
          <p:cNvPr id="19459" name="Rectangle 3"/>
          <p:cNvSpPr>
            <a:spLocks noGrp="1" noChangeArrowheads="1"/>
          </p:cNvSpPr>
          <p:nvPr>
            <p:ph idx="1"/>
          </p:nvPr>
        </p:nvSpPr>
        <p:spPr/>
        <p:txBody>
          <a:bodyPr/>
          <a:lstStyle/>
          <a:p>
            <a:r>
              <a:rPr lang="en-US" dirty="0"/>
              <a:t>Ensuring that the data is not modified.</a:t>
            </a:r>
          </a:p>
          <a:p>
            <a:r>
              <a:rPr lang="en-US" dirty="0"/>
              <a:t>Must ensure accuracy and reliability of the information and Information Systems. </a:t>
            </a:r>
          </a:p>
          <a:p>
            <a:r>
              <a:rPr lang="en-US" dirty="0"/>
              <a:t>Must not allow unauthorized modification ( intentional or accidental*)</a:t>
            </a:r>
          </a:p>
          <a:p>
            <a:endParaRPr lang="en-US" dirty="0"/>
          </a:p>
          <a:p>
            <a:endParaRPr lang="en-US" dirty="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Problem Answer</a:t>
            </a:r>
          </a:p>
        </p:txBody>
      </p:sp>
      <p:sp>
        <p:nvSpPr>
          <p:cNvPr id="3" name="Content Placeholder 2"/>
          <p:cNvSpPr>
            <a:spLocks noGrp="1"/>
          </p:cNvSpPr>
          <p:nvPr>
            <p:ph idx="1"/>
          </p:nvPr>
        </p:nvSpPr>
        <p:spPr/>
        <p:txBody>
          <a:bodyPr/>
          <a:lstStyle/>
          <a:p>
            <a:endParaRPr lang="en-US" dirty="0"/>
          </a:p>
          <a:p>
            <a:endParaRPr lang="en-US" dirty="0"/>
          </a:p>
          <a:p>
            <a:endParaRPr lang="en-US" dirty="0"/>
          </a:p>
          <a:p>
            <a:pPr>
              <a:buNone/>
            </a:pPr>
            <a:r>
              <a:rPr lang="en-US" dirty="0"/>
              <a:t>In this case it is NOT cost effective to implement the countermeasure.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Details of Reducing Risk (95)</a:t>
            </a:r>
          </a:p>
        </p:txBody>
      </p:sp>
      <p:sp>
        <p:nvSpPr>
          <p:cNvPr id="67587" name="Rectangle 3"/>
          <p:cNvSpPr>
            <a:spLocks noGrp="1" noChangeArrowheads="1"/>
          </p:cNvSpPr>
          <p:nvPr>
            <p:ph idx="1"/>
          </p:nvPr>
        </p:nvSpPr>
        <p:spPr/>
        <p:txBody>
          <a:bodyPr/>
          <a:lstStyle/>
          <a:p>
            <a:pPr>
              <a:buNone/>
            </a:pPr>
            <a:r>
              <a:rPr lang="en-US" dirty="0"/>
              <a:t>If the cost per year of the countermeasure is more than the ALE, don’t implement it, instead either:</a:t>
            </a:r>
          </a:p>
          <a:p>
            <a:pPr lvl="1"/>
            <a:r>
              <a:rPr lang="en-US" dirty="0"/>
              <a:t>Transfer the risk</a:t>
            </a:r>
          </a:p>
          <a:p>
            <a:pPr lvl="1"/>
            <a:r>
              <a:rPr lang="en-US" dirty="0"/>
              <a:t>Avoid the risk</a:t>
            </a:r>
          </a:p>
          <a:p>
            <a:pPr lvl="1"/>
            <a:r>
              <a:rPr lang="en-US" dirty="0"/>
              <a:t>Accept the risk</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5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lstStyle/>
          <a:p>
            <a:pPr eaLnBrk="1" hangingPunct="1"/>
            <a:r>
              <a:rPr lang="en-US"/>
              <a:t>Risk Analysis Flowchart</a:t>
            </a:r>
          </a:p>
        </p:txBody>
      </p:sp>
      <p:pic>
        <p:nvPicPr>
          <p:cNvPr id="148483" name="Picture 3" descr="risk-flowchart"/>
          <p:cNvPicPr>
            <a:picLocks noChangeAspect="1" noChangeArrowheads="1"/>
          </p:cNvPicPr>
          <p:nvPr/>
        </p:nvPicPr>
        <p:blipFill>
          <a:blip r:embed="rId2" cstate="print"/>
          <a:srcRect/>
          <a:stretch>
            <a:fillRect/>
          </a:stretch>
        </p:blipFill>
        <p:spPr bwMode="auto">
          <a:xfrm>
            <a:off x="838200" y="1524000"/>
            <a:ext cx="7571044" cy="4892501"/>
          </a:xfrm>
          <a:prstGeom prst="rect">
            <a:avLst/>
          </a:prstGeom>
          <a:noFill/>
          <a:ln w="9525">
            <a:noFill/>
            <a:miter lim="800000"/>
            <a:headEnd/>
            <a:tailEnd/>
          </a:ln>
        </p:spPr>
      </p:pic>
      <p:pic>
        <p:nvPicPr>
          <p:cNvPr id="2" name="Picture 3" descr="risk-flowchart">
            <a:extLst>
              <a:ext uri="{FF2B5EF4-FFF2-40B4-BE49-F238E27FC236}">
                <a16:creationId xmlns:a16="http://schemas.microsoft.com/office/drawing/2014/main" id="{65694377-72D2-4805-EFAD-D59D36A69F88}"/>
              </a:ext>
            </a:extLst>
          </p:cNvPr>
          <p:cNvPicPr>
            <a:picLocks noChangeAspect="1" noChangeArrowheads="1"/>
          </p:cNvPicPr>
          <p:nvPr/>
        </p:nvPicPr>
        <p:blipFill>
          <a:blip r:embed="rId2" cstate="print"/>
          <a:srcRect/>
          <a:stretch>
            <a:fillRect/>
          </a:stretch>
        </p:blipFill>
        <p:spPr bwMode="auto">
          <a:xfrm>
            <a:off x="810956" y="1524000"/>
            <a:ext cx="7571044" cy="4892501"/>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sz="4000"/>
              <a:t>Total Risk vs. Residual Risk (100)</a:t>
            </a:r>
          </a:p>
        </p:txBody>
      </p:sp>
      <p:sp>
        <p:nvSpPr>
          <p:cNvPr id="71683" name="Rectangle 3"/>
          <p:cNvSpPr>
            <a:spLocks noGrp="1" noChangeArrowheads="1"/>
          </p:cNvSpPr>
          <p:nvPr>
            <p:ph idx="1"/>
          </p:nvPr>
        </p:nvSpPr>
        <p:spPr>
          <a:xfrm>
            <a:off x="152400" y="1447800"/>
            <a:ext cx="8839200" cy="5257800"/>
          </a:xfrm>
        </p:spPr>
        <p:txBody>
          <a:bodyPr/>
          <a:lstStyle/>
          <a:p>
            <a:pPr eaLnBrk="1" hangingPunct="1"/>
            <a:r>
              <a:rPr lang="en-US" dirty="0"/>
              <a:t>No matter what controls you place to protect an asset, it will never be 100% secure. The leftover risk after applying countermeasures is called the </a:t>
            </a:r>
            <a:r>
              <a:rPr lang="en-US" i="1" dirty="0"/>
              <a:t>residual risk</a:t>
            </a:r>
            <a:r>
              <a:rPr lang="en-US" dirty="0"/>
              <a:t>.*</a:t>
            </a:r>
          </a:p>
          <a:p>
            <a:pPr eaLnBrk="1" hangingPunct="1"/>
            <a:r>
              <a:rPr lang="en-US" dirty="0"/>
              <a:t>Total Risk is the risk a company faces if they choose accept the risk.</a:t>
            </a:r>
          </a:p>
          <a:p>
            <a:pPr algn="ctr" eaLnBrk="1" hangingPunct="1">
              <a:buFontTx/>
              <a:buNone/>
            </a:pPr>
            <a:r>
              <a:rPr lang="en-US" dirty="0"/>
              <a:t>(more)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t>Total Risk vs. Residual Risk (100)</a:t>
            </a:r>
          </a:p>
        </p:txBody>
      </p:sp>
      <p:sp>
        <p:nvSpPr>
          <p:cNvPr id="72707" name="Rectangle 3"/>
          <p:cNvSpPr>
            <a:spLocks noGrp="1" noChangeArrowheads="1"/>
          </p:cNvSpPr>
          <p:nvPr>
            <p:ph idx="1"/>
          </p:nvPr>
        </p:nvSpPr>
        <p:spPr/>
        <p:txBody>
          <a:bodyPr>
            <a:normAutofit fontScale="92500" lnSpcReduction="20000"/>
          </a:bodyPr>
          <a:lstStyle/>
          <a:p>
            <a:r>
              <a:rPr lang="en-US" dirty="0"/>
              <a:t>A control gap* is the protection a countermeasure cannot provide</a:t>
            </a:r>
          </a:p>
          <a:p>
            <a:endParaRPr lang="en-US" dirty="0"/>
          </a:p>
          <a:p>
            <a:pPr>
              <a:buNone/>
            </a:pPr>
            <a:r>
              <a:rPr lang="en-US" dirty="0"/>
              <a:t>Conceptual (not actual) formulas*</a:t>
            </a:r>
          </a:p>
          <a:p>
            <a:r>
              <a:rPr lang="en-US" dirty="0"/>
              <a:t>Threats x vulnerabilities x asset value = total risk</a:t>
            </a:r>
          </a:p>
          <a:p>
            <a:pPr>
              <a:buNone/>
            </a:pPr>
            <a:endParaRPr lang="en-US" dirty="0"/>
          </a:p>
          <a:p>
            <a:r>
              <a:rPr lang="en-US" dirty="0"/>
              <a:t>(threats, vulnerabilities, asset value = total risk</a:t>
            </a:r>
          </a:p>
          <a:p>
            <a:endParaRPr lang="en-US" dirty="0"/>
          </a:p>
          <a:p>
            <a:r>
              <a:rPr lang="en-US" dirty="0"/>
              <a:t>(threats x </a:t>
            </a:r>
            <a:r>
              <a:rPr lang="en-US" dirty="0" err="1"/>
              <a:t>vuln</a:t>
            </a:r>
            <a:r>
              <a:rPr lang="en-US" dirty="0"/>
              <a:t> x asset value) x control gap  = residual risk</a:t>
            </a:r>
          </a:p>
          <a:p>
            <a:pPr>
              <a:buNone/>
            </a:pPr>
            <a:endParaRPr lang="en-US" dirty="0"/>
          </a:p>
          <a:p>
            <a:r>
              <a:rPr lang="en-US" dirty="0"/>
              <a:t>Total risk – countermeasures = residual risk</a:t>
            </a:r>
          </a:p>
          <a:p>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t>Review of Quantitative (91)</a:t>
            </a:r>
          </a:p>
        </p:txBody>
      </p:sp>
      <p:sp>
        <p:nvSpPr>
          <p:cNvPr id="73731" name="Rectangle 3"/>
          <p:cNvSpPr>
            <a:spLocks noGrp="1" noChangeArrowheads="1"/>
          </p:cNvSpPr>
          <p:nvPr>
            <p:ph idx="1"/>
          </p:nvPr>
        </p:nvSpPr>
        <p:spPr>
          <a:xfrm>
            <a:off x="152400" y="1447800"/>
            <a:ext cx="8839200" cy="5257800"/>
          </a:xfrm>
        </p:spPr>
        <p:txBody>
          <a:bodyPr/>
          <a:lstStyle/>
          <a:p>
            <a:pPr eaLnBrk="1" hangingPunct="1"/>
            <a:r>
              <a:rPr lang="en-US" dirty="0"/>
              <a:t>Assign value to assets</a:t>
            </a:r>
          </a:p>
          <a:p>
            <a:pPr eaLnBrk="1" hangingPunct="1"/>
            <a:r>
              <a:rPr lang="en-US" dirty="0"/>
              <a:t>Estimate potential loss per asset/threat (</a:t>
            </a:r>
            <a:r>
              <a:rPr lang="en-US" dirty="0">
                <a:solidFill>
                  <a:srgbClr val="7030A0"/>
                </a:solidFill>
              </a:rPr>
              <a:t>SLE</a:t>
            </a:r>
            <a:r>
              <a:rPr lang="en-US" dirty="0"/>
              <a:t>)</a:t>
            </a:r>
          </a:p>
          <a:p>
            <a:pPr eaLnBrk="1" hangingPunct="1"/>
            <a:r>
              <a:rPr lang="en-US" dirty="0"/>
              <a:t>Estimate likelihood of threat (</a:t>
            </a:r>
            <a:r>
              <a:rPr lang="en-US" dirty="0">
                <a:solidFill>
                  <a:srgbClr val="FFC000"/>
                </a:solidFill>
              </a:rPr>
              <a:t>ARO</a:t>
            </a:r>
            <a:r>
              <a:rPr lang="en-US" dirty="0"/>
              <a:t>)</a:t>
            </a:r>
          </a:p>
          <a:p>
            <a:pPr eaLnBrk="1" hangingPunct="1"/>
            <a:r>
              <a:rPr lang="en-US" dirty="0"/>
              <a:t>Estimate Annual Loss per year (</a:t>
            </a:r>
            <a:r>
              <a:rPr lang="en-US" dirty="0">
                <a:solidFill>
                  <a:srgbClr val="FF0000"/>
                </a:solidFill>
              </a:rPr>
              <a:t>ALE</a:t>
            </a:r>
            <a:r>
              <a:rPr lang="en-US" dirty="0"/>
              <a:t>)</a:t>
            </a:r>
          </a:p>
          <a:p>
            <a:pPr eaLnBrk="1" hangingPunct="1"/>
            <a:r>
              <a:rPr lang="en-US" dirty="0"/>
              <a:t>Examine available countermeasures and compute the new ALE + countermeasure cost (</a:t>
            </a:r>
            <a:r>
              <a:rPr lang="en-US" dirty="0">
                <a:solidFill>
                  <a:schemeClr val="accent6">
                    <a:lumMod val="50000"/>
                  </a:schemeClr>
                </a:solidFill>
              </a:rPr>
              <a:t>ALE2</a:t>
            </a:r>
            <a:r>
              <a:rPr lang="en-US" dirty="0"/>
              <a:t>) after each is applied</a:t>
            </a:r>
          </a:p>
          <a:p>
            <a:pPr eaLnBrk="1" hangingPunct="1"/>
            <a:r>
              <a:rPr lang="en-US" dirty="0"/>
              <a:t>Determine whether to reduce, transfer, avoid or accept Risk</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t>Qualitative Risk Analysis (91)</a:t>
            </a:r>
          </a:p>
        </p:txBody>
      </p:sp>
      <p:sp>
        <p:nvSpPr>
          <p:cNvPr id="71683" name="Rectangle 3"/>
          <p:cNvSpPr>
            <a:spLocks noGrp="1" noChangeArrowheads="1"/>
          </p:cNvSpPr>
          <p:nvPr>
            <p:ph idx="1"/>
          </p:nvPr>
        </p:nvSpPr>
        <p:spPr/>
        <p:txBody>
          <a:bodyPr>
            <a:normAutofit/>
          </a:bodyPr>
          <a:lstStyle/>
          <a:p>
            <a:pPr>
              <a:buNone/>
            </a:pPr>
            <a:r>
              <a:rPr lang="en-US" dirty="0"/>
              <a:t>Rather than assign values to everything uses subjective methods to analyze risk and determined methods of managing the risk.</a:t>
            </a:r>
          </a:p>
          <a:p>
            <a:r>
              <a:rPr lang="en-US" dirty="0"/>
              <a:t>Techniques includes</a:t>
            </a:r>
          </a:p>
          <a:p>
            <a:r>
              <a:rPr lang="en-US" dirty="0"/>
              <a:t>Judgment</a:t>
            </a:r>
          </a:p>
          <a:p>
            <a:r>
              <a:rPr lang="en-US" dirty="0"/>
              <a:t>Best practices</a:t>
            </a:r>
          </a:p>
          <a:p>
            <a:r>
              <a:rPr lang="en-US" dirty="0"/>
              <a:t>Intuition</a:t>
            </a:r>
          </a:p>
          <a:p>
            <a:r>
              <a:rPr lang="en-US" dirty="0"/>
              <a:t>Experience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dirty="0"/>
              <a:t> Qualitative* (91)</a:t>
            </a:r>
          </a:p>
        </p:txBody>
      </p:sp>
      <p:sp>
        <p:nvSpPr>
          <p:cNvPr id="72707" name="Rectangle 3"/>
          <p:cNvSpPr>
            <a:spLocks noGrp="1" noChangeArrowheads="1"/>
          </p:cNvSpPr>
          <p:nvPr>
            <p:ph idx="1"/>
          </p:nvPr>
        </p:nvSpPr>
        <p:spPr>
          <a:xfrm>
            <a:off x="152400" y="1524000"/>
            <a:ext cx="8839200" cy="5181600"/>
          </a:xfrm>
        </p:spPr>
        <p:txBody>
          <a:bodyPr/>
          <a:lstStyle/>
          <a:p>
            <a:pPr eaLnBrk="1" hangingPunct="1">
              <a:buFontTx/>
              <a:buNone/>
            </a:pPr>
            <a:r>
              <a:rPr lang="en-US" dirty="0"/>
              <a:t>Specific techniques we will discuss include</a:t>
            </a:r>
          </a:p>
          <a:p>
            <a:pPr eaLnBrk="1" hangingPunct="1"/>
            <a:r>
              <a:rPr lang="en-US" dirty="0"/>
              <a:t>Delphi</a:t>
            </a:r>
          </a:p>
          <a:p>
            <a:pPr eaLnBrk="1" hangingPunct="1"/>
            <a:r>
              <a:rPr lang="en-US" dirty="0"/>
              <a:t>Brainstorming</a:t>
            </a:r>
          </a:p>
          <a:p>
            <a:pPr eaLnBrk="1" hangingPunct="1"/>
            <a:r>
              <a:rPr lang="en-US" dirty="0"/>
              <a:t>Focus groups</a:t>
            </a:r>
          </a:p>
          <a:p>
            <a:pPr eaLnBrk="1" hangingPunct="1"/>
            <a:r>
              <a:rPr lang="en-US" dirty="0"/>
              <a:t>Surveys</a:t>
            </a:r>
          </a:p>
          <a:p>
            <a:pPr eaLnBrk="1" hangingPunct="1"/>
            <a:r>
              <a:rPr lang="en-US" dirty="0"/>
              <a:t>Questionnaires</a:t>
            </a:r>
          </a:p>
          <a:p>
            <a:pPr eaLnBrk="1" hangingPunct="1"/>
            <a:r>
              <a:rPr lang="en-US" dirty="0"/>
              <a:t>Interviews and one-on-one meetings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270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07">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27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t>Delphi</a:t>
            </a:r>
          </a:p>
        </p:txBody>
      </p:sp>
      <p:pic>
        <p:nvPicPr>
          <p:cNvPr id="76803" name="Picture 4" descr="dephli"/>
          <p:cNvPicPr>
            <a:picLocks noChangeAspect="1" noChangeArrowheads="1"/>
          </p:cNvPicPr>
          <p:nvPr/>
        </p:nvPicPr>
        <p:blipFill>
          <a:blip r:embed="rId2" cstate="print"/>
          <a:srcRect/>
          <a:stretch>
            <a:fillRect/>
          </a:stretch>
        </p:blipFill>
        <p:spPr bwMode="auto">
          <a:xfrm>
            <a:off x="2133600" y="1676400"/>
            <a:ext cx="4495800" cy="4956135"/>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Delphi* (94)</a:t>
            </a:r>
          </a:p>
        </p:txBody>
      </p:sp>
      <p:sp>
        <p:nvSpPr>
          <p:cNvPr id="77827" name="Rectangle 3"/>
          <p:cNvSpPr>
            <a:spLocks noGrp="1" noChangeArrowheads="1"/>
          </p:cNvSpPr>
          <p:nvPr>
            <p:ph idx="1"/>
          </p:nvPr>
        </p:nvSpPr>
        <p:spPr/>
        <p:txBody>
          <a:bodyPr>
            <a:normAutofit fontScale="92500" lnSpcReduction="20000"/>
          </a:bodyPr>
          <a:lstStyle/>
          <a:p>
            <a:pPr>
              <a:buNone/>
            </a:pPr>
            <a:r>
              <a:rPr lang="en-US" dirty="0"/>
              <a:t>Technique where a groups comes together, each member gives an honest opinion of what he or she believes the result of a threat will be.</a:t>
            </a:r>
          </a:p>
          <a:p>
            <a:pPr lvl="1"/>
            <a:r>
              <a:rPr lang="en-US" dirty="0"/>
              <a:t> Idea is to have everyone express their true ideas and not just go along with one person dictates</a:t>
            </a:r>
          </a:p>
          <a:p>
            <a:pPr>
              <a:buNone/>
            </a:pPr>
            <a:endParaRPr lang="en-US" dirty="0"/>
          </a:p>
          <a:p>
            <a:pPr>
              <a:buNone/>
            </a:pPr>
            <a:r>
              <a:rPr lang="en-US" dirty="0"/>
              <a:t>The results are then compiles and given to group members that ANONYMOUSLY write down there comments and returned to analysis group.</a:t>
            </a:r>
          </a:p>
          <a:p>
            <a:endParaRPr lang="en-US" dirty="0"/>
          </a:p>
          <a:p>
            <a:pPr>
              <a:buNone/>
            </a:pPr>
            <a:r>
              <a:rPr lang="en-US" dirty="0"/>
              <a:t>These comments are compiled and redistributed for comments until a consensus is reached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Integrity Example</a:t>
            </a:r>
          </a:p>
        </p:txBody>
      </p:sp>
      <p:sp>
        <p:nvSpPr>
          <p:cNvPr id="19459" name="Rectangle 3"/>
          <p:cNvSpPr>
            <a:spLocks noGrp="1" noChangeArrowheads="1"/>
          </p:cNvSpPr>
          <p:nvPr>
            <p:ph idx="1"/>
          </p:nvPr>
        </p:nvSpPr>
        <p:spPr/>
        <p:txBody>
          <a:bodyPr>
            <a:normAutofit/>
          </a:bodyPr>
          <a:lstStyle/>
          <a:p>
            <a:pPr>
              <a:buFontTx/>
              <a:buNone/>
            </a:pPr>
            <a:r>
              <a:rPr lang="en-US"/>
              <a:t>“The trouble began Thursday morning, when Mizuho Securities tried to sell 610,000 shares at 1 yen (less than a penny) apiece of a job recruiting firm called J-Com Co., which was having its public debut on the exchange.</a:t>
            </a:r>
          </a:p>
          <a:p>
            <a:pPr>
              <a:buFontTx/>
              <a:buNone/>
            </a:pPr>
            <a:r>
              <a:rPr lang="en-US"/>
              <a:t>It had actually intended to sell </a:t>
            </a:r>
            <a:r>
              <a:rPr lang="en-US">
                <a:solidFill>
                  <a:srgbClr val="FF0000"/>
                </a:solidFill>
              </a:rPr>
              <a:t>1</a:t>
            </a:r>
            <a:r>
              <a:rPr lang="en-US"/>
              <a:t> share at </a:t>
            </a:r>
            <a:r>
              <a:rPr lang="en-US">
                <a:solidFill>
                  <a:srgbClr val="FF0000"/>
                </a:solidFill>
              </a:rPr>
              <a:t>610,000</a:t>
            </a:r>
            <a:r>
              <a:rPr lang="en-US"/>
              <a:t> yen ($5,041).</a:t>
            </a:r>
          </a:p>
          <a:p>
            <a:pPr>
              <a:buFontTx/>
              <a:buNone/>
            </a:pPr>
            <a:endParaRPr lang="en-US"/>
          </a:p>
          <a:p>
            <a:pPr>
              <a:buFontTx/>
              <a:buNone/>
            </a:pPr>
            <a:r>
              <a:rPr lang="en-US" sz="1400"/>
              <a:t>http://www.msnbc.msn.com/id/10394551/ns/business-world_business/t/botched-stock-trade-costs-japan-firm-m/#.Tj350YKZhBk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t>Modified Delphi (94)</a:t>
            </a:r>
          </a:p>
        </p:txBody>
      </p:sp>
      <p:sp>
        <p:nvSpPr>
          <p:cNvPr id="78851" name="Rectangle 3"/>
          <p:cNvSpPr>
            <a:spLocks noGrp="1" noChangeArrowheads="1"/>
          </p:cNvSpPr>
          <p:nvPr>
            <p:ph idx="1"/>
          </p:nvPr>
        </p:nvSpPr>
        <p:spPr>
          <a:xfrm>
            <a:off x="152400" y="1524000"/>
            <a:ext cx="8839200" cy="5181600"/>
          </a:xfrm>
        </p:spPr>
        <p:txBody>
          <a:bodyPr/>
          <a:lstStyle/>
          <a:p>
            <a:pPr eaLnBrk="1" hangingPunct="1">
              <a:buFontTx/>
              <a:buNone/>
            </a:pPr>
            <a:r>
              <a:rPr lang="en-US"/>
              <a:t>A silent form of brainstorming , participants develop idea individually without a group and submit their ideas to decision makers.</a:t>
            </a:r>
          </a:p>
          <a:p>
            <a:pPr eaLnBrk="1" hangingPunct="1">
              <a:buFontTx/>
              <a:buNone/>
            </a:pPr>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Other Qualitative Methods</a:t>
            </a:r>
            <a:endParaRPr lang="en-US" dirty="0"/>
          </a:p>
        </p:txBody>
      </p:sp>
      <p:sp>
        <p:nvSpPr>
          <p:cNvPr id="78851" name="Rectangle 3"/>
          <p:cNvSpPr>
            <a:spLocks noGrp="1" noChangeArrowheads="1"/>
          </p:cNvSpPr>
          <p:nvPr>
            <p:ph idx="1"/>
          </p:nvPr>
        </p:nvSpPr>
        <p:spPr/>
        <p:txBody>
          <a:bodyPr>
            <a:normAutofit/>
          </a:bodyPr>
          <a:lstStyle/>
          <a:p>
            <a:pPr>
              <a:buNone/>
            </a:pPr>
            <a:r>
              <a:rPr lang="en-US" dirty="0"/>
              <a:t>Brainstorming  -</a:t>
            </a:r>
          </a:p>
          <a:p>
            <a:pPr lvl="1"/>
            <a:r>
              <a:rPr lang="en-US" dirty="0"/>
              <a:t>a conference technique of solving specific problems, amassing information, stimulating creative thinking, developing new ideas, etc., by unrestrained and spontaneous participation in discussion.</a:t>
            </a:r>
          </a:p>
          <a:p>
            <a:pPr lvl="1"/>
            <a:endParaRPr lang="en-US" dirty="0"/>
          </a:p>
          <a:p>
            <a:pPr lvl="1"/>
            <a:endParaRPr lang="en-US" dirty="0"/>
          </a:p>
          <a:p>
            <a:pPr>
              <a:buNone/>
            </a:pPr>
            <a:r>
              <a:rPr lang="en-US" sz="1400" i="1" dirty="0"/>
              <a:t>http://dictionary.reference.com/browse/brainstorming</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Other Qualitative Methods</a:t>
            </a:r>
            <a:endParaRPr lang="en-US" dirty="0"/>
          </a:p>
        </p:txBody>
      </p:sp>
      <p:sp>
        <p:nvSpPr>
          <p:cNvPr id="78851" name="Rectangle 3"/>
          <p:cNvSpPr>
            <a:spLocks noGrp="1" noChangeArrowheads="1"/>
          </p:cNvSpPr>
          <p:nvPr>
            <p:ph idx="1"/>
          </p:nvPr>
        </p:nvSpPr>
        <p:spPr/>
        <p:txBody>
          <a:bodyPr/>
          <a:lstStyle/>
          <a:p>
            <a:pPr>
              <a:buNone/>
            </a:pPr>
            <a:r>
              <a:rPr lang="en-US" dirty="0"/>
              <a:t>Focus groups – </a:t>
            </a:r>
          </a:p>
          <a:p>
            <a:pPr lvl="1"/>
            <a:r>
              <a:rPr lang="en-US" dirty="0"/>
              <a:t>a representative group of people questioned together about their opinions on political issues, consumer products, etc. </a:t>
            </a:r>
          </a:p>
          <a:p>
            <a:endParaRPr lang="en-US" dirty="0"/>
          </a:p>
          <a:p>
            <a:endParaRPr lang="en-US" dirty="0"/>
          </a:p>
          <a:p>
            <a:endParaRPr lang="en-US" dirty="0"/>
          </a:p>
          <a:p>
            <a:endParaRPr lang="en-US" sz="1400" i="1" dirty="0"/>
          </a:p>
          <a:p>
            <a:endParaRPr lang="en-US" sz="1400" i="1" dirty="0"/>
          </a:p>
          <a:p>
            <a:pPr>
              <a:buNone/>
            </a:pPr>
            <a:r>
              <a:rPr lang="en-US" sz="1400" i="1" dirty="0"/>
              <a:t>http://dictionary.reference.com/browse/focus+group</a:t>
            </a:r>
          </a:p>
          <a:p>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Other Qualitative Methods</a:t>
            </a:r>
            <a:endParaRPr lang="en-US" dirty="0"/>
          </a:p>
        </p:txBody>
      </p:sp>
      <p:sp>
        <p:nvSpPr>
          <p:cNvPr id="78851" name="Rectangle 3"/>
          <p:cNvSpPr>
            <a:spLocks noGrp="1" noChangeArrowheads="1"/>
          </p:cNvSpPr>
          <p:nvPr>
            <p:ph idx="1"/>
          </p:nvPr>
        </p:nvSpPr>
        <p:spPr/>
        <p:txBody>
          <a:bodyPr/>
          <a:lstStyle/>
          <a:p>
            <a:r>
              <a:rPr lang="en-US"/>
              <a:t>Surveys</a:t>
            </a:r>
          </a:p>
          <a:p>
            <a:r>
              <a:rPr lang="en-US"/>
              <a:t>Questionnaires</a:t>
            </a:r>
          </a:p>
          <a:p>
            <a:r>
              <a:rPr lang="en-US"/>
              <a:t>Interviews and one-on-one meetings</a:t>
            </a:r>
          </a:p>
          <a:p>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dirty="0"/>
              <a:t>Review of Quantitative and Qualitative (95)</a:t>
            </a:r>
          </a:p>
        </p:txBody>
      </p:sp>
      <p:sp>
        <p:nvSpPr>
          <p:cNvPr id="79875" name="Rectangle 3"/>
          <p:cNvSpPr>
            <a:spLocks noGrp="1" noChangeArrowheads="1"/>
          </p:cNvSpPr>
          <p:nvPr>
            <p:ph idx="1"/>
          </p:nvPr>
        </p:nvSpPr>
        <p:spPr/>
        <p:txBody>
          <a:bodyPr>
            <a:normAutofit fontScale="92500" lnSpcReduction="20000"/>
          </a:bodyPr>
          <a:lstStyle/>
          <a:p>
            <a:pPr>
              <a:buNone/>
            </a:pPr>
            <a:r>
              <a:rPr lang="en-US" dirty="0"/>
              <a:t>Read over chart on 95 – internalize for exam</a:t>
            </a:r>
          </a:p>
          <a:p>
            <a:endParaRPr lang="en-US" dirty="0"/>
          </a:p>
          <a:p>
            <a:pPr>
              <a:buNone/>
            </a:pPr>
            <a:r>
              <a:rPr lang="en-US" dirty="0"/>
              <a:t>Qualitative Cons  </a:t>
            </a:r>
          </a:p>
          <a:p>
            <a:pPr lvl="1"/>
            <a:r>
              <a:rPr lang="en-US" dirty="0"/>
              <a:t>Subjective</a:t>
            </a:r>
          </a:p>
          <a:p>
            <a:pPr lvl="1"/>
            <a:r>
              <a:rPr lang="en-US" dirty="0"/>
              <a:t>No dollar values</a:t>
            </a:r>
          </a:p>
          <a:p>
            <a:pPr lvl="1"/>
            <a:r>
              <a:rPr lang="en-US" dirty="0"/>
              <a:t>No standards</a:t>
            </a:r>
          </a:p>
          <a:p>
            <a:pPr lvl="1">
              <a:buNone/>
            </a:pPr>
            <a:endParaRPr lang="en-US" dirty="0"/>
          </a:p>
          <a:p>
            <a:pPr>
              <a:buNone/>
            </a:pPr>
            <a:r>
              <a:rPr lang="en-US" dirty="0"/>
              <a:t>Quantitative cons</a:t>
            </a:r>
          </a:p>
          <a:p>
            <a:pPr lvl="1"/>
            <a:r>
              <a:rPr lang="en-US" dirty="0"/>
              <a:t>Complex calculations</a:t>
            </a:r>
          </a:p>
          <a:p>
            <a:pPr lvl="1"/>
            <a:r>
              <a:rPr lang="en-US" dirty="0"/>
              <a:t>Extremely difficult without tools</a:t>
            </a:r>
          </a:p>
          <a:p>
            <a:pPr lvl="1"/>
            <a:r>
              <a:rPr lang="en-US" dirty="0"/>
              <a:t>Lots of preliminary work required</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8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8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987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875">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987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98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4"/>
          <p:cNvSpPr>
            <a:spLocks noGrp="1" noChangeArrowheads="1"/>
          </p:cNvSpPr>
          <p:nvPr>
            <p:ph type="ctrTitle"/>
          </p:nvPr>
        </p:nvSpPr>
        <p:spPr/>
        <p:txBody>
          <a:bodyPr/>
          <a:lstStyle/>
          <a:p>
            <a:pPr eaLnBrk="1" hangingPunct="1"/>
            <a:r>
              <a:rPr lang="en-US" sz="4000"/>
              <a:t>Policies, Standards, Baselines, Guidelines, and Procedures</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normAutofit fontScale="90000"/>
          </a:bodyPr>
          <a:lstStyle/>
          <a:p>
            <a:r>
              <a:rPr lang="en-US"/>
              <a:t>Policies Standards, Baselines, Guidelines and Procedures (102)</a:t>
            </a:r>
          </a:p>
        </p:txBody>
      </p:sp>
      <p:sp>
        <p:nvSpPr>
          <p:cNvPr id="82947" name="Rectangle 3"/>
          <p:cNvSpPr>
            <a:spLocks noGrp="1" noChangeArrowheads="1"/>
          </p:cNvSpPr>
          <p:nvPr>
            <p:ph idx="1"/>
          </p:nvPr>
        </p:nvSpPr>
        <p:spPr/>
        <p:txBody>
          <a:bodyPr>
            <a:normAutofit lnSpcReduction="10000"/>
          </a:bodyPr>
          <a:lstStyle/>
          <a:p>
            <a:pPr>
              <a:buNone/>
            </a:pPr>
            <a:r>
              <a:rPr lang="en-US" dirty="0"/>
              <a:t>A security program must have all the pieces necessary to provide overall protection to a company and lay out a long term strategy. Policies, Standards, Baselines, Guidelines and Procedures are part of the security program</a:t>
            </a:r>
          </a:p>
          <a:p>
            <a:endParaRPr lang="en-US" dirty="0"/>
          </a:p>
          <a:p>
            <a:r>
              <a:rPr lang="en-US" dirty="0"/>
              <a:t>You NEED to understand the terms in the following slides for the exam. (Polices, standards, baseline, guidelines and procedures)</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Security Policy* (102)</a:t>
            </a:r>
          </a:p>
        </p:txBody>
      </p:sp>
      <p:sp>
        <p:nvSpPr>
          <p:cNvPr id="83971" name="Rectangle 3"/>
          <p:cNvSpPr>
            <a:spLocks noGrp="1" noChangeArrowheads="1"/>
          </p:cNvSpPr>
          <p:nvPr>
            <p:ph idx="1"/>
          </p:nvPr>
        </p:nvSpPr>
        <p:spPr/>
        <p:txBody>
          <a:bodyPr/>
          <a:lstStyle/>
          <a:p>
            <a:pPr>
              <a:buNone/>
            </a:pPr>
            <a:r>
              <a:rPr lang="en-US" dirty="0"/>
              <a:t>An overall GENERAL statement provided by senior management. </a:t>
            </a:r>
          </a:p>
          <a:p>
            <a:pPr lvl="1"/>
            <a:r>
              <a:rPr lang="en-US" dirty="0"/>
              <a:t>Very generic</a:t>
            </a:r>
          </a:p>
          <a:p>
            <a:pPr lvl="1"/>
            <a:r>
              <a:rPr lang="en-US" dirty="0"/>
              <a:t>Provides “missions statement for security”</a:t>
            </a:r>
          </a:p>
          <a:p>
            <a:pPr lvl="1"/>
            <a:r>
              <a:rPr lang="en-US" dirty="0"/>
              <a:t>Should represent business objectives</a:t>
            </a:r>
          </a:p>
          <a:p>
            <a:pPr lvl="1"/>
            <a:r>
              <a:rPr lang="en-US" dirty="0"/>
              <a:t>Should be easily understood</a:t>
            </a:r>
          </a:p>
          <a:p>
            <a:pPr lvl="1"/>
            <a:r>
              <a:rPr lang="en-US" dirty="0"/>
              <a:t>It should be developed at integrate security into ALL business functions and processes*</a:t>
            </a:r>
          </a:p>
          <a:p>
            <a:pPr lvl="1"/>
            <a:r>
              <a:rPr lang="en-US" dirty="0"/>
              <a:t>(more)</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t>Security Policy (102)</a:t>
            </a:r>
          </a:p>
        </p:txBody>
      </p:sp>
      <p:sp>
        <p:nvSpPr>
          <p:cNvPr id="84995" name="Rectangle 3"/>
          <p:cNvSpPr>
            <a:spLocks noGrp="1" noChangeArrowheads="1"/>
          </p:cNvSpPr>
          <p:nvPr>
            <p:ph idx="1"/>
          </p:nvPr>
        </p:nvSpPr>
        <p:spPr/>
        <p:txBody>
          <a:bodyPr/>
          <a:lstStyle/>
          <a:p>
            <a:pPr lvl="1"/>
            <a:r>
              <a:rPr lang="en-US" dirty="0"/>
              <a:t>It should be reviewed an modified as a company changes.</a:t>
            </a:r>
          </a:p>
          <a:p>
            <a:pPr lvl="1"/>
            <a:r>
              <a:rPr lang="en-US" dirty="0"/>
              <a:t>Policy should be dated and version controlled.</a:t>
            </a:r>
          </a:p>
          <a:p>
            <a:pPr lvl="1"/>
            <a:r>
              <a:rPr lang="en-US" dirty="0"/>
              <a:t>It should be forward thinking</a:t>
            </a:r>
          </a:p>
          <a:p>
            <a:pPr lvl="1"/>
            <a:r>
              <a:rPr lang="en-US" dirty="0"/>
              <a:t>It should use strong language (MUST, not should)</a:t>
            </a:r>
          </a:p>
          <a:p>
            <a:pPr lvl="1"/>
            <a:r>
              <a:rPr lang="en-US" dirty="0"/>
              <a:t>Should be non-technical</a:t>
            </a:r>
          </a:p>
          <a:p>
            <a:pPr lvl="1">
              <a:buNone/>
            </a:pP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t>Security Policy</a:t>
            </a:r>
          </a:p>
        </p:txBody>
      </p:sp>
      <p:sp>
        <p:nvSpPr>
          <p:cNvPr id="86019" name="Rectangle 3"/>
          <p:cNvSpPr>
            <a:spLocks noGrp="1" noChangeArrowheads="1"/>
          </p:cNvSpPr>
          <p:nvPr>
            <p:ph idx="1"/>
          </p:nvPr>
        </p:nvSpPr>
        <p:spPr/>
        <p:txBody>
          <a:bodyPr/>
          <a:lstStyle/>
          <a:p>
            <a:pPr>
              <a:buNone/>
            </a:pPr>
            <a:r>
              <a:rPr lang="en-US" dirty="0"/>
              <a:t>Can be one of four types</a:t>
            </a:r>
          </a:p>
          <a:p>
            <a:pPr lvl="1"/>
            <a:r>
              <a:rPr lang="en-US" dirty="0"/>
              <a:t>Regulatory – ensures an organization is following required regulations (finance, health)</a:t>
            </a:r>
          </a:p>
          <a:p>
            <a:pPr lvl="1"/>
            <a:r>
              <a:rPr lang="en-US" dirty="0"/>
              <a:t>Advisory – strongly advises employees as to which types of behaviors should/should not take place</a:t>
            </a:r>
          </a:p>
          <a:p>
            <a:pPr lvl="1"/>
            <a:r>
              <a:rPr lang="en-US" dirty="0"/>
              <a:t>Informative – informs employees of goals and missions relevant to a company, not specific or enforceable</a:t>
            </a:r>
          </a:p>
          <a:p>
            <a:pPr lvl="1"/>
            <a:r>
              <a:rPr lang="en-US" dirty="0"/>
              <a:t>Directive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Integrity</a:t>
            </a:r>
          </a:p>
        </p:txBody>
      </p:sp>
      <p:sp>
        <p:nvSpPr>
          <p:cNvPr id="21507" name="Rectangle 3"/>
          <p:cNvSpPr>
            <a:spLocks noGrp="1" noChangeArrowheads="1"/>
          </p:cNvSpPr>
          <p:nvPr>
            <p:ph idx="1"/>
          </p:nvPr>
        </p:nvSpPr>
        <p:spPr/>
        <p:txBody>
          <a:bodyPr/>
          <a:lstStyle/>
          <a:p>
            <a:r>
              <a:rPr lang="en-US"/>
              <a:t>Hashes and signed messages are examples of how to ensure integrity (we will talk about hashes and digital signatures in Chapter 4… don’t worry about them too much now)</a:t>
            </a:r>
          </a:p>
          <a:p>
            <a:endParaRPr lang="en-US"/>
          </a:p>
          <a:p>
            <a:pPr>
              <a:buFontTx/>
              <a:buNone/>
            </a:pPr>
            <a:r>
              <a:rPr lang="en-US"/>
              <a:t>Example</a:t>
            </a:r>
          </a:p>
          <a:p>
            <a:pPr lvl="1">
              <a:buFontTx/>
              <a:buNone/>
            </a:pPr>
            <a:r>
              <a:rPr lang="en-US"/>
              <a:t>MD5: 164731747fc7236d799e588f60efbbe7</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t>System Specific Security Policy</a:t>
            </a:r>
          </a:p>
        </p:txBody>
      </p:sp>
      <p:sp>
        <p:nvSpPr>
          <p:cNvPr id="87043" name="Rectangle 3"/>
          <p:cNvSpPr>
            <a:spLocks noGrp="1" noChangeArrowheads="1"/>
          </p:cNvSpPr>
          <p:nvPr>
            <p:ph idx="1"/>
          </p:nvPr>
        </p:nvSpPr>
        <p:spPr/>
        <p:txBody>
          <a:bodyPr>
            <a:normAutofit fontScale="92500" lnSpcReduction="20000"/>
          </a:bodyPr>
          <a:lstStyle/>
          <a:p>
            <a:r>
              <a:rPr lang="en-US" dirty="0"/>
              <a:t>An organization security policy needs to be technology and solution independent.. it outlines the goals and missions.. NOT specific ways of accomplishing them.</a:t>
            </a:r>
          </a:p>
          <a:p>
            <a:endParaRPr lang="en-US" dirty="0"/>
          </a:p>
          <a:p>
            <a:r>
              <a:rPr lang="en-US" dirty="0"/>
              <a:t>A systems specific policy represents the managements decision on SPECIFIC technologies and situations. These outline for example password policies or data encryption policies. These system specific polices are the structure that provides the support for the organizational security policy.</a:t>
            </a:r>
          </a:p>
          <a:p>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a:t>Standards* (106)</a:t>
            </a:r>
          </a:p>
        </p:txBody>
      </p:sp>
      <p:sp>
        <p:nvSpPr>
          <p:cNvPr id="84995" name="Rectangle 3"/>
          <p:cNvSpPr>
            <a:spLocks noGrp="1" noChangeArrowheads="1"/>
          </p:cNvSpPr>
          <p:nvPr>
            <p:ph idx="1"/>
          </p:nvPr>
        </p:nvSpPr>
        <p:spPr/>
        <p:txBody>
          <a:bodyPr/>
          <a:lstStyle/>
          <a:p>
            <a:pPr>
              <a:buNone/>
            </a:pPr>
            <a:r>
              <a:rPr lang="en-US" dirty="0"/>
              <a:t>Standards are MANDATORY* actions or rules.  </a:t>
            </a:r>
          </a:p>
          <a:p>
            <a:pPr lvl="1"/>
            <a:r>
              <a:rPr lang="en-US" dirty="0"/>
              <a:t>Defines compulsory* rules. </a:t>
            </a:r>
          </a:p>
          <a:p>
            <a:pPr lvl="1"/>
            <a:r>
              <a:rPr lang="en-US" dirty="0"/>
              <a:t>Standards give a policy it’s support and start adding specifics. </a:t>
            </a:r>
          </a:p>
          <a:p>
            <a:endParaRPr lang="en-US" dirty="0"/>
          </a:p>
          <a:p>
            <a:pPr>
              <a:buNone/>
            </a:pPr>
            <a:r>
              <a:rPr lang="en-US" dirty="0"/>
              <a:t>Example: </a:t>
            </a:r>
          </a:p>
          <a:p>
            <a:pPr lvl="1"/>
            <a:r>
              <a:rPr lang="en-US" dirty="0"/>
              <a:t>a standard is “all employees MUST wear their company ID badge at all times”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normAutofit fontScale="90000"/>
          </a:bodyPr>
          <a:lstStyle/>
          <a:p>
            <a:r>
              <a:rPr lang="en-US" dirty="0"/>
              <a:t>Baseline </a:t>
            </a:r>
            <a:br>
              <a:rPr lang="en-US" dirty="0"/>
            </a:br>
            <a:endParaRPr lang="en-US" dirty="0"/>
          </a:p>
        </p:txBody>
      </p:sp>
      <p:sp>
        <p:nvSpPr>
          <p:cNvPr id="5" name="Content Placeholder 4"/>
          <p:cNvSpPr>
            <a:spLocks noGrp="1"/>
          </p:cNvSpPr>
          <p:nvPr>
            <p:ph idx="1"/>
          </p:nvPr>
        </p:nvSpPr>
        <p:spPr>
          <a:xfrm>
            <a:off x="457200" y="1775191"/>
            <a:ext cx="3886200" cy="4625609"/>
          </a:xfrm>
        </p:spPr>
        <p:txBody>
          <a:bodyPr/>
          <a:lstStyle/>
          <a:p>
            <a:pPr>
              <a:buNone/>
            </a:pPr>
            <a:r>
              <a:rPr lang="en-US" dirty="0"/>
              <a:t> The row of shields above your fighter that protects you from attack by hordes of aliens</a:t>
            </a:r>
          </a:p>
        </p:txBody>
      </p:sp>
      <p:pic>
        <p:nvPicPr>
          <p:cNvPr id="86019" name="Picture 3" descr="baseline"/>
          <p:cNvPicPr>
            <a:picLocks noChangeAspect="1" noChangeArrowheads="1"/>
          </p:cNvPicPr>
          <p:nvPr/>
        </p:nvPicPr>
        <p:blipFill>
          <a:blip r:embed="rId2" cstate="print"/>
          <a:srcRect/>
          <a:stretch>
            <a:fillRect/>
          </a:stretch>
        </p:blipFill>
        <p:spPr bwMode="auto">
          <a:xfrm>
            <a:off x="4724400" y="1600200"/>
            <a:ext cx="3695700" cy="443484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Close actually… </a:t>
            </a:r>
          </a:p>
        </p:txBody>
      </p:sp>
      <p:sp>
        <p:nvSpPr>
          <p:cNvPr id="87043" name="Rectangle 3"/>
          <p:cNvSpPr>
            <a:spLocks noGrp="1" noChangeArrowheads="1"/>
          </p:cNvSpPr>
          <p:nvPr>
            <p:ph idx="1"/>
          </p:nvPr>
        </p:nvSpPr>
        <p:spPr/>
        <p:txBody>
          <a:bodyPr/>
          <a:lstStyle/>
          <a:p>
            <a:pPr>
              <a:buNone/>
            </a:pPr>
            <a:r>
              <a:rPr lang="en-US" dirty="0"/>
              <a:t>Baselines – the process of establishing a minimum set of protections for a computer system/network in order to protect it attack from the hordes of script-kiddies and crackers.</a:t>
            </a:r>
          </a:p>
          <a:p>
            <a:r>
              <a:rPr lang="en-US" dirty="0"/>
              <a:t>MINIMUM set of protections and configurations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a:t>Baseline* (107)</a:t>
            </a:r>
          </a:p>
        </p:txBody>
      </p:sp>
      <p:sp>
        <p:nvSpPr>
          <p:cNvPr id="91139" name="Rectangle 3"/>
          <p:cNvSpPr>
            <a:spLocks noGrp="1" noChangeArrowheads="1"/>
          </p:cNvSpPr>
          <p:nvPr>
            <p:ph idx="1"/>
          </p:nvPr>
        </p:nvSpPr>
        <p:spPr/>
        <p:txBody>
          <a:bodyPr/>
          <a:lstStyle/>
          <a:p>
            <a:pPr>
              <a:buNone/>
            </a:pPr>
            <a:r>
              <a:rPr lang="en-US" dirty="0"/>
              <a:t>Example: a baseline my require that a system be compliant to some external measurement. Any systems must meet these requirements, changes to the system must be assessed to ensure the baseline is still being met.</a:t>
            </a:r>
          </a:p>
          <a:p>
            <a:endParaRPr lang="en-US" dirty="0"/>
          </a:p>
          <a:p>
            <a:endParaRPr lang="en-US" dirty="0"/>
          </a:p>
          <a:p>
            <a:r>
              <a:rPr lang="en-US" dirty="0"/>
              <a:t>(more)</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Baseline (107)</a:t>
            </a:r>
          </a:p>
        </p:txBody>
      </p:sp>
      <p:sp>
        <p:nvSpPr>
          <p:cNvPr id="89091" name="Rectangle 3"/>
          <p:cNvSpPr>
            <a:spLocks noGrp="1" noChangeArrowheads="1"/>
          </p:cNvSpPr>
          <p:nvPr>
            <p:ph idx="1"/>
          </p:nvPr>
        </p:nvSpPr>
        <p:spPr/>
        <p:txBody>
          <a:bodyPr/>
          <a:lstStyle/>
          <a:p>
            <a:pPr>
              <a:buNone/>
            </a:pPr>
            <a:r>
              <a:rPr lang="en-US" dirty="0"/>
              <a:t>A baseline may also be a technical definition or configuration of a system. </a:t>
            </a:r>
          </a:p>
          <a:p>
            <a:endParaRPr lang="en-US" dirty="0"/>
          </a:p>
          <a:p>
            <a:pPr>
              <a:buNone/>
            </a:pPr>
            <a:r>
              <a:rPr lang="en-US" dirty="0"/>
              <a:t>Examples: </a:t>
            </a:r>
          </a:p>
          <a:p>
            <a:pPr lvl="1"/>
            <a:r>
              <a:rPr lang="en-US" dirty="0"/>
              <a:t>a baseline my specify that all windows XP systems must have SP2 installed, and ISS turned off.</a:t>
            </a:r>
          </a:p>
          <a:p>
            <a:pPr lvl="1"/>
            <a:r>
              <a:rPr lang="en-US" dirty="0"/>
              <a:t>a baseline may also specify all Linux systems run </a:t>
            </a:r>
            <a:r>
              <a:rPr lang="en-US" dirty="0" err="1"/>
              <a:t>SElinux</a:t>
            </a:r>
            <a:r>
              <a:rPr lang="en-US" dirty="0"/>
              <a:t> in enforcing mode.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Baseline (107)</a:t>
            </a:r>
          </a:p>
        </p:txBody>
      </p:sp>
      <p:sp>
        <p:nvSpPr>
          <p:cNvPr id="89091" name="Rectangle 3"/>
          <p:cNvSpPr>
            <a:spLocks noGrp="1" noChangeArrowheads="1"/>
          </p:cNvSpPr>
          <p:nvPr>
            <p:ph idx="1"/>
          </p:nvPr>
        </p:nvSpPr>
        <p:spPr/>
        <p:txBody>
          <a:bodyPr/>
          <a:lstStyle/>
          <a:p>
            <a:endParaRPr lang="en-US" dirty="0"/>
          </a:p>
          <a:p>
            <a:endParaRPr lang="en-US" dirty="0"/>
          </a:p>
          <a:p>
            <a:pPr algn="ctr"/>
            <a:endParaRPr lang="en-US" dirty="0"/>
          </a:p>
          <a:p>
            <a:pPr algn="ctr">
              <a:buNone/>
            </a:pPr>
            <a:r>
              <a:rPr lang="en-US" dirty="0"/>
              <a:t>Why are baselines important?</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t>Guidelines* (108)</a:t>
            </a:r>
          </a:p>
        </p:txBody>
      </p:sp>
      <p:sp>
        <p:nvSpPr>
          <p:cNvPr id="93187" name="Rectangle 3"/>
          <p:cNvSpPr>
            <a:spLocks noGrp="1" noChangeArrowheads="1"/>
          </p:cNvSpPr>
          <p:nvPr>
            <p:ph idx="1"/>
          </p:nvPr>
        </p:nvSpPr>
        <p:spPr/>
        <p:txBody>
          <a:bodyPr/>
          <a:lstStyle/>
          <a:p>
            <a:pPr>
              <a:buNone/>
            </a:pPr>
            <a:r>
              <a:rPr lang="en-US" dirty="0"/>
              <a:t>Guidelines are RECOMMENDED actions. </a:t>
            </a:r>
          </a:p>
          <a:p>
            <a:pPr lvl="1"/>
            <a:r>
              <a:rPr lang="en-US" dirty="0"/>
              <a:t>These cover the gray areas and are approaches to provide flexibility for unforeseen things. </a:t>
            </a:r>
          </a:p>
          <a:p>
            <a:pPr lvl="1"/>
            <a:r>
              <a:rPr lang="en-US" dirty="0"/>
              <a:t>The are not specific rules, but best practices.</a:t>
            </a:r>
          </a:p>
          <a:p>
            <a:endParaRPr lang="en-US" dirty="0"/>
          </a:p>
          <a:p>
            <a:r>
              <a:rPr lang="en-US" dirty="0"/>
              <a:t>Can someone provide an example of a guideline?</a:t>
            </a:r>
          </a:p>
          <a:p>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Procedures* (108)</a:t>
            </a:r>
          </a:p>
        </p:txBody>
      </p:sp>
      <p:sp>
        <p:nvSpPr>
          <p:cNvPr id="91139" name="Rectangle 3"/>
          <p:cNvSpPr>
            <a:spLocks noGrp="1" noChangeArrowheads="1"/>
          </p:cNvSpPr>
          <p:nvPr>
            <p:ph idx="1"/>
          </p:nvPr>
        </p:nvSpPr>
        <p:spPr/>
        <p:txBody>
          <a:bodyPr>
            <a:normAutofit lnSpcReduction="10000"/>
          </a:bodyPr>
          <a:lstStyle/>
          <a:p>
            <a:pPr>
              <a:buNone/>
            </a:pPr>
            <a:r>
              <a:rPr lang="en-US" dirty="0"/>
              <a:t>Detailed step-by-step tasks that should be performed in some situation.</a:t>
            </a:r>
          </a:p>
          <a:p>
            <a:pPr lvl="1"/>
            <a:r>
              <a:rPr lang="en-US" dirty="0"/>
              <a:t>Lowest level In the policy as they are closest to users and resources.</a:t>
            </a:r>
          </a:p>
          <a:p>
            <a:pPr lvl="1"/>
            <a:r>
              <a:rPr lang="en-US" dirty="0"/>
              <a:t>Procedures spell out how policy, standards and guidelines will be implemented for a specific resources (ex. OS)</a:t>
            </a:r>
          </a:p>
          <a:p>
            <a:pPr>
              <a:buNone/>
            </a:pPr>
            <a:r>
              <a:rPr lang="en-US" dirty="0"/>
              <a:t>Example:</a:t>
            </a:r>
          </a:p>
          <a:p>
            <a:pPr lvl="2"/>
            <a:r>
              <a:rPr lang="en-US" dirty="0"/>
              <a:t> written procedures on OS installation and configuration.</a:t>
            </a:r>
          </a:p>
          <a:p>
            <a:pPr>
              <a:buNone/>
            </a:pP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Random Terminology* (110)</a:t>
            </a:r>
          </a:p>
        </p:txBody>
      </p:sp>
      <p:sp>
        <p:nvSpPr>
          <p:cNvPr id="92163" name="Rectangle 3"/>
          <p:cNvSpPr>
            <a:spLocks noGrp="1" noChangeArrowheads="1"/>
          </p:cNvSpPr>
          <p:nvPr>
            <p:ph idx="1"/>
          </p:nvPr>
        </p:nvSpPr>
        <p:spPr/>
        <p:txBody>
          <a:bodyPr>
            <a:normAutofit lnSpcReduction="10000"/>
          </a:bodyPr>
          <a:lstStyle/>
          <a:p>
            <a:pPr>
              <a:buNone/>
            </a:pPr>
            <a:r>
              <a:rPr lang="en-US" dirty="0"/>
              <a:t>You need to understand the following  2 terms for the exam</a:t>
            </a:r>
          </a:p>
          <a:p>
            <a:r>
              <a:rPr lang="en-US" dirty="0"/>
              <a:t>Due Diligence*: act of investigating and understanding a risk a company faces.</a:t>
            </a:r>
          </a:p>
          <a:p>
            <a:r>
              <a:rPr lang="en-US" dirty="0"/>
              <a:t>Due Care*: demonstrates that a company has taken responsibility for it’s activities and has taken necessary steps to protect it’s assets and employees from threats.</a:t>
            </a:r>
          </a:p>
          <a:p>
            <a:r>
              <a:rPr lang="en-US" dirty="0"/>
              <a:t>Not practicing these can lead to charges of negligence.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Availability (51)</a:t>
            </a:r>
          </a:p>
        </p:txBody>
      </p:sp>
      <p:sp>
        <p:nvSpPr>
          <p:cNvPr id="22531" name="Rectangle 3"/>
          <p:cNvSpPr>
            <a:spLocks noGrp="1" noChangeArrowheads="1"/>
          </p:cNvSpPr>
          <p:nvPr>
            <p:ph idx="1"/>
          </p:nvPr>
        </p:nvSpPr>
        <p:spPr/>
        <p:txBody>
          <a:bodyPr/>
          <a:lstStyle/>
          <a:p>
            <a:r>
              <a:rPr lang="en-US"/>
              <a:t>The ability to access data and systems by authorized parties</a:t>
            </a:r>
          </a:p>
          <a:p>
            <a:r>
              <a:rPr lang="en-US"/>
              <a:t>This is very easy to attack and hard to defend against.</a:t>
            </a:r>
          </a:p>
          <a:p>
            <a:r>
              <a:rPr lang="en-US"/>
              <a:t>Attacks are often DoS type attacks.</a:t>
            </a:r>
          </a:p>
          <a:p>
            <a:pPr lvl="1">
              <a:buFontTx/>
              <a:buNone/>
            </a:pPr>
            <a:r>
              <a:rPr lang="en-US"/>
              <a:t>Example of Availability attack:</a:t>
            </a:r>
          </a:p>
          <a:p>
            <a:pPr lvl="1"/>
            <a:r>
              <a:rPr lang="en-US"/>
              <a:t>Taking down a power grid</a:t>
            </a:r>
          </a:p>
          <a:p>
            <a:pPr lvl="1"/>
            <a:r>
              <a:rPr lang="en-US"/>
              <a:t>Stopping stock market trades</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3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US"/>
              <a:t>Random Terminology* (110)</a:t>
            </a:r>
          </a:p>
        </p:txBody>
      </p:sp>
      <p:sp>
        <p:nvSpPr>
          <p:cNvPr id="92163" name="Rectangle 3"/>
          <p:cNvSpPr>
            <a:spLocks noGrp="1" noChangeArrowheads="1"/>
          </p:cNvSpPr>
          <p:nvPr>
            <p:ph idx="1"/>
          </p:nvPr>
        </p:nvSpPr>
        <p:spPr/>
        <p:txBody>
          <a:bodyPr>
            <a:normAutofit lnSpcReduction="10000"/>
          </a:bodyPr>
          <a:lstStyle/>
          <a:p>
            <a:pPr>
              <a:buNone/>
            </a:pPr>
            <a:r>
              <a:rPr lang="en-US" dirty="0"/>
              <a:t>You need to understand the following  2 terms for the exam</a:t>
            </a:r>
          </a:p>
          <a:p>
            <a:r>
              <a:rPr lang="en-US" dirty="0"/>
              <a:t>Due Diligence*: act of investigating and understanding a risk a company faces.</a:t>
            </a:r>
          </a:p>
          <a:p>
            <a:r>
              <a:rPr lang="en-US" dirty="0"/>
              <a:t>Due Care*: demonstrates that a company has taken responsibility for it’s activities and has taken necessary steps to protect it’s assets and employees from threats.</a:t>
            </a:r>
          </a:p>
          <a:p>
            <a:r>
              <a:rPr lang="en-US" dirty="0"/>
              <a:t>Not practicing these can lead to charges of negligence.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US"/>
              <a:t>Review of Policies, Standards…</a:t>
            </a:r>
          </a:p>
        </p:txBody>
      </p:sp>
      <p:sp>
        <p:nvSpPr>
          <p:cNvPr id="96259" name="Rectangle 3"/>
          <p:cNvSpPr>
            <a:spLocks noGrp="1" noChangeArrowheads="1"/>
          </p:cNvSpPr>
          <p:nvPr>
            <p:ph idx="1"/>
          </p:nvPr>
        </p:nvSpPr>
        <p:spPr/>
        <p:txBody>
          <a:bodyPr/>
          <a:lstStyle/>
          <a:p>
            <a:pPr>
              <a:buNone/>
            </a:pPr>
            <a:r>
              <a:rPr lang="en-US" dirty="0"/>
              <a:t>We just talked about Polices, Standards, Baselines, Guidelines and Procedures</a:t>
            </a:r>
          </a:p>
          <a:p>
            <a:pPr lvl="1"/>
            <a:r>
              <a:rPr lang="en-US" dirty="0"/>
              <a:t>Internalize these terms for the exam</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4"/>
          <p:cNvSpPr>
            <a:spLocks noGrp="1" noChangeArrowheads="1"/>
          </p:cNvSpPr>
          <p:nvPr>
            <p:ph type="ctrTitle"/>
          </p:nvPr>
        </p:nvSpPr>
        <p:spPr/>
        <p:txBody>
          <a:bodyPr/>
          <a:lstStyle/>
          <a:p>
            <a:pPr eaLnBrk="1" hangingPunct="1"/>
            <a:r>
              <a:rPr lang="en-US"/>
              <a:t>Information Classification</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t>Information Classification (111)</a:t>
            </a:r>
          </a:p>
        </p:txBody>
      </p:sp>
      <p:sp>
        <p:nvSpPr>
          <p:cNvPr id="98307" name="Rectangle 3"/>
          <p:cNvSpPr>
            <a:spLocks noGrp="1" noChangeArrowheads="1"/>
          </p:cNvSpPr>
          <p:nvPr>
            <p:ph idx="1"/>
          </p:nvPr>
        </p:nvSpPr>
        <p:spPr/>
        <p:txBody>
          <a:bodyPr/>
          <a:lstStyle/>
          <a:p>
            <a:pPr>
              <a:buNone/>
            </a:pPr>
            <a:r>
              <a:rPr lang="en-US" dirty="0"/>
              <a:t>We need to be able to assign value to information, this is Information Classification.</a:t>
            </a:r>
          </a:p>
          <a:p>
            <a:pPr lvl="1"/>
            <a:r>
              <a:rPr lang="en-US" dirty="0"/>
              <a:t>Data is classified to ensure data is protected in a COST-EFFECTIVE* manner.</a:t>
            </a:r>
          </a:p>
          <a:p>
            <a:pPr lvl="1"/>
            <a:r>
              <a:rPr lang="en-US" dirty="0"/>
              <a:t>Each classification should have separate handing requirements.</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Information Classification</a:t>
            </a:r>
          </a:p>
        </p:txBody>
      </p:sp>
      <p:sp>
        <p:nvSpPr>
          <p:cNvPr id="96259" name="Rectangle 3"/>
          <p:cNvSpPr>
            <a:spLocks noGrp="1" noChangeArrowheads="1"/>
          </p:cNvSpPr>
          <p:nvPr>
            <p:ph idx="1"/>
          </p:nvPr>
        </p:nvSpPr>
        <p:spPr/>
        <p:txBody>
          <a:bodyPr/>
          <a:lstStyle/>
          <a:p>
            <a:pPr>
              <a:buNone/>
            </a:pPr>
            <a:r>
              <a:rPr lang="en-US" dirty="0"/>
              <a:t>Military vs. private sector concerns</a:t>
            </a:r>
          </a:p>
          <a:p>
            <a:r>
              <a:rPr lang="en-US" dirty="0"/>
              <a:t>Military is usually more concerned with confidentiality</a:t>
            </a:r>
          </a:p>
          <a:p>
            <a:r>
              <a:rPr lang="en-US" dirty="0"/>
              <a:t>Private Sector is usually more concerned with integrity and availability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5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normAutofit fontScale="90000"/>
          </a:bodyPr>
          <a:lstStyle/>
          <a:p>
            <a:r>
              <a:rPr lang="en-US"/>
              <a:t>What are some common classifications?</a:t>
            </a:r>
          </a:p>
        </p:txBody>
      </p:sp>
      <p:sp>
        <p:nvSpPr>
          <p:cNvPr id="100355" name="Rectangle 3"/>
          <p:cNvSpPr>
            <a:spLocks noGrp="1" noChangeArrowheads="1"/>
          </p:cNvSpPr>
          <p:nvPr>
            <p:ph idx="1"/>
          </p:nvPr>
        </p:nvSpPr>
        <p:spPr/>
        <p:txBody>
          <a:bodyPr/>
          <a:lstStyle/>
          <a:p>
            <a:pPr>
              <a:buNone/>
            </a:pPr>
            <a:r>
              <a:rPr lang="en-US" dirty="0"/>
              <a:t>Let’s look in the book at page 113.</a:t>
            </a:r>
          </a:p>
          <a:p>
            <a:r>
              <a:rPr lang="en-US" dirty="0"/>
              <a:t>You should know these levels and what are example of each level for the exam!</a:t>
            </a:r>
          </a:p>
          <a:p>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Classification Controls (115)</a:t>
            </a:r>
          </a:p>
        </p:txBody>
      </p:sp>
      <p:sp>
        <p:nvSpPr>
          <p:cNvPr id="101379" name="Rectangle 3"/>
          <p:cNvSpPr>
            <a:spLocks noGrp="1" noChangeArrowheads="1"/>
          </p:cNvSpPr>
          <p:nvPr>
            <p:ph idx="1"/>
          </p:nvPr>
        </p:nvSpPr>
        <p:spPr/>
        <p:txBody>
          <a:bodyPr>
            <a:normAutofit lnSpcReduction="10000"/>
          </a:bodyPr>
          <a:lstStyle/>
          <a:p>
            <a:pPr>
              <a:buNone/>
            </a:pPr>
            <a:r>
              <a:rPr lang="en-US" dirty="0"/>
              <a:t>Once data is classified we must take measures in order to protect and manage the data</a:t>
            </a:r>
          </a:p>
          <a:p>
            <a:pPr lvl="1"/>
            <a:r>
              <a:rPr lang="en-US" dirty="0"/>
              <a:t>Access controls</a:t>
            </a:r>
          </a:p>
          <a:p>
            <a:pPr lvl="1"/>
            <a:r>
              <a:rPr lang="en-US" dirty="0"/>
              <a:t>Encryption of data </a:t>
            </a:r>
            <a:r>
              <a:rPr lang="en-US" i="1" dirty="0"/>
              <a:t>in transit</a:t>
            </a:r>
            <a:r>
              <a:rPr lang="en-US" dirty="0"/>
              <a:t>* and </a:t>
            </a:r>
            <a:r>
              <a:rPr lang="en-US" i="1" dirty="0"/>
              <a:t>at rest</a:t>
            </a:r>
            <a:r>
              <a:rPr lang="en-US" dirty="0"/>
              <a:t>*</a:t>
            </a:r>
          </a:p>
          <a:p>
            <a:pPr lvl="1"/>
            <a:r>
              <a:rPr lang="en-US" dirty="0"/>
              <a:t>Data access should be logged and audited</a:t>
            </a:r>
          </a:p>
          <a:p>
            <a:pPr lvl="1"/>
            <a:r>
              <a:rPr lang="en-US" dirty="0"/>
              <a:t>Periodically review classifications</a:t>
            </a:r>
          </a:p>
          <a:p>
            <a:pPr lvl="1"/>
            <a:r>
              <a:rPr lang="en-US" dirty="0"/>
              <a:t>Backup and restoration procedures</a:t>
            </a:r>
          </a:p>
          <a:p>
            <a:pPr lvl="1"/>
            <a:r>
              <a:rPr lang="en-US" dirty="0"/>
              <a:t>Change Control procedures</a:t>
            </a:r>
          </a:p>
          <a:p>
            <a:pPr lvl="1"/>
            <a:r>
              <a:rPr lang="en-US" dirty="0"/>
              <a:t>Proper data disposals</a:t>
            </a:r>
          </a:p>
          <a:p>
            <a:pPr lvl="1"/>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4"/>
          <p:cNvSpPr>
            <a:spLocks noGrp="1" noChangeArrowheads="1"/>
          </p:cNvSpPr>
          <p:nvPr>
            <p:ph type="ctrTitle"/>
          </p:nvPr>
        </p:nvSpPr>
        <p:spPr/>
        <p:txBody>
          <a:bodyPr/>
          <a:lstStyle/>
          <a:p>
            <a:pPr eaLnBrk="1" hangingPunct="1"/>
            <a:r>
              <a:rPr lang="en-US"/>
              <a:t>Positions and Responsibilities</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r>
              <a:rPr lang="en-US"/>
              <a:t>Positions and Responsibilities</a:t>
            </a:r>
          </a:p>
        </p:txBody>
      </p:sp>
      <p:sp>
        <p:nvSpPr>
          <p:cNvPr id="104451" name="Rectangle 3"/>
          <p:cNvSpPr>
            <a:spLocks noGrp="1" noChangeArrowheads="1"/>
          </p:cNvSpPr>
          <p:nvPr>
            <p:ph idx="1"/>
          </p:nvPr>
        </p:nvSpPr>
        <p:spPr/>
        <p:txBody>
          <a:bodyPr/>
          <a:lstStyle/>
          <a:p>
            <a:pPr>
              <a:buNone/>
            </a:pPr>
            <a:r>
              <a:rPr lang="en-US" dirty="0"/>
              <a:t>Senior management is obviously ULTIMATELY responsible for data security, risk management and pretty much everything else. However let’s look at some of the other positions commonly found and see what their responsibilities are.</a:t>
            </a:r>
          </a:p>
          <a:p>
            <a:r>
              <a:rPr lang="en-US" dirty="0"/>
              <a:t>For the exam, you should know all the positions we are about to talk about*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r>
              <a:rPr lang="en-US"/>
              <a:t>Data Owner* (125)</a:t>
            </a:r>
          </a:p>
        </p:txBody>
      </p:sp>
      <p:sp>
        <p:nvSpPr>
          <p:cNvPr id="105475" name="Rectangle 3"/>
          <p:cNvSpPr>
            <a:spLocks noGrp="1" noChangeArrowheads="1"/>
          </p:cNvSpPr>
          <p:nvPr>
            <p:ph idx="1"/>
          </p:nvPr>
        </p:nvSpPr>
        <p:spPr/>
        <p:txBody>
          <a:bodyPr/>
          <a:lstStyle/>
          <a:p>
            <a:pPr>
              <a:buNone/>
            </a:pPr>
            <a:r>
              <a:rPr lang="en-US" dirty="0"/>
              <a:t>Data owner is usually a member of management who is in charge of a specific business unit and responsible for that information that such a unit possesses.</a:t>
            </a:r>
          </a:p>
          <a:p>
            <a:r>
              <a:rPr lang="en-US" dirty="0"/>
              <a:t>Responsible for specifying the classification of data</a:t>
            </a:r>
          </a:p>
          <a:p>
            <a:r>
              <a:rPr lang="en-US" dirty="0"/>
              <a:t>Responsible for determining necessary controls are in place to protect data</a:t>
            </a:r>
          </a:p>
          <a:p>
            <a:r>
              <a:rPr lang="en-US" dirty="0"/>
              <a:t>(more)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Foundry">
      <a:dk1>
        <a:sysClr val="windowText" lastClr="000000"/>
      </a:dk1>
      <a:lt1>
        <a:sysClr val="window" lastClr="FFFFFF"/>
      </a:lt1>
      <a:dk2>
        <a:srgbClr val="676A55"/>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FE5C92F24E4244AAD2ED8B96D617959" ma:contentTypeVersion="0" ma:contentTypeDescription="Create a new document." ma:contentTypeScope="" ma:versionID="3ec963ec0d5e41d76febbe2db8964cc7">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9A037D-9139-4043-8435-FBB3E7109659}">
  <ds:schemaRefs>
    <ds:schemaRef ds:uri="http://schemas.microsoft.com/sharepoint/v3/contenttype/forms"/>
  </ds:schemaRefs>
</ds:datastoreItem>
</file>

<file path=customXml/itemProps2.xml><?xml version="1.0" encoding="utf-8"?>
<ds:datastoreItem xmlns:ds="http://schemas.openxmlformats.org/officeDocument/2006/customXml" ds:itemID="{245CC47E-ABEB-46C0-BB24-FF5D75C69FC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E0F1816-4D88-489C-9804-2FA1E27590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Module</Template>
  <TotalTime>1038</TotalTime>
  <Words>5211</Words>
  <Application>Microsoft Macintosh PowerPoint</Application>
  <PresentationFormat>On-screen Show (4:3)</PresentationFormat>
  <Paragraphs>677</Paragraphs>
  <Slides>128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128</vt:i4>
      </vt:variant>
    </vt:vector>
  </HeadingPairs>
  <TitlesOfParts>
    <vt:vector size="135" baseType="lpstr">
      <vt:lpstr>Arial</vt:lpstr>
      <vt:lpstr>Corbel</vt:lpstr>
      <vt:lpstr>Helvetica Neue</vt:lpstr>
      <vt:lpstr>Wingdings</vt:lpstr>
      <vt:lpstr>Wingdings 2</vt:lpstr>
      <vt:lpstr>Wingdings 3</vt:lpstr>
      <vt:lpstr>Module</vt:lpstr>
      <vt:lpstr> Information Security and Risk Management</vt:lpstr>
      <vt:lpstr>First Some Terms</vt:lpstr>
      <vt:lpstr>CIA</vt:lpstr>
      <vt:lpstr>CIA… wrong CIA</vt:lpstr>
      <vt:lpstr>Confidentiality (53)</vt:lpstr>
      <vt:lpstr>Integrity (52)</vt:lpstr>
      <vt:lpstr>Integrity Example</vt:lpstr>
      <vt:lpstr>Integrity</vt:lpstr>
      <vt:lpstr>Availability (51)</vt:lpstr>
      <vt:lpstr>Security Management</vt:lpstr>
      <vt:lpstr>Security Management</vt:lpstr>
      <vt:lpstr> Security Program</vt:lpstr>
      <vt:lpstr>Security Program Development</vt:lpstr>
      <vt:lpstr>Security Program</vt:lpstr>
      <vt:lpstr>Security Program Goals*</vt:lpstr>
      <vt:lpstr>Business Requirements Private vs. Military</vt:lpstr>
      <vt:lpstr>Understand this </vt:lpstr>
      <vt:lpstr>Lets REPEAT THOSE LAST CONCEPTS</vt:lpstr>
      <vt:lpstr>Information Risk Management</vt:lpstr>
      <vt:lpstr>Information Risk Management (73) </vt:lpstr>
      <vt:lpstr>Information Risk Management</vt:lpstr>
      <vt:lpstr>What are risks*</vt:lpstr>
      <vt:lpstr>Information Risk management</vt:lpstr>
      <vt:lpstr>IRM</vt:lpstr>
      <vt:lpstr>IRM team (75)</vt:lpstr>
      <vt:lpstr>Risk Management Terms! (54)</vt:lpstr>
      <vt:lpstr>Vulnerability* (54)</vt:lpstr>
      <vt:lpstr>Threat * (54)</vt:lpstr>
      <vt:lpstr>Threat Agent (n/b)</vt:lpstr>
      <vt:lpstr>Risk* (54)</vt:lpstr>
      <vt:lpstr>Exposure (54)</vt:lpstr>
      <vt:lpstr>Countermeasure or Safeguard* (54)</vt:lpstr>
      <vt:lpstr>Security Controls (49)</vt:lpstr>
      <vt:lpstr>Security Controls (49)</vt:lpstr>
      <vt:lpstr>Control Matrix</vt:lpstr>
      <vt:lpstr>Controls: Functional vs. Assurance</vt:lpstr>
      <vt:lpstr>Risk Analysis</vt:lpstr>
      <vt:lpstr>Risk Analysis (76)</vt:lpstr>
      <vt:lpstr>Risk Analysis Goals (76)</vt:lpstr>
      <vt:lpstr>Value of information and assets? (79)</vt:lpstr>
      <vt:lpstr>2 types of analysis</vt:lpstr>
      <vt:lpstr>Quantitative (86)</vt:lpstr>
      <vt:lpstr>Quantitative Analysis (86)</vt:lpstr>
      <vt:lpstr>Overview of  steps in a quantitative analysis (87)</vt:lpstr>
      <vt:lpstr>Steps in Quantitative Analysis (87)</vt:lpstr>
      <vt:lpstr>Step 1:Assign value to assets (88)</vt:lpstr>
      <vt:lpstr>Step 2:Estimate Loss Potential* (88)</vt:lpstr>
      <vt:lpstr>Step 2:Estimate Loss Potential* (88)</vt:lpstr>
      <vt:lpstr>Step 2: 2:Estimate Loss Potential* </vt:lpstr>
      <vt:lpstr>Step 2: 2:Estimate Loss Potential* </vt:lpstr>
      <vt:lpstr>Step 3:Perform a Threat Analysis (88)</vt:lpstr>
      <vt:lpstr>Step 4: Derive the ALE (88)</vt:lpstr>
      <vt:lpstr>Step 5: Reduce, Transfer, Avoid or Accept the Risk (88)</vt:lpstr>
      <vt:lpstr>Determining Cost Effective Countermeasures (95)</vt:lpstr>
      <vt:lpstr>Determining Cost Effective Countermeasures (95)</vt:lpstr>
      <vt:lpstr>Determining Cost Effective Countermeasures (95)</vt:lpstr>
      <vt:lpstr>Word Problem</vt:lpstr>
      <vt:lpstr>Word Problem Answer</vt:lpstr>
      <vt:lpstr>Word Problem Answer</vt:lpstr>
      <vt:lpstr>Word Problem Answer</vt:lpstr>
      <vt:lpstr>Details of Reducing Risk (95)</vt:lpstr>
      <vt:lpstr>Risk Analysis Flowchart</vt:lpstr>
      <vt:lpstr>Total Risk vs. Residual Risk (100)</vt:lpstr>
      <vt:lpstr>Total Risk vs. Residual Risk (100)</vt:lpstr>
      <vt:lpstr>Review of Quantitative (91)</vt:lpstr>
      <vt:lpstr>Qualitative Risk Analysis (91)</vt:lpstr>
      <vt:lpstr> Qualitative* (91)</vt:lpstr>
      <vt:lpstr>Delphi</vt:lpstr>
      <vt:lpstr>Delphi* (94)</vt:lpstr>
      <vt:lpstr>Modified Delphi (94)</vt:lpstr>
      <vt:lpstr>Other Qualitative Methods</vt:lpstr>
      <vt:lpstr>Other Qualitative Methods</vt:lpstr>
      <vt:lpstr>Other Qualitative Methods</vt:lpstr>
      <vt:lpstr>Review of Quantitative and Qualitative (95)</vt:lpstr>
      <vt:lpstr>Policies, Standards, Baselines, Guidelines, and Procedures</vt:lpstr>
      <vt:lpstr>Policies Standards, Baselines, Guidelines and Procedures (102)</vt:lpstr>
      <vt:lpstr>Security Policy* (102)</vt:lpstr>
      <vt:lpstr>Security Policy (102)</vt:lpstr>
      <vt:lpstr>Security Policy</vt:lpstr>
      <vt:lpstr>System Specific Security Policy</vt:lpstr>
      <vt:lpstr>Standards* (106)</vt:lpstr>
      <vt:lpstr>Baseline  </vt:lpstr>
      <vt:lpstr>Close actually… </vt:lpstr>
      <vt:lpstr>Baseline* (107)</vt:lpstr>
      <vt:lpstr>Baseline (107)</vt:lpstr>
      <vt:lpstr>Baseline (107)</vt:lpstr>
      <vt:lpstr>Guidelines* (108)</vt:lpstr>
      <vt:lpstr>Procedures* (108)</vt:lpstr>
      <vt:lpstr>Random Terminology* (110)</vt:lpstr>
      <vt:lpstr>Random Terminology* (110)</vt:lpstr>
      <vt:lpstr>Review of Policies, Standards…</vt:lpstr>
      <vt:lpstr>Information Classification</vt:lpstr>
      <vt:lpstr>Information Classification (111)</vt:lpstr>
      <vt:lpstr>Information Classification</vt:lpstr>
      <vt:lpstr>What are some common classifications?</vt:lpstr>
      <vt:lpstr>Classification Controls (115)</vt:lpstr>
      <vt:lpstr>Positions and Responsibilities</vt:lpstr>
      <vt:lpstr>Positions and Responsibilities</vt:lpstr>
      <vt:lpstr>Data Owner* (125)</vt:lpstr>
      <vt:lpstr>Data Owner*</vt:lpstr>
      <vt:lpstr>Data Custodian</vt:lpstr>
      <vt:lpstr>Data Custodian* (125)</vt:lpstr>
      <vt:lpstr>Security Administrator* (126)</vt:lpstr>
      <vt:lpstr>Understand this (security administrator)</vt:lpstr>
      <vt:lpstr>Security Analyst* (127)</vt:lpstr>
      <vt:lpstr>Supervisor (127)</vt:lpstr>
      <vt:lpstr>Data Analyst (128)</vt:lpstr>
      <vt:lpstr>Process Owner (128)</vt:lpstr>
      <vt:lpstr>User * (128)</vt:lpstr>
      <vt:lpstr>Auditor* (129)</vt:lpstr>
      <vt:lpstr>Auditor (not in book)</vt:lpstr>
      <vt:lpstr>Administrative Controls and Concepts</vt:lpstr>
      <vt:lpstr>Separation of Duties*</vt:lpstr>
      <vt:lpstr>Collusion* (133)</vt:lpstr>
      <vt:lpstr>Hiring Practices* (131)</vt:lpstr>
      <vt:lpstr>Rotation of Duties* (133)</vt:lpstr>
      <vt:lpstr>Mandatory Vacations</vt:lpstr>
      <vt:lpstr>Mandatory Vacations* (133)</vt:lpstr>
      <vt:lpstr>Split Knowledge* (133)</vt:lpstr>
      <vt:lpstr>Dual Control</vt:lpstr>
      <vt:lpstr>Dual Control (133)</vt:lpstr>
      <vt:lpstr>Employee Termination</vt:lpstr>
      <vt:lpstr>Employee Termination* (133)</vt:lpstr>
      <vt:lpstr>Security Awareness Training</vt:lpstr>
      <vt:lpstr>Chapter 3 - Review</vt:lpstr>
      <vt:lpstr>Chapter 3 - Review</vt:lpstr>
      <vt:lpstr>Chapter 3 - Review</vt:lpstr>
      <vt:lpstr>What Can I Teach?</vt:lpstr>
    </vt:vector>
  </TitlesOfParts>
  <Company>Paladin Group,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CBK Domain #1 Information Security and Risk Management</dc:title>
  <dc:creator>brianb</dc:creator>
  <cp:lastModifiedBy>Syed Yawar Abbas Zaidi</cp:lastModifiedBy>
  <cp:revision>185</cp:revision>
  <dcterms:created xsi:type="dcterms:W3CDTF">2010-01-13T00:11:34Z</dcterms:created>
  <dcterms:modified xsi:type="dcterms:W3CDTF">2024-10-10T07:30:21Z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0x0101009FE5C92F24E4244AAD2ED8B96D617959</vt:lpwstr>
  </property>
</Properties>
</file>