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8"/>
  </p:notesMasterIdLst>
  <p:sldIdLst>
    <p:sldId id="256" r:id="rId2"/>
    <p:sldId id="257" r:id="rId3"/>
    <p:sldId id="258" r:id="rId4"/>
    <p:sldId id="259" r:id="rId5"/>
    <p:sldId id="260" r:id="rId6"/>
    <p:sldId id="295" r:id="rId7"/>
    <p:sldId id="261" r:id="rId8"/>
    <p:sldId id="279" r:id="rId9"/>
    <p:sldId id="280" r:id="rId10"/>
    <p:sldId id="288" r:id="rId11"/>
    <p:sldId id="290" r:id="rId12"/>
    <p:sldId id="262" r:id="rId13"/>
    <p:sldId id="263" r:id="rId14"/>
    <p:sldId id="281" r:id="rId15"/>
    <p:sldId id="283" r:id="rId16"/>
    <p:sldId id="284" r:id="rId17"/>
    <p:sldId id="264" r:id="rId18"/>
    <p:sldId id="265" r:id="rId19"/>
    <p:sldId id="266" r:id="rId20"/>
    <p:sldId id="267" r:id="rId21"/>
    <p:sldId id="291" r:id="rId22"/>
    <p:sldId id="292" r:id="rId23"/>
    <p:sldId id="269" r:id="rId24"/>
    <p:sldId id="270" r:id="rId25"/>
    <p:sldId id="293" r:id="rId26"/>
    <p:sldId id="271" r:id="rId27"/>
    <p:sldId id="272" r:id="rId28"/>
    <p:sldId id="273" r:id="rId29"/>
    <p:sldId id="289" r:id="rId30"/>
    <p:sldId id="274" r:id="rId31"/>
    <p:sldId id="294" r:id="rId32"/>
    <p:sldId id="275" r:id="rId33"/>
    <p:sldId id="276" r:id="rId34"/>
    <p:sldId id="277" r:id="rId35"/>
    <p:sldId id="285" r:id="rId36"/>
    <p:sldId id="286" r:id="rId37"/>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79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b="1" dirty="0">
                <a:solidFill>
                  <a:schemeClr val="tx1">
                    <a:lumMod val="50000"/>
                    <a:lumOff val="50000"/>
                  </a:schemeClr>
                </a:solidFill>
              </a:rPr>
              <a:t>AI Marking System</a:t>
            </a:r>
            <a:endParaRPr b="1" dirty="0">
              <a:solidFill>
                <a:schemeClr val="tx1">
                  <a:lumMod val="50000"/>
                  <a:lumOff val="50000"/>
                </a:schemeClr>
              </a:solidFill>
            </a:endParaRPr>
          </a:p>
          <a:p>
            <a:pPr marL="63500" lvl="0" indent="0" algn="ctr" rtl="0">
              <a:lnSpc>
                <a:spcPct val="100000"/>
              </a:lnSpc>
              <a:spcBef>
                <a:spcPts val="280"/>
              </a:spcBef>
              <a:spcAft>
                <a:spcPts val="0"/>
              </a:spcAft>
              <a:buClr>
                <a:srgbClr val="888888"/>
              </a:buClr>
              <a:buSzPts val="1400"/>
              <a:buFont typeface="Arial"/>
              <a:buNone/>
            </a:pPr>
            <a:r>
              <a:rPr lang="en-US" sz="1400" b="1" dirty="0">
                <a:solidFill>
                  <a:schemeClr val="tx1">
                    <a:lumMod val="50000"/>
                    <a:lumOff val="50000"/>
                  </a:schemeClr>
                </a:solidFill>
              </a:rPr>
              <a:t>Supervised By: </a:t>
            </a:r>
            <a:r>
              <a:rPr lang="en-US" sz="1400" b="1" dirty="0" err="1">
                <a:solidFill>
                  <a:schemeClr val="tx1">
                    <a:lumMod val="50000"/>
                    <a:lumOff val="50000"/>
                  </a:schemeClr>
                </a:solidFill>
              </a:rPr>
              <a:t>Mr</a:t>
            </a:r>
            <a:r>
              <a:rPr lang="en-US" sz="1400" b="1" dirty="0">
                <a:solidFill>
                  <a:schemeClr val="tx1">
                    <a:lumMod val="50000"/>
                    <a:lumOff val="50000"/>
                  </a:schemeClr>
                </a:solidFill>
              </a:rPr>
              <a:t> </a:t>
            </a:r>
            <a:r>
              <a:rPr lang="en-US" sz="1400" b="1" dirty="0" err="1">
                <a:solidFill>
                  <a:schemeClr val="tx1">
                    <a:lumMod val="50000"/>
                    <a:lumOff val="50000"/>
                  </a:schemeClr>
                </a:solidFill>
              </a:rPr>
              <a:t>Tajamul</a:t>
            </a:r>
            <a:r>
              <a:rPr lang="en-US" sz="1400" b="1" dirty="0">
                <a:solidFill>
                  <a:schemeClr val="tx1">
                    <a:lumMod val="50000"/>
                    <a:lumOff val="50000"/>
                  </a:schemeClr>
                </a:solidFill>
              </a:rPr>
              <a:t> Shahzad</a:t>
            </a:r>
            <a:endParaRPr b="1" dirty="0">
              <a:solidFill>
                <a:schemeClr val="tx1">
                  <a:lumMod val="50000"/>
                  <a:lumOff val="50000"/>
                </a:schemeClr>
              </a:solidFill>
            </a:endParaRP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6713A-BE89-A220-5519-ED2647F3BF8E}"/>
              </a:ext>
            </a:extLst>
          </p:cNvPr>
          <p:cNvSpPr>
            <a:spLocks noGrp="1"/>
          </p:cNvSpPr>
          <p:nvPr>
            <p:ph type="title"/>
          </p:nvPr>
        </p:nvSpPr>
        <p:spPr>
          <a:xfrm>
            <a:off x="457200" y="274638"/>
            <a:ext cx="8229600" cy="411162"/>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Table[1/2]</a:t>
            </a:r>
          </a:p>
        </p:txBody>
      </p:sp>
      <p:graphicFrame>
        <p:nvGraphicFramePr>
          <p:cNvPr id="4" name="Table 3">
            <a:extLst>
              <a:ext uri="{FF2B5EF4-FFF2-40B4-BE49-F238E27FC236}">
                <a16:creationId xmlns:a16="http://schemas.microsoft.com/office/drawing/2014/main" id="{086EE6E5-90E4-7FB5-51B7-BCA090311026}"/>
              </a:ext>
            </a:extLst>
          </p:cNvPr>
          <p:cNvGraphicFramePr>
            <a:graphicFrameLocks noGrp="1"/>
          </p:cNvGraphicFramePr>
          <p:nvPr>
            <p:extLst>
              <p:ext uri="{D42A27DB-BD31-4B8C-83A1-F6EECF244321}">
                <p14:modId xmlns:p14="http://schemas.microsoft.com/office/powerpoint/2010/main" val="1707704801"/>
              </p:ext>
            </p:extLst>
          </p:nvPr>
        </p:nvGraphicFramePr>
        <p:xfrm>
          <a:off x="457199" y="877824"/>
          <a:ext cx="8229599" cy="4375404"/>
        </p:xfrm>
        <a:graphic>
          <a:graphicData uri="http://schemas.openxmlformats.org/drawingml/2006/table">
            <a:tbl>
              <a:tblPr firstRow="1" bandRow="1">
                <a:tableStyleId>{5C22544A-7EE6-4342-B048-85BDC9FD1C3A}</a:tableStyleId>
              </a:tblPr>
              <a:tblGrid>
                <a:gridCol w="859537">
                  <a:extLst>
                    <a:ext uri="{9D8B030D-6E8A-4147-A177-3AD203B41FA5}">
                      <a16:colId xmlns:a16="http://schemas.microsoft.com/office/drawing/2014/main" val="4035568610"/>
                    </a:ext>
                  </a:extLst>
                </a:gridCol>
                <a:gridCol w="1033272">
                  <a:extLst>
                    <a:ext uri="{9D8B030D-6E8A-4147-A177-3AD203B41FA5}">
                      <a16:colId xmlns:a16="http://schemas.microsoft.com/office/drawing/2014/main" val="4215462398"/>
                    </a:ext>
                  </a:extLst>
                </a:gridCol>
                <a:gridCol w="1143000">
                  <a:extLst>
                    <a:ext uri="{9D8B030D-6E8A-4147-A177-3AD203B41FA5}">
                      <a16:colId xmlns:a16="http://schemas.microsoft.com/office/drawing/2014/main" val="246318996"/>
                    </a:ext>
                  </a:extLst>
                </a:gridCol>
                <a:gridCol w="1666819">
                  <a:extLst>
                    <a:ext uri="{9D8B030D-6E8A-4147-A177-3AD203B41FA5}">
                      <a16:colId xmlns:a16="http://schemas.microsoft.com/office/drawing/2014/main" val="1745961671"/>
                    </a:ext>
                  </a:extLst>
                </a:gridCol>
                <a:gridCol w="1175657">
                  <a:extLst>
                    <a:ext uri="{9D8B030D-6E8A-4147-A177-3AD203B41FA5}">
                      <a16:colId xmlns:a16="http://schemas.microsoft.com/office/drawing/2014/main" val="1932191228"/>
                    </a:ext>
                  </a:extLst>
                </a:gridCol>
                <a:gridCol w="1175657">
                  <a:extLst>
                    <a:ext uri="{9D8B030D-6E8A-4147-A177-3AD203B41FA5}">
                      <a16:colId xmlns:a16="http://schemas.microsoft.com/office/drawing/2014/main" val="1659029570"/>
                    </a:ext>
                  </a:extLst>
                </a:gridCol>
                <a:gridCol w="1175657">
                  <a:extLst>
                    <a:ext uri="{9D8B030D-6E8A-4147-A177-3AD203B41FA5}">
                      <a16:colId xmlns:a16="http://schemas.microsoft.com/office/drawing/2014/main" val="2461865564"/>
                    </a:ext>
                  </a:extLst>
                </a:gridCol>
              </a:tblGrid>
              <a:tr h="704088">
                <a:tc>
                  <a:txBody>
                    <a:bodyPr/>
                    <a:lstStyle/>
                    <a:p>
                      <a:r>
                        <a:rPr lang="en-US" sz="1200" dirty="0">
                          <a:latin typeface="Times New Roman" panose="02020603050405020304" pitchFamily="18" charset="0"/>
                          <a:cs typeface="Times New Roman" panose="02020603050405020304" pitchFamily="18" charset="0"/>
                        </a:rPr>
                        <a:t>Study &amp; Reference</a:t>
                      </a:r>
                    </a:p>
                  </a:txBody>
                  <a:tcPr anchor="ctr"/>
                </a:tc>
                <a:tc>
                  <a:txBody>
                    <a:bodyPr/>
                    <a:lstStyle/>
                    <a:p>
                      <a:r>
                        <a:rPr lang="en-US" sz="1200">
                          <a:latin typeface="Times New Roman" panose="02020603050405020304" pitchFamily="18" charset="0"/>
                          <a:cs typeface="Times New Roman" panose="02020603050405020304" pitchFamily="18" charset="0"/>
                        </a:rPr>
                        <a:t>Model/Technology Used</a:t>
                      </a:r>
                    </a:p>
                  </a:txBody>
                  <a:tcPr anchor="ctr"/>
                </a:tc>
                <a:tc>
                  <a:txBody>
                    <a:bodyPr/>
                    <a:lstStyle/>
                    <a:p>
                      <a:r>
                        <a:rPr lang="en-US" sz="1200" dirty="0">
                          <a:latin typeface="Times New Roman" panose="02020603050405020304" pitchFamily="18" charset="0"/>
                          <a:cs typeface="Times New Roman" panose="02020603050405020304" pitchFamily="18" charset="0"/>
                        </a:rPr>
                        <a:t>Dataset</a:t>
                      </a:r>
                    </a:p>
                  </a:txBody>
                  <a:tcPr anchor="ctr"/>
                </a:tc>
                <a:tc>
                  <a:txBody>
                    <a:bodyPr/>
                    <a:lstStyle/>
                    <a:p>
                      <a:r>
                        <a:rPr lang="en-US" sz="1200" dirty="0">
                          <a:latin typeface="Times New Roman" panose="02020603050405020304" pitchFamily="18" charset="0"/>
                          <a:cs typeface="Times New Roman" panose="02020603050405020304" pitchFamily="18" charset="0"/>
                        </a:rPr>
                        <a:t>Quiz Quality Approach</a:t>
                      </a:r>
                    </a:p>
                  </a:txBody>
                  <a:tcPr anchor="ctr"/>
                </a:tc>
                <a:tc>
                  <a:txBody>
                    <a:bodyPr/>
                    <a:lstStyle/>
                    <a:p>
                      <a:r>
                        <a:rPr lang="en-US" sz="1200">
                          <a:latin typeface="Times New Roman" panose="02020603050405020304" pitchFamily="18" charset="0"/>
                          <a:cs typeface="Times New Roman" panose="02020603050405020304" pitchFamily="18" charset="0"/>
                        </a:rPr>
                        <a:t>RAG Implementation</a:t>
                      </a:r>
                    </a:p>
                  </a:txBody>
                  <a:tcPr anchor="ctr"/>
                </a:tc>
                <a:tc>
                  <a:txBody>
                    <a:bodyPr/>
                    <a:lstStyle/>
                    <a:p>
                      <a:r>
                        <a:rPr lang="en-US" sz="1200" dirty="0">
                          <a:latin typeface="Times New Roman" panose="02020603050405020304" pitchFamily="18" charset="0"/>
                          <a:cs typeface="Times New Roman" panose="02020603050405020304" pitchFamily="18" charset="0"/>
                        </a:rPr>
                        <a:t>Key Contributions</a:t>
                      </a:r>
                    </a:p>
                  </a:txBody>
                  <a:tcPr anchor="ctr"/>
                </a:tc>
                <a:tc>
                  <a:txBody>
                    <a:bodyPr/>
                    <a:lstStyle/>
                    <a:p>
                      <a:r>
                        <a:rPr lang="en-US" sz="1200">
                          <a:latin typeface="Times New Roman" panose="02020603050405020304" pitchFamily="18" charset="0"/>
                          <a:cs typeface="Times New Roman" panose="02020603050405020304" pitchFamily="18" charset="0"/>
                        </a:rPr>
                        <a:t>Limitations</a:t>
                      </a:r>
                    </a:p>
                  </a:txBody>
                  <a:tcPr anchor="ctr"/>
                </a:tc>
                <a:extLst>
                  <a:ext uri="{0D108BD9-81ED-4DB2-BD59-A6C34878D82A}">
                    <a16:rowId xmlns:a16="http://schemas.microsoft.com/office/drawing/2014/main" val="3403235015"/>
                  </a:ext>
                </a:extLst>
              </a:tr>
              <a:tr h="118872">
                <a:tc>
                  <a:txBody>
                    <a:bodyPr/>
                    <a:lstStyle/>
                    <a:p>
                      <a:r>
                        <a:rPr lang="da-DK" sz="1200" b="1">
                          <a:latin typeface="Times New Roman" panose="02020603050405020304" pitchFamily="18" charset="0"/>
                          <a:cs typeface="Times New Roman" panose="02020603050405020304" pitchFamily="18" charset="0"/>
                        </a:rPr>
                        <a:t>Wang et al. (2023) [1]</a:t>
                      </a:r>
                      <a:endParaRPr lang="da-DK" sz="1200">
                        <a:latin typeface="Times New Roman" panose="02020603050405020304" pitchFamily="18" charset="0"/>
                        <a:cs typeface="Times New Roman" panose="02020603050405020304" pitchFamily="18" charset="0"/>
                      </a:endParaRPr>
                    </a:p>
                  </a:txBody>
                  <a:tcPr anchor="ctr"/>
                </a:tc>
                <a:tc>
                  <a:txBody>
                    <a:bodyPr/>
                    <a:lstStyle/>
                    <a:p>
                      <a:r>
                        <a:rPr lang="en-US" sz="1200" dirty="0">
                          <a:latin typeface="Times New Roman" panose="02020603050405020304" pitchFamily="18" charset="0"/>
                          <a:cs typeface="Times New Roman" panose="02020603050405020304" pitchFamily="18" charset="0"/>
                        </a:rPr>
                        <a:t>BERT base, GPT-2</a:t>
                      </a:r>
                    </a:p>
                  </a:txBody>
                  <a:tcPr anchor="ctr"/>
                </a:tc>
                <a:tc>
                  <a:txBody>
                    <a:bodyPr/>
                    <a:lstStyle/>
                    <a:p>
                      <a:r>
                        <a:rPr lang="en-US" sz="1200">
                          <a:latin typeface="Times New Roman" panose="02020603050405020304" pitchFamily="18" charset="0"/>
                          <a:cs typeface="Times New Roman" panose="02020603050405020304" pitchFamily="18" charset="0"/>
                        </a:rPr>
                        <a:t>SQuAD 2.0, Custom Educational Dataset</a:t>
                      </a:r>
                    </a:p>
                  </a:txBody>
                  <a:tcPr anchor="ctr"/>
                </a:tc>
                <a:tc>
                  <a:txBody>
                    <a:bodyPr/>
                    <a:lstStyle/>
                    <a:p>
                      <a:r>
                        <a:rPr lang="en-US" sz="1200" dirty="0">
                          <a:latin typeface="Times New Roman" panose="02020603050405020304" pitchFamily="18" charset="0"/>
                          <a:cs typeface="Times New Roman" panose="02020603050405020304" pitchFamily="18" charset="0"/>
                        </a:rPr>
                        <a:t>BLEU score evaluation, Human pedagogical assessment</a:t>
                      </a:r>
                    </a:p>
                  </a:txBody>
                  <a:tcPr anchor="ctr"/>
                </a:tc>
                <a:tc>
                  <a:txBody>
                    <a:bodyPr/>
                    <a:lstStyle/>
                    <a:p>
                      <a:r>
                        <a:rPr lang="en-US" sz="1200">
                          <a:latin typeface="Times New Roman" panose="02020603050405020304" pitchFamily="18" charset="0"/>
                          <a:cs typeface="Times New Roman" panose="02020603050405020304" pitchFamily="18" charset="0"/>
                        </a:rPr>
                        <a:t>Not implemented</a:t>
                      </a:r>
                    </a:p>
                  </a:txBody>
                  <a:tcPr anchor="ctr"/>
                </a:tc>
                <a:tc>
                  <a:txBody>
                    <a:bodyPr/>
                    <a:lstStyle/>
                    <a:p>
                      <a:r>
                        <a:rPr lang="en-US" sz="1200">
                          <a:latin typeface="Times New Roman" panose="02020603050405020304" pitchFamily="18" charset="0"/>
                          <a:cs typeface="Times New Roman" panose="02020603050405020304" pitchFamily="18" charset="0"/>
                        </a:rPr>
                        <a:t>First transformer-based educational QG study; Domain-specific fine-tuning importance</a:t>
                      </a:r>
                    </a:p>
                  </a:txBody>
                  <a:tcPr anchor="ctr"/>
                </a:tc>
                <a:tc>
                  <a:txBody>
                    <a:bodyPr/>
                    <a:lstStyle/>
                    <a:p>
                      <a:r>
                        <a:rPr lang="en-US" sz="1200">
                          <a:latin typeface="Times New Roman" panose="02020603050405020304" pitchFamily="18" charset="0"/>
                          <a:cs typeface="Times New Roman" panose="02020603050405020304" pitchFamily="18" charset="0"/>
                        </a:rPr>
                        <a:t>Hallucinations; No source adherence</a:t>
                      </a:r>
                    </a:p>
                  </a:txBody>
                  <a:tcPr anchor="ctr"/>
                </a:tc>
                <a:extLst>
                  <a:ext uri="{0D108BD9-81ED-4DB2-BD59-A6C34878D82A}">
                    <a16:rowId xmlns:a16="http://schemas.microsoft.com/office/drawing/2014/main" val="1297624320"/>
                  </a:ext>
                </a:extLst>
              </a:tr>
              <a:tr h="1058418">
                <a:tc>
                  <a:txBody>
                    <a:bodyPr/>
                    <a:lstStyle/>
                    <a:p>
                      <a:r>
                        <a:rPr lang="da-DK" sz="1200" b="1">
                          <a:latin typeface="Times New Roman" panose="02020603050405020304" pitchFamily="18" charset="0"/>
                          <a:cs typeface="Times New Roman" panose="02020603050405020304" pitchFamily="18" charset="0"/>
                        </a:rPr>
                        <a:t>Liu et al. (2024) [2]</a:t>
                      </a:r>
                      <a:endParaRPr lang="da-DK" sz="1200">
                        <a:latin typeface="Times New Roman" panose="02020603050405020304" pitchFamily="18" charset="0"/>
                        <a:cs typeface="Times New Roman" panose="02020603050405020304" pitchFamily="18" charset="0"/>
                      </a:endParaRPr>
                    </a:p>
                  </a:txBody>
                  <a:tcPr anchor="ctr"/>
                </a:tc>
                <a:tc>
                  <a:txBody>
                    <a:bodyPr/>
                    <a:lstStyle/>
                    <a:p>
                      <a:r>
                        <a:rPr lang="en-US" sz="1200">
                          <a:latin typeface="Times New Roman" panose="02020603050405020304" pitchFamily="18" charset="0"/>
                          <a:cs typeface="Times New Roman" panose="02020603050405020304" pitchFamily="18" charset="0"/>
                        </a:rPr>
                        <a:t>T5-base with FAISS</a:t>
                      </a:r>
                    </a:p>
                  </a:txBody>
                  <a:tcPr anchor="ctr"/>
                </a:tc>
                <a:tc>
                  <a:txBody>
                    <a:bodyPr/>
                    <a:lstStyle/>
                    <a:p>
                      <a:r>
                        <a:rPr lang="en-US" sz="1200">
                          <a:latin typeface="Times New Roman" panose="02020603050405020304" pitchFamily="18" charset="0"/>
                          <a:cs typeface="Times New Roman" panose="02020603050405020304" pitchFamily="18" charset="0"/>
                        </a:rPr>
                        <a:t>EduQG Dataset, OpenStax Textbooks</a:t>
                      </a:r>
                    </a:p>
                  </a:txBody>
                  <a:tcPr anchor="ctr"/>
                </a:tc>
                <a:tc>
                  <a:txBody>
                    <a:bodyPr/>
                    <a:lstStyle/>
                    <a:p>
                      <a:r>
                        <a:rPr lang="en-US" sz="1200" dirty="0">
                          <a:latin typeface="Times New Roman" panose="02020603050405020304" pitchFamily="18" charset="0"/>
                          <a:cs typeface="Times New Roman" panose="02020603050405020304" pitchFamily="18" charset="0"/>
                        </a:rPr>
                        <a:t>Source traceability, Out-of-context detection</a:t>
                      </a:r>
                    </a:p>
                  </a:txBody>
                  <a:tcPr anchor="ctr"/>
                </a:tc>
                <a:tc>
                  <a:txBody>
                    <a:bodyPr/>
                    <a:lstStyle/>
                    <a:p>
                      <a:r>
                        <a:rPr lang="en-US" sz="1200" dirty="0">
                          <a:latin typeface="Times New Roman" panose="02020603050405020304" pitchFamily="18" charset="0"/>
                          <a:cs typeface="Times New Roman" panose="02020603050405020304" pitchFamily="18" charset="0"/>
                        </a:rPr>
                        <a:t>FAISS + BM25 hybrid retrieval</a:t>
                      </a:r>
                    </a:p>
                  </a:txBody>
                  <a:tcPr anchor="ctr"/>
                </a:tc>
                <a:tc>
                  <a:txBody>
                    <a:bodyPr/>
                    <a:lstStyle/>
                    <a:p>
                      <a:r>
                        <a:rPr lang="en-US" sz="1200">
                          <a:latin typeface="Times New Roman" panose="02020603050405020304" pitchFamily="18" charset="0"/>
                          <a:cs typeface="Times New Roman" panose="02020603050405020304" pitchFamily="18" charset="0"/>
                        </a:rPr>
                        <a:t>RAG for educational assessment; Chunk-level retrieval</a:t>
                      </a:r>
                    </a:p>
                  </a:txBody>
                  <a:tcPr anchor="ctr"/>
                </a:tc>
                <a:tc>
                  <a:txBody>
                    <a:bodyPr/>
                    <a:lstStyle/>
                    <a:p>
                      <a:r>
                        <a:rPr lang="en-US" sz="1200">
                          <a:latin typeface="Times New Roman" panose="02020603050405020304" pitchFamily="18" charset="0"/>
                          <a:cs typeface="Times New Roman" panose="02020603050405020304" pitchFamily="18" charset="0"/>
                        </a:rPr>
                        <a:t>High computational cost; Textbook-only</a:t>
                      </a:r>
                    </a:p>
                  </a:txBody>
                  <a:tcPr anchor="ctr"/>
                </a:tc>
                <a:extLst>
                  <a:ext uri="{0D108BD9-81ED-4DB2-BD59-A6C34878D82A}">
                    <a16:rowId xmlns:a16="http://schemas.microsoft.com/office/drawing/2014/main" val="3011238591"/>
                  </a:ext>
                </a:extLst>
              </a:tr>
              <a:tr h="1058418">
                <a:tc>
                  <a:txBody>
                    <a:bodyPr/>
                    <a:lstStyle/>
                    <a:p>
                      <a:r>
                        <a:rPr lang="da-DK" sz="1200" b="1">
                          <a:latin typeface="Times New Roman" panose="02020603050405020304" pitchFamily="18" charset="0"/>
                          <a:cs typeface="Times New Roman" panose="02020603050405020304" pitchFamily="18" charset="0"/>
                        </a:rPr>
                        <a:t>Chen et al. (2023) [3]</a:t>
                      </a:r>
                      <a:endParaRPr lang="da-DK" sz="1200">
                        <a:latin typeface="Times New Roman" panose="02020603050405020304" pitchFamily="18" charset="0"/>
                        <a:cs typeface="Times New Roman" panose="02020603050405020304" pitchFamily="18" charset="0"/>
                      </a:endParaRPr>
                    </a:p>
                  </a:txBody>
                  <a:tcPr anchor="ctr"/>
                </a:tc>
                <a:tc>
                  <a:txBody>
                    <a:bodyPr/>
                    <a:lstStyle/>
                    <a:p>
                      <a:r>
                        <a:rPr lang="en-US" sz="1200">
                          <a:latin typeface="Times New Roman" panose="02020603050405020304" pitchFamily="18" charset="0"/>
                          <a:cs typeface="Times New Roman" panose="02020603050405020304" pitchFamily="18" charset="0"/>
                        </a:rPr>
                        <a:t>LLaMA 2 7B + QLoRA</a:t>
                      </a:r>
                    </a:p>
                  </a:txBody>
                  <a:tcPr anchor="ctr"/>
                </a:tc>
                <a:tc>
                  <a:txBody>
                    <a:bodyPr/>
                    <a:lstStyle/>
                    <a:p>
                      <a:r>
                        <a:rPr lang="en-US" sz="1200">
                          <a:latin typeface="Times New Roman" panose="02020603050405020304" pitchFamily="18" charset="0"/>
                          <a:cs typeface="Times New Roman" panose="02020603050405020304" pitchFamily="18" charset="0"/>
                        </a:rPr>
                        <a:t>RACE, ARC datasets</a:t>
                      </a:r>
                    </a:p>
                  </a:txBody>
                  <a:tcPr anchor="ctr"/>
                </a:tc>
                <a:tc>
                  <a:txBody>
                    <a:bodyPr/>
                    <a:lstStyle/>
                    <a:p>
                      <a:r>
                        <a:rPr lang="en-US" sz="1200">
                          <a:latin typeface="Times New Roman" panose="02020603050405020304" pitchFamily="18" charset="0"/>
                          <a:cs typeface="Times New Roman" panose="02020603050405020304" pitchFamily="18" charset="0"/>
                        </a:rPr>
                        <a:t>Performance retention with quantization</a:t>
                      </a:r>
                    </a:p>
                  </a:txBody>
                  <a:tcPr anchor="ctr"/>
                </a:tc>
                <a:tc>
                  <a:txBody>
                    <a:bodyPr/>
                    <a:lstStyle/>
                    <a:p>
                      <a:r>
                        <a:rPr lang="en-US" sz="1200">
                          <a:latin typeface="Times New Roman" panose="02020603050405020304" pitchFamily="18" charset="0"/>
                          <a:cs typeface="Times New Roman" panose="02020603050405020304" pitchFamily="18" charset="0"/>
                        </a:rPr>
                        <a:t>Not implemented</a:t>
                      </a:r>
                    </a:p>
                  </a:txBody>
                  <a:tcPr anchor="ctr"/>
                </a:tc>
                <a:tc>
                  <a:txBody>
                    <a:bodyPr/>
                    <a:lstStyle/>
                    <a:p>
                      <a:r>
                        <a:rPr lang="en-US" sz="1200" dirty="0">
                          <a:latin typeface="Times New Roman" panose="02020603050405020304" pitchFamily="18" charset="0"/>
                          <a:cs typeface="Times New Roman" panose="02020603050405020304" pitchFamily="18" charset="0"/>
                        </a:rPr>
                        <a:t>Efficient fine-tuning for resource constraints</a:t>
                      </a:r>
                    </a:p>
                  </a:txBody>
                  <a:tcPr anchor="ctr"/>
                </a:tc>
                <a:tc>
                  <a:txBody>
                    <a:bodyPr/>
                    <a:lstStyle/>
                    <a:p>
                      <a:r>
                        <a:rPr lang="en-US" sz="1200" dirty="0">
                          <a:latin typeface="Times New Roman" panose="02020603050405020304" pitchFamily="18" charset="0"/>
                          <a:cs typeface="Times New Roman" panose="02020603050405020304" pitchFamily="18" charset="0"/>
                        </a:rPr>
                        <a:t>Efficiency over quality; No QA mechanism</a:t>
                      </a:r>
                    </a:p>
                  </a:txBody>
                  <a:tcPr anchor="ctr"/>
                </a:tc>
                <a:extLst>
                  <a:ext uri="{0D108BD9-81ED-4DB2-BD59-A6C34878D82A}">
                    <a16:rowId xmlns:a16="http://schemas.microsoft.com/office/drawing/2014/main" val="499461804"/>
                  </a:ext>
                </a:extLst>
              </a:tr>
            </a:tbl>
          </a:graphicData>
        </a:graphic>
      </p:graphicFrame>
    </p:spTree>
    <p:extLst>
      <p:ext uri="{BB962C8B-B14F-4D97-AF65-F5344CB8AC3E}">
        <p14:creationId xmlns:p14="http://schemas.microsoft.com/office/powerpoint/2010/main" val="1198464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52419-2D69-625A-CD5A-A396BDE190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BA9B5-0BD8-F0C1-3F1A-12AF375FF438}"/>
              </a:ext>
            </a:extLst>
          </p:cNvPr>
          <p:cNvSpPr>
            <a:spLocks noGrp="1"/>
          </p:cNvSpPr>
          <p:nvPr>
            <p:ph type="title"/>
          </p:nvPr>
        </p:nvSpPr>
        <p:spPr>
          <a:xfrm>
            <a:off x="457200" y="274638"/>
            <a:ext cx="8229600" cy="520890"/>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Summary Table[2/2]</a:t>
            </a:r>
          </a:p>
        </p:txBody>
      </p:sp>
      <p:graphicFrame>
        <p:nvGraphicFramePr>
          <p:cNvPr id="4" name="Table 3">
            <a:extLst>
              <a:ext uri="{FF2B5EF4-FFF2-40B4-BE49-F238E27FC236}">
                <a16:creationId xmlns:a16="http://schemas.microsoft.com/office/drawing/2014/main" id="{250AF524-3A95-7C29-5645-34F2BB4BA4A5}"/>
              </a:ext>
            </a:extLst>
          </p:cNvPr>
          <p:cNvGraphicFramePr>
            <a:graphicFrameLocks noGrp="1"/>
          </p:cNvGraphicFramePr>
          <p:nvPr>
            <p:extLst>
              <p:ext uri="{D42A27DB-BD31-4B8C-83A1-F6EECF244321}">
                <p14:modId xmlns:p14="http://schemas.microsoft.com/office/powerpoint/2010/main" val="1314259387"/>
              </p:ext>
            </p:extLst>
          </p:nvPr>
        </p:nvGraphicFramePr>
        <p:xfrm>
          <a:off x="457198" y="1179576"/>
          <a:ext cx="8229599" cy="3801618"/>
        </p:xfrm>
        <a:graphic>
          <a:graphicData uri="http://schemas.openxmlformats.org/drawingml/2006/table">
            <a:tbl>
              <a:tblPr firstRow="1" bandRow="1">
                <a:tableStyleId>{5C22544A-7EE6-4342-B048-85BDC9FD1C3A}</a:tableStyleId>
              </a:tblPr>
              <a:tblGrid>
                <a:gridCol w="859537">
                  <a:extLst>
                    <a:ext uri="{9D8B030D-6E8A-4147-A177-3AD203B41FA5}">
                      <a16:colId xmlns:a16="http://schemas.microsoft.com/office/drawing/2014/main" val="4035568610"/>
                    </a:ext>
                  </a:extLst>
                </a:gridCol>
                <a:gridCol w="1033272">
                  <a:extLst>
                    <a:ext uri="{9D8B030D-6E8A-4147-A177-3AD203B41FA5}">
                      <a16:colId xmlns:a16="http://schemas.microsoft.com/office/drawing/2014/main" val="4215462398"/>
                    </a:ext>
                  </a:extLst>
                </a:gridCol>
                <a:gridCol w="1143000">
                  <a:extLst>
                    <a:ext uri="{9D8B030D-6E8A-4147-A177-3AD203B41FA5}">
                      <a16:colId xmlns:a16="http://schemas.microsoft.com/office/drawing/2014/main" val="246318996"/>
                    </a:ext>
                  </a:extLst>
                </a:gridCol>
                <a:gridCol w="1666819">
                  <a:extLst>
                    <a:ext uri="{9D8B030D-6E8A-4147-A177-3AD203B41FA5}">
                      <a16:colId xmlns:a16="http://schemas.microsoft.com/office/drawing/2014/main" val="1745961671"/>
                    </a:ext>
                  </a:extLst>
                </a:gridCol>
                <a:gridCol w="1175657">
                  <a:extLst>
                    <a:ext uri="{9D8B030D-6E8A-4147-A177-3AD203B41FA5}">
                      <a16:colId xmlns:a16="http://schemas.microsoft.com/office/drawing/2014/main" val="1932191228"/>
                    </a:ext>
                  </a:extLst>
                </a:gridCol>
                <a:gridCol w="1175657">
                  <a:extLst>
                    <a:ext uri="{9D8B030D-6E8A-4147-A177-3AD203B41FA5}">
                      <a16:colId xmlns:a16="http://schemas.microsoft.com/office/drawing/2014/main" val="1659029570"/>
                    </a:ext>
                  </a:extLst>
                </a:gridCol>
                <a:gridCol w="1175657">
                  <a:extLst>
                    <a:ext uri="{9D8B030D-6E8A-4147-A177-3AD203B41FA5}">
                      <a16:colId xmlns:a16="http://schemas.microsoft.com/office/drawing/2014/main" val="2461865564"/>
                    </a:ext>
                  </a:extLst>
                </a:gridCol>
              </a:tblGrid>
              <a:tr h="274320">
                <a:tc>
                  <a:txBody>
                    <a:bodyPr/>
                    <a:lstStyle/>
                    <a:p>
                      <a:r>
                        <a:rPr lang="en-US" sz="1200" dirty="0">
                          <a:latin typeface="Times New Roman" panose="02020603050405020304" pitchFamily="18" charset="0"/>
                          <a:cs typeface="Times New Roman" panose="02020603050405020304" pitchFamily="18" charset="0"/>
                        </a:rPr>
                        <a:t>Study &amp; Reference</a:t>
                      </a:r>
                    </a:p>
                  </a:txBody>
                  <a:tcPr anchor="ctr"/>
                </a:tc>
                <a:tc>
                  <a:txBody>
                    <a:bodyPr/>
                    <a:lstStyle/>
                    <a:p>
                      <a:r>
                        <a:rPr lang="en-US" sz="1200">
                          <a:latin typeface="Times New Roman" panose="02020603050405020304" pitchFamily="18" charset="0"/>
                          <a:cs typeface="Times New Roman" panose="02020603050405020304" pitchFamily="18" charset="0"/>
                        </a:rPr>
                        <a:t>Model/Technology Used</a:t>
                      </a:r>
                    </a:p>
                  </a:txBody>
                  <a:tcPr anchor="ctr"/>
                </a:tc>
                <a:tc>
                  <a:txBody>
                    <a:bodyPr/>
                    <a:lstStyle/>
                    <a:p>
                      <a:r>
                        <a:rPr lang="en-US" sz="1200" dirty="0">
                          <a:latin typeface="Times New Roman" panose="02020603050405020304" pitchFamily="18" charset="0"/>
                          <a:cs typeface="Times New Roman" panose="02020603050405020304" pitchFamily="18" charset="0"/>
                        </a:rPr>
                        <a:t>Dataset</a:t>
                      </a:r>
                    </a:p>
                  </a:txBody>
                  <a:tcPr anchor="ctr"/>
                </a:tc>
                <a:tc>
                  <a:txBody>
                    <a:bodyPr/>
                    <a:lstStyle/>
                    <a:p>
                      <a:r>
                        <a:rPr lang="en-US" sz="1200" dirty="0">
                          <a:latin typeface="Times New Roman" panose="02020603050405020304" pitchFamily="18" charset="0"/>
                          <a:cs typeface="Times New Roman" panose="02020603050405020304" pitchFamily="18" charset="0"/>
                        </a:rPr>
                        <a:t>Quiz Quality Approach</a:t>
                      </a:r>
                    </a:p>
                  </a:txBody>
                  <a:tcPr anchor="ctr"/>
                </a:tc>
                <a:tc>
                  <a:txBody>
                    <a:bodyPr/>
                    <a:lstStyle/>
                    <a:p>
                      <a:r>
                        <a:rPr lang="en-US" sz="1200">
                          <a:latin typeface="Times New Roman" panose="02020603050405020304" pitchFamily="18" charset="0"/>
                          <a:cs typeface="Times New Roman" panose="02020603050405020304" pitchFamily="18" charset="0"/>
                        </a:rPr>
                        <a:t>RAG Implementation</a:t>
                      </a:r>
                    </a:p>
                  </a:txBody>
                  <a:tcPr anchor="ctr"/>
                </a:tc>
                <a:tc>
                  <a:txBody>
                    <a:bodyPr/>
                    <a:lstStyle/>
                    <a:p>
                      <a:r>
                        <a:rPr lang="en-US" sz="1200" dirty="0">
                          <a:latin typeface="Times New Roman" panose="02020603050405020304" pitchFamily="18" charset="0"/>
                          <a:cs typeface="Times New Roman" panose="02020603050405020304" pitchFamily="18" charset="0"/>
                        </a:rPr>
                        <a:t>Key Contributions</a:t>
                      </a:r>
                    </a:p>
                  </a:txBody>
                  <a:tcPr anchor="ctr"/>
                </a:tc>
                <a:tc>
                  <a:txBody>
                    <a:bodyPr/>
                    <a:lstStyle/>
                    <a:p>
                      <a:r>
                        <a:rPr lang="en-US" sz="1200">
                          <a:latin typeface="Times New Roman" panose="02020603050405020304" pitchFamily="18" charset="0"/>
                          <a:cs typeface="Times New Roman" panose="02020603050405020304" pitchFamily="18" charset="0"/>
                        </a:rPr>
                        <a:t>Limitations</a:t>
                      </a:r>
                    </a:p>
                  </a:txBody>
                  <a:tcPr anchor="ctr"/>
                </a:tc>
                <a:extLst>
                  <a:ext uri="{0D108BD9-81ED-4DB2-BD59-A6C34878D82A}">
                    <a16:rowId xmlns:a16="http://schemas.microsoft.com/office/drawing/2014/main" val="3403235015"/>
                  </a:ext>
                </a:extLst>
              </a:tr>
              <a:tr h="566928">
                <a:tc>
                  <a:txBody>
                    <a:bodyPr/>
                    <a:lstStyle/>
                    <a:p>
                      <a:r>
                        <a:rPr lang="fr-FR" b="0">
                          <a:latin typeface="Times New Roman" panose="02020603050405020304" pitchFamily="18" charset="0"/>
                          <a:cs typeface="Times New Roman" panose="02020603050405020304" pitchFamily="18" charset="0"/>
                        </a:rPr>
                        <a:t>Robinson et al. (2023) [7]</a:t>
                      </a:r>
                    </a:p>
                  </a:txBody>
                  <a:tcPr anchor="ctr"/>
                </a:tc>
                <a:tc>
                  <a:txBody>
                    <a:bodyPr/>
                    <a:lstStyle/>
                    <a:p>
                      <a:r>
                        <a:rPr lang="en-US" b="0">
                          <a:latin typeface="Times New Roman" panose="02020603050405020304" pitchFamily="18" charset="0"/>
                          <a:cs typeface="Times New Roman" panose="02020603050405020304" pitchFamily="18" charset="0"/>
                        </a:rPr>
                        <a:t>LLaMA 3.1 full fine-tuning</a:t>
                      </a:r>
                    </a:p>
                  </a:txBody>
                  <a:tcPr anchor="ctr"/>
                </a:tc>
                <a:tc>
                  <a:txBody>
                    <a:bodyPr/>
                    <a:lstStyle/>
                    <a:p>
                      <a:r>
                        <a:rPr lang="en-US" b="0">
                          <a:latin typeface="Times New Roman" panose="02020603050405020304" pitchFamily="18" charset="0"/>
                          <a:cs typeface="Times New Roman" panose="02020603050405020304" pitchFamily="18" charset="0"/>
                        </a:rPr>
                        <a:t>RACE, Custom K-12 Dataset</a:t>
                      </a:r>
                    </a:p>
                  </a:txBody>
                  <a:tcPr anchor="ctr"/>
                </a:tc>
                <a:tc>
                  <a:txBody>
                    <a:bodyPr/>
                    <a:lstStyle/>
                    <a:p>
                      <a:r>
                        <a:rPr lang="en-US" b="0">
                          <a:latin typeface="Times New Roman" panose="02020603050405020304" pitchFamily="18" charset="0"/>
                          <a:cs typeface="Times New Roman" panose="02020603050405020304" pitchFamily="18" charset="0"/>
                        </a:rPr>
                        <a:t>Human evaluation, Diversity scoring</a:t>
                      </a:r>
                    </a:p>
                  </a:txBody>
                  <a:tcPr anchor="ctr"/>
                </a:tc>
                <a:tc>
                  <a:txBody>
                    <a:bodyPr/>
                    <a:lstStyle/>
                    <a:p>
                      <a:r>
                        <a:rPr lang="en-US" b="0">
                          <a:latin typeface="Times New Roman" panose="02020603050405020304" pitchFamily="18" charset="0"/>
                          <a:cs typeface="Times New Roman" panose="02020603050405020304" pitchFamily="18" charset="0"/>
                        </a:rPr>
                        <a:t>No RAG</a:t>
                      </a:r>
                    </a:p>
                  </a:txBody>
                  <a:tcPr anchor="ctr"/>
                </a:tc>
                <a:tc>
                  <a:txBody>
                    <a:bodyPr/>
                    <a:lstStyle/>
                    <a:p>
                      <a:r>
                        <a:rPr lang="en-US" b="0">
                          <a:latin typeface="Times New Roman" panose="02020603050405020304" pitchFamily="18" charset="0"/>
                          <a:cs typeface="Times New Roman" panose="02020603050405020304" pitchFamily="18" charset="0"/>
                        </a:rPr>
                        <a:t>Strong difficulty-appropriate generation</a:t>
                      </a:r>
                    </a:p>
                  </a:txBody>
                  <a:tcPr anchor="ctr"/>
                </a:tc>
                <a:tc>
                  <a:txBody>
                    <a:bodyPr/>
                    <a:lstStyle/>
                    <a:p>
                      <a:r>
                        <a:rPr lang="en-US" b="0" dirty="0">
                          <a:latin typeface="Times New Roman" panose="02020603050405020304" pitchFamily="18" charset="0"/>
                          <a:cs typeface="Times New Roman" panose="02020603050405020304" pitchFamily="18" charset="0"/>
                        </a:rPr>
                        <a:t>High VRAM requirements; Factual errors</a:t>
                      </a:r>
                    </a:p>
                  </a:txBody>
                  <a:tcPr anchor="ctr"/>
                </a:tc>
                <a:extLst>
                  <a:ext uri="{0D108BD9-81ED-4DB2-BD59-A6C34878D82A}">
                    <a16:rowId xmlns:a16="http://schemas.microsoft.com/office/drawing/2014/main" val="1297624320"/>
                  </a:ext>
                </a:extLst>
              </a:tr>
              <a:tr h="1058418">
                <a:tc>
                  <a:txBody>
                    <a:bodyPr/>
                    <a:lstStyle/>
                    <a:p>
                      <a:r>
                        <a:rPr lang="en-US" b="0">
                          <a:latin typeface="Times New Roman" panose="02020603050405020304" pitchFamily="18" charset="0"/>
                          <a:cs typeface="Times New Roman" panose="02020603050405020304" pitchFamily="18" charset="0"/>
                        </a:rPr>
                        <a:t>Zhang et al. (2023) [5]</a:t>
                      </a:r>
                    </a:p>
                  </a:txBody>
                  <a:tcPr anchor="ctr"/>
                </a:tc>
                <a:tc>
                  <a:txBody>
                    <a:bodyPr/>
                    <a:lstStyle/>
                    <a:p>
                      <a:r>
                        <a:rPr lang="en-US" b="0">
                          <a:latin typeface="Times New Roman" panose="02020603050405020304" pitchFamily="18" charset="0"/>
                          <a:cs typeface="Times New Roman" panose="02020603050405020304" pitchFamily="18" charset="0"/>
                        </a:rPr>
                        <a:t>RoBERTa + custom parser</a:t>
                      </a:r>
                    </a:p>
                  </a:txBody>
                  <a:tcPr anchor="ctr"/>
                </a:tc>
                <a:tc>
                  <a:txBody>
                    <a:bodyPr/>
                    <a:lstStyle/>
                    <a:p>
                      <a:r>
                        <a:rPr lang="en-US" b="0">
                          <a:latin typeface="Times New Roman" panose="02020603050405020304" pitchFamily="18" charset="0"/>
                          <a:cs typeface="Times New Roman" panose="02020603050405020304" pitchFamily="18" charset="0"/>
                        </a:rPr>
                        <a:t>Educational PDFs/PPTs</a:t>
                      </a:r>
                    </a:p>
                  </a:txBody>
                  <a:tcPr anchor="ctr"/>
                </a:tc>
                <a:tc>
                  <a:txBody>
                    <a:bodyPr/>
                    <a:lstStyle/>
                    <a:p>
                      <a:r>
                        <a:rPr lang="it-IT" b="0">
                          <a:latin typeface="Times New Roman" panose="02020603050405020304" pitchFamily="18" charset="0"/>
                          <a:cs typeface="Times New Roman" panose="02020603050405020304" pitchFamily="18" charset="0"/>
                        </a:rPr>
                        <a:t>Document parsing accuracy, Question quality</a:t>
                      </a:r>
                    </a:p>
                  </a:txBody>
                  <a:tcPr anchor="ctr"/>
                </a:tc>
                <a:tc>
                  <a:txBody>
                    <a:bodyPr/>
                    <a:lstStyle/>
                    <a:p>
                      <a:r>
                        <a:rPr lang="en-US" b="0">
                          <a:latin typeface="Times New Roman" panose="02020603050405020304" pitchFamily="18" charset="0"/>
                          <a:cs typeface="Times New Roman" panose="02020603050405020304" pitchFamily="18" charset="0"/>
                        </a:rPr>
                        <a:t>Basic TF-IDF retrieval</a:t>
                      </a:r>
                    </a:p>
                  </a:txBody>
                  <a:tcPr anchor="ctr"/>
                </a:tc>
                <a:tc>
                  <a:txBody>
                    <a:bodyPr/>
                    <a:lstStyle/>
                    <a:p>
                      <a:r>
                        <a:rPr lang="en-US" b="0" dirty="0">
                          <a:latin typeface="Times New Roman" panose="02020603050405020304" pitchFamily="18" charset="0"/>
                          <a:cs typeface="Times New Roman" panose="02020603050405020304" pitchFamily="18" charset="0"/>
                        </a:rPr>
                        <a:t>Multi-format support; Preprocessing pipeline</a:t>
                      </a:r>
                    </a:p>
                  </a:txBody>
                  <a:tcPr anchor="ctr"/>
                </a:tc>
                <a:tc>
                  <a:txBody>
                    <a:bodyPr/>
                    <a:lstStyle/>
                    <a:p>
                      <a:r>
                        <a:rPr lang="en-US" b="0">
                          <a:latin typeface="Times New Roman" panose="02020603050405020304" pitchFamily="18" charset="0"/>
                          <a:cs typeface="Times New Roman" panose="02020603050405020304" pitchFamily="18" charset="0"/>
                        </a:rPr>
                        <a:t>Weak semantics; Simple retrieval</a:t>
                      </a:r>
                    </a:p>
                  </a:txBody>
                  <a:tcPr anchor="ctr"/>
                </a:tc>
                <a:extLst>
                  <a:ext uri="{0D108BD9-81ED-4DB2-BD59-A6C34878D82A}">
                    <a16:rowId xmlns:a16="http://schemas.microsoft.com/office/drawing/2014/main" val="3011238591"/>
                  </a:ext>
                </a:extLst>
              </a:tr>
              <a:tr h="1058418">
                <a:tc>
                  <a:txBody>
                    <a:bodyPr/>
                    <a:lstStyle/>
                    <a:p>
                      <a:r>
                        <a:rPr lang="da-DK" b="0">
                          <a:latin typeface="Times New Roman" panose="02020603050405020304" pitchFamily="18" charset="0"/>
                          <a:cs typeface="Times New Roman" panose="02020603050405020304" pitchFamily="18" charset="0"/>
                        </a:rPr>
                        <a:t>Patel et al. (2024) [6]</a:t>
                      </a:r>
                    </a:p>
                  </a:txBody>
                  <a:tcPr anchor="ctr"/>
                </a:tc>
                <a:tc>
                  <a:txBody>
                    <a:bodyPr/>
                    <a:lstStyle/>
                    <a:p>
                      <a:r>
                        <a:rPr lang="en-US" b="0">
                          <a:latin typeface="Times New Roman" panose="02020603050405020304" pitchFamily="18" charset="0"/>
                          <a:cs typeface="Times New Roman" panose="02020603050405020304" pitchFamily="18" charset="0"/>
                        </a:rPr>
                        <a:t>Mistral 7B + LoRA</a:t>
                      </a:r>
                    </a:p>
                  </a:txBody>
                  <a:tcPr anchor="ctr"/>
                </a:tc>
                <a:tc>
                  <a:txBody>
                    <a:bodyPr/>
                    <a:lstStyle/>
                    <a:p>
                      <a:r>
                        <a:rPr lang="en-US" b="0">
                          <a:latin typeface="Times New Roman" panose="02020603050405020304" pitchFamily="18" charset="0"/>
                          <a:cs typeface="Times New Roman" panose="02020603050405020304" pitchFamily="18" charset="0"/>
                        </a:rPr>
                        <a:t>MMLU, Educational Benchmarks</a:t>
                      </a:r>
                    </a:p>
                  </a:txBody>
                  <a:tcPr anchor="ctr"/>
                </a:tc>
                <a:tc>
                  <a:txBody>
                    <a:bodyPr/>
                    <a:lstStyle/>
                    <a:p>
                      <a:r>
                        <a:rPr lang="en-US" b="0">
                          <a:latin typeface="Times New Roman" panose="02020603050405020304" pitchFamily="18" charset="0"/>
                          <a:cs typeface="Times New Roman" panose="02020603050405020304" pitchFamily="18" charset="0"/>
                        </a:rPr>
                        <a:t>Learning objectives, Bloom's taxonomy</a:t>
                      </a:r>
                    </a:p>
                  </a:txBody>
                  <a:tcPr anchor="ctr"/>
                </a:tc>
                <a:tc>
                  <a:txBody>
                    <a:bodyPr/>
                    <a:lstStyle/>
                    <a:p>
                      <a:r>
                        <a:rPr lang="en-US" b="0">
                          <a:latin typeface="Times New Roman" panose="02020603050405020304" pitchFamily="18" charset="0"/>
                          <a:cs typeface="Times New Roman" panose="02020603050405020304" pitchFamily="18" charset="0"/>
                        </a:rPr>
                        <a:t>Pinecone vector DB</a:t>
                      </a:r>
                    </a:p>
                  </a:txBody>
                  <a:tcPr anchor="ctr"/>
                </a:tc>
                <a:tc>
                  <a:txBody>
                    <a:bodyPr/>
                    <a:lstStyle/>
                    <a:p>
                      <a:r>
                        <a:rPr lang="en-US" b="0">
                          <a:latin typeface="Times New Roman" panose="02020603050405020304" pitchFamily="18" charset="0"/>
                          <a:cs typeface="Times New Roman" panose="02020603050405020304" pitchFamily="18" charset="0"/>
                        </a:rPr>
                        <a:t>Bloom's taxonomy integration; Objective mapping</a:t>
                      </a:r>
                    </a:p>
                  </a:txBody>
                  <a:tcPr anchor="ctr"/>
                </a:tc>
                <a:tc>
                  <a:txBody>
                    <a:bodyPr/>
                    <a:lstStyle/>
                    <a:p>
                      <a:r>
                        <a:rPr lang="en-US" b="0" dirty="0">
                          <a:latin typeface="Times New Roman" panose="02020603050405020304" pitchFamily="18" charset="0"/>
                          <a:cs typeface="Times New Roman" panose="02020603050405020304" pitchFamily="18" charset="0"/>
                        </a:rPr>
                        <a:t>Extensive annotation needed; Limited scale</a:t>
                      </a:r>
                    </a:p>
                  </a:txBody>
                  <a:tcPr anchor="ctr"/>
                </a:tc>
                <a:extLst>
                  <a:ext uri="{0D108BD9-81ED-4DB2-BD59-A6C34878D82A}">
                    <a16:rowId xmlns:a16="http://schemas.microsoft.com/office/drawing/2014/main" val="499461804"/>
                  </a:ext>
                </a:extLst>
              </a:tr>
            </a:tbl>
          </a:graphicData>
        </a:graphic>
      </p:graphicFrame>
    </p:spTree>
    <p:extLst>
      <p:ext uri="{BB962C8B-B14F-4D97-AF65-F5344CB8AC3E}">
        <p14:creationId xmlns:p14="http://schemas.microsoft.com/office/powerpoint/2010/main" val="3356138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Calibri" panose="020F0502020204030204" pitchFamily="34" charset="0"/>
                <a:ea typeface="Calibri" panose="020F0502020204030204" pitchFamily="34" charset="0"/>
                <a:cs typeface="Calibri" panose="020F0502020204030204" pitchFamily="34" charset="0"/>
              </a:rPr>
              <a:t>Problem Statement</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In schools and universities, teachers spend a lot of time making and checking quizzes, especially when there are many students. Some AI tools can help, but they often make mistakes and don’t understand the topic well. They also can’t work properly with files teachers use, like PDFs, PowerPoint slides, or Word documents. Teachers don’t have an easy way to create and manage a question bank from their own materials, which makes it harder to reuse questions or quickly make new quizzes.</a:t>
            </a: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Methodology [1/2]</a:t>
            </a:r>
            <a:endParaRPr dirty="0"/>
          </a:p>
        </p:txBody>
      </p:sp>
      <p:pic>
        <p:nvPicPr>
          <p:cNvPr id="5" name="Picture 4" descr="A diagram of a company&#10;&#10;AI-generated content may be incorrect.">
            <a:extLst>
              <a:ext uri="{FF2B5EF4-FFF2-40B4-BE49-F238E27FC236}">
                <a16:creationId xmlns:a16="http://schemas.microsoft.com/office/drawing/2014/main" id="{7B45C03F-8B5B-4C0F-9D53-8020B51E828C}"/>
              </a:ext>
            </a:extLst>
          </p:cNvPr>
          <p:cNvPicPr>
            <a:picLocks noChangeAspect="1"/>
          </p:cNvPicPr>
          <p:nvPr/>
        </p:nvPicPr>
        <p:blipFill>
          <a:blip r:embed="rId3"/>
          <a:stretch>
            <a:fillRect/>
          </a:stretch>
        </p:blipFill>
        <p:spPr>
          <a:xfrm>
            <a:off x="3805237" y="1233487"/>
            <a:ext cx="1533525" cy="439102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2374A-BB99-3A1D-DB59-C44835C6080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Methodology [2/2]</a:t>
            </a:r>
          </a:p>
        </p:txBody>
      </p:sp>
      <p:sp>
        <p:nvSpPr>
          <p:cNvPr id="12" name="Rectangle 9">
            <a:extLst>
              <a:ext uri="{FF2B5EF4-FFF2-40B4-BE49-F238E27FC236}">
                <a16:creationId xmlns:a16="http://schemas.microsoft.com/office/drawing/2014/main" id="{9F1F7FBD-12B0-56BF-D483-0B9B162270C5}"/>
              </a:ext>
            </a:extLst>
          </p:cNvPr>
          <p:cNvSpPr>
            <a:spLocks noChangeArrowheads="1"/>
          </p:cNvSpPr>
          <p:nvPr/>
        </p:nvSpPr>
        <p:spPr bwMode="auto">
          <a:xfrm>
            <a:off x="457200" y="1122471"/>
            <a:ext cx="8595360" cy="4613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1. Teacher Uploads File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lvl="8" indent="-285750" eaLnBrk="0" fontAlgn="base" hangingPunct="0">
              <a:lnSpc>
                <a:spcPct val="150000"/>
              </a:lnSpc>
              <a:spcBef>
                <a:spcPct val="0"/>
              </a:spcBef>
              <a:spcAft>
                <a:spcPct val="0"/>
              </a:spcAft>
              <a:buClrTx/>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user uploads teaching material in PDF, PPTX, or DOCX format via the web interface.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2. Text Extraction from File</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Text is extracted using Python libraries like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PyMuPDF</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python-docx, or python-pptx.</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unstructured library is used to handle different formats uniformly.</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3. Chunking the Content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extracted text is split into manageable chunks (500–800 tokens) using a recursive splitter.</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Helps maintain logical meaning while preparing for embedding.</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8519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6AAE3-10B8-0D11-8E5F-2EF54A3215D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a:t>
            </a:r>
          </a:p>
        </p:txBody>
      </p:sp>
      <p:sp>
        <p:nvSpPr>
          <p:cNvPr id="4" name="Rectangle 1">
            <a:extLst>
              <a:ext uri="{FF2B5EF4-FFF2-40B4-BE49-F238E27FC236}">
                <a16:creationId xmlns:a16="http://schemas.microsoft.com/office/drawing/2014/main" id="{95F403F8-8971-D287-C6BA-6743CD1C4E7F}"/>
              </a:ext>
            </a:extLst>
          </p:cNvPr>
          <p:cNvSpPr>
            <a:spLocks noGrp="1" noChangeArrowheads="1"/>
          </p:cNvSpPr>
          <p:nvPr>
            <p:ph type="body" idx="1"/>
          </p:nvPr>
        </p:nvSpPr>
        <p:spPr bwMode="auto">
          <a:xfrm>
            <a:off x="457201" y="1330606"/>
            <a:ext cx="8147304" cy="4662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4. Generating Embeddings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Each chunk is converted into a numerical vector using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SentenceTransformer</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(e.g., all-MiniLM-L6-v2).</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These vectors help in semantic search during retrieval.</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5. Storing in Vector DB (</a:t>
            </a:r>
            <a:r>
              <a:rPr kumimoji="0" lang="en-US" altLang="en-US" sz="1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ChromaDB</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 embeddings along with their text chunks are stored in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ChromaDB</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enables fast and accurate retrieval of relevant content.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6. </a:t>
            </a:r>
            <a:r>
              <a:rPr kumimoji="0" lang="en-US" altLang="en-US" sz="1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LangChain</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RAG Retrieves Relevant Chunks</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When a generation request is made,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LangChain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queries the vector database.</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It finds the most relevant content chunks related to the desired number of MCQs.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0836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E514F-AAE3-BA6C-C2BB-5EC4ACE53605}"/>
              </a:ext>
            </a:extLst>
          </p:cNvPr>
          <p:cNvSpPr>
            <a:spLocks noGrp="1"/>
          </p:cNvSpPr>
          <p:nvPr>
            <p:ph type="title"/>
          </p:nvPr>
        </p:nvSpPr>
        <p:spPr>
          <a:xfrm>
            <a:off x="457200" y="274638"/>
            <a:ext cx="8229599" cy="996378"/>
          </a:xfrm>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CONT.</a:t>
            </a:r>
          </a:p>
        </p:txBody>
      </p:sp>
      <p:sp>
        <p:nvSpPr>
          <p:cNvPr id="4" name="Rectangle 1">
            <a:extLst>
              <a:ext uri="{FF2B5EF4-FFF2-40B4-BE49-F238E27FC236}">
                <a16:creationId xmlns:a16="http://schemas.microsoft.com/office/drawing/2014/main" id="{D5BDAD82-5780-3AA7-3052-02DFF165869D}"/>
              </a:ext>
            </a:extLst>
          </p:cNvPr>
          <p:cNvSpPr>
            <a:spLocks noGrp="1" noChangeArrowheads="1"/>
          </p:cNvSpPr>
          <p:nvPr>
            <p:ph type="body" idx="1"/>
          </p:nvPr>
        </p:nvSpPr>
        <p:spPr bwMode="auto">
          <a:xfrm>
            <a:off x="640079" y="1472054"/>
            <a:ext cx="8046720" cy="3913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ts val="120"/>
              </a:spcAft>
              <a:buClrTx/>
              <a:buSzTx/>
              <a:buNone/>
              <a:tabLst/>
            </a:pPr>
            <a:r>
              <a:rPr lang="en-US" altLang="en-US" sz="1600" b="1" dirty="0">
                <a:solidFill>
                  <a:schemeClr val="tx1"/>
                </a:solidFill>
                <a:latin typeface="Calibri" panose="020F0502020204030204" pitchFamily="34" charset="0"/>
                <a:ea typeface="Calibri" panose="020F0502020204030204" pitchFamily="34" charset="0"/>
                <a:cs typeface="Calibri" panose="020F0502020204030204" pitchFamily="34" charset="0"/>
              </a:rPr>
              <a:t>7.</a:t>
            </a:r>
            <a:r>
              <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Pass Chunks to Fine-Tuned </a:t>
            </a:r>
            <a:r>
              <a:rPr kumimoji="0" lang="en-US" altLang="en-US" sz="16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LLaMA</a:t>
            </a: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a:t>
            </a: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Retrieved chunks are formatted using a prompt template.</a:t>
            </a: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This prompt is passed to the fine-tuned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LLaMA</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3.2 model (via </a:t>
            </a:r>
            <a:r>
              <a:rPr kumimoji="0" lang="en-US" altLang="en-US" sz="16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Unsloth</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MCQ generation.</a:t>
            </a:r>
          </a:p>
          <a:p>
            <a:pPr marL="0" marR="0" lvl="0" indent="0" algn="l" defTabSz="914400" rtl="0" eaLnBrk="0" fontAlgn="base" latinLnBrk="0" hangingPunct="0">
              <a:lnSpc>
                <a:spcPct val="150000"/>
              </a:lnSpc>
              <a:spcBef>
                <a:spcPct val="0"/>
              </a:spcBef>
              <a:spcAft>
                <a:spcPts val="12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8. Generate MCQs</a:t>
            </a: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model returns MCQs in the desired format (question, options, correct answer).</a:t>
            </a: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Output is validated and cleaned if needed.</a:t>
            </a:r>
          </a:p>
          <a:p>
            <a:pPr marL="0" marR="0" lvl="0" indent="0" algn="l" defTabSz="914400" rtl="0" eaLnBrk="0" fontAlgn="base" latinLnBrk="0" hangingPunct="0">
              <a:lnSpc>
                <a:spcPct val="150000"/>
              </a:lnSpc>
              <a:spcBef>
                <a:spcPct val="0"/>
              </a:spcBef>
              <a:spcAft>
                <a:spcPts val="120"/>
              </a:spcAft>
              <a:buClrTx/>
              <a:buSzTx/>
              <a:buNone/>
              <a:tabLst/>
            </a:pPr>
            <a:r>
              <a:rPr kumimoji="0" lang="en-US" altLang="en-US" sz="16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9. Show MCQs on UI + Save in Question Bank</a:t>
            </a:r>
            <a:endParaRPr lang="en-US" altLang="en-US" sz="16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Generated MCQs are displayed on the Next.js UI.</a:t>
            </a:r>
          </a:p>
          <a:p>
            <a:pPr marL="285750" indent="-285750" eaLnBrk="0" fontAlgn="base" hangingPunct="0">
              <a:lnSpc>
                <a:spcPct val="150000"/>
              </a:lnSpc>
              <a:spcBef>
                <a:spcPct val="0"/>
              </a:spcBef>
              <a:spcAft>
                <a:spcPts val="120"/>
              </a:spcAft>
              <a:buClrTx/>
              <a:buSzTx/>
            </a:pP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They are also stored in a database to create a reusable </a:t>
            </a:r>
            <a:r>
              <a:rPr kumimoji="0" lang="en-US" altLang="en-US" sz="16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question bank </a:t>
            </a:r>
            <a:r>
              <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future quizzes.</a:t>
            </a:r>
          </a:p>
          <a:p>
            <a:pPr marL="0" marR="0" lvl="0" indent="0" algn="l" defTabSz="914400" rtl="0" eaLnBrk="0" fontAlgn="base" latinLnBrk="0" hangingPunct="0">
              <a:lnSpc>
                <a:spcPct val="150000"/>
              </a:lnSpc>
              <a:spcBef>
                <a:spcPct val="0"/>
              </a:spcBef>
              <a:spcAft>
                <a:spcPts val="120"/>
              </a:spcAft>
              <a:buClrTx/>
              <a:buSzTx/>
              <a:buFontTx/>
              <a:buNone/>
              <a:tabLst/>
            </a:pPr>
            <a:endParaRPr kumimoji="0" lang="en-US" altLang="en-US" sz="1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4731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457200" lvl="1" indent="0">
              <a:spcBef>
                <a:spcPts val="560"/>
              </a:spcBef>
              <a:buSzPts val="2800"/>
              <a:buNone/>
            </a:pP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Design</a:t>
            </a:r>
            <a:endParaRPr dirty="0"/>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Deployment Diagram Representing  Hardware/Software Components in your System</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Muhammad Asad Siddiqui(41469)</a:t>
            </a:r>
            <a:endParaRPr dirty="0"/>
          </a:p>
          <a:p>
            <a:pPr marL="342900" lvl="0" indent="-342900" algn="l" rtl="0">
              <a:lnSpc>
                <a:spcPct val="100000"/>
              </a:lnSpc>
              <a:spcBef>
                <a:spcPts val="640"/>
              </a:spcBef>
              <a:spcAft>
                <a:spcPts val="0"/>
              </a:spcAft>
              <a:buClr>
                <a:schemeClr val="dk1"/>
              </a:buClr>
              <a:buSzPts val="3200"/>
              <a:buChar char="•"/>
            </a:pPr>
            <a:r>
              <a:rPr lang="en-US" dirty="0"/>
              <a:t>Muhammad Farooq Abdullah (41824)</a:t>
            </a:r>
            <a:endParaRPr dirty="0"/>
          </a:p>
          <a:p>
            <a:pPr marL="0" lvl="0" indent="0" algn="l" rtl="0">
              <a:lnSpc>
                <a:spcPct val="100000"/>
              </a:lnSpc>
              <a:spcBef>
                <a:spcPts val="640"/>
              </a:spcBef>
              <a:spcAft>
                <a:spcPts val="0"/>
              </a:spcAft>
              <a:buClr>
                <a:schemeClr val="dk1"/>
              </a:buClr>
              <a:buSzPts val="3200"/>
              <a:buNone/>
            </a:pP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Design</a:t>
            </a:r>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Detailed Design (Optional based on your work)</a:t>
            </a:r>
            <a:endParaRPr dirty="0"/>
          </a:p>
          <a:p>
            <a:pPr marL="742950" lvl="1" indent="-285750" algn="l" rtl="0">
              <a:lnSpc>
                <a:spcPct val="100000"/>
              </a:lnSpc>
              <a:spcBef>
                <a:spcPts val="560"/>
              </a:spcBef>
              <a:spcAft>
                <a:spcPts val="0"/>
              </a:spcAft>
              <a:buClr>
                <a:schemeClr val="dk1"/>
              </a:buClr>
              <a:buSzPts val="2800"/>
              <a:buChar char="–"/>
            </a:pPr>
            <a:r>
              <a:rPr lang="en-US" dirty="0"/>
              <a:t>UML Diagrams</a:t>
            </a:r>
            <a:endParaRPr dirty="0"/>
          </a:p>
          <a:p>
            <a:pPr marL="742950" lvl="1" indent="-285750" algn="l" rtl="0">
              <a:lnSpc>
                <a:spcPct val="100000"/>
              </a:lnSpc>
              <a:spcBef>
                <a:spcPts val="560"/>
              </a:spcBef>
              <a:spcAft>
                <a:spcPts val="0"/>
              </a:spcAft>
              <a:buClr>
                <a:schemeClr val="dk1"/>
              </a:buClr>
              <a:buSzPts val="2800"/>
              <a:buChar char="–"/>
            </a:pPr>
            <a:r>
              <a:rPr lang="en-US" dirty="0"/>
              <a:t>ERD (if DB used)</a:t>
            </a:r>
            <a:endParaRPr dirty="0"/>
          </a:p>
          <a:p>
            <a:pPr marL="742950" lvl="1" indent="-285750" algn="l" rtl="0">
              <a:lnSpc>
                <a:spcPct val="100000"/>
              </a:lnSpc>
              <a:spcBef>
                <a:spcPts val="560"/>
              </a:spcBef>
              <a:spcAft>
                <a:spcPts val="0"/>
              </a:spcAft>
              <a:buClr>
                <a:schemeClr val="dk1"/>
              </a:buClr>
              <a:buSzPts val="2800"/>
              <a:buChar char="–"/>
            </a:pPr>
            <a:r>
              <a:rPr lang="en-US" dirty="0"/>
              <a:t>etc.</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C4AF4-AB1C-4C2F-27A9-0B56ED859093}"/>
              </a:ext>
            </a:extLst>
          </p:cNvPr>
          <p:cNvSpPr>
            <a:spLocks noGrp="1"/>
          </p:cNvSpPr>
          <p:nvPr>
            <p:ph type="title"/>
          </p:nvPr>
        </p:nvSpPr>
        <p:spPr>
          <a:xfrm>
            <a:off x="329184" y="576390"/>
            <a:ext cx="8229600" cy="1143000"/>
          </a:xfrm>
        </p:spPr>
        <p:txBody>
          <a:bodyPr/>
          <a:lstStyle/>
          <a:p>
            <a:r>
              <a:rPr lang="en-US" sz="3600" dirty="0">
                <a:latin typeface="Calibri" panose="020F0502020204030204" pitchFamily="34" charset="0"/>
                <a:ea typeface="Calibri" panose="020F0502020204030204" pitchFamily="34" charset="0"/>
                <a:cs typeface="Calibri" panose="020F0502020204030204" pitchFamily="34" charset="0"/>
              </a:rPr>
              <a:t>Implementation[1/2]</a:t>
            </a:r>
          </a:p>
        </p:txBody>
      </p:sp>
      <p:sp>
        <p:nvSpPr>
          <p:cNvPr id="3" name="Text Placeholder 2">
            <a:extLst>
              <a:ext uri="{FF2B5EF4-FFF2-40B4-BE49-F238E27FC236}">
                <a16:creationId xmlns:a16="http://schemas.microsoft.com/office/drawing/2014/main" id="{71F5691F-3183-A632-DF86-CF722590DFD2}"/>
              </a:ext>
            </a:extLst>
          </p:cNvPr>
          <p:cNvSpPr>
            <a:spLocks noGrp="1"/>
          </p:cNvSpPr>
          <p:nvPr>
            <p:ph type="body" idx="1"/>
          </p:nvPr>
        </p:nvSpPr>
        <p:spPr/>
        <p:txBody>
          <a:bodyPr/>
          <a:lstStyle/>
          <a:p>
            <a:pPr marL="114300" indent="0">
              <a:buNone/>
            </a:pPr>
            <a:r>
              <a:rPr lang="en-US" sz="1800" b="1" dirty="0">
                <a:latin typeface="Calibri" panose="020F0502020204030204" pitchFamily="34" charset="0"/>
                <a:ea typeface="Calibri" panose="020F0502020204030204" pitchFamily="34" charset="0"/>
                <a:cs typeface="Calibri" panose="020F0502020204030204" pitchFamily="34" charset="0"/>
              </a:rPr>
              <a:t>Development Tools &amp; Technologies</a:t>
            </a:r>
          </a:p>
          <a:p>
            <a:r>
              <a:rPr lang="en-US" sz="1800" b="1" dirty="0">
                <a:latin typeface="Calibri" panose="020F0502020204030204" pitchFamily="34" charset="0"/>
                <a:ea typeface="Calibri" panose="020F0502020204030204" pitchFamily="34" charset="0"/>
                <a:cs typeface="Calibri" panose="020F0502020204030204" pitchFamily="34" charset="0"/>
              </a:rPr>
              <a:t>Frontend:</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Next.js with TypeScript</a:t>
            </a:r>
          </a:p>
          <a:p>
            <a:pPr lvl="1"/>
            <a:r>
              <a:rPr lang="en-US" sz="1800" dirty="0">
                <a:latin typeface="Calibri" panose="020F0502020204030204" pitchFamily="34" charset="0"/>
                <a:ea typeface="Calibri" panose="020F0502020204030204" pitchFamily="34" charset="0"/>
                <a:cs typeface="Calibri" panose="020F0502020204030204" pitchFamily="34" charset="0"/>
              </a:rPr>
              <a:t>Tailwind CSS – utility-first styling</a:t>
            </a:r>
          </a:p>
          <a:p>
            <a:pPr lvl="1"/>
            <a:r>
              <a:rPr lang="en-US" sz="1800" dirty="0" err="1">
                <a:latin typeface="Calibri" panose="020F0502020204030204" pitchFamily="34" charset="0"/>
                <a:ea typeface="Calibri" panose="020F0502020204030204" pitchFamily="34" charset="0"/>
                <a:cs typeface="Calibri" panose="020F0502020204030204" pitchFamily="34" charset="0"/>
              </a:rPr>
              <a:t>Shadcn</a:t>
            </a:r>
            <a:r>
              <a:rPr lang="en-US" sz="1800" dirty="0">
                <a:latin typeface="Calibri" panose="020F0502020204030204" pitchFamily="34" charset="0"/>
                <a:ea typeface="Calibri" panose="020F0502020204030204" pitchFamily="34" charset="0"/>
                <a:cs typeface="Calibri" panose="020F0502020204030204" pitchFamily="34" charset="0"/>
              </a:rPr>
              <a:t>/</a:t>
            </a:r>
            <a:r>
              <a:rPr lang="en-US" sz="1800" dirty="0" err="1">
                <a:latin typeface="Calibri" panose="020F0502020204030204" pitchFamily="34" charset="0"/>
                <a:ea typeface="Calibri" panose="020F0502020204030204" pitchFamily="34" charset="0"/>
                <a:cs typeface="Calibri" panose="020F0502020204030204" pitchFamily="34" charset="0"/>
              </a:rPr>
              <a:t>ui</a:t>
            </a:r>
            <a:r>
              <a:rPr lang="en-US" sz="1800" dirty="0">
                <a:latin typeface="Calibri" panose="020F0502020204030204" pitchFamily="34" charset="0"/>
                <a:ea typeface="Calibri" panose="020F0502020204030204" pitchFamily="34" charset="0"/>
                <a:cs typeface="Calibri" panose="020F0502020204030204" pitchFamily="34" charset="0"/>
              </a:rPr>
              <a:t> – modern UI components</a:t>
            </a:r>
          </a:p>
          <a:p>
            <a:pPr lvl="1"/>
            <a:r>
              <a:rPr lang="en-US" sz="1800" dirty="0" err="1">
                <a:latin typeface="Calibri" panose="020F0502020204030204" pitchFamily="34" charset="0"/>
                <a:ea typeface="Calibri" panose="020F0502020204030204" pitchFamily="34" charset="0"/>
                <a:cs typeface="Calibri" panose="020F0502020204030204" pitchFamily="34" charset="0"/>
              </a:rPr>
              <a:t>Lucide</a:t>
            </a:r>
            <a:r>
              <a:rPr lang="en-US" sz="1800" dirty="0">
                <a:latin typeface="Calibri" panose="020F0502020204030204" pitchFamily="34" charset="0"/>
                <a:ea typeface="Calibri" panose="020F0502020204030204" pitchFamily="34" charset="0"/>
                <a:cs typeface="Calibri" panose="020F0502020204030204" pitchFamily="34" charset="0"/>
              </a:rPr>
              <a:t>-react – for icons</a:t>
            </a:r>
          </a:p>
          <a:p>
            <a:r>
              <a:rPr lang="en-US" sz="1800" b="1" dirty="0">
                <a:latin typeface="Calibri" panose="020F0502020204030204" pitchFamily="34" charset="0"/>
                <a:ea typeface="Calibri" panose="020F0502020204030204" pitchFamily="34" charset="0"/>
                <a:cs typeface="Calibri" panose="020F0502020204030204" pitchFamily="34" charset="0"/>
              </a:rPr>
              <a:t>Backend:</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a:latin typeface="Calibri" panose="020F0502020204030204" pitchFamily="34" charset="0"/>
                <a:ea typeface="Calibri" panose="020F0502020204030204" pitchFamily="34" charset="0"/>
                <a:cs typeface="Calibri" panose="020F0502020204030204" pitchFamily="34" charset="0"/>
              </a:rPr>
              <a:t>Next.js API Routes</a:t>
            </a:r>
          </a:p>
          <a:p>
            <a:pPr lvl="1"/>
            <a:r>
              <a:rPr lang="en-US" sz="1800" dirty="0">
                <a:latin typeface="Calibri" panose="020F0502020204030204" pitchFamily="34" charset="0"/>
                <a:ea typeface="Calibri" panose="020F0502020204030204" pitchFamily="34" charset="0"/>
                <a:cs typeface="Calibri" panose="020F0502020204030204" pitchFamily="34" charset="0"/>
              </a:rPr>
              <a:t>PostgreSQL – relational database</a:t>
            </a:r>
          </a:p>
          <a:p>
            <a:pPr lvl="1"/>
            <a:r>
              <a:rPr lang="en-US" sz="1800" dirty="0">
                <a:latin typeface="Calibri" panose="020F0502020204030204" pitchFamily="34" charset="0"/>
                <a:ea typeface="Calibri" panose="020F0502020204030204" pitchFamily="34" charset="0"/>
                <a:cs typeface="Calibri" panose="020F0502020204030204" pitchFamily="34" charset="0"/>
              </a:rPr>
              <a:t>Prisma ORM – database access and migrations</a:t>
            </a:r>
          </a:p>
          <a:p>
            <a:pPr lvl="1"/>
            <a:r>
              <a:rPr lang="en-US" sz="1800" dirty="0">
                <a:latin typeface="Calibri" panose="020F0502020204030204" pitchFamily="34" charset="0"/>
                <a:ea typeface="Calibri" panose="020F0502020204030204" pitchFamily="34" charset="0"/>
                <a:cs typeface="Calibri" panose="020F0502020204030204" pitchFamily="34" charset="0"/>
              </a:rPr>
              <a:t>SMTP</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1089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39026-CE9E-CAD5-FE92-B7792968A7AE}"/>
              </a:ext>
            </a:extLst>
          </p:cNvPr>
          <p:cNvSpPr>
            <a:spLocks noGrp="1"/>
          </p:cNvSpPr>
          <p:nvPr>
            <p:ph type="title"/>
          </p:nvPr>
        </p:nvSpPr>
        <p:spPr/>
        <p:txBody>
          <a:bodyPr/>
          <a:lstStyle/>
          <a:p>
            <a:r>
              <a:rPr lang="en-US" sz="4000" dirty="0">
                <a:latin typeface="Calibri" panose="020F0502020204030204" pitchFamily="34" charset="0"/>
                <a:ea typeface="Calibri" panose="020F0502020204030204" pitchFamily="34" charset="0"/>
                <a:cs typeface="Calibri" panose="020F0502020204030204" pitchFamily="34" charset="0"/>
              </a:rPr>
              <a:t>Implementation[2/2]</a:t>
            </a:r>
          </a:p>
        </p:txBody>
      </p:sp>
      <p:sp>
        <p:nvSpPr>
          <p:cNvPr id="3" name="Text Placeholder 2">
            <a:extLst>
              <a:ext uri="{FF2B5EF4-FFF2-40B4-BE49-F238E27FC236}">
                <a16:creationId xmlns:a16="http://schemas.microsoft.com/office/drawing/2014/main" id="{4267C397-D14C-8ADD-7A2B-05D6B3960132}"/>
              </a:ext>
            </a:extLst>
          </p:cNvPr>
          <p:cNvSpPr>
            <a:spLocks noGrp="1"/>
          </p:cNvSpPr>
          <p:nvPr>
            <p:ph type="body" idx="1"/>
          </p:nvPr>
        </p:nvSpPr>
        <p:spPr/>
        <p: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AI/ML:</a:t>
            </a:r>
          </a:p>
          <a:p>
            <a:r>
              <a:rPr lang="en-US" sz="1800" dirty="0">
                <a:latin typeface="Calibri" panose="020F0502020204030204" pitchFamily="34" charset="0"/>
                <a:ea typeface="Calibri" panose="020F0502020204030204" pitchFamily="34" charset="0"/>
                <a:cs typeface="Calibri" panose="020F0502020204030204" pitchFamily="34" charset="0"/>
              </a:rPr>
              <a:t>Fine-tuned </a:t>
            </a:r>
            <a:r>
              <a:rPr lang="en-US" sz="1800" dirty="0" err="1">
                <a:latin typeface="Calibri" panose="020F0502020204030204" pitchFamily="34" charset="0"/>
                <a:ea typeface="Calibri" panose="020F0502020204030204" pitchFamily="34" charset="0"/>
                <a:cs typeface="Calibri" panose="020F0502020204030204" pitchFamily="34" charset="0"/>
              </a:rPr>
              <a:t>LLaMA</a:t>
            </a:r>
            <a:r>
              <a:rPr lang="en-US" sz="1800" dirty="0">
                <a:latin typeface="Calibri" panose="020F0502020204030204" pitchFamily="34" charset="0"/>
                <a:ea typeface="Calibri" panose="020F0502020204030204" pitchFamily="34" charset="0"/>
                <a:cs typeface="Calibri" panose="020F0502020204030204" pitchFamily="34" charset="0"/>
              </a:rPr>
              <a:t> 3.2 (3B) model</a:t>
            </a:r>
          </a:p>
          <a:p>
            <a:pPr lvl="1"/>
            <a:r>
              <a:rPr lang="en-US" sz="1800" dirty="0" err="1">
                <a:latin typeface="Calibri" panose="020F0502020204030204" pitchFamily="34" charset="0"/>
                <a:ea typeface="Calibri" panose="020F0502020204030204" pitchFamily="34" charset="0"/>
                <a:cs typeface="Calibri" panose="020F0502020204030204" pitchFamily="34" charset="0"/>
              </a:rPr>
              <a:t>QLoRA</a:t>
            </a:r>
            <a:r>
              <a:rPr lang="en-US" sz="1800" dirty="0">
                <a:latin typeface="Calibri" panose="020F0502020204030204" pitchFamily="34" charset="0"/>
                <a:ea typeface="Calibri" panose="020F0502020204030204" pitchFamily="34" charset="0"/>
                <a:cs typeface="Calibri" panose="020F0502020204030204" pitchFamily="34" charset="0"/>
              </a:rPr>
              <a:t> – for parameter-efficient fine-tuning</a:t>
            </a:r>
          </a:p>
          <a:p>
            <a:pPr lvl="1"/>
            <a:r>
              <a:rPr lang="en-US" sz="1800" dirty="0" err="1">
                <a:latin typeface="Calibri" panose="020F0502020204030204" pitchFamily="34" charset="0"/>
                <a:ea typeface="Calibri" panose="020F0502020204030204" pitchFamily="34" charset="0"/>
                <a:cs typeface="Calibri" panose="020F0502020204030204" pitchFamily="34" charset="0"/>
              </a:rPr>
              <a:t>Unsloth</a:t>
            </a:r>
            <a:r>
              <a:rPr lang="en-US" sz="1800" dirty="0">
                <a:latin typeface="Calibri" panose="020F0502020204030204" pitchFamily="34" charset="0"/>
                <a:ea typeface="Calibri" panose="020F0502020204030204" pitchFamily="34" charset="0"/>
                <a:cs typeface="Calibri" panose="020F0502020204030204" pitchFamily="34" charset="0"/>
              </a:rPr>
              <a:t> – fast training and inference</a:t>
            </a:r>
          </a:p>
          <a:p>
            <a:r>
              <a:rPr lang="en-US" sz="1800" dirty="0">
                <a:latin typeface="Calibri" panose="020F0502020204030204" pitchFamily="34" charset="0"/>
                <a:ea typeface="Calibri" panose="020F0502020204030204" pitchFamily="34" charset="0"/>
                <a:cs typeface="Calibri" panose="020F0502020204030204" pitchFamily="34" charset="0"/>
              </a:rPr>
              <a:t>RAG (Retrieval-Augmented Generation) using:</a:t>
            </a:r>
          </a:p>
          <a:p>
            <a:pPr lvl="1"/>
            <a:r>
              <a:rPr lang="en-US" sz="1800" dirty="0" err="1">
                <a:latin typeface="Calibri" panose="020F0502020204030204" pitchFamily="34" charset="0"/>
                <a:ea typeface="Calibri" panose="020F0502020204030204" pitchFamily="34" charset="0"/>
                <a:cs typeface="Calibri" panose="020F0502020204030204" pitchFamily="34" charset="0"/>
              </a:rPr>
              <a:t>LangChain</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dirty="0" err="1">
                <a:latin typeface="Calibri" panose="020F0502020204030204" pitchFamily="34" charset="0"/>
                <a:ea typeface="Calibri" panose="020F0502020204030204" pitchFamily="34" charset="0"/>
                <a:cs typeface="Calibri" panose="020F0502020204030204" pitchFamily="34" charset="0"/>
              </a:rPr>
              <a:t>ChromaDB</a:t>
            </a:r>
            <a:r>
              <a:rPr lang="en-US" sz="1800" dirty="0">
                <a:latin typeface="Calibri" panose="020F0502020204030204" pitchFamily="34" charset="0"/>
                <a:ea typeface="Calibri" panose="020F0502020204030204" pitchFamily="34" charset="0"/>
                <a:cs typeface="Calibri" panose="020F0502020204030204" pitchFamily="34" charset="0"/>
              </a:rPr>
              <a:t> – vector store for document embeddings</a:t>
            </a:r>
          </a:p>
          <a:p>
            <a:pPr lvl="1"/>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b="1" dirty="0">
                <a:latin typeface="Calibri" panose="020F0502020204030204" pitchFamily="34" charset="0"/>
                <a:ea typeface="Calibri" panose="020F0502020204030204" pitchFamily="34" charset="0"/>
                <a:cs typeface="Calibri" panose="020F0502020204030204" pitchFamily="34" charset="0"/>
              </a:rPr>
              <a:t>Version Control</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740861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20E76-6958-F3B2-4218-5B58CA4472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B73AA6-B1F5-A9F0-A3F9-0C7E7D9FEFA2}"/>
              </a:ext>
            </a:extLst>
          </p:cNvPr>
          <p:cNvSpPr>
            <a:spLocks noGrp="1"/>
          </p:cNvSpPr>
          <p:nvPr>
            <p:ph type="title"/>
          </p:nvPr>
        </p:nvSpPr>
        <p:spPr/>
        <p:txBody>
          <a:bodyPr/>
          <a:lstStyle/>
          <a:p>
            <a:r>
              <a:rPr lang="en-US" sz="4000" dirty="0"/>
              <a:t>Endeavour[1/2]</a:t>
            </a:r>
          </a:p>
        </p:txBody>
      </p:sp>
      <p:sp>
        <p:nvSpPr>
          <p:cNvPr id="3" name="Text Placeholder 2">
            <a:extLst>
              <a:ext uri="{FF2B5EF4-FFF2-40B4-BE49-F238E27FC236}">
                <a16:creationId xmlns:a16="http://schemas.microsoft.com/office/drawing/2014/main" id="{377C7D0C-6333-E6FD-2666-95900FDF74AF}"/>
              </a:ext>
            </a:extLst>
          </p:cNvPr>
          <p:cNvSpPr>
            <a:spLocks noGrp="1"/>
          </p:cNvSpPr>
          <p:nvPr>
            <p:ph type="body" idx="1"/>
          </p:nvPr>
        </p:nvSpPr>
        <p:spPr/>
        <p:txBody>
          <a:bodyPr/>
          <a:lstStyle/>
          <a:p>
            <a:r>
              <a:rPr lang="en-US" sz="2400" b="1" dirty="0"/>
              <a:t>Muhammad Farooq Abdullah (41824)</a:t>
            </a:r>
            <a:endParaRPr lang="en-US" sz="2400" dirty="0"/>
          </a:p>
          <a:p>
            <a:pPr lvl="1"/>
            <a:r>
              <a:rPr lang="en-US" sz="1800" dirty="0"/>
              <a:t>Frontend Development</a:t>
            </a:r>
          </a:p>
          <a:p>
            <a:pPr lvl="1"/>
            <a:r>
              <a:rPr lang="en-US" sz="1800" dirty="0"/>
              <a:t>Backend Development</a:t>
            </a:r>
          </a:p>
          <a:p>
            <a:pPr lvl="1"/>
            <a:r>
              <a:rPr lang="en-US" sz="1800" dirty="0"/>
              <a:t>Documentation</a:t>
            </a:r>
          </a:p>
          <a:p>
            <a:pPr lvl="1"/>
            <a:r>
              <a:rPr lang="en-US" sz="1800" dirty="0"/>
              <a:t>Literature Review</a:t>
            </a:r>
          </a:p>
          <a:p>
            <a:r>
              <a:rPr lang="en-US" sz="2400" b="1" dirty="0"/>
              <a:t>Asad Siddiqui (41469)</a:t>
            </a:r>
            <a:endParaRPr lang="en-US" sz="2400" dirty="0"/>
          </a:p>
          <a:p>
            <a:pPr lvl="1"/>
            <a:r>
              <a:rPr lang="en-US" sz="1800" dirty="0"/>
              <a:t>LLM Model Fine-Tuning</a:t>
            </a:r>
          </a:p>
          <a:p>
            <a:pPr lvl="1"/>
            <a:r>
              <a:rPr lang="en-US" sz="1800" dirty="0"/>
              <a:t>RAG Implementation with </a:t>
            </a:r>
            <a:r>
              <a:rPr lang="en-US" sz="1800" dirty="0" err="1"/>
              <a:t>ChromaDB</a:t>
            </a:r>
            <a:endParaRPr lang="en-US" sz="1800" dirty="0"/>
          </a:p>
          <a:p>
            <a:pPr lvl="1"/>
            <a:r>
              <a:rPr lang="en-US" sz="1800" dirty="0"/>
              <a:t>Backend Development</a:t>
            </a:r>
          </a:p>
          <a:p>
            <a:pPr lvl="1"/>
            <a:r>
              <a:rPr lang="en-US" sz="1800" dirty="0"/>
              <a:t>Documentation</a:t>
            </a:r>
          </a:p>
        </p:txBody>
      </p:sp>
    </p:spTree>
    <p:extLst>
      <p:ext uri="{BB962C8B-B14F-4D97-AF65-F5344CB8AC3E}">
        <p14:creationId xmlns:p14="http://schemas.microsoft.com/office/powerpoint/2010/main" val="3988982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Calibri" panose="020F0502020204030204" pitchFamily="34" charset="0"/>
                <a:ea typeface="Calibri" panose="020F0502020204030204" pitchFamily="34" charset="0"/>
                <a:cs typeface="Calibri" panose="020F0502020204030204" pitchFamily="34" charset="0"/>
              </a:rPr>
              <a:t>Endeavour[2/2]</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640"/>
              </a:spcBef>
              <a:spcAft>
                <a:spcPts val="0"/>
              </a:spcAft>
              <a:buClr>
                <a:schemeClr val="dk1"/>
              </a:buClr>
              <a:buSzPts val="3200"/>
              <a:buNone/>
            </a:pPr>
            <a:r>
              <a:rPr lang="en-US" sz="2400" b="1" dirty="0">
                <a:latin typeface="Calibri" panose="020F0502020204030204" pitchFamily="34" charset="0"/>
                <a:ea typeface="Calibri" panose="020F0502020204030204" pitchFamily="34" charset="0"/>
                <a:cs typeface="Calibri" panose="020F0502020204030204" pitchFamily="34" charset="0"/>
              </a:rPr>
              <a:t>Describe your way of working as a team</a:t>
            </a:r>
            <a:endParaRPr b="1" dirty="0">
              <a:latin typeface="Calibri" panose="020F0502020204030204" pitchFamily="34" charset="0"/>
              <a:ea typeface="Calibri" panose="020F0502020204030204" pitchFamily="34" charset="0"/>
              <a:cs typeface="Calibri" panose="020F0502020204030204" pitchFamily="34" charset="0"/>
            </a:endParaRPr>
          </a:p>
          <a:p>
            <a:pPr marL="285750" indent="-285750" eaLnBrk="0" fontAlgn="base" hangingPunct="0">
              <a:spcBef>
                <a:spcPct val="0"/>
              </a:spcBef>
              <a:spcAft>
                <a:spcPct val="0"/>
              </a:spcAft>
              <a:buClrTx/>
              <a:buSzTx/>
            </a:pP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Communication:</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Regular meetings (online or in-person) were held to divide tasks, solve issues, and track progress.</a:t>
            </a:r>
          </a:p>
          <a:p>
            <a:pPr marL="285750" indent="-285750" eaLnBrk="0" fontAlgn="base" hangingPunct="0">
              <a:spcBef>
                <a:spcPct val="0"/>
              </a:spcBef>
              <a:spcAft>
                <a:spcPct val="0"/>
              </a:spcAft>
              <a:buClrTx/>
              <a:buSzTx/>
            </a:pP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Task Distribution:</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Work was assigned based on individual strengths, ensuring everyone focused on what they do best.</a:t>
            </a:r>
          </a:p>
          <a:p>
            <a:pPr marL="285750" indent="-285750" eaLnBrk="0" fontAlgn="base" hangingPunct="0">
              <a:spcBef>
                <a:spcPct val="0"/>
              </a:spcBef>
              <a:spcAft>
                <a:spcPct val="0"/>
              </a:spcAft>
              <a:buClrTx/>
              <a:buSzTx/>
            </a:pP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Version Control:</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Git and GitHub were used to manage code, with separate branches for frontend, backend, and machine learning work.</a:t>
            </a:r>
          </a:p>
          <a:p>
            <a:pPr marL="285750" indent="-285750" eaLnBrk="0" fontAlgn="base" hangingPunct="0">
              <a:spcBef>
                <a:spcPct val="0"/>
              </a:spcBef>
              <a:spcAft>
                <a:spcPct val="0"/>
              </a:spcAft>
              <a:buClrTx/>
              <a:buSzTx/>
            </a:pP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Shared Resources:</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Google Docs was used for collaborative writing, planning, and progress tracking.</a:t>
            </a:r>
          </a:p>
          <a:p>
            <a:pPr marL="285750" indent="-285750" eaLnBrk="0" fontAlgn="base" hangingPunct="0">
              <a:spcBef>
                <a:spcPct val="0"/>
              </a:spcBef>
              <a:spcAft>
                <a:spcPct val="0"/>
              </a:spcAft>
              <a:buClrTx/>
              <a:buSzTx/>
            </a:pPr>
            <a:r>
              <a:rPr lang="en-US" alt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Feedback:</a:t>
            </a:r>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 Each completed task or feature was reviewed by another team member to ensure quality and accuracy.</a:t>
            </a:r>
          </a:p>
          <a:p>
            <a:pPr marL="0" lvl="0" indent="0" algn="l" rtl="0">
              <a:lnSpc>
                <a:spcPct val="100000"/>
              </a:lnSpc>
              <a:spcBef>
                <a:spcPts val="640"/>
              </a:spcBef>
              <a:spcAft>
                <a:spcPts val="0"/>
              </a:spcAft>
              <a:buClr>
                <a:schemeClr val="dk1"/>
              </a:buClr>
              <a:buSzPts val="3200"/>
              <a:buNone/>
            </a:pPr>
            <a:endParaRPr sz="12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Work Breakdown Structure</a:t>
            </a:r>
            <a:r>
              <a:rPr lang="en-GB" dirty="0">
                <a:latin typeface="Calibri" panose="020F0502020204030204" pitchFamily="34" charset="0"/>
                <a:ea typeface="Calibri" panose="020F0502020204030204" pitchFamily="34" charset="0"/>
                <a:cs typeface="Calibri" panose="020F0502020204030204" pitchFamily="34" charset="0"/>
              </a:rPr>
              <a:t>[1/3]</a:t>
            </a:r>
          </a:p>
        </p:txBody>
      </p:sp>
      <p:sp>
        <p:nvSpPr>
          <p:cNvPr id="3" name="Text Placeholder 2"/>
          <p:cNvSpPr>
            <a:spLocks noGrp="1"/>
          </p:cNvSpPr>
          <p:nvPr>
            <p:ph type="body" idx="1"/>
          </p:nvPr>
        </p:nvSpPr>
        <p:spPr>
          <a:xfrm>
            <a:off x="457200" y="1600200"/>
            <a:ext cx="8518358" cy="4525963"/>
          </a:xfrm>
        </p:spPr>
        <p:txBody>
          <a:bodyPr/>
          <a:lstStyle/>
          <a:p>
            <a:r>
              <a:rPr lang="en-US" sz="2400" b="1" dirty="0">
                <a:latin typeface="Calibri" panose="020F0502020204030204" pitchFamily="34" charset="0"/>
                <a:ea typeface="Calibri" panose="020F0502020204030204" pitchFamily="34" charset="0"/>
                <a:cs typeface="Calibri" panose="020F0502020204030204" pitchFamily="34" charset="0"/>
              </a:rPr>
              <a:t> Project Planning &amp; Setup</a:t>
            </a:r>
          </a:p>
          <a:p>
            <a:pPr lvl="1"/>
            <a:r>
              <a:rPr lang="en-US" sz="2000" strike="sngStrike" dirty="0">
                <a:latin typeface="Calibri" panose="020F0502020204030204" pitchFamily="34" charset="0"/>
                <a:ea typeface="Calibri" panose="020F0502020204030204" pitchFamily="34" charset="0"/>
                <a:cs typeface="Calibri" panose="020F0502020204030204" pitchFamily="34" charset="0"/>
              </a:rPr>
              <a:t>Define project goals and problem statement</a:t>
            </a:r>
          </a:p>
          <a:p>
            <a:pPr lvl="1"/>
            <a:r>
              <a:rPr lang="en-US" sz="2000" strike="sngStrike" dirty="0">
                <a:latin typeface="Calibri" panose="020F0502020204030204" pitchFamily="34" charset="0"/>
                <a:ea typeface="Calibri" panose="020F0502020204030204" pitchFamily="34" charset="0"/>
                <a:cs typeface="Calibri" panose="020F0502020204030204" pitchFamily="34" charset="0"/>
              </a:rPr>
              <a:t>Identify key features and scope of the system</a:t>
            </a:r>
          </a:p>
          <a:p>
            <a:pPr lvl="1"/>
            <a:r>
              <a:rPr lang="en-US" sz="2000" strike="sngStrike" dirty="0">
                <a:latin typeface="Calibri" panose="020F0502020204030204" pitchFamily="34" charset="0"/>
                <a:ea typeface="Calibri" panose="020F0502020204030204" pitchFamily="34" charset="0"/>
                <a:cs typeface="Calibri" panose="020F0502020204030204" pitchFamily="34" charset="0"/>
              </a:rPr>
              <a:t>Select technologies, libraries, and frameworks (e.g., Next.js, Prisma, </a:t>
            </a:r>
            <a:r>
              <a:rPr lang="en-US" sz="2000" strike="sngStrike" dirty="0" err="1">
                <a:latin typeface="Calibri" panose="020F0502020204030204" pitchFamily="34" charset="0"/>
                <a:ea typeface="Calibri" panose="020F0502020204030204" pitchFamily="34" charset="0"/>
                <a:cs typeface="Calibri" panose="020F0502020204030204" pitchFamily="34" charset="0"/>
              </a:rPr>
              <a:t>ChromaDB</a:t>
            </a:r>
            <a:r>
              <a:rPr lang="en-US" sz="2000" strike="sngStrike" dirty="0">
                <a:latin typeface="Calibri" panose="020F0502020204030204" pitchFamily="34" charset="0"/>
                <a:ea typeface="Calibri" panose="020F0502020204030204" pitchFamily="34" charset="0"/>
                <a:cs typeface="Calibri" panose="020F0502020204030204" pitchFamily="34" charset="0"/>
              </a:rPr>
              <a:t>)</a:t>
            </a:r>
          </a:p>
          <a:p>
            <a:pPr lvl="1"/>
            <a:r>
              <a:rPr lang="en-US" sz="2000" strike="sngStrike" dirty="0">
                <a:latin typeface="Calibri" panose="020F0502020204030204" pitchFamily="34" charset="0"/>
                <a:ea typeface="Calibri" panose="020F0502020204030204" pitchFamily="34" charset="0"/>
                <a:cs typeface="Calibri" panose="020F0502020204030204" pitchFamily="34" charset="0"/>
              </a:rPr>
              <a:t>Set up project structure and initial GitHub repository</a:t>
            </a:r>
          </a:p>
        </p:txBody>
      </p:sp>
    </p:spTree>
    <p:extLst>
      <p:ext uri="{BB962C8B-B14F-4D97-AF65-F5344CB8AC3E}">
        <p14:creationId xmlns:p14="http://schemas.microsoft.com/office/powerpoint/2010/main" val="118378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1430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latin typeface="Calibri" panose="020F0502020204030204" pitchFamily="34" charset="0"/>
                <a:ea typeface="Calibri" panose="020F0502020204030204" pitchFamily="34" charset="0"/>
                <a:cs typeface="Calibri" panose="020F0502020204030204" pitchFamily="34" charset="0"/>
              </a:rPr>
              <a:t>Work Breakdown Structure</a:t>
            </a:r>
            <a:r>
              <a:rPr lang="en-GB" dirty="0">
                <a:latin typeface="Calibri" panose="020F0502020204030204" pitchFamily="34" charset="0"/>
                <a:ea typeface="Calibri" panose="020F0502020204030204" pitchFamily="34" charset="0"/>
                <a:cs typeface="Calibri" panose="020F0502020204030204" pitchFamily="34" charset="0"/>
              </a:rPr>
              <a:t>[2/3]</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 Frontend Development (Web App)</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Set up Next.js frontend with Tailwind CSS</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Design and implement UI using </a:t>
            </a:r>
            <a:r>
              <a:rPr lang="en-US" sz="1400" strike="sngStrike" dirty="0" err="1">
                <a:latin typeface="Calibri" panose="020F0502020204030204" pitchFamily="34" charset="0"/>
                <a:ea typeface="Calibri" panose="020F0502020204030204" pitchFamily="34" charset="0"/>
                <a:cs typeface="Calibri" panose="020F0502020204030204" pitchFamily="34" charset="0"/>
              </a:rPr>
              <a:t>Shadcn</a:t>
            </a:r>
            <a:r>
              <a:rPr lang="en-US" sz="1400" strike="sngStrike" dirty="0">
                <a:latin typeface="Calibri" panose="020F0502020204030204" pitchFamily="34" charset="0"/>
                <a:ea typeface="Calibri" panose="020F0502020204030204" pitchFamily="34" charset="0"/>
                <a:cs typeface="Calibri" panose="020F0502020204030204" pitchFamily="34" charset="0"/>
              </a:rPr>
              <a:t>/</a:t>
            </a:r>
            <a:r>
              <a:rPr lang="en-US" sz="1400" strike="sngStrike" dirty="0" err="1">
                <a:latin typeface="Calibri" panose="020F0502020204030204" pitchFamily="34" charset="0"/>
                <a:ea typeface="Calibri" panose="020F0502020204030204" pitchFamily="34" charset="0"/>
                <a:cs typeface="Calibri" panose="020F0502020204030204" pitchFamily="34" charset="0"/>
              </a:rPr>
              <a:t>ui</a:t>
            </a:r>
            <a:endParaRPr lang="en-US" sz="1400" strike="sngStrike" dirty="0">
              <a:latin typeface="Calibri" panose="020F0502020204030204" pitchFamily="34" charset="0"/>
              <a:ea typeface="Calibri" panose="020F0502020204030204" pitchFamily="34" charset="0"/>
              <a:cs typeface="Calibri" panose="020F0502020204030204" pitchFamily="34" charset="0"/>
            </a:endParaRP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Implement authentication using NextAuth.js</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Validate forms and inputs using react-hook-form + </a:t>
            </a:r>
            <a:r>
              <a:rPr lang="en-US" sz="1400" strike="sngStrike" dirty="0" err="1">
                <a:latin typeface="Calibri" panose="020F0502020204030204" pitchFamily="34" charset="0"/>
                <a:ea typeface="Calibri" panose="020F0502020204030204" pitchFamily="34" charset="0"/>
                <a:cs typeface="Calibri" panose="020F0502020204030204" pitchFamily="34" charset="0"/>
              </a:rPr>
              <a:t>zod</a:t>
            </a:r>
            <a:endParaRPr lang="en-US" sz="1400" strike="sngStrike" dirty="0">
              <a:latin typeface="Calibri" panose="020F0502020204030204" pitchFamily="34" charset="0"/>
              <a:ea typeface="Calibri" panose="020F0502020204030204" pitchFamily="34" charset="0"/>
              <a:cs typeface="Calibri" panose="020F0502020204030204" pitchFamily="34" charset="0"/>
            </a:endParaRPr>
          </a:p>
          <a:p>
            <a:pPr lvl="1"/>
            <a:r>
              <a:rPr lang="en-US" sz="1400" dirty="0">
                <a:latin typeface="Calibri" panose="020F0502020204030204" pitchFamily="34" charset="0"/>
                <a:ea typeface="Calibri" panose="020F0502020204030204" pitchFamily="34" charset="0"/>
                <a:cs typeface="Calibri" panose="020F0502020204030204" pitchFamily="34" charset="0"/>
              </a:rPr>
              <a:t>Add file upload feature (PDF, PPT, DOC support)</a:t>
            </a:r>
          </a:p>
          <a:p>
            <a:pPr lvl="1"/>
            <a:r>
              <a:rPr lang="en-US" sz="1400" dirty="0">
                <a:latin typeface="Calibri" panose="020F0502020204030204" pitchFamily="34" charset="0"/>
                <a:ea typeface="Calibri" panose="020F0502020204030204" pitchFamily="34" charset="0"/>
                <a:cs typeface="Calibri" panose="020F0502020204030204" pitchFamily="34" charset="0"/>
              </a:rPr>
              <a:t>Display generated MCQs on the frontend</a:t>
            </a:r>
          </a:p>
          <a:p>
            <a:r>
              <a:rPr lang="en-US" sz="1800" b="1" dirty="0">
                <a:latin typeface="Calibri" panose="020F0502020204030204" pitchFamily="34" charset="0"/>
                <a:ea typeface="Calibri" panose="020F0502020204030204" pitchFamily="34" charset="0"/>
                <a:cs typeface="Calibri" panose="020F0502020204030204" pitchFamily="34" charset="0"/>
              </a:rPr>
              <a:t> LLM Fine-Tuning</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Fine-tune </a:t>
            </a:r>
            <a:r>
              <a:rPr lang="en-US" sz="1400" strike="sngStrike" dirty="0" err="1">
                <a:latin typeface="Calibri" panose="020F0502020204030204" pitchFamily="34" charset="0"/>
                <a:ea typeface="Calibri" panose="020F0502020204030204" pitchFamily="34" charset="0"/>
                <a:cs typeface="Calibri" panose="020F0502020204030204" pitchFamily="34" charset="0"/>
              </a:rPr>
              <a:t>LLaMA</a:t>
            </a:r>
            <a:r>
              <a:rPr lang="en-US" sz="1400" strike="sngStrike" dirty="0">
                <a:latin typeface="Calibri" panose="020F0502020204030204" pitchFamily="34" charset="0"/>
                <a:ea typeface="Calibri" panose="020F0502020204030204" pitchFamily="34" charset="0"/>
                <a:cs typeface="Calibri" panose="020F0502020204030204" pitchFamily="34" charset="0"/>
              </a:rPr>
              <a:t> 3.2 model using </a:t>
            </a:r>
            <a:r>
              <a:rPr lang="en-US" sz="1400" strike="sngStrike" dirty="0" err="1">
                <a:latin typeface="Calibri" panose="020F0502020204030204" pitchFamily="34" charset="0"/>
                <a:ea typeface="Calibri" panose="020F0502020204030204" pitchFamily="34" charset="0"/>
                <a:cs typeface="Calibri" panose="020F0502020204030204" pitchFamily="34" charset="0"/>
              </a:rPr>
              <a:t>QLoRA</a:t>
            </a:r>
            <a:r>
              <a:rPr lang="en-US" sz="1400" strike="sngStrike" dirty="0">
                <a:latin typeface="Calibri" panose="020F0502020204030204" pitchFamily="34" charset="0"/>
                <a:ea typeface="Calibri" panose="020F0502020204030204" pitchFamily="34" charset="0"/>
                <a:cs typeface="Calibri" panose="020F0502020204030204" pitchFamily="34" charset="0"/>
              </a:rPr>
              <a:t> and </a:t>
            </a:r>
            <a:r>
              <a:rPr lang="en-US" sz="1400" strike="sngStrike" dirty="0" err="1">
                <a:latin typeface="Calibri" panose="020F0502020204030204" pitchFamily="34" charset="0"/>
                <a:ea typeface="Calibri" panose="020F0502020204030204" pitchFamily="34" charset="0"/>
                <a:cs typeface="Calibri" panose="020F0502020204030204" pitchFamily="34" charset="0"/>
              </a:rPr>
              <a:t>Unsloth</a:t>
            </a:r>
            <a:endParaRPr lang="en-US" sz="1400" strike="sngStrike" dirty="0">
              <a:latin typeface="Calibri" panose="020F0502020204030204" pitchFamily="34" charset="0"/>
              <a:ea typeface="Calibri" panose="020F0502020204030204" pitchFamily="34" charset="0"/>
              <a:cs typeface="Calibri" panose="020F0502020204030204" pitchFamily="34" charset="0"/>
            </a:endParaRP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Save and load model in inference-ready format</a:t>
            </a:r>
          </a:p>
          <a:p>
            <a:pPr marL="342900" lvl="0" indent="-139700" algn="l" rtl="0">
              <a:lnSpc>
                <a:spcPct val="100000"/>
              </a:lnSpc>
              <a:spcBef>
                <a:spcPts val="0"/>
              </a:spcBef>
              <a:spcAft>
                <a:spcPts val="0"/>
              </a:spcAft>
              <a:buClr>
                <a:schemeClr val="dk1"/>
              </a:buClr>
              <a:buSzPts val="3200"/>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AEA2A-017C-ED28-546D-C02A50518DE3}"/>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Work Breakdown Structure</a:t>
            </a:r>
            <a:r>
              <a:rPr lang="en-GB" dirty="0">
                <a:latin typeface="Calibri" panose="020F0502020204030204" pitchFamily="34" charset="0"/>
                <a:ea typeface="Calibri" panose="020F0502020204030204" pitchFamily="34" charset="0"/>
                <a:cs typeface="Calibri" panose="020F0502020204030204" pitchFamily="34" charset="0"/>
              </a:rPr>
              <a:t>[3/3]</a:t>
            </a:r>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D6B717DD-4A4D-B27B-E563-C6222DCA63F6}"/>
              </a:ext>
            </a:extLst>
          </p:cNvPr>
          <p:cNvSpPr>
            <a:spLocks noGrp="1"/>
          </p:cNvSpPr>
          <p:nvPr>
            <p:ph type="body" idx="1"/>
          </p:nvPr>
        </p:nvSpPr>
        <p:spPr/>
        <p:txBody>
          <a:bodyPr/>
          <a:lstStyle/>
          <a:p>
            <a:r>
              <a:rPr lang="en-US" sz="1800" b="1" dirty="0">
                <a:latin typeface="Calibri" panose="020F0502020204030204" pitchFamily="34" charset="0"/>
                <a:ea typeface="Calibri" panose="020F0502020204030204" pitchFamily="34" charset="0"/>
                <a:cs typeface="Calibri" panose="020F0502020204030204" pitchFamily="34" charset="0"/>
              </a:rPr>
              <a:t> RAG Implementation</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Use </a:t>
            </a:r>
            <a:r>
              <a:rPr lang="en-US" sz="1400" strike="sngStrike" dirty="0" err="1">
                <a:latin typeface="Calibri" panose="020F0502020204030204" pitchFamily="34" charset="0"/>
                <a:ea typeface="Calibri" panose="020F0502020204030204" pitchFamily="34" charset="0"/>
                <a:cs typeface="Calibri" panose="020F0502020204030204" pitchFamily="34" charset="0"/>
              </a:rPr>
              <a:t>LangChain</a:t>
            </a:r>
            <a:r>
              <a:rPr lang="en-US" sz="1400" strike="sngStrike" dirty="0">
                <a:latin typeface="Calibri" panose="020F0502020204030204" pitchFamily="34" charset="0"/>
                <a:ea typeface="Calibri" panose="020F0502020204030204" pitchFamily="34" charset="0"/>
                <a:cs typeface="Calibri" panose="020F0502020204030204" pitchFamily="34" charset="0"/>
              </a:rPr>
              <a:t> to implement Retrieval-Augmented Generation</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Load and chunk lecture files (PDFs, PPTs, etc.)</a:t>
            </a: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Generate embeddings using </a:t>
            </a:r>
            <a:r>
              <a:rPr lang="en-US" sz="1400" strike="sngStrike" dirty="0" err="1">
                <a:latin typeface="Calibri" panose="020F0502020204030204" pitchFamily="34" charset="0"/>
                <a:ea typeface="Calibri" panose="020F0502020204030204" pitchFamily="34" charset="0"/>
                <a:cs typeface="Calibri" panose="020F0502020204030204" pitchFamily="34" charset="0"/>
              </a:rPr>
              <a:t>SentenceTransformer</a:t>
            </a:r>
            <a:endParaRPr lang="en-US" sz="1400" strike="sngStrike" dirty="0">
              <a:latin typeface="Calibri" panose="020F0502020204030204" pitchFamily="34" charset="0"/>
              <a:ea typeface="Calibri" panose="020F0502020204030204" pitchFamily="34" charset="0"/>
              <a:cs typeface="Calibri" panose="020F0502020204030204" pitchFamily="34" charset="0"/>
            </a:endParaRP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Store and query embeddings using </a:t>
            </a:r>
            <a:r>
              <a:rPr lang="en-US" sz="1400" strike="sngStrike" dirty="0" err="1">
                <a:latin typeface="Calibri" panose="020F0502020204030204" pitchFamily="34" charset="0"/>
                <a:ea typeface="Calibri" panose="020F0502020204030204" pitchFamily="34" charset="0"/>
                <a:cs typeface="Calibri" panose="020F0502020204030204" pitchFamily="34" charset="0"/>
              </a:rPr>
              <a:t>ChromaDB</a:t>
            </a:r>
            <a:endParaRPr lang="en-US" sz="1400" strike="sngStrike" dirty="0">
              <a:latin typeface="Calibri" panose="020F0502020204030204" pitchFamily="34" charset="0"/>
              <a:ea typeface="Calibri" panose="020F0502020204030204" pitchFamily="34" charset="0"/>
              <a:cs typeface="Calibri" panose="020F0502020204030204" pitchFamily="34" charset="0"/>
            </a:endParaRPr>
          </a:p>
          <a:p>
            <a:pPr lvl="1"/>
            <a:r>
              <a:rPr lang="en-US" sz="1400" strike="sngStrike" dirty="0">
                <a:latin typeface="Calibri" panose="020F0502020204030204" pitchFamily="34" charset="0"/>
                <a:ea typeface="Calibri" panose="020F0502020204030204" pitchFamily="34" charset="0"/>
                <a:cs typeface="Calibri" panose="020F0502020204030204" pitchFamily="34" charset="0"/>
              </a:rPr>
              <a:t>Integrate RAG output with the fine-tuned </a:t>
            </a:r>
            <a:r>
              <a:rPr lang="en-US" sz="1400" strike="sngStrike" dirty="0" err="1">
                <a:latin typeface="Calibri" panose="020F0502020204030204" pitchFamily="34" charset="0"/>
                <a:ea typeface="Calibri" panose="020F0502020204030204" pitchFamily="34" charset="0"/>
                <a:cs typeface="Calibri" panose="020F0502020204030204" pitchFamily="34" charset="0"/>
              </a:rPr>
              <a:t>LLaMA</a:t>
            </a:r>
            <a:r>
              <a:rPr lang="en-US" sz="1400" strike="sngStrike" dirty="0">
                <a:latin typeface="Calibri" panose="020F0502020204030204" pitchFamily="34" charset="0"/>
                <a:ea typeface="Calibri" panose="020F0502020204030204" pitchFamily="34" charset="0"/>
                <a:cs typeface="Calibri" panose="020F0502020204030204" pitchFamily="34" charset="0"/>
              </a:rPr>
              <a:t> model</a:t>
            </a:r>
          </a:p>
          <a:p>
            <a:pPr lvl="1"/>
            <a:r>
              <a:rPr lang="en-US" sz="1400" dirty="0">
                <a:latin typeface="Calibri" panose="020F0502020204030204" pitchFamily="34" charset="0"/>
                <a:ea typeface="Calibri" panose="020F0502020204030204" pitchFamily="34" charset="0"/>
                <a:cs typeface="Calibri" panose="020F0502020204030204" pitchFamily="34" charset="0"/>
              </a:rPr>
              <a:t>Validate that questions are contextually accurate</a:t>
            </a: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4129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16C87-7532-D43A-1CC2-7ED5578A2503}"/>
              </a:ext>
            </a:extLst>
          </p:cNvPr>
          <p:cNvSpPr>
            <a:spLocks noGrp="1"/>
          </p:cNvSpPr>
          <p:nvPr>
            <p:ph type="title"/>
          </p:nvPr>
        </p:nvSpPr>
        <p:spPr/>
        <p:txBody>
          <a:bodyPr/>
          <a:lstStyle/>
          <a:p>
            <a:r>
              <a:rPr lang="en-US" dirty="0"/>
              <a:t>References</a:t>
            </a:r>
          </a:p>
        </p:txBody>
      </p:sp>
      <p:sp>
        <p:nvSpPr>
          <p:cNvPr id="3" name="Text Placeholder 2">
            <a:extLst>
              <a:ext uri="{FF2B5EF4-FFF2-40B4-BE49-F238E27FC236}">
                <a16:creationId xmlns:a16="http://schemas.microsoft.com/office/drawing/2014/main" id="{D4D9C19C-1D98-25F6-C7E4-B38CA94F053E}"/>
              </a:ext>
            </a:extLst>
          </p:cNvPr>
          <p:cNvSpPr>
            <a:spLocks noGrp="1"/>
          </p:cNvSpPr>
          <p:nvPr>
            <p:ph type="body" idx="1"/>
          </p:nvPr>
        </p:nvSpPr>
        <p:spPr/>
        <p:txBody>
          <a:bodyPr/>
          <a:lstStyle/>
          <a:p>
            <a:pPr marL="114300" indent="0">
              <a:buNone/>
            </a:pPr>
            <a:endParaRPr lang="en-US" sz="1400" dirty="0"/>
          </a:p>
        </p:txBody>
      </p:sp>
    </p:spTree>
    <p:extLst>
      <p:ext uri="{BB962C8B-B14F-4D97-AF65-F5344CB8AC3E}">
        <p14:creationId xmlns:p14="http://schemas.microsoft.com/office/powerpoint/2010/main" val="38884977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9B89-8C0F-FD85-E316-35521CB1CFD7}"/>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5862C78-5C7F-1916-2DD9-C9C67472C6AB}"/>
              </a:ext>
            </a:extLst>
          </p:cNvPr>
          <p:cNvSpPr>
            <a:spLocks noGrp="1"/>
          </p:cNvSpPr>
          <p:nvPr>
            <p:ph type="body" idx="1"/>
          </p:nvPr>
        </p:nvSpPr>
        <p:spPr/>
        <p:txBody>
          <a:bodyPr/>
          <a:lstStyle/>
          <a:p>
            <a:r>
              <a:rPr lang="en-US" sz="1400" b="1" dirty="0">
                <a:solidFill>
                  <a:srgbClr val="333333"/>
                </a:solidFill>
                <a:latin typeface="HelveticaNeue Regular"/>
              </a:rPr>
              <a:t>4.</a:t>
            </a:r>
            <a:r>
              <a:rPr lang="en-US" sz="1400" dirty="0">
                <a:solidFill>
                  <a:srgbClr val="333333"/>
                </a:solidFill>
                <a:latin typeface="HelveticaNeue Regular"/>
              </a:rPr>
              <a:t>	S. Gopi, D. Sreekanth and N. </a:t>
            </a:r>
            <a:r>
              <a:rPr lang="en-US" sz="1400" dirty="0" err="1">
                <a:solidFill>
                  <a:srgbClr val="333333"/>
                </a:solidFill>
                <a:latin typeface="HelveticaNeue Regular"/>
              </a:rPr>
              <a:t>Dehbozorgi</a:t>
            </a:r>
            <a:r>
              <a:rPr lang="en-US" sz="1400" dirty="0">
                <a:solidFill>
                  <a:srgbClr val="333333"/>
                </a:solidFill>
                <a:latin typeface="HelveticaNeue Regular"/>
              </a:rPr>
              <a:t>, "Enhancing Engineering Education Through LLM-Driven Adaptive Quiz Generation: A RAG-Based Approach," </a:t>
            </a:r>
            <a:r>
              <a:rPr lang="en-US" sz="1400" i="1" dirty="0">
                <a:solidFill>
                  <a:srgbClr val="333333"/>
                </a:solidFill>
                <a:latin typeface="HelveticaNeue Regular"/>
              </a:rPr>
              <a:t>2024 IEEE Frontiers in Education Conference (FIE)</a:t>
            </a:r>
            <a:r>
              <a:rPr lang="en-US" sz="1400" dirty="0">
                <a:solidFill>
                  <a:srgbClr val="333333"/>
                </a:solidFill>
                <a:latin typeface="HelveticaNeue Regular"/>
              </a:rPr>
              <a:t>, Washington, DC, USA, 2024, pp. 1-8, </a:t>
            </a:r>
            <a:r>
              <a:rPr lang="en-US" sz="1400" dirty="0" err="1">
                <a:solidFill>
                  <a:srgbClr val="333333"/>
                </a:solidFill>
                <a:latin typeface="HelveticaNeue Regular"/>
              </a:rPr>
              <a:t>doi</a:t>
            </a:r>
            <a:r>
              <a:rPr lang="en-US" sz="1400" dirty="0">
                <a:solidFill>
                  <a:srgbClr val="333333"/>
                </a:solidFill>
                <a:latin typeface="HelveticaNeue Regular"/>
              </a:rPr>
              <a:t>: 10.1109/FIE61694.2024.10893146.</a:t>
            </a:r>
            <a:endParaRPr lang="en-US" sz="1400" dirty="0"/>
          </a:p>
          <a:p>
            <a:endParaRPr lang="en-US" sz="1400" dirty="0"/>
          </a:p>
        </p:txBody>
      </p:sp>
    </p:spTree>
    <p:extLst>
      <p:ext uri="{BB962C8B-B14F-4D97-AF65-F5344CB8AC3E}">
        <p14:creationId xmlns:p14="http://schemas.microsoft.com/office/powerpoint/2010/main" val="2298736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Calibri" panose="020F0502020204030204" pitchFamily="34" charset="0"/>
                <a:ea typeface="Calibri" panose="020F0502020204030204" pitchFamily="34" charset="0"/>
                <a:cs typeface="Calibri" panose="020F0502020204030204" pitchFamily="34" charset="0"/>
              </a:rPr>
              <a:t>Background</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110" name="Google Shape;110;p5"/>
          <p:cNvSpPr txBox="1">
            <a:spLocks noGrp="1"/>
          </p:cNvSpPr>
          <p:nvPr>
            <p:ph type="body" idx="1"/>
          </p:nvPr>
        </p:nvSpPr>
        <p:spPr>
          <a:xfrm>
            <a:off x="457200" y="1523129"/>
            <a:ext cx="8229600" cy="4525963"/>
          </a:xfrm>
          <a:prstGeom prst="rect">
            <a:avLst/>
          </a:prstGeom>
          <a:noFill/>
          <a:ln>
            <a:noFill/>
          </a:ln>
        </p:spPr>
        <p:txBody>
          <a:bodyPr spcFirstLastPara="1" wrap="square" lIns="91425" tIns="45700" rIns="91425" bIns="45700" anchor="t" anchorCtr="0">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Assessments play a key role in education by measuring student understanding and learning progress. However, creating quizzes manually takes time, and grading sometimes can be inconsistent or biased. Additionally, some multiple-choice questions (MCQs) may be unclear, too easy, too hard, or misleading.</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Challenges in Traditional Quiz Creation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Manual quiz creation is time-consuming and requires significant effort.</a:t>
            </a: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Grading inconsistencies may lead to unfair evaluation.</a:t>
            </a: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Poorly designed MCQs can confuse students rather than assess their knowledge.</a:t>
            </a:r>
          </a:p>
          <a:p>
            <a:pPr marL="114300" indent="0">
              <a:buNone/>
            </a:pP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Text Placeholder 2"/>
          <p:cNvSpPr>
            <a:spLocks noGrp="1"/>
          </p:cNvSpPr>
          <p:nvPr>
            <p:ph type="body" idx="1"/>
          </p:nvPr>
        </p:nvSpPr>
        <p:spPr/>
        <p:txBody>
          <a:bodyPr/>
          <a:lstStyle/>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AI-Powered Quiz Generation and Evaluation System</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Automatically generates quizzes from educational materials like PDFs and PowerPoint slides.</a:t>
            </a: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Evaluates student responses and analyzes incorrect answers to identify flawed or misleading questions.</a:t>
            </a: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Ensures MCQs are clear, fair, and appropriately challenging to enhance learning outcomes.</a:t>
            </a:r>
          </a:p>
        </p:txBody>
      </p:sp>
    </p:spTree>
    <p:extLst>
      <p:ext uri="{BB962C8B-B14F-4D97-AF65-F5344CB8AC3E}">
        <p14:creationId xmlns:p14="http://schemas.microsoft.com/office/powerpoint/2010/main" val="1901778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latin typeface="Calibri" panose="020F0502020204030204" pitchFamily="34" charset="0"/>
                <a:ea typeface="Calibri" panose="020F0502020204030204" pitchFamily="34" charset="0"/>
                <a:cs typeface="Calibri" panose="020F0502020204030204" pitchFamily="34" charset="0"/>
              </a:rPr>
              <a:t>Literature Review[1/3]</a:t>
            </a:r>
            <a:endParaRPr dirty="0">
              <a:latin typeface="Calibri" panose="020F0502020204030204" pitchFamily="34" charset="0"/>
              <a:ea typeface="Calibri" panose="020F0502020204030204" pitchFamily="34" charset="0"/>
              <a:cs typeface="Calibri" panose="020F0502020204030204" pitchFamily="34" charset="0"/>
            </a:endParaRPr>
          </a:p>
        </p:txBody>
      </p:sp>
      <p:sp>
        <p:nvSpPr>
          <p:cNvPr id="116" name="Google Shape;116;p6"/>
          <p:cNvSpPr txBox="1">
            <a:spLocks noGrp="1"/>
          </p:cNvSpPr>
          <p:nvPr>
            <p:ph type="body" idx="1"/>
          </p:nvPr>
        </p:nvSpPr>
        <p:spPr>
          <a:xfrm>
            <a:off x="676656" y="1527048"/>
            <a:ext cx="8229600" cy="4525963"/>
          </a:xfrm>
          <a:prstGeom prst="rect">
            <a:avLst/>
          </a:prstGeom>
          <a:noFill/>
          <a:ln>
            <a:noFill/>
          </a:ln>
        </p:spPr>
        <p:txBody>
          <a:bodyPr spcFirstLastPara="1" wrap="square" lIns="91425" tIns="45700" rIns="91425" bIns="45700" anchor="t" anchorCtr="0">
            <a:noAutofit/>
          </a:bodyPr>
          <a:lstStyle/>
          <a:p>
            <a:pPr marL="0" indent="0" eaLnBrk="0" fontAlgn="base" hangingPunct="0">
              <a:spcBef>
                <a:spcPct val="0"/>
              </a:spcBef>
              <a:spcAft>
                <a:spcPct val="0"/>
              </a:spcAft>
              <a:buClrTx/>
              <a:buSzTx/>
              <a:buNone/>
            </a:pPr>
            <a:r>
              <a:rPr lang="en-US" sz="1800" b="1" dirty="0">
                <a:latin typeface="Calibri" panose="020F0502020204030204" pitchFamily="34" charset="0"/>
                <a:ea typeface="Calibri" panose="020F0502020204030204" pitchFamily="34" charset="0"/>
                <a:cs typeface="Calibri" panose="020F0502020204030204" pitchFamily="34" charset="0"/>
              </a:rPr>
              <a:t>Overview: </a:t>
            </a:r>
            <a:r>
              <a:rPr lang="en-US" sz="1800" dirty="0">
                <a:latin typeface="Calibri" panose="020F0502020204030204" pitchFamily="34" charset="0"/>
                <a:ea typeface="Calibri" panose="020F0502020204030204" pitchFamily="34" charset="0"/>
                <a:cs typeface="Calibri" panose="020F0502020204030204" pitchFamily="34" charset="0"/>
              </a:rPr>
              <a:t>Assessments are an essential part of education, helping teachers measure student learning. Traditionally, teachers created quizzes and exams manually, which took a lot of time and effort. Today, with advancements in Artificial Intelligence (AI), Natural Language Processing (NLP), and Machine Learning (ML) </a:t>
            </a:r>
            <a:r>
              <a:rPr lang="en-US" sz="18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 </a:t>
            </a:r>
            <a:r>
              <a:rPr lang="en-US" sz="1800" b="1" dirty="0">
                <a:solidFill>
                  <a:schemeClr val="accent5"/>
                </a:solidFill>
                <a:latin typeface="Calibri" panose="020F0502020204030204" pitchFamily="34" charset="0"/>
                <a:ea typeface="Calibri" panose="020F0502020204030204" pitchFamily="34" charset="0"/>
                <a:cs typeface="Calibri" panose="020F0502020204030204" pitchFamily="34" charset="0"/>
              </a:rPr>
              <a:t>[1] </a:t>
            </a:r>
            <a:r>
              <a:rPr lang="en-US" sz="1800" dirty="0">
                <a:latin typeface="Calibri" panose="020F0502020204030204" pitchFamily="34" charset="0"/>
                <a:ea typeface="Calibri" panose="020F0502020204030204" pitchFamily="34" charset="0"/>
                <a:cs typeface="Calibri" panose="020F0502020204030204" pitchFamily="34" charset="0"/>
              </a:rPr>
              <a:t>, computers can automatically generate quiz questions and even evaluate student responses.</a:t>
            </a:r>
          </a:p>
          <a:p>
            <a:pPr marL="0" indent="0" eaLnBrk="0" fontAlgn="base" hangingPunct="0">
              <a:spcBef>
                <a:spcPct val="0"/>
              </a:spcBef>
              <a:spcAft>
                <a:spcPct val="0"/>
              </a:spcAft>
              <a:buClrTx/>
              <a:buSzTx/>
              <a:buNone/>
            </a:pPr>
            <a:r>
              <a:rPr lang="en-US" sz="1800" dirty="0">
                <a:latin typeface="Calibri" panose="020F0502020204030204" pitchFamily="34" charset="0"/>
                <a:ea typeface="Calibri" panose="020F0502020204030204" pitchFamily="34" charset="0"/>
                <a:cs typeface="Calibri" panose="020F0502020204030204" pitchFamily="34" charset="0"/>
              </a:rPr>
              <a:t>AI-powered quiz generation helps teachers save time by creating Quiz</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from learning materials like PDFs and PowerPoint slides. AI-based quiz evaluation also makes grading faster and more accurate. However, most existing AI systems do not check if the MCQs are good quality, meaning they might be too easy, too hard, or even misleading. This is where MCQ health checking becomes important.</a:t>
            </a:r>
            <a:endPar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2E82-FF00-534A-92C8-A945A7559419}"/>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Literature Review[2/3]</a:t>
            </a:r>
          </a:p>
        </p:txBody>
      </p:sp>
      <p:sp>
        <p:nvSpPr>
          <p:cNvPr id="3" name="Text Placeholder 2">
            <a:extLst>
              <a:ext uri="{FF2B5EF4-FFF2-40B4-BE49-F238E27FC236}">
                <a16:creationId xmlns:a16="http://schemas.microsoft.com/office/drawing/2014/main" id="{2D5F34E2-381A-90A7-1EC9-BC8940646415}"/>
              </a:ext>
            </a:extLst>
          </p:cNvPr>
          <p:cNvSpPr>
            <a:spLocks noGrp="1"/>
          </p:cNvSpPr>
          <p:nvPr>
            <p:ph type="body" idx="1"/>
          </p:nvPr>
        </p:nvSpPr>
        <p:spPr>
          <a:xfrm>
            <a:off x="393192" y="1316736"/>
            <a:ext cx="8229600" cy="4525963"/>
          </a:xfrm>
        </p:spPr>
        <p:txBody>
          <a:bodyPr/>
          <a:lstStyle/>
          <a:p>
            <a:pPr marL="114300" indent="0">
              <a:buNone/>
            </a:pPr>
            <a:r>
              <a:rPr lang="en-US" sz="2800" b="1" dirty="0">
                <a:latin typeface="Calibri" panose="020F0502020204030204" pitchFamily="34" charset="0"/>
                <a:ea typeface="Calibri" panose="020F0502020204030204" pitchFamily="34" charset="0"/>
                <a:cs typeface="Calibri" panose="020F0502020204030204" pitchFamily="34" charset="0"/>
              </a:rPr>
              <a:t>Traditional Education &amp; Assessment Methods</a:t>
            </a:r>
          </a:p>
          <a:p>
            <a:pPr marL="114300" indent="0">
              <a:buNone/>
            </a:pPr>
            <a:r>
              <a:rPr lang="en-US" sz="1600" dirty="0">
                <a:latin typeface="Calibri" panose="020F0502020204030204" pitchFamily="34" charset="0"/>
                <a:ea typeface="Calibri" panose="020F0502020204030204" pitchFamily="34" charset="0"/>
                <a:cs typeface="Calibri" panose="020F0502020204030204" pitchFamily="34" charset="0"/>
              </a:rPr>
              <a:t>This traditional approach had several steps:</a:t>
            </a:r>
            <a:endParaRPr lang="en-US" sz="1600" b="1"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Creating Questions</a:t>
            </a:r>
            <a:r>
              <a:rPr lang="en-US" sz="1800" dirty="0">
                <a:latin typeface="Calibri" panose="020F0502020204030204" pitchFamily="34" charset="0"/>
                <a:ea typeface="Calibri" panose="020F0502020204030204" pitchFamily="34" charset="0"/>
                <a:cs typeface="Calibri" panose="020F0502020204030204" pitchFamily="34" charset="0"/>
              </a:rPr>
              <a:t> – Teachers read through textbooks and lecture notes to make MCQs.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Conducting Exams</a:t>
            </a:r>
            <a:r>
              <a:rPr lang="en-US" sz="1800" dirty="0">
                <a:latin typeface="Calibri" panose="020F0502020204030204" pitchFamily="34" charset="0"/>
                <a:ea typeface="Calibri" panose="020F0502020204030204" pitchFamily="34" charset="0"/>
                <a:cs typeface="Calibri" panose="020F0502020204030204" pitchFamily="34" charset="0"/>
              </a:rPr>
              <a:t> – Students answered quizzes in paper-based exams or online tests.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Manual Grading</a:t>
            </a:r>
            <a:r>
              <a:rPr lang="en-US" sz="1800" dirty="0">
                <a:latin typeface="Calibri" panose="020F0502020204030204" pitchFamily="34" charset="0"/>
                <a:ea typeface="Calibri" panose="020F0502020204030204" pitchFamily="34" charset="0"/>
                <a:cs typeface="Calibri" panose="020F0502020204030204" pitchFamily="34" charset="0"/>
              </a:rPr>
              <a:t> – Teachers reviewed answers and assigned scores, sometimes leading to inconsistencies.</a:t>
            </a:r>
          </a:p>
          <a:p>
            <a:pPr marL="114300" indent="0">
              <a:buNone/>
            </a:pPr>
            <a:r>
              <a:rPr lang="en-US" sz="1800" b="1" dirty="0">
                <a:latin typeface="Calibri" panose="020F0502020204030204" pitchFamily="34" charset="0"/>
                <a:ea typeface="Calibri" panose="020F0502020204030204" pitchFamily="34" charset="0"/>
                <a:cs typeface="Calibri" panose="020F0502020204030204" pitchFamily="34" charset="0"/>
              </a:rPr>
              <a:t>Problems with Traditional Methods</a:t>
            </a:r>
          </a:p>
          <a:p>
            <a:r>
              <a:rPr lang="en-US" sz="1800" b="1" dirty="0">
                <a:latin typeface="Calibri" panose="020F0502020204030204" pitchFamily="34" charset="0"/>
                <a:ea typeface="Calibri" panose="020F0502020204030204" pitchFamily="34" charset="0"/>
                <a:cs typeface="Calibri" panose="020F0502020204030204" pitchFamily="34" charset="0"/>
              </a:rPr>
              <a:t>Time-Consuming</a:t>
            </a:r>
            <a:r>
              <a:rPr lang="en-US" sz="1800" dirty="0">
                <a:latin typeface="Calibri" panose="020F0502020204030204" pitchFamily="34" charset="0"/>
                <a:ea typeface="Calibri" panose="020F0502020204030204" pitchFamily="34" charset="0"/>
                <a:cs typeface="Calibri" panose="020F0502020204030204" pitchFamily="34" charset="0"/>
              </a:rPr>
              <a:t> – Teachers spend a lot of time creating and grading quizzes.</a:t>
            </a:r>
          </a:p>
          <a:p>
            <a:r>
              <a:rPr lang="en-US" sz="1800" b="1" dirty="0">
                <a:latin typeface="Calibri" panose="020F0502020204030204" pitchFamily="34" charset="0"/>
                <a:ea typeface="Calibri" panose="020F0502020204030204" pitchFamily="34" charset="0"/>
                <a:cs typeface="Calibri" panose="020F0502020204030204" pitchFamily="34" charset="0"/>
              </a:rPr>
              <a:t>Prone to Human Error</a:t>
            </a:r>
            <a:r>
              <a:rPr lang="en-US" sz="1800" dirty="0">
                <a:latin typeface="Calibri" panose="020F0502020204030204" pitchFamily="34" charset="0"/>
                <a:ea typeface="Calibri" panose="020F0502020204030204" pitchFamily="34" charset="0"/>
                <a:cs typeface="Calibri" panose="020F0502020204030204" pitchFamily="34" charset="0"/>
              </a:rPr>
              <a:t> – Teachers might accidentally include misleading questions or unfair answer choices.</a:t>
            </a:r>
          </a:p>
          <a:p>
            <a:r>
              <a:rPr lang="en-US" sz="1800" b="1" dirty="0">
                <a:latin typeface="Calibri" panose="020F0502020204030204" pitchFamily="34" charset="0"/>
                <a:ea typeface="Calibri" panose="020F0502020204030204" pitchFamily="34" charset="0"/>
                <a:cs typeface="Calibri" panose="020F0502020204030204" pitchFamily="34" charset="0"/>
              </a:rPr>
              <a:t>Delayed Feedback</a:t>
            </a:r>
            <a:br>
              <a:rPr lang="en-US" sz="1600" dirty="0">
                <a:latin typeface="Calibri" panose="020F0502020204030204" pitchFamily="34" charset="0"/>
                <a:ea typeface="Calibri" panose="020F0502020204030204" pitchFamily="34" charset="0"/>
                <a:cs typeface="Calibri" panose="020F0502020204030204" pitchFamily="34" charset="0"/>
              </a:rPr>
            </a:br>
            <a:endParaRPr lang="en-US" sz="1600" b="1" dirty="0">
              <a:latin typeface="Calibri" panose="020F0502020204030204" pitchFamily="34" charset="0"/>
              <a:ea typeface="Calibri" panose="020F0502020204030204" pitchFamily="34" charset="0"/>
              <a:cs typeface="Calibri" panose="020F0502020204030204" pitchFamily="34" charset="0"/>
            </a:endParaRPr>
          </a:p>
          <a:p>
            <a:pPr marL="114300" indent="0">
              <a:buNone/>
            </a:pP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58118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F14A8-6207-BA73-E587-E3B78F1B84A5}"/>
              </a:ext>
            </a:extLst>
          </p:cNvPr>
          <p:cNvSpPr>
            <a:spLocks noGrp="1"/>
          </p:cNvSpPr>
          <p:nvPr>
            <p:ph type="title"/>
          </p:nvPr>
        </p:nvSpPr>
        <p:spPr/>
        <p:txBody>
          <a:bodyPr/>
          <a:lstStyle/>
          <a:p>
            <a:r>
              <a:rPr lang="en-US" dirty="0">
                <a:latin typeface="Calibri" panose="020F0502020204030204" pitchFamily="34" charset="0"/>
                <a:ea typeface="Calibri" panose="020F0502020204030204" pitchFamily="34" charset="0"/>
                <a:cs typeface="Calibri" panose="020F0502020204030204" pitchFamily="34" charset="0"/>
              </a:rPr>
              <a:t>Literature Review[3/3]</a:t>
            </a:r>
          </a:p>
        </p:txBody>
      </p:sp>
      <p:sp>
        <p:nvSpPr>
          <p:cNvPr id="3" name="Text Placeholder 2">
            <a:extLst>
              <a:ext uri="{FF2B5EF4-FFF2-40B4-BE49-F238E27FC236}">
                <a16:creationId xmlns:a16="http://schemas.microsoft.com/office/drawing/2014/main" id="{F0A96416-407C-8E7D-CC32-FE921C4AB99C}"/>
              </a:ext>
            </a:extLst>
          </p:cNvPr>
          <p:cNvSpPr>
            <a:spLocks noGrp="1"/>
          </p:cNvSpPr>
          <p:nvPr>
            <p:ph type="body" idx="1"/>
          </p:nvPr>
        </p:nvSpPr>
        <p:spPr>
          <a:xfrm>
            <a:off x="457200" y="1294034"/>
            <a:ext cx="8229600" cy="4525963"/>
          </a:xfrm>
        </p:spPr>
        <p:txBody>
          <a:bodyPr/>
          <a:lstStyle/>
          <a:p>
            <a:pPr marL="114300" indent="0">
              <a:buNone/>
            </a:pPr>
            <a:r>
              <a:rPr lang="en-US" sz="2400" b="1" dirty="0">
                <a:latin typeface="Calibri" panose="020F0502020204030204" pitchFamily="34" charset="0"/>
                <a:ea typeface="Calibri" panose="020F0502020204030204" pitchFamily="34" charset="0"/>
                <a:cs typeface="Calibri" panose="020F0502020204030204" pitchFamily="34" charset="0"/>
              </a:rPr>
              <a:t>AI in Educational Assessment</a:t>
            </a:r>
          </a:p>
          <a:p>
            <a:r>
              <a:rPr lang="en-US" sz="2000" b="1" dirty="0">
                <a:latin typeface="Calibri" panose="020F0502020204030204" pitchFamily="34" charset="0"/>
                <a:ea typeface="Calibri" panose="020F0502020204030204" pitchFamily="34" charset="0"/>
                <a:cs typeface="Calibri" panose="020F0502020204030204" pitchFamily="34" charset="0"/>
              </a:rPr>
              <a:t>AI-Based Quiz Generation</a:t>
            </a:r>
          </a:p>
          <a:p>
            <a:pPr lvl="1"/>
            <a:r>
              <a:rPr lang="en-US" sz="1800" b="1" dirty="0">
                <a:latin typeface="Calibri" panose="020F0502020204030204" pitchFamily="34" charset="0"/>
                <a:ea typeface="Calibri" panose="020F0502020204030204" pitchFamily="34" charset="0"/>
                <a:cs typeface="Calibri" panose="020F0502020204030204" pitchFamily="34" charset="0"/>
              </a:rPr>
              <a:t>AI models (GPT, </a:t>
            </a:r>
            <a:r>
              <a:rPr lang="en-US" sz="1800" b="1" dirty="0" err="1">
                <a:latin typeface="Calibri" panose="020F0502020204030204" pitchFamily="34" charset="0"/>
                <a:ea typeface="Calibri" panose="020F0502020204030204" pitchFamily="34" charset="0"/>
                <a:cs typeface="Calibri" panose="020F0502020204030204" pitchFamily="34" charset="0"/>
              </a:rPr>
              <a:t>LLaMA</a:t>
            </a:r>
            <a:r>
              <a:rPr lang="en-US" sz="1800" b="1" dirty="0">
                <a:latin typeface="Calibri" panose="020F0502020204030204" pitchFamily="34" charset="0"/>
                <a:ea typeface="Calibri" panose="020F0502020204030204" pitchFamily="34" charset="0"/>
                <a:cs typeface="Calibri" panose="020F0502020204030204" pitchFamily="34" charset="0"/>
              </a:rPr>
              <a:t>, T5, BERT)</a:t>
            </a:r>
            <a:r>
              <a:rPr lang="en-US" sz="1800" dirty="0">
                <a:latin typeface="Calibri" panose="020F0502020204030204" pitchFamily="34" charset="0"/>
                <a:ea typeface="Calibri" panose="020F0502020204030204" pitchFamily="34" charset="0"/>
                <a:cs typeface="Calibri" panose="020F0502020204030204" pitchFamily="34" charset="0"/>
              </a:rPr>
              <a:t> create multiple-choice, true/false, and short-answer questions from PDFs, slides, and text documents</a:t>
            </a:r>
            <a:r>
              <a:rPr lang="en-US" sz="1800" b="1" dirty="0">
                <a:solidFill>
                  <a:schemeClr val="accent5"/>
                </a:solidFill>
                <a:latin typeface="Calibri" panose="020F0502020204030204" pitchFamily="34" charset="0"/>
                <a:ea typeface="Calibri" panose="020F0502020204030204" pitchFamily="34" charset="0"/>
                <a:cs typeface="Calibri" panose="020F0502020204030204" pitchFamily="34" charset="0"/>
              </a:rPr>
              <a:t> [2]</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b="1" dirty="0">
                <a:latin typeface="Calibri" panose="020F0502020204030204" pitchFamily="34" charset="0"/>
                <a:ea typeface="Calibri" panose="020F0502020204030204" pitchFamily="34" charset="0"/>
                <a:cs typeface="Calibri" panose="020F0502020204030204" pitchFamily="34" charset="0"/>
              </a:rPr>
              <a:t>Natural Language Processing (NLP)</a:t>
            </a:r>
            <a:r>
              <a:rPr lang="en-US" sz="1800" dirty="0">
                <a:latin typeface="Calibri" panose="020F0502020204030204" pitchFamily="34" charset="0"/>
                <a:ea typeface="Calibri" panose="020F0502020204030204" pitchFamily="34" charset="0"/>
                <a:cs typeface="Calibri" panose="020F0502020204030204" pitchFamily="34" charset="0"/>
              </a:rPr>
              <a:t> helps AI understand and extract key</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concepts</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from study materials to generate relevant questions </a:t>
            </a:r>
            <a:r>
              <a:rPr lang="en-US" sz="1800" b="1" dirty="0">
                <a:solidFill>
                  <a:schemeClr val="accent5"/>
                </a:solidFill>
                <a:latin typeface="Calibri" panose="020F0502020204030204" pitchFamily="34" charset="0"/>
                <a:ea typeface="Calibri" panose="020F0502020204030204" pitchFamily="34" charset="0"/>
                <a:cs typeface="Calibri" panose="020F0502020204030204" pitchFamily="34" charset="0"/>
              </a:rPr>
              <a:t>[3].</a:t>
            </a:r>
            <a:endParaRPr lang="en-US" sz="1800" dirty="0">
              <a:latin typeface="Calibri" panose="020F0502020204030204" pitchFamily="34" charset="0"/>
              <a:ea typeface="Calibri" panose="020F0502020204030204" pitchFamily="34" charset="0"/>
              <a:cs typeface="Calibri" panose="020F0502020204030204" pitchFamily="34" charset="0"/>
            </a:endParaRPr>
          </a:p>
          <a:p>
            <a:pPr lvl="1"/>
            <a:r>
              <a:rPr lang="en-US" sz="1800" b="1" dirty="0">
                <a:latin typeface="Calibri" panose="020F0502020204030204" pitchFamily="34" charset="0"/>
                <a:ea typeface="Calibri" panose="020F0502020204030204" pitchFamily="34" charset="0"/>
                <a:cs typeface="Calibri" panose="020F0502020204030204" pitchFamily="34" charset="0"/>
              </a:rPr>
              <a:t>Retrieval-Augmented Generation (RAG)</a:t>
            </a:r>
            <a:r>
              <a:rPr lang="en-US" sz="1800" dirty="0">
                <a:latin typeface="Calibri" panose="020F0502020204030204" pitchFamily="34" charset="0"/>
                <a:ea typeface="Calibri" panose="020F0502020204030204" pitchFamily="34" charset="0"/>
                <a:cs typeface="Calibri" panose="020F0502020204030204" pitchFamily="34" charset="0"/>
              </a:rPr>
              <a:t> ensures the questions are accurate by retrieving information from reliable sources </a:t>
            </a:r>
            <a:r>
              <a:rPr lang="en-US" sz="1800" b="1" dirty="0">
                <a:solidFill>
                  <a:schemeClr val="accent5"/>
                </a:solidFill>
                <a:latin typeface="Calibri" panose="020F0502020204030204" pitchFamily="34" charset="0"/>
                <a:ea typeface="Calibri" panose="020F0502020204030204" pitchFamily="34" charset="0"/>
                <a:cs typeface="Calibri" panose="020F0502020204030204" pitchFamily="34" charset="0"/>
              </a:rPr>
              <a:t>[4]</a:t>
            </a:r>
            <a:r>
              <a:rPr lang="en-US" sz="1800" dirty="0">
                <a:latin typeface="Calibri" panose="020F0502020204030204" pitchFamily="34" charset="0"/>
                <a:ea typeface="Calibri" panose="020F0502020204030204" pitchFamily="34" charset="0"/>
                <a:cs typeface="Calibri" panose="020F0502020204030204" pitchFamily="34" charset="0"/>
              </a:rPr>
              <a:t>.</a:t>
            </a:r>
          </a:p>
          <a:p>
            <a:pPr marL="114300" indent="0">
              <a:buNone/>
            </a:pPr>
            <a:endParaRPr lang="en-US" sz="1800" b="1"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4462441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514</TotalTime>
  <Words>1834</Words>
  <Application>Microsoft Office PowerPoint</Application>
  <PresentationFormat>On-screen Show (4:3)</PresentationFormat>
  <Paragraphs>246</Paragraphs>
  <Slides>36</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HelveticaNeue Regular</vt:lpstr>
      <vt:lpstr>Times New Roman</vt:lpstr>
      <vt:lpstr>Office Theme</vt:lpstr>
      <vt:lpstr>Final Year Project</vt:lpstr>
      <vt:lpstr>Project Team</vt:lpstr>
      <vt:lpstr>Table of Content</vt:lpstr>
      <vt:lpstr>INTRODUCTION AND BACKGROUND </vt:lpstr>
      <vt:lpstr>Background </vt:lpstr>
      <vt:lpstr>Introduction</vt:lpstr>
      <vt:lpstr>Literature Review[1/3]</vt:lpstr>
      <vt:lpstr>Literature Review[2/3]</vt:lpstr>
      <vt:lpstr>Literature Review[3/3]</vt:lpstr>
      <vt:lpstr>Summary Table[1/2]</vt:lpstr>
      <vt:lpstr>Summary Table[2/2]</vt:lpstr>
      <vt:lpstr>Problem Statement</vt:lpstr>
      <vt:lpstr>Methodology [1/2]</vt:lpstr>
      <vt:lpstr>Methodology [2/2]</vt:lpstr>
      <vt:lpstr>CONT.</vt:lpstr>
      <vt:lpstr>CONT.</vt:lpstr>
      <vt:lpstr>PROGRESS REPORT SUMMARY</vt:lpstr>
      <vt:lpstr>Requirements</vt:lpstr>
      <vt:lpstr>Design</vt:lpstr>
      <vt:lpstr>Design</vt:lpstr>
      <vt:lpstr>Implementation[1/2]</vt:lpstr>
      <vt:lpstr>Implementation[2/2]</vt:lpstr>
      <vt:lpstr>Testing</vt:lpstr>
      <vt:lpstr>ENDEAVOUR</vt:lpstr>
      <vt:lpstr>Endeavour[1/2]</vt:lpstr>
      <vt:lpstr>Endeavour[2/2]</vt:lpstr>
      <vt:lpstr>NEXT STEPS</vt:lpstr>
      <vt:lpstr>Work Breakdown Structure (List of all Deliverables / Strikethrough Completed Deliverables)</vt:lpstr>
      <vt:lpstr>Work Breakdown Structure[1/3]</vt:lpstr>
      <vt:lpstr>Work Breakdown Structure[2/3]</vt:lpstr>
      <vt:lpstr>Work Breakdown Structure[3/3]</vt:lpstr>
      <vt:lpstr>PROTOTYPE &amp; REPORT</vt:lpstr>
      <vt:lpstr>Prototype</vt:lpstr>
      <vt:lpstr>Report</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Asad Siddiqui 41469</cp:lastModifiedBy>
  <cp:revision>83</cp:revision>
  <dcterms:created xsi:type="dcterms:W3CDTF">2013-01-22T07:04:44Z</dcterms:created>
  <dcterms:modified xsi:type="dcterms:W3CDTF">2025-06-23T19:32:32Z</dcterms:modified>
</cp:coreProperties>
</file>