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2.xml"/>
  <Override ContentType="application/vnd.openxmlformats-officedocument.drawingml.chartshapes+xml" PartName="/ppt/drawings/drawing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juItpmTh8E/8/8Hs4fIR8w96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8BFEF4-DC3B-440E-BE7E-3CBB5228A7A5}">
  <a:tblStyle styleId="{318BFEF4-DC3B-440E-BE7E-3CBB5228A7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1"/>
          </a:solidFill>
        </a:fill>
      </a:tcStyle>
    </a:wholeTbl>
    <a:band1H>
      <a:tcTxStyle b="off" i="off"/>
      <a:tcStyle>
        <a:fill>
          <a:solidFill>
            <a:srgbClr val="CBD8E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D8E2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G:\My%20Drive\Documents\Acenxion%20Biosystems\Klarity%20Research%20Project\Phase%20II\Project%20experiments\Experiments\BARDA%20Experiments\2022.05.31_Mono%204-x%20Overnight%20QC%20Ng%20Tetracycline%20%232.xlsx" TargetMode="Externa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G:\My%20Drive\Documents\Acenxion%20Biosystems\Klarity%20Research%20Project\Phase%20II\Project%20experiments\Experiments\BARDA%20Experiments\2022.05.31_Mono%204-x%20Overnight%20QC%20Ng%20Tetracycline%20%232.xlsx" TargetMode="Externa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8718313967234"/>
          <c:y val="0.10769456092070516"/>
          <c:w val="0.79346491044199674"/>
          <c:h val="0.70490269858721466"/>
        </c:manualLayout>
      </c:layout>
      <c:scatterChart>
        <c:scatterStyle val="lineMarker"/>
        <c:varyColors val="0"/>
        <c:ser>
          <c:idx val="0"/>
          <c:order val="0"/>
          <c:tx>
            <c:strRef>
              <c:f>'Mono 4-9'!$Q$81</c:f>
              <c:strCache>
                <c:ptCount val="1"/>
                <c:pt idx="0">
                  <c:v> Avg Of Vio(450nm)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4-9'!$Q$82:$Q$133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7.2531994281133105E-3</c:v>
                </c:pt>
                <c:pt idx="3">
                  <c:v>9.2059838895284241E-3</c:v>
                </c:pt>
                <c:pt idx="4">
                  <c:v>9.8685357603656154E-3</c:v>
                </c:pt>
                <c:pt idx="5">
                  <c:v>1.9737071520731009E-2</c:v>
                </c:pt>
                <c:pt idx="6">
                  <c:v>3.1558391742511516E-2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C4-4003-89B9-38D9A64D5AF2}"/>
            </c:ext>
          </c:extLst>
        </c:ser>
        <c:ser>
          <c:idx val="1"/>
          <c:order val="1"/>
          <c:tx>
            <c:strRef>
              <c:f>'Mono 4-9'!$R$81</c:f>
              <c:strCache>
                <c:ptCount val="1"/>
                <c:pt idx="0">
                  <c:v> Avg Of Blu(500nm)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4-9'!$R$82:$R$133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2.4918612595956624E-3</c:v>
                </c:pt>
                <c:pt idx="3">
                  <c:v>2.4918612595956624E-3</c:v>
                </c:pt>
                <c:pt idx="4">
                  <c:v>3.3358787830071179E-3</c:v>
                </c:pt>
                <c:pt idx="5">
                  <c:v>1.3423897753305658E-2</c:v>
                </c:pt>
                <c:pt idx="6">
                  <c:v>2.5159760459788627E-2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C4-4003-89B9-38D9A64D5AF2}"/>
            </c:ext>
          </c:extLst>
        </c:ser>
        <c:ser>
          <c:idx val="2"/>
          <c:order val="2"/>
          <c:tx>
            <c:strRef>
              <c:f>'Mono 4-9'!$S$81</c:f>
              <c:strCache>
                <c:ptCount val="1"/>
                <c:pt idx="0">
                  <c:v> Avg Of Grn(550nm)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4-9'!$S$82:$S$133</c:f>
              <c:numCache>
                <c:formatCode>General</c:formatCode>
                <c:ptCount val="52"/>
                <c:pt idx="0">
                  <c:v>0</c:v>
                </c:pt>
                <c:pt idx="1">
                  <c:v>-8.7610523098756721E-3</c:v>
                </c:pt>
                <c:pt idx="2">
                  <c:v>-3.8254955755631093E-3</c:v>
                </c:pt>
                <c:pt idx="3">
                  <c:v>-5.8629496011156634E-3</c:v>
                </c:pt>
                <c:pt idx="4">
                  <c:v>-4.9355567343125628E-3</c:v>
                </c:pt>
                <c:pt idx="5">
                  <c:v>-1.050342678690086E-3</c:v>
                </c:pt>
                <c:pt idx="6">
                  <c:v>4.2575763430510172E-3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9C4-4003-89B9-38D9A64D5AF2}"/>
            </c:ext>
          </c:extLst>
        </c:ser>
        <c:ser>
          <c:idx val="3"/>
          <c:order val="3"/>
          <c:tx>
            <c:strRef>
              <c:f>'Mono 4-9'!$T$81</c:f>
              <c:strCache>
                <c:ptCount val="1"/>
                <c:pt idx="0">
                  <c:v> Avg Of Yel(570nm)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4-9'!$T$82:$T$133</c:f>
              <c:numCache>
                <c:formatCode>General</c:formatCode>
                <c:ptCount val="52"/>
                <c:pt idx="0">
                  <c:v>0</c:v>
                </c:pt>
                <c:pt idx="1">
                  <c:v>-1.7737754127437055E-3</c:v>
                </c:pt>
                <c:pt idx="2">
                  <c:v>5.4759630690861538E-3</c:v>
                </c:pt>
                <c:pt idx="3">
                  <c:v>6.9768499567928188E-3</c:v>
                </c:pt>
                <c:pt idx="4">
                  <c:v>7.8046118160732814E-3</c:v>
                </c:pt>
                <c:pt idx="5">
                  <c:v>1.6964569973165977E-2</c:v>
                </c:pt>
                <c:pt idx="6">
                  <c:v>2.572429162687051E-2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C4-4003-89B9-38D9A64D5AF2}"/>
            </c:ext>
          </c:extLst>
        </c:ser>
        <c:ser>
          <c:idx val="4"/>
          <c:order val="4"/>
          <c:tx>
            <c:strRef>
              <c:f>'Mono 4-9'!$U$81</c:f>
              <c:strCache>
                <c:ptCount val="1"/>
                <c:pt idx="0">
                  <c:v> Avg Of Org(600nm)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4-9'!$U$82:$U$133</c:f>
              <c:numCache>
                <c:formatCode>General</c:formatCode>
                <c:ptCount val="52"/>
                <c:pt idx="0">
                  <c:v>0</c:v>
                </c:pt>
                <c:pt idx="1">
                  <c:v>-9.2356696765427682E-3</c:v>
                </c:pt>
                <c:pt idx="2">
                  <c:v>-3.9704748142146418E-3</c:v>
                </c:pt>
                <c:pt idx="3">
                  <c:v>-6.0225364818697891E-3</c:v>
                </c:pt>
                <c:pt idx="4">
                  <c:v>-5.3542938763918579E-3</c:v>
                </c:pt>
                <c:pt idx="5">
                  <c:v>-1.9184131465596055E-3</c:v>
                </c:pt>
                <c:pt idx="6">
                  <c:v>3.524979743895873E-3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9C4-4003-89B9-38D9A64D5AF2}"/>
            </c:ext>
          </c:extLst>
        </c:ser>
        <c:ser>
          <c:idx val="5"/>
          <c:order val="5"/>
          <c:tx>
            <c:strRef>
              <c:f>'Mono 4-9'!$V$81</c:f>
              <c:strCache>
                <c:ptCount val="1"/>
                <c:pt idx="0">
                  <c:v> Avg Of Red(650nm) 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4-9'!$V$82:$V$133</c:f>
              <c:numCache>
                <c:formatCode>General</c:formatCode>
                <c:ptCount val="52"/>
                <c:pt idx="0">
                  <c:v>0</c:v>
                </c:pt>
                <c:pt idx="1">
                  <c:v>-5.5094915993889604E-3</c:v>
                </c:pt>
                <c:pt idx="2">
                  <c:v>-1.5819332315076817E-3</c:v>
                </c:pt>
                <c:pt idx="3">
                  <c:v>-4.3366790312021619E-3</c:v>
                </c:pt>
                <c:pt idx="4">
                  <c:v>-2.3728998472616336E-3</c:v>
                </c:pt>
                <c:pt idx="5">
                  <c:v>4.3094043203142363E-3</c:v>
                </c:pt>
                <c:pt idx="6">
                  <c:v>1.1782675103643836E-2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C4-4003-89B9-38D9A64D5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31792"/>
        <c:axId val="203078032"/>
      </c:scatterChart>
      <c:valAx>
        <c:axId val="21273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78032"/>
        <c:crosses val="autoZero"/>
        <c:crossBetween val="midCat"/>
      </c:valAx>
      <c:valAx>
        <c:axId val="20307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8718313967234"/>
          <c:y val="0.10769456092070516"/>
          <c:w val="0.79346491044199674"/>
          <c:h val="0.70490269858721466"/>
        </c:manualLayout>
      </c:layout>
      <c:scatterChart>
        <c:scatterStyle val="lineMarker"/>
        <c:varyColors val="0"/>
        <c:ser>
          <c:idx val="0"/>
          <c:order val="0"/>
          <c:tx>
            <c:strRef>
              <c:f>'Mono 4-9'!$Q$81</c:f>
              <c:strCache>
                <c:ptCount val="1"/>
                <c:pt idx="0">
                  <c:v> Avg Of Vio(450nm)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4-9'!$Q$82:$Q$133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7.2531994281133105E-3</c:v>
                </c:pt>
                <c:pt idx="3">
                  <c:v>9.2059838895284241E-3</c:v>
                </c:pt>
                <c:pt idx="4">
                  <c:v>9.8685357603656154E-3</c:v>
                </c:pt>
                <c:pt idx="5">
                  <c:v>1.9737071520731009E-2</c:v>
                </c:pt>
                <c:pt idx="6">
                  <c:v>3.1558391742511516E-2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F0-456D-B639-D3D82FCD4A9C}"/>
            </c:ext>
          </c:extLst>
        </c:ser>
        <c:ser>
          <c:idx val="1"/>
          <c:order val="1"/>
          <c:tx>
            <c:strRef>
              <c:f>'Mono 4-9'!$R$81</c:f>
              <c:strCache>
                <c:ptCount val="1"/>
                <c:pt idx="0">
                  <c:v> Avg Of Blu(500nm)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4-9'!$R$82:$R$133</c:f>
              <c:numCache>
                <c:formatCode>General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2.4918612595956624E-3</c:v>
                </c:pt>
                <c:pt idx="3">
                  <c:v>2.4918612595956624E-3</c:v>
                </c:pt>
                <c:pt idx="4">
                  <c:v>3.3358787830071179E-3</c:v>
                </c:pt>
                <c:pt idx="5">
                  <c:v>1.3423897753305658E-2</c:v>
                </c:pt>
                <c:pt idx="6">
                  <c:v>2.5159760459788627E-2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F0-456D-B639-D3D82FCD4A9C}"/>
            </c:ext>
          </c:extLst>
        </c:ser>
        <c:ser>
          <c:idx val="2"/>
          <c:order val="2"/>
          <c:tx>
            <c:strRef>
              <c:f>'Mono 4-9'!$S$81</c:f>
              <c:strCache>
                <c:ptCount val="1"/>
                <c:pt idx="0">
                  <c:v> Avg Of Grn(550nm)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4-9'!$S$82:$S$133</c:f>
              <c:numCache>
                <c:formatCode>General</c:formatCode>
                <c:ptCount val="52"/>
                <c:pt idx="0">
                  <c:v>0</c:v>
                </c:pt>
                <c:pt idx="1">
                  <c:v>-8.7610523098756721E-3</c:v>
                </c:pt>
                <c:pt idx="2">
                  <c:v>-3.8254955755631093E-3</c:v>
                </c:pt>
                <c:pt idx="3">
                  <c:v>-5.8629496011156634E-3</c:v>
                </c:pt>
                <c:pt idx="4">
                  <c:v>-4.9355567343125628E-3</c:v>
                </c:pt>
                <c:pt idx="5">
                  <c:v>-1.050342678690086E-3</c:v>
                </c:pt>
                <c:pt idx="6">
                  <c:v>4.2575763430510172E-3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F0-456D-B639-D3D82FCD4A9C}"/>
            </c:ext>
          </c:extLst>
        </c:ser>
        <c:ser>
          <c:idx val="3"/>
          <c:order val="3"/>
          <c:tx>
            <c:strRef>
              <c:f>'Mono 4-9'!$T$81</c:f>
              <c:strCache>
                <c:ptCount val="1"/>
                <c:pt idx="0">
                  <c:v> Avg Of Yel(570nm)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4-9'!$T$82:$T$133</c:f>
              <c:numCache>
                <c:formatCode>General</c:formatCode>
                <c:ptCount val="52"/>
                <c:pt idx="0">
                  <c:v>0</c:v>
                </c:pt>
                <c:pt idx="1">
                  <c:v>-1.7737754127437055E-3</c:v>
                </c:pt>
                <c:pt idx="2">
                  <c:v>5.4759630690861538E-3</c:v>
                </c:pt>
                <c:pt idx="3">
                  <c:v>6.9768499567928188E-3</c:v>
                </c:pt>
                <c:pt idx="4">
                  <c:v>7.8046118160732814E-3</c:v>
                </c:pt>
                <c:pt idx="5">
                  <c:v>1.6964569973165977E-2</c:v>
                </c:pt>
                <c:pt idx="6">
                  <c:v>2.572429162687051E-2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F0-456D-B639-D3D82FCD4A9C}"/>
            </c:ext>
          </c:extLst>
        </c:ser>
        <c:ser>
          <c:idx val="4"/>
          <c:order val="4"/>
          <c:tx>
            <c:strRef>
              <c:f>'Mono 4-9'!$U$81</c:f>
              <c:strCache>
                <c:ptCount val="1"/>
                <c:pt idx="0">
                  <c:v> Avg Of Org(600nm)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4-9'!$U$82:$U$133</c:f>
              <c:numCache>
                <c:formatCode>General</c:formatCode>
                <c:ptCount val="52"/>
                <c:pt idx="0">
                  <c:v>0</c:v>
                </c:pt>
                <c:pt idx="1">
                  <c:v>-9.2356696765427682E-3</c:v>
                </c:pt>
                <c:pt idx="2">
                  <c:v>-3.9704748142146418E-3</c:v>
                </c:pt>
                <c:pt idx="3">
                  <c:v>-6.0225364818697891E-3</c:v>
                </c:pt>
                <c:pt idx="4">
                  <c:v>-5.3542938763918579E-3</c:v>
                </c:pt>
                <c:pt idx="5">
                  <c:v>-1.9184131465596055E-3</c:v>
                </c:pt>
                <c:pt idx="6">
                  <c:v>3.524979743895873E-3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8F0-456D-B639-D3D82FCD4A9C}"/>
            </c:ext>
          </c:extLst>
        </c:ser>
        <c:ser>
          <c:idx val="5"/>
          <c:order val="5"/>
          <c:tx>
            <c:strRef>
              <c:f>'Mono 4-9'!$V$81</c:f>
              <c:strCache>
                <c:ptCount val="1"/>
                <c:pt idx="0">
                  <c:v> Avg Of Red(650nm) 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'Mono 4-9'!$P$82:$P$133</c:f>
              <c:numCache>
                <c:formatCode>0.00000</c:formatCode>
                <c:ptCount val="52"/>
                <c:pt idx="0">
                  <c:v>0</c:v>
                </c:pt>
                <c:pt idx="1">
                  <c:v>0.33333333333333331</c:v>
                </c:pt>
                <c:pt idx="2">
                  <c:v>0.66666666666666663</c:v>
                </c:pt>
                <c:pt idx="3">
                  <c:v>1</c:v>
                </c:pt>
                <c:pt idx="4">
                  <c:v>1.3333333333333333</c:v>
                </c:pt>
                <c:pt idx="5">
                  <c:v>1.6666666666666665</c:v>
                </c:pt>
                <c:pt idx="6">
                  <c:v>1.9999999999999998</c:v>
                </c:pt>
              </c:numCache>
            </c:numRef>
          </c:xVal>
          <c:yVal>
            <c:numRef>
              <c:f>'Mono 4-9'!$V$82:$V$133</c:f>
              <c:numCache>
                <c:formatCode>General</c:formatCode>
                <c:ptCount val="52"/>
                <c:pt idx="0">
                  <c:v>0</c:v>
                </c:pt>
                <c:pt idx="1">
                  <c:v>-5.5094915993889604E-3</c:v>
                </c:pt>
                <c:pt idx="2">
                  <c:v>-1.5819332315076817E-3</c:v>
                </c:pt>
                <c:pt idx="3">
                  <c:v>-4.3366790312021619E-3</c:v>
                </c:pt>
                <c:pt idx="4">
                  <c:v>-2.3728998472616336E-3</c:v>
                </c:pt>
                <c:pt idx="5">
                  <c:v>4.3094043203142363E-3</c:v>
                </c:pt>
                <c:pt idx="6">
                  <c:v>1.1782675103643836E-2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F0-456D-B639-D3D82FCD4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731792"/>
        <c:axId val="203078032"/>
      </c:scatterChart>
      <c:valAx>
        <c:axId val="212731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78032"/>
        <c:crosses val="autoZero"/>
        <c:crossBetween val="midCat"/>
      </c:valAx>
      <c:valAx>
        <c:axId val="20307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3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0.0145</cdr:x>
      <cdr:y>0.91979</cdr:y>
    </cdr:from>
    <cdr:to>
      <cdr:x>0.79813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D2E45E-8933-A39A-9481-18B3DF7048BC}"/>
            </a:ext>
          </a:extLst>
        </cdr:cNvPr>
        <cdr:cNvSpPr txBox="1"/>
      </cdr:nvSpPr>
      <cdr:spPr>
        <a:xfrm xmlns:a="http://schemas.openxmlformats.org/drawingml/2006/main">
          <a:off x="73602" y="3528684"/>
          <a:ext cx="3978835" cy="307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u="sng" dirty="0"/>
            <a:t>Subtitle: </a:t>
          </a:r>
          <a:r>
            <a:rPr lang="en-US" sz="1100" dirty="0"/>
            <a:t>Wavelength; datatype; </a:t>
          </a:r>
        </a:p>
      </cdr:txBody>
    </cdr:sp>
  </cdr:relSizeAnchor>
  <cdr:relSizeAnchor xmlns:cdr="http://schemas.openxmlformats.org/drawingml/2006/chartDrawing">
    <cdr:from>
      <cdr:x>0.791</cdr:x>
      <cdr:y>0.14152</cdr:y>
    </cdr:from>
    <cdr:to>
      <cdr:x>1</cdr:x>
      <cdr:y>0.56624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F0FC3CC-2351-2A6A-BF76-D95C065674A4}"/>
            </a:ext>
          </a:extLst>
        </cdr:cNvPr>
        <cdr:cNvSpPr txBox="1"/>
      </cdr:nvSpPr>
      <cdr:spPr>
        <a:xfrm xmlns:a="http://schemas.openxmlformats.org/drawingml/2006/main">
          <a:off x="4016265" y="542946"/>
          <a:ext cx="1061175" cy="16293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LEGEND</a:t>
          </a:r>
        </a:p>
        <a:p xmlns:a="http://schemas.openxmlformats.org/drawingml/2006/main">
          <a:r>
            <a:rPr lang="en-US" dirty="0"/>
            <a:t>A1 (cell label)</a:t>
          </a:r>
        </a:p>
        <a:p xmlns:a="http://schemas.openxmlformats.org/drawingml/2006/main">
          <a:r>
            <a:rPr lang="en-US" sz="1100" dirty="0"/>
            <a:t>A2 (cell label)</a:t>
          </a:r>
        </a:p>
        <a:p xmlns:a="http://schemas.openxmlformats.org/drawingml/2006/main">
          <a:r>
            <a:rPr lang="en-US" dirty="0"/>
            <a:t>----</a:t>
          </a:r>
        </a:p>
        <a:p xmlns:a="http://schemas.openxmlformats.org/drawingml/2006/main">
          <a:r>
            <a:rPr lang="en-US" sz="1100" dirty="0"/>
            <a:t>---</a:t>
          </a:r>
        </a:p>
        <a:p xmlns:a="http://schemas.openxmlformats.org/drawingml/2006/main">
          <a:endParaRPr lang="en-US" sz="1100" dirty="0"/>
        </a:p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0.0145</cdr:x>
      <cdr:y>0.91979</cdr:y>
    </cdr:from>
    <cdr:to>
      <cdr:x>0.79813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D2E45E-8933-A39A-9481-18B3DF7048BC}"/>
            </a:ext>
          </a:extLst>
        </cdr:cNvPr>
        <cdr:cNvSpPr txBox="1"/>
      </cdr:nvSpPr>
      <cdr:spPr>
        <a:xfrm xmlns:a="http://schemas.openxmlformats.org/drawingml/2006/main">
          <a:off x="73602" y="3528684"/>
          <a:ext cx="3978835" cy="307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u="sng" dirty="0"/>
            <a:t>Subtitle: </a:t>
          </a:r>
          <a:r>
            <a:rPr lang="en-US" sz="1100" dirty="0"/>
            <a:t>Wavelength; datatype; </a:t>
          </a:r>
        </a:p>
      </cdr:txBody>
    </cdr:sp>
  </cdr:relSizeAnchor>
  <cdr:relSizeAnchor xmlns:cdr="http://schemas.openxmlformats.org/drawingml/2006/chartDrawing">
    <cdr:from>
      <cdr:x>0.791</cdr:x>
      <cdr:y>0.14152</cdr:y>
    </cdr:from>
    <cdr:to>
      <cdr:x>1</cdr:x>
      <cdr:y>0.56624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9F0FC3CC-2351-2A6A-BF76-D95C065674A4}"/>
            </a:ext>
          </a:extLst>
        </cdr:cNvPr>
        <cdr:cNvSpPr txBox="1"/>
      </cdr:nvSpPr>
      <cdr:spPr>
        <a:xfrm xmlns:a="http://schemas.openxmlformats.org/drawingml/2006/main">
          <a:off x="4016265" y="542946"/>
          <a:ext cx="1061175" cy="16293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LEGEND</a:t>
          </a:r>
        </a:p>
        <a:p xmlns:a="http://schemas.openxmlformats.org/drawingml/2006/main">
          <a:r>
            <a:rPr lang="en-US" dirty="0"/>
            <a:t>A1 (cell label)</a:t>
          </a:r>
        </a:p>
        <a:p xmlns:a="http://schemas.openxmlformats.org/drawingml/2006/main">
          <a:r>
            <a:rPr lang="en-US" sz="1100" dirty="0"/>
            <a:t>A2 (cell label)</a:t>
          </a:r>
        </a:p>
        <a:p xmlns:a="http://schemas.openxmlformats.org/drawingml/2006/main">
          <a:r>
            <a:rPr lang="en-US" dirty="0"/>
            <a:t>----</a:t>
          </a:r>
        </a:p>
        <a:p xmlns:a="http://schemas.openxmlformats.org/drawingml/2006/main">
          <a:r>
            <a:rPr lang="en-US" sz="1100" dirty="0"/>
            <a:t>---</a:t>
          </a:r>
        </a:p>
        <a:p xmlns:a="http://schemas.openxmlformats.org/drawingml/2006/main">
          <a:endParaRPr lang="en-US" sz="1100" dirty="0"/>
        </a:p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9" name="Google Shape;66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1" name="Google Shape;3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1" name="Google Shape;4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9" name="Google Shape;4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95A4"/>
              </a:buClr>
              <a:buSzPts val="2400"/>
              <a:buNone/>
              <a:defRPr sz="2400">
                <a:solidFill>
                  <a:srgbClr val="8995A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2000"/>
              <a:buNone/>
              <a:defRPr sz="2000">
                <a:solidFill>
                  <a:srgbClr val="8995A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800"/>
              <a:buNone/>
              <a:defRPr sz="1800">
                <a:solidFill>
                  <a:srgbClr val="8995A4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600"/>
              <a:buNone/>
              <a:defRPr sz="1600">
                <a:solidFill>
                  <a:srgbClr val="8995A4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600"/>
              <a:buNone/>
              <a:defRPr sz="1600">
                <a:solidFill>
                  <a:srgbClr val="8995A4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600"/>
              <a:buNone/>
              <a:defRPr sz="1600">
                <a:solidFill>
                  <a:srgbClr val="8995A4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600"/>
              <a:buNone/>
              <a:defRPr sz="1600">
                <a:solidFill>
                  <a:srgbClr val="8995A4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600"/>
              <a:buNone/>
              <a:defRPr sz="1600">
                <a:solidFill>
                  <a:srgbClr val="8995A4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995A4"/>
              </a:buClr>
              <a:buSzPts val="1600"/>
              <a:buNone/>
              <a:defRPr sz="1600">
                <a:solidFill>
                  <a:srgbClr val="8995A4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95A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slide" Target="/ppt/slides/slide1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3.xml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1.xml"/><Relationship Id="rId4" Type="http://schemas.openxmlformats.org/officeDocument/2006/relationships/slide" Target="/ppt/slides/slide14.xml"/><Relationship Id="rId5" Type="http://schemas.openxmlformats.org/officeDocument/2006/relationships/chart" Target="../charts/chart1.xml"/><Relationship Id="rId6" Type="http://schemas.openxmlformats.org/officeDocument/2006/relationships/chart" Target="../charts/char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slide" Target="/ppt/slides/slide5.xml"/><Relationship Id="rId6" Type="http://schemas.openxmlformats.org/officeDocument/2006/relationships/slide" Target="/ppt/slides/slide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1" Type="http://schemas.openxmlformats.org/officeDocument/2006/relationships/slide" Target="/ppt/slides/slide8.xml"/><Relationship Id="rId10" Type="http://schemas.openxmlformats.org/officeDocument/2006/relationships/slide" Target="/ppt/slides/slide5.xml"/><Relationship Id="rId9" Type="http://schemas.openxmlformats.org/officeDocument/2006/relationships/slide" Target="/ppt/slides/slide4.xml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slide" Target="/ppt/slides/slide3.xml"/><Relationship Id="rId8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" Target="/ppt/slides/slide7.xml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slide" Target="/ppt/slides/slide5.xml"/><Relationship Id="rId6" Type="http://schemas.openxmlformats.org/officeDocument/2006/relationships/slide" Target="/ppt/slides/slide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slide" Target="/ppt/slides/slide9.xml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slide" Target="/ppt/slides/slide5.xml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19635" y="886479"/>
            <a:ext cx="11752729" cy="58636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738282" y="2174822"/>
            <a:ext cx="4455460" cy="2800767"/>
          </a:xfrm>
          <a:prstGeom prst="roundRect">
            <a:avLst>
              <a:gd fmla="val 16667" name="adj"/>
            </a:avLst>
          </a:prstGeom>
          <a:solidFill>
            <a:srgbClr val="0074A9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532987" y="1601090"/>
            <a:ext cx="1376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LAB LOG IN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96113" y="3152035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296113" y="3575206"/>
            <a:ext cx="1360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416445" y="4114800"/>
            <a:ext cx="625767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322762" y="4107615"/>
            <a:ext cx="1144838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CANCEL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729328" y="3249706"/>
            <a:ext cx="1351652" cy="27166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729328" y="3629380"/>
            <a:ext cx="1351652" cy="27166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957760" y="904727"/>
            <a:ext cx="2671482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rbe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Director (D)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– Cumulative info – review/approve reports; Alert isolates; communication outside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rbe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Supervisor (S)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– review/approve reports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rbe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Technologist (T)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- entry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Do they need lab admin (supervisor) login separate screen?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Admin/ non-Admin : different privileges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957760" y="6526305"/>
            <a:ext cx="1513018" cy="2420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Service log-in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, company name&#10;&#10;Description automatically generated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628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799181" y="5138179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Q: Roles – backend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do they need different levels of access within the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Q: Internet/LIS/FTP connectivity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"/>
          <p:cNvSpPr txBox="1"/>
          <p:nvPr>
            <p:ph type="title"/>
          </p:nvPr>
        </p:nvSpPr>
        <p:spPr>
          <a:xfrm>
            <a:off x="381000" y="97640"/>
            <a:ext cx="10515600" cy="474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/>
              <a:t>Active Report: This is one report</a:t>
            </a:r>
            <a:endParaRPr/>
          </a:p>
        </p:txBody>
      </p:sp>
      <p:sp>
        <p:nvSpPr>
          <p:cNvPr id="519" name="Google Shape;519;p9">
            <a:hlinkClick action="ppaction://hlinksldjump" r:id="rId3"/>
          </p:cNvPr>
          <p:cNvSpPr txBox="1"/>
          <p:nvPr/>
        </p:nvSpPr>
        <p:spPr>
          <a:xfrm>
            <a:off x="9124950" y="654907"/>
            <a:ext cx="2359914" cy="3693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9"/>
          <p:cNvGrpSpPr/>
          <p:nvPr/>
        </p:nvGrpSpPr>
        <p:grpSpPr>
          <a:xfrm>
            <a:off x="969264" y="1064233"/>
            <a:ext cx="10515600" cy="5611373"/>
            <a:chOff x="1444752" y="1148987"/>
            <a:chExt cx="10515600" cy="5611373"/>
          </a:xfrm>
        </p:grpSpPr>
        <p:pic>
          <p:nvPicPr>
            <p:cNvPr id="521" name="Google Shape;52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2864" y="1282052"/>
              <a:ext cx="1835849" cy="1270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6126" y="1282052"/>
              <a:ext cx="1835849" cy="1245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53063" y="1306342"/>
              <a:ext cx="2399550" cy="1245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30077" y="1277420"/>
              <a:ext cx="2056161" cy="1548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9"/>
            <p:cNvSpPr/>
            <p:nvPr/>
          </p:nvSpPr>
          <p:spPr>
            <a:xfrm>
              <a:off x="1444752" y="1148987"/>
              <a:ext cx="10515600" cy="5611373"/>
            </a:xfrm>
            <a:prstGeom prst="rect">
              <a:avLst/>
            </a:prstGeom>
            <a:noFill/>
            <a:ln cap="flat" cmpd="sng" w="381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9">
            <a:hlinkClick action="ppaction://hlinksldjump" r:id="rId6"/>
          </p:cNvPr>
          <p:cNvSpPr txBox="1"/>
          <p:nvPr/>
        </p:nvSpPr>
        <p:spPr>
          <a:xfrm>
            <a:off x="1107376" y="6290840"/>
            <a:ext cx="3349608" cy="3077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orbe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Enter End results and observations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9"/>
          <p:cNvSpPr txBox="1"/>
          <p:nvPr/>
        </p:nvSpPr>
        <p:spPr>
          <a:xfrm>
            <a:off x="257175" y="1820020"/>
            <a:ext cx="850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1</a:t>
            </a:r>
            <a:endParaRPr/>
          </a:p>
        </p:txBody>
      </p:sp>
      <p:sp>
        <p:nvSpPr>
          <p:cNvPr id="528" name="Google Shape;528;p9"/>
          <p:cNvSpPr txBox="1"/>
          <p:nvPr/>
        </p:nvSpPr>
        <p:spPr>
          <a:xfrm>
            <a:off x="257175" y="3169302"/>
            <a:ext cx="850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2</a:t>
            </a:r>
            <a:endParaRPr/>
          </a:p>
        </p:txBody>
      </p:sp>
      <p:sp>
        <p:nvSpPr>
          <p:cNvPr id="529" name="Google Shape;529;p9"/>
          <p:cNvSpPr txBox="1"/>
          <p:nvPr/>
        </p:nvSpPr>
        <p:spPr>
          <a:xfrm>
            <a:off x="188119" y="5253532"/>
            <a:ext cx="850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3</a:t>
            </a:r>
            <a:endParaRPr/>
          </a:p>
        </p:txBody>
      </p:sp>
      <p:sp>
        <p:nvSpPr>
          <p:cNvPr id="530" name="Google Shape;530;p9"/>
          <p:cNvSpPr/>
          <p:nvPr/>
        </p:nvSpPr>
        <p:spPr>
          <a:xfrm>
            <a:off x="969264" y="6675606"/>
            <a:ext cx="10515600" cy="1823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37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9"/>
          <p:cNvSpPr/>
          <p:nvPr/>
        </p:nvSpPr>
        <p:spPr>
          <a:xfrm rot="-5400000">
            <a:off x="11263257" y="6717164"/>
            <a:ext cx="247412" cy="108544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2" name="Google Shape;532;p9"/>
          <p:cNvPicPr preferRelativeResize="0"/>
          <p:nvPr/>
        </p:nvPicPr>
        <p:blipFill rotWithShape="1">
          <a:blip r:embed="rId4">
            <a:alphaModFix/>
          </a:blip>
          <a:srcRect b="0" l="0" r="20332" t="0"/>
          <a:stretch/>
        </p:blipFill>
        <p:spPr>
          <a:xfrm>
            <a:off x="9978676" y="1239947"/>
            <a:ext cx="1462560" cy="1270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9"/>
          <p:cNvCxnSpPr/>
          <p:nvPr/>
        </p:nvCxnSpPr>
        <p:spPr>
          <a:xfrm>
            <a:off x="969264" y="2741204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1F8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9"/>
          <p:cNvCxnSpPr/>
          <p:nvPr/>
        </p:nvCxnSpPr>
        <p:spPr>
          <a:xfrm>
            <a:off x="969264" y="4745263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1F81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5" name="Google Shape;5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376" y="3045029"/>
            <a:ext cx="1835849" cy="127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0638" y="3045029"/>
            <a:ext cx="1835849" cy="124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7575" y="3069319"/>
            <a:ext cx="2399550" cy="124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4589" y="3040397"/>
            <a:ext cx="2056161" cy="154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182" y="4941615"/>
            <a:ext cx="1835849" cy="127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8444" y="4941615"/>
            <a:ext cx="1835849" cy="124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381" y="4965905"/>
            <a:ext cx="2399550" cy="124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2395" y="4936983"/>
            <a:ext cx="2056161" cy="154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"/>
          <p:cNvSpPr txBox="1"/>
          <p:nvPr>
            <p:ph type="title"/>
          </p:nvPr>
        </p:nvSpPr>
        <p:spPr>
          <a:xfrm>
            <a:off x="-21696" y="-88226"/>
            <a:ext cx="10515600" cy="615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/>
              <a:t>Attributes needed for report</a:t>
            </a:r>
            <a:endParaRPr sz="2400"/>
          </a:p>
        </p:txBody>
      </p:sp>
      <p:grpSp>
        <p:nvGrpSpPr>
          <p:cNvPr id="548" name="Google Shape;548;p10"/>
          <p:cNvGrpSpPr/>
          <p:nvPr/>
        </p:nvGrpSpPr>
        <p:grpSpPr>
          <a:xfrm>
            <a:off x="8895821" y="1292765"/>
            <a:ext cx="1259341" cy="996094"/>
            <a:chOff x="9423824" y="1096094"/>
            <a:chExt cx="1259341" cy="996094"/>
          </a:xfrm>
        </p:grpSpPr>
        <p:sp>
          <p:nvSpPr>
            <p:cNvPr id="549" name="Google Shape;549;p10"/>
            <p:cNvSpPr/>
            <p:nvPr/>
          </p:nvSpPr>
          <p:spPr>
            <a:xfrm>
              <a:off x="9423824" y="1096094"/>
              <a:ext cx="1259341" cy="22860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rbe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10369853" y="1163579"/>
              <a:ext cx="247412" cy="108544"/>
            </a:xfrm>
            <a:prstGeom prst="flowChartMerge">
              <a:avLst/>
            </a:prstGeom>
            <a:solidFill>
              <a:srgbClr val="D8D8D8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9423824" y="1313259"/>
              <a:ext cx="1259341" cy="778929"/>
            </a:xfrm>
            <a:prstGeom prst="rect">
              <a:avLst/>
            </a:prstGeom>
            <a:noFill/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Raw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Calibrated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Normalized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10"/>
          <p:cNvSpPr/>
          <p:nvPr/>
        </p:nvSpPr>
        <p:spPr>
          <a:xfrm>
            <a:off x="2309720" y="393130"/>
            <a:ext cx="9717235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Group Plots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10"/>
          <p:cNvGrpSpPr/>
          <p:nvPr/>
        </p:nvGrpSpPr>
        <p:grpSpPr>
          <a:xfrm>
            <a:off x="10313977" y="1288671"/>
            <a:ext cx="1480728" cy="2013059"/>
            <a:chOff x="16798300" y="591214"/>
            <a:chExt cx="1480728" cy="2013059"/>
          </a:xfrm>
        </p:grpSpPr>
        <p:sp>
          <p:nvSpPr>
            <p:cNvPr id="554" name="Google Shape;554;p10"/>
            <p:cNvSpPr/>
            <p:nvPr/>
          </p:nvSpPr>
          <p:spPr>
            <a:xfrm>
              <a:off x="16798300" y="591214"/>
              <a:ext cx="1480728" cy="22860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rbe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Wavelength</a:t>
              </a:r>
              <a:endPara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6887701" y="841548"/>
              <a:ext cx="928557" cy="1762725"/>
            </a:xfrm>
            <a:prstGeom prst="rect">
              <a:avLst/>
            </a:prstGeom>
            <a:noFill/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Violet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Yellow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Orange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10"/>
          <p:cNvSpPr/>
          <p:nvPr/>
        </p:nvSpPr>
        <p:spPr>
          <a:xfrm>
            <a:off x="123617" y="830025"/>
            <a:ext cx="1007505" cy="383421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0">
            <a:hlinkClick action="ppaction://hlinksldjump" r:id="rId3"/>
          </p:cNvPr>
          <p:cNvSpPr/>
          <p:nvPr/>
        </p:nvSpPr>
        <p:spPr>
          <a:xfrm>
            <a:off x="2304906" y="4235448"/>
            <a:ext cx="1434041" cy="383421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Add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0"/>
          <p:cNvSpPr/>
          <p:nvPr/>
        </p:nvSpPr>
        <p:spPr>
          <a:xfrm>
            <a:off x="5753334" y="6263241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APPLY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0"/>
          <p:cNvSpPr/>
          <p:nvPr/>
        </p:nvSpPr>
        <p:spPr>
          <a:xfrm>
            <a:off x="178169" y="4797460"/>
            <a:ext cx="2366682" cy="1008247"/>
          </a:xfrm>
          <a:prstGeom prst="wedgeRoundRectCallout">
            <a:avLst>
              <a:gd fmla="val -21280" name="adj1"/>
              <a:gd fmla="val -10562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way to save graphs;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way to save new settings as fav settings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 most will have 3  - 4 groups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0"/>
          <p:cNvSpPr/>
          <p:nvPr/>
        </p:nvSpPr>
        <p:spPr>
          <a:xfrm>
            <a:off x="7357768" y="6254557"/>
            <a:ext cx="2357930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 this setting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4148900" y="6263241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Cancel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0"/>
          <p:cNvSpPr/>
          <p:nvPr/>
        </p:nvSpPr>
        <p:spPr>
          <a:xfrm>
            <a:off x="8924177" y="5426558"/>
            <a:ext cx="2366682" cy="747759"/>
          </a:xfrm>
          <a:prstGeom prst="wedgeRoundRectCallout">
            <a:avLst>
              <a:gd fmla="val -34159" name="adj1"/>
              <a:gd fmla="val -11242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graphs based on selected well groupings and settings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0"/>
          <p:cNvSpPr/>
          <p:nvPr/>
        </p:nvSpPr>
        <p:spPr>
          <a:xfrm>
            <a:off x="2334967" y="818884"/>
            <a:ext cx="1953274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Select Fav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3978706" y="931720"/>
            <a:ext cx="247412" cy="108544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2328409" y="1169317"/>
            <a:ext cx="1259341" cy="1206870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10"/>
          <p:cNvGrpSpPr/>
          <p:nvPr/>
        </p:nvGrpSpPr>
        <p:grpSpPr>
          <a:xfrm>
            <a:off x="5028811" y="1284992"/>
            <a:ext cx="899992" cy="3413718"/>
            <a:chOff x="3597889" y="845682"/>
            <a:chExt cx="899992" cy="3413718"/>
          </a:xfrm>
        </p:grpSpPr>
        <p:sp>
          <p:nvSpPr>
            <p:cNvPr id="567" name="Google Shape;567;p10"/>
            <p:cNvSpPr txBox="1"/>
            <p:nvPr/>
          </p:nvSpPr>
          <p:spPr>
            <a:xfrm>
              <a:off x="3921400" y="1120119"/>
              <a:ext cx="439088" cy="3139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0" i="0" sz="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0" i="0" sz="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A4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0" i="0" sz="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A5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A7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A8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A9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B1 ---- B10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C1 ---- C10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heckbox Checked with solid fill" id="568" name="Google Shape;56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05670" y="1146584"/>
              <a:ext cx="277906" cy="275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eckbox Checked with solid fill" id="569" name="Google Shape;56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05670" y="1343754"/>
              <a:ext cx="277906" cy="275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10"/>
            <p:cNvSpPr/>
            <p:nvPr/>
          </p:nvSpPr>
          <p:spPr>
            <a:xfrm>
              <a:off x="3789341" y="1598790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3796403" y="1803609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3798815" y="2015029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3801689" y="2207399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801689" y="2413194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3704032" y="1124452"/>
              <a:ext cx="678921" cy="3134947"/>
            </a:xfrm>
            <a:prstGeom prst="rect">
              <a:avLst/>
            </a:prstGeom>
            <a:noFill/>
            <a:ln cap="flat" cmpd="sng" w="25400">
              <a:solidFill>
                <a:srgbClr val="1A60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3597889" y="845682"/>
              <a:ext cx="899992" cy="22860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rbe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Wells</a:t>
              </a:r>
              <a:endPara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4173052" y="920582"/>
              <a:ext cx="247412" cy="108544"/>
            </a:xfrm>
            <a:prstGeom prst="flowChartMerge">
              <a:avLst/>
            </a:prstGeom>
            <a:solidFill>
              <a:srgbClr val="D8D8D8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78" name="Google Shape;578;p10"/>
          <p:cNvSpPr/>
          <p:nvPr/>
        </p:nvSpPr>
        <p:spPr>
          <a:xfrm>
            <a:off x="11440773" y="1343284"/>
            <a:ext cx="247412" cy="108544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9" name="Google Shape;579;p10"/>
          <p:cNvSpPr/>
          <p:nvPr/>
        </p:nvSpPr>
        <p:spPr>
          <a:xfrm>
            <a:off x="1238987" y="830025"/>
            <a:ext cx="1007505" cy="383421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name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6163786" y="1284992"/>
            <a:ext cx="1401740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Scale Graph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4942792" y="1131217"/>
            <a:ext cx="6944408" cy="3817933"/>
          </a:xfrm>
          <a:prstGeom prst="rect">
            <a:avLst/>
          </a:prstGeom>
          <a:noFill/>
          <a:ln cap="flat" cmpd="sng" w="25400">
            <a:solidFill>
              <a:srgbClr val="1A60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4942792" y="793145"/>
            <a:ext cx="1953274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 txBox="1"/>
          <p:nvPr/>
        </p:nvSpPr>
        <p:spPr>
          <a:xfrm>
            <a:off x="4162425" y="2058484"/>
            <a:ext cx="6357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6057462" y="1594039"/>
            <a:ext cx="2663948" cy="9796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6212059" y="2160146"/>
            <a:ext cx="2408768" cy="359472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0"/>
          <p:cNvSpPr/>
          <p:nvPr/>
        </p:nvSpPr>
        <p:spPr>
          <a:xfrm>
            <a:off x="6490286" y="1613778"/>
            <a:ext cx="539496" cy="156882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7626877" y="1613778"/>
            <a:ext cx="539496" cy="156882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/>
          <p:nvPr/>
        </p:nvSpPr>
        <p:spPr>
          <a:xfrm>
            <a:off x="6486694" y="1793461"/>
            <a:ext cx="874792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    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0"/>
          <p:cNvSpPr/>
          <p:nvPr/>
        </p:nvSpPr>
        <p:spPr>
          <a:xfrm>
            <a:off x="7556429" y="1790399"/>
            <a:ext cx="874792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    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"/>
          <p:cNvSpPr/>
          <p:nvPr/>
        </p:nvSpPr>
        <p:spPr>
          <a:xfrm>
            <a:off x="6486695" y="2263570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6976712" y="2263171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0"/>
          <p:cNvSpPr/>
          <p:nvPr/>
        </p:nvSpPr>
        <p:spPr>
          <a:xfrm>
            <a:off x="7562739" y="2262647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0"/>
          <p:cNvSpPr/>
          <p:nvPr/>
        </p:nvSpPr>
        <p:spPr>
          <a:xfrm>
            <a:off x="8052756" y="2262248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4"/>
          <p:cNvSpPr txBox="1"/>
          <p:nvPr>
            <p:ph type="title"/>
          </p:nvPr>
        </p:nvSpPr>
        <p:spPr>
          <a:xfrm>
            <a:off x="-21696" y="-88226"/>
            <a:ext cx="10515600" cy="615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/>
              <a:t>Attributes needed for report</a:t>
            </a:r>
            <a:endParaRPr sz="2400"/>
          </a:p>
        </p:txBody>
      </p:sp>
      <p:grpSp>
        <p:nvGrpSpPr>
          <p:cNvPr id="599" name="Google Shape;599;p24"/>
          <p:cNvGrpSpPr/>
          <p:nvPr/>
        </p:nvGrpSpPr>
        <p:grpSpPr>
          <a:xfrm>
            <a:off x="8543396" y="1311815"/>
            <a:ext cx="1259341" cy="996094"/>
            <a:chOff x="9423824" y="1096094"/>
            <a:chExt cx="1259341" cy="996094"/>
          </a:xfrm>
        </p:grpSpPr>
        <p:sp>
          <p:nvSpPr>
            <p:cNvPr id="600" name="Google Shape;600;p24"/>
            <p:cNvSpPr/>
            <p:nvPr/>
          </p:nvSpPr>
          <p:spPr>
            <a:xfrm>
              <a:off x="9423824" y="1096094"/>
              <a:ext cx="1259341" cy="22860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rbe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Data</a:t>
              </a:r>
              <a:endPara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10369853" y="1163579"/>
              <a:ext cx="247412" cy="108544"/>
            </a:xfrm>
            <a:prstGeom prst="flowChartMerge">
              <a:avLst/>
            </a:prstGeom>
            <a:solidFill>
              <a:srgbClr val="D8D8D8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9423824" y="1313259"/>
              <a:ext cx="1259341" cy="778929"/>
            </a:xfrm>
            <a:prstGeom prst="rect">
              <a:avLst/>
            </a:prstGeom>
            <a:noFill/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Raw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Calibrated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Normalized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24"/>
          <p:cNvSpPr/>
          <p:nvPr/>
        </p:nvSpPr>
        <p:spPr>
          <a:xfrm>
            <a:off x="5789107" y="1594039"/>
            <a:ext cx="2663948" cy="9796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5943704" y="2160146"/>
            <a:ext cx="2408768" cy="359472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4"/>
          <p:cNvSpPr/>
          <p:nvPr/>
        </p:nvSpPr>
        <p:spPr>
          <a:xfrm>
            <a:off x="6221931" y="1613778"/>
            <a:ext cx="539496" cy="156882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X-axis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7358522" y="1613778"/>
            <a:ext cx="539496" cy="156882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Y-axis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6218339" y="1793461"/>
            <a:ext cx="874792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    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7288074" y="1790399"/>
            <a:ext cx="874792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    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4"/>
          <p:cNvSpPr/>
          <p:nvPr/>
        </p:nvSpPr>
        <p:spPr>
          <a:xfrm>
            <a:off x="6218340" y="2263570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6708357" y="2263171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7294384" y="2262647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7784401" y="2262248"/>
            <a:ext cx="350076" cy="13175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2309720" y="393130"/>
            <a:ext cx="9717235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Group Plots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9942502" y="1288671"/>
            <a:ext cx="1480728" cy="2013059"/>
            <a:chOff x="16798300" y="591214"/>
            <a:chExt cx="1480728" cy="2013059"/>
          </a:xfrm>
        </p:grpSpPr>
        <p:sp>
          <p:nvSpPr>
            <p:cNvPr id="615" name="Google Shape;615;p24"/>
            <p:cNvSpPr/>
            <p:nvPr/>
          </p:nvSpPr>
          <p:spPr>
            <a:xfrm>
              <a:off x="16798300" y="591214"/>
              <a:ext cx="1480728" cy="22860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rbe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Wavelength</a:t>
              </a:r>
              <a:endPara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6887701" y="841548"/>
              <a:ext cx="928557" cy="1762725"/>
            </a:xfrm>
            <a:prstGeom prst="rect">
              <a:avLst/>
            </a:prstGeom>
            <a:noFill/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Violet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Yellow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Orange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24"/>
          <p:cNvSpPr/>
          <p:nvPr/>
        </p:nvSpPr>
        <p:spPr>
          <a:xfrm>
            <a:off x="123617" y="830025"/>
            <a:ext cx="1007505" cy="383421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2304906" y="4235448"/>
            <a:ext cx="1434041" cy="383421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Add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4">
            <a:hlinkClick action="ppaction://hlinksldjump" r:id="rId3"/>
          </p:cNvPr>
          <p:cNvSpPr/>
          <p:nvPr/>
        </p:nvSpPr>
        <p:spPr>
          <a:xfrm>
            <a:off x="5753334" y="6263241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APPLY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4"/>
          <p:cNvSpPr/>
          <p:nvPr/>
        </p:nvSpPr>
        <p:spPr>
          <a:xfrm>
            <a:off x="178169" y="4797460"/>
            <a:ext cx="2366682" cy="1008247"/>
          </a:xfrm>
          <a:prstGeom prst="wedgeRoundRectCallout">
            <a:avLst>
              <a:gd fmla="val -21280" name="adj1"/>
              <a:gd fmla="val -10562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way to save graphs?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way to save new settings as fav settings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 most will have 3  - 4 groups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7357768" y="6254557"/>
            <a:ext cx="2357930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 this setting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4148900" y="6263241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Cancel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8924177" y="5426558"/>
            <a:ext cx="2366682" cy="747759"/>
          </a:xfrm>
          <a:prstGeom prst="wedgeRoundRectCallout">
            <a:avLst>
              <a:gd fmla="val 43269" name="adj1"/>
              <a:gd fmla="val -139656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graphs based on selected well groupings and settings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2601667" y="818884"/>
            <a:ext cx="1953274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Select Fav Settings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4245406" y="931720"/>
            <a:ext cx="247412" cy="108544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2595109" y="1169317"/>
            <a:ext cx="1259341" cy="1206870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24"/>
          <p:cNvGrpSpPr/>
          <p:nvPr/>
        </p:nvGrpSpPr>
        <p:grpSpPr>
          <a:xfrm>
            <a:off x="4724011" y="1284992"/>
            <a:ext cx="899992" cy="3413718"/>
            <a:chOff x="3597889" y="845682"/>
            <a:chExt cx="899992" cy="3413718"/>
          </a:xfrm>
        </p:grpSpPr>
        <p:sp>
          <p:nvSpPr>
            <p:cNvPr id="628" name="Google Shape;628;p24"/>
            <p:cNvSpPr txBox="1"/>
            <p:nvPr/>
          </p:nvSpPr>
          <p:spPr>
            <a:xfrm>
              <a:off x="3921400" y="1120119"/>
              <a:ext cx="439088" cy="3139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0" i="0" sz="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0" i="0" sz="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A4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"/>
                <a:buFont typeface="Arial"/>
                <a:buNone/>
              </a:pPr>
              <a:r>
                <a:t/>
              </a:r>
              <a:endParaRPr b="0" i="0" sz="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A5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A7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A8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A9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B1 ---- B10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C1 ---- C10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heckbox Checked with solid fill" id="629" name="Google Shape;62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05670" y="1146584"/>
              <a:ext cx="277906" cy="275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eckbox Checked with solid fill" id="630" name="Google Shape;63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05670" y="1343754"/>
              <a:ext cx="277906" cy="275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24"/>
            <p:cNvSpPr/>
            <p:nvPr/>
          </p:nvSpPr>
          <p:spPr>
            <a:xfrm>
              <a:off x="3789341" y="1598790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3796403" y="1803609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3798815" y="2015029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3801689" y="2207399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801689" y="2413194"/>
              <a:ext cx="134471" cy="133268"/>
            </a:xfrm>
            <a:prstGeom prst="rect">
              <a:avLst/>
            </a:prstGeom>
            <a:noFill/>
            <a:ln cap="flat" cmpd="sng" w="1905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704032" y="1124452"/>
              <a:ext cx="678921" cy="3134947"/>
            </a:xfrm>
            <a:prstGeom prst="rect">
              <a:avLst/>
            </a:prstGeom>
            <a:noFill/>
            <a:ln cap="flat" cmpd="sng" w="25400">
              <a:solidFill>
                <a:srgbClr val="1A60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3597889" y="845682"/>
              <a:ext cx="899992" cy="22860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rbel"/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Wells</a:t>
              </a:r>
              <a:endPara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73052" y="920582"/>
              <a:ext cx="247412" cy="108544"/>
            </a:xfrm>
            <a:prstGeom prst="flowChartMerge">
              <a:avLst/>
            </a:prstGeom>
            <a:solidFill>
              <a:srgbClr val="D8D8D8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39" name="Google Shape;639;p24"/>
          <p:cNvSpPr/>
          <p:nvPr/>
        </p:nvSpPr>
        <p:spPr>
          <a:xfrm>
            <a:off x="11107398" y="1343284"/>
            <a:ext cx="247412" cy="108544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1238987" y="830025"/>
            <a:ext cx="1176369" cy="383421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5763736" y="1284992"/>
            <a:ext cx="1401740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Scale Graph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4"/>
          <p:cNvSpPr/>
          <p:nvPr/>
        </p:nvSpPr>
        <p:spPr>
          <a:xfrm>
            <a:off x="4638675" y="1131217"/>
            <a:ext cx="7248525" cy="3817933"/>
          </a:xfrm>
          <a:prstGeom prst="rect">
            <a:avLst/>
          </a:prstGeom>
          <a:noFill/>
          <a:ln cap="flat" cmpd="sng" w="25400">
            <a:solidFill>
              <a:srgbClr val="1A60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4647366" y="802497"/>
            <a:ext cx="1953274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5"/>
          <p:cNvSpPr/>
          <p:nvPr/>
        </p:nvSpPr>
        <p:spPr>
          <a:xfrm>
            <a:off x="9343866" y="5169218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 datafile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5"/>
          <p:cNvSpPr/>
          <p:nvPr/>
        </p:nvSpPr>
        <p:spPr>
          <a:xfrm>
            <a:off x="5301425" y="6384019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Cancel/BACK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5">
            <a:hlinkClick action="ppaction://hlinksldjump" r:id="rId3"/>
          </p:cNvPr>
          <p:cNvSpPr txBox="1"/>
          <p:nvPr/>
        </p:nvSpPr>
        <p:spPr>
          <a:xfrm>
            <a:off x="9688266" y="162570"/>
            <a:ext cx="2359914" cy="3693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5">
            <a:hlinkClick action="ppaction://hlinksldjump" r:id="rId4"/>
          </p:cNvPr>
          <p:cNvSpPr txBox="1"/>
          <p:nvPr/>
        </p:nvSpPr>
        <p:spPr>
          <a:xfrm>
            <a:off x="215160" y="6384019"/>
            <a:ext cx="3349608" cy="3077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orbe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Enter End results and observations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2" name="Google Shape;652;p25"/>
          <p:cNvGraphicFramePr/>
          <p:nvPr/>
        </p:nvGraphicFramePr>
        <p:xfrm>
          <a:off x="392879" y="1256671"/>
          <a:ext cx="5077440" cy="3836420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653" name="Google Shape;653;p25"/>
          <p:cNvSpPr txBox="1"/>
          <p:nvPr/>
        </p:nvSpPr>
        <p:spPr>
          <a:xfrm>
            <a:off x="414254" y="887380"/>
            <a:ext cx="401626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5"/>
          <p:cNvSpPr txBox="1"/>
          <p:nvPr/>
        </p:nvSpPr>
        <p:spPr>
          <a:xfrm>
            <a:off x="2254236" y="1256671"/>
            <a:ext cx="13547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5" name="Google Shape;655;p25"/>
          <p:cNvGraphicFramePr/>
          <p:nvPr/>
        </p:nvGraphicFramePr>
        <p:xfrm>
          <a:off x="5757014" y="1208513"/>
          <a:ext cx="5077440" cy="3836420"/>
        </p:xfrm>
        <a:graphic>
          <a:graphicData uri="http://schemas.openxmlformats.org/drawingml/2006/chart">
            <c:chart r:id="rId6"/>
          </a:graphicData>
        </a:graphic>
      </p:graphicFrame>
      <p:sp>
        <p:nvSpPr>
          <p:cNvPr id="656" name="Google Shape;656;p25"/>
          <p:cNvSpPr txBox="1"/>
          <p:nvPr/>
        </p:nvSpPr>
        <p:spPr>
          <a:xfrm>
            <a:off x="7832930" y="1146424"/>
            <a:ext cx="13547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3354264" y="4448902"/>
            <a:ext cx="2366682" cy="1517521"/>
          </a:xfrm>
          <a:prstGeom prst="wedgeRoundRectCallout">
            <a:avLst>
              <a:gd fmla="val -85811" name="adj1"/>
              <a:gd fmla="val -7861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 gives cell label and color codes for graphs;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Subtitle – gives grouping info – wavelengths; and Data type (raw, calibrated or normalized)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Hover over each graph to display prenotes and post notes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5"/>
          <p:cNvSpPr txBox="1"/>
          <p:nvPr/>
        </p:nvSpPr>
        <p:spPr>
          <a:xfrm>
            <a:off x="5971573" y="887379"/>
            <a:ext cx="401626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352622" y="6003565"/>
            <a:ext cx="11839377" cy="2195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37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5"/>
          <p:cNvSpPr/>
          <p:nvPr/>
        </p:nvSpPr>
        <p:spPr>
          <a:xfrm rot="-5400000">
            <a:off x="11945817" y="6054907"/>
            <a:ext cx="247412" cy="108544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1" name="Google Shape;661;p25"/>
          <p:cNvSpPr txBox="1"/>
          <p:nvPr/>
        </p:nvSpPr>
        <p:spPr>
          <a:xfrm>
            <a:off x="11299640" y="887378"/>
            <a:ext cx="401626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5"/>
          <p:cNvSpPr/>
          <p:nvPr/>
        </p:nvSpPr>
        <p:spPr>
          <a:xfrm>
            <a:off x="7555370" y="5181337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 Graph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5"/>
          <p:cNvSpPr/>
          <p:nvPr/>
        </p:nvSpPr>
        <p:spPr>
          <a:xfrm>
            <a:off x="11008659" y="3621364"/>
            <a:ext cx="2366682" cy="1517521"/>
          </a:xfrm>
          <a:prstGeom prst="wedgeRoundRectCallout">
            <a:avLst>
              <a:gd fmla="val -129907" name="adj1"/>
              <a:gd fmla="val 51727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gives option to save things in a specific folder with a popup: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save graph as PNG</a:t>
            </a:r>
            <a:endParaRPr/>
          </a:p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Save datafile as CSV to use that custom data for some additional processing if needed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5"/>
          <p:cNvSpPr/>
          <p:nvPr/>
        </p:nvSpPr>
        <p:spPr>
          <a:xfrm>
            <a:off x="1928247" y="5131777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 datafile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5"/>
          <p:cNvSpPr/>
          <p:nvPr/>
        </p:nvSpPr>
        <p:spPr>
          <a:xfrm>
            <a:off x="392879" y="5138885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 Graph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5"/>
          <p:cNvSpPr/>
          <p:nvPr/>
        </p:nvSpPr>
        <p:spPr>
          <a:xfrm>
            <a:off x="8085296" y="5482670"/>
            <a:ext cx="2366682" cy="731166"/>
          </a:xfrm>
          <a:prstGeom prst="wedgeRoundRectCallout">
            <a:avLst>
              <a:gd fmla="val -128647" name="adj1"/>
              <a:gd fmla="val 76171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Take you back to SLIDE 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6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2" name="Google Shape;672;p26"/>
          <p:cNvSpPr txBox="1"/>
          <p:nvPr/>
        </p:nvSpPr>
        <p:spPr>
          <a:xfrm>
            <a:off x="6588889" y="396378"/>
            <a:ext cx="1530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6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674" name="Google Shape;6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1"/>
            <a:ext cx="991747" cy="67606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6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6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677" name="Google Shape;6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6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6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6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3" name="Google Shape;683;p26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4" name="Google Shape;684;p26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5" name="Google Shape;685;p26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6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7" name="Google Shape;687;p26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>
            <a:hlinkClick action="ppaction://hlinksldjump" r:id="rId5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6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6">
            <a:hlinkClick action="ppaction://hlinksldjump" r:id="rId6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6"/>
          <p:cNvSpPr txBox="1"/>
          <p:nvPr/>
        </p:nvSpPr>
        <p:spPr>
          <a:xfrm>
            <a:off x="5636130" y="973235"/>
            <a:ext cx="3349608" cy="3077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orbe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Enter End results and observations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2" name="Google Shape;692;p26"/>
          <p:cNvGraphicFramePr/>
          <p:nvPr/>
        </p:nvGraphicFramePr>
        <p:xfrm>
          <a:off x="3671555" y="1818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{318BFEF4-DC3B-440E-BE7E-3CBB5228A7A5}</a:tableStyleId>
              </a:tblPr>
              <a:tblGrid>
                <a:gridCol w="1136800"/>
                <a:gridCol w="771525"/>
                <a:gridCol w="695325"/>
                <a:gridCol w="638175"/>
                <a:gridCol w="773275"/>
                <a:gridCol w="723900"/>
                <a:gridCol w="619125"/>
                <a:gridCol w="752475"/>
                <a:gridCol w="638175"/>
                <a:gridCol w="640225"/>
                <a:gridCol w="73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9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Tet-0.25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Tet-0.5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Tet-1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Azi-0.25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Azi-0.5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Azi-1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Blank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+ve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Empty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 - OD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 – post notes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 - OD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</a:tr>
              <a:tr h="18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 – post Notes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 - OD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 – post Notes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</a:tbl>
          </a:graphicData>
        </a:graphic>
      </p:graphicFrame>
      <p:sp>
        <p:nvSpPr>
          <p:cNvPr id="693" name="Google Shape;693;p26"/>
          <p:cNvSpPr/>
          <p:nvPr/>
        </p:nvSpPr>
        <p:spPr>
          <a:xfrm>
            <a:off x="9485623" y="851644"/>
            <a:ext cx="2366682" cy="577671"/>
          </a:xfrm>
          <a:prstGeom prst="wedgeRoundRectCallout">
            <a:avLst>
              <a:gd fmla="val -26512" name="adj1"/>
              <a:gd fmla="val 117187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Auto-populate the initial well entries (Rows titled A, B and C)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5223493" y="1486021"/>
            <a:ext cx="1475558" cy="24560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5" name="Google Shape;695;p26"/>
          <p:cNvSpPr txBox="1"/>
          <p:nvPr/>
        </p:nvSpPr>
        <p:spPr>
          <a:xfrm>
            <a:off x="3671555" y="1469963"/>
            <a:ext cx="162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plate count: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6995153" y="6233014"/>
            <a:ext cx="1480728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SAVE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3374922" y="6075782"/>
            <a:ext cx="3213967" cy="778501"/>
          </a:xfrm>
          <a:prstGeom prst="wedgeRoundRectCallout">
            <a:avLst>
              <a:gd fmla="val 45856" name="adj1"/>
              <a:gd fmla="val -98526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Save the files to the Drive, </a:t>
            </a:r>
            <a:endParaRPr/>
          </a:p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1" i="0" lang="en-US" sz="1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Raw system datafiles after updates;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1" i="0" lang="en-US" sz="1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Graphs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AutoNum type="arabicPeriod"/>
            </a:pPr>
            <a:r>
              <a:rPr b="1" i="0" lang="en-US" sz="12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Datafiles of the graphs – in CSV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4025568" y="1574681"/>
            <a:ext cx="2680446" cy="293924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5262282" y="277906"/>
            <a:ext cx="32161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RACK STATUS / HOME SCREEN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628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669807" y="1240964"/>
            <a:ext cx="912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Rack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120449" y="2033158"/>
            <a:ext cx="1176095" cy="2366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Open Bay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4249103" y="2388141"/>
            <a:ext cx="1097378" cy="3834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Running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180110" y="3371860"/>
            <a:ext cx="1067809" cy="2366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Bay Errors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5295552" y="1910208"/>
            <a:ext cx="274320" cy="33851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rmometer with solid fill"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538" y="1618086"/>
            <a:ext cx="233082" cy="233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xygen Bottle Vector Art &amp; Graphics | freevector.com" id="129" name="Google Shape;1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7361" y="1606412"/>
            <a:ext cx="346491" cy="27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4267199" y="1630568"/>
            <a:ext cx="3850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rbe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36C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4796119" y="1603582"/>
            <a:ext cx="3481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rbe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5%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134" name="Google Shape;13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4008011" y="6336469"/>
            <a:ext cx="1906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Reader Status</a:t>
            </a: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: 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4249103" y="2836034"/>
            <a:ext cx="1097378" cy="3834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Complete</a:t>
            </a:r>
            <a:endParaRPr b="0" i="0" sz="1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799381" y="2450521"/>
            <a:ext cx="1564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Offline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>
            <a:hlinkClick action="ppaction://hlinksldjump" r:id="rId7"/>
          </p:cNvPr>
          <p:cNvSpPr/>
          <p:nvPr/>
        </p:nvSpPr>
        <p:spPr>
          <a:xfrm>
            <a:off x="5291261" y="3305559"/>
            <a:ext cx="27432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000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>
            <a:hlinkClick action="ppaction://hlinksldjump" r:id="rId8"/>
          </p:cNvPr>
          <p:cNvSpPr/>
          <p:nvPr/>
        </p:nvSpPr>
        <p:spPr>
          <a:xfrm>
            <a:off x="5298871" y="2394708"/>
            <a:ext cx="27432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>
            <a:hlinkClick action="ppaction://hlinksldjump" r:id="rId9"/>
          </p:cNvPr>
          <p:cNvSpPr/>
          <p:nvPr/>
        </p:nvSpPr>
        <p:spPr>
          <a:xfrm>
            <a:off x="5296793" y="2862220"/>
            <a:ext cx="274320" cy="36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B05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>
            <a:hlinkClick action="ppaction://hlinksldjump" r:id="rId10"/>
          </p:cNvPr>
          <p:cNvSpPr/>
          <p:nvPr/>
        </p:nvSpPr>
        <p:spPr>
          <a:xfrm>
            <a:off x="1377516" y="2338671"/>
            <a:ext cx="1815766" cy="5286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>
            <a:hlinkClick action="ppaction://hlinksldjump" r:id="rId11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6697735" y="3445412"/>
            <a:ext cx="1710555" cy="697813"/>
          </a:xfrm>
          <a:prstGeom prst="wedgeRoundRectCallout">
            <a:avLst>
              <a:gd fmla="val -115867" name="adj1"/>
              <a:gd fmla="val -39421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Hardware and software errors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4150451" y="3797240"/>
            <a:ext cx="25555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Status: Running/Error/complete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4025568" y="1574681"/>
            <a:ext cx="5010004" cy="3652751"/>
          </a:xfrm>
          <a:prstGeom prst="roundRect">
            <a:avLst>
              <a:gd fmla="val 9059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262282" y="277906"/>
            <a:ext cx="2479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Rack Status/Rack1/Error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0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/>
          <p:nvPr/>
        </p:nvSpPr>
        <p:spPr>
          <a:xfrm>
            <a:off x="10724474" y="1530629"/>
            <a:ext cx="402591" cy="37224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6137676" y="1192546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Rack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10746354" y="1151427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R-2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11295441" y="1141556"/>
            <a:ext cx="517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R-3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4026235" y="1970438"/>
            <a:ext cx="1097830" cy="2366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Total Errors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5051592" y="1902593"/>
            <a:ext cx="276038" cy="33855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6125196" y="4888878"/>
            <a:ext cx="18065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Status: </a:t>
            </a:r>
            <a:r>
              <a:rPr b="1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rmometer with solid fill"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278" y="1608571"/>
            <a:ext cx="233082" cy="233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xygen Bottle Vector Art &amp; Graphics | freevector.com"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5101" y="1596897"/>
            <a:ext cx="346491" cy="27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4334939" y="1621053"/>
            <a:ext cx="3850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rbe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36C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4863859" y="1594067"/>
            <a:ext cx="3481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rbe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5%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169" name="Google Shape;16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1327048" y="1538713"/>
            <a:ext cx="402591" cy="371432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3976704" y="2827306"/>
            <a:ext cx="882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Error-A: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4729029" y="2833573"/>
            <a:ext cx="25598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Cassette insert error (111b) – Bay -1A;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7319287" y="2833573"/>
            <a:ext cx="1613180" cy="452012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Eject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4741569" y="2859180"/>
            <a:ext cx="2495702" cy="276155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5719536" y="2322881"/>
            <a:ext cx="16933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Error Details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7739710" y="2531053"/>
            <a:ext cx="10600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 rot="5400000">
            <a:off x="6955549" y="4089144"/>
            <a:ext cx="371346" cy="22268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3"/>
          <p:cNvSpPr/>
          <p:nvPr/>
        </p:nvSpPr>
        <p:spPr>
          <a:xfrm flipH="1" rot="-5400000">
            <a:off x="5840662" y="4093647"/>
            <a:ext cx="371346" cy="22268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6191096" y="4016827"/>
            <a:ext cx="1052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Bay -1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3969900" y="3349725"/>
            <a:ext cx="882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Error-B: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4748517" y="3372160"/>
            <a:ext cx="25598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No error - Bay -1B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7338775" y="3372160"/>
            <a:ext cx="1593692" cy="320213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4761057" y="3397767"/>
            <a:ext cx="2495702" cy="276155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>
            <a:hlinkClick action="ppaction://hlinksldjump" r:id="rId7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>
            <a:hlinkClick action="ppaction://hlinksldjump" r:id="rId8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4025566" y="1574681"/>
            <a:ext cx="6472105" cy="3652751"/>
          </a:xfrm>
          <a:prstGeom prst="roundRect">
            <a:avLst>
              <a:gd fmla="val 9059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491503" y="432489"/>
            <a:ext cx="3045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Rack Status/rack 1/Completed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205" name="Google Shape;2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0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6223921" y="122824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Rack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4102086" y="1970438"/>
            <a:ext cx="995084" cy="2366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Complete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5051592" y="1902593"/>
            <a:ext cx="292068" cy="338554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6698990" y="4834724"/>
            <a:ext cx="18065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Status: </a:t>
            </a:r>
            <a:r>
              <a:rPr b="1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rmometer with solid fill" id="210" name="Google Shape;2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278" y="1608571"/>
            <a:ext cx="233082" cy="233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xygen Bottle Vector Art &amp; Graphics | freevector.com" id="211" name="Google Shape;2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5101" y="1596897"/>
            <a:ext cx="346491" cy="27614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4334939" y="1621053"/>
            <a:ext cx="3850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rbe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36C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4863859" y="1594067"/>
            <a:ext cx="3481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rbe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5%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216" name="Google Shape;2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4626953" y="2744905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CSV title</a:t>
            </a:r>
            <a:endParaRPr b="0" i="0" sz="1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5633594" y="2168983"/>
            <a:ext cx="16933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5411363" y="2743120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7297346" y="2730115"/>
            <a:ext cx="901927" cy="20431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8683781" y="2472794"/>
            <a:ext cx="58413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orbe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4535057" y="2490707"/>
            <a:ext cx="10926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Accession #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5514672" y="2491758"/>
            <a:ext cx="615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Bay #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7433259" y="2481037"/>
            <a:ext cx="6154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Result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328204" y="2665560"/>
            <a:ext cx="4130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8386056" y="2725440"/>
            <a:ext cx="1949766" cy="23835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4623877" y="3023026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5408287" y="3021241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8386056" y="3012525"/>
            <a:ext cx="1949766" cy="20391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4627006" y="3310746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5411416" y="3308961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4623877" y="3590302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5408287" y="3588517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8386055" y="3300187"/>
            <a:ext cx="1937281" cy="19829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8386054" y="3595466"/>
            <a:ext cx="1927683" cy="17875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8484442" y="2743178"/>
            <a:ext cx="1323380" cy="2091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rbe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View</a:t>
            </a:r>
            <a:r>
              <a:rPr b="0" i="0" lang="en-US" sz="11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/Verify/modify</a:t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>
            <a:hlinkClick action="ppaction://hlinksldjump" r:id="rId7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>
            <a:hlinkClick action="ppaction://hlinksldjump" r:id="rId8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7295338" y="3025760"/>
            <a:ext cx="901927" cy="20431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7303782" y="3312608"/>
            <a:ext cx="901927" cy="20431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7303782" y="3573726"/>
            <a:ext cx="901927" cy="20431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9215230" y="918479"/>
            <a:ext cx="24770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Q: Do you need cassette type info here?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6326351" y="2736881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6237359" y="2491863"/>
            <a:ext cx="969983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Info/Details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6323275" y="3015002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6326404" y="3302722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6323275" y="3582278"/>
            <a:ext cx="719783" cy="18952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6588889" y="396378"/>
            <a:ext cx="1530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1"/>
            <a:ext cx="991747" cy="6760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269" name="Google Shape;2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11036909" y="3500774"/>
            <a:ext cx="749206" cy="20398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rPr>
              <a:t>Clear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6551228" y="3285415"/>
            <a:ext cx="2402392" cy="3693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Free text ABC/ Rerun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5"/>
          <p:cNvPicPr preferRelativeResize="0"/>
          <p:nvPr/>
        </p:nvPicPr>
        <p:blipFill rotWithShape="1">
          <a:blip r:embed="rId5">
            <a:alphaModFix/>
          </a:blip>
          <a:srcRect b="21458" l="2598" r="60551" t="68364"/>
          <a:stretch/>
        </p:blipFill>
        <p:spPr>
          <a:xfrm>
            <a:off x="9724269" y="3767050"/>
            <a:ext cx="2097742" cy="30869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"/>
          <p:cNvSpPr txBox="1"/>
          <p:nvPr/>
        </p:nvSpPr>
        <p:spPr>
          <a:xfrm>
            <a:off x="5648618" y="3097758"/>
            <a:ext cx="10166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Isolate #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5755898" y="3426139"/>
            <a:ext cx="639266" cy="2286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6131264" y="3465267"/>
            <a:ext cx="247289" cy="145538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77" name="Google Shape;277;p5"/>
          <p:cNvGrpSpPr/>
          <p:nvPr/>
        </p:nvGrpSpPr>
        <p:grpSpPr>
          <a:xfrm>
            <a:off x="3827785" y="2775568"/>
            <a:ext cx="1790899" cy="1227169"/>
            <a:chOff x="6293188" y="2959781"/>
            <a:chExt cx="1790899" cy="1227169"/>
          </a:xfrm>
        </p:grpSpPr>
        <p:sp>
          <p:nvSpPr>
            <p:cNvPr id="278" name="Google Shape;278;p5"/>
            <p:cNvSpPr/>
            <p:nvPr/>
          </p:nvSpPr>
          <p:spPr>
            <a:xfrm>
              <a:off x="6462354" y="3603917"/>
              <a:ext cx="989843" cy="24560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271678" y="3593357"/>
              <a:ext cx="756203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chemeClr val="accent3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"/>
            <p:cNvSpPr txBox="1"/>
            <p:nvPr/>
          </p:nvSpPr>
          <p:spPr>
            <a:xfrm>
              <a:off x="6293188" y="2959781"/>
              <a:ext cx="1790899" cy="26161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Corbel"/>
                <a:buNone/>
              </a:pPr>
              <a:r>
                <a:rPr b="1" i="0" lang="en-US" sz="1100" u="none" cap="none" strike="noStrike">
                  <a:solidFill>
                    <a:schemeClr val="lt2"/>
                  </a:solidFill>
                  <a:latin typeface="Corbel"/>
                  <a:ea typeface="Corbel"/>
                  <a:cs typeface="Corbel"/>
                  <a:sym typeface="Corbel"/>
                </a:rPr>
                <a:t>SCAN SAMPLE BARCODE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1" name="Google Shape;281;p5"/>
            <p:cNvPicPr preferRelativeResize="0"/>
            <p:nvPr/>
          </p:nvPicPr>
          <p:blipFill rotWithShape="1">
            <a:blip r:embed="rId5">
              <a:alphaModFix/>
            </a:blip>
            <a:srcRect b="50503" l="55379" r="22122" t="41399"/>
            <a:stretch/>
          </p:blipFill>
          <p:spPr>
            <a:xfrm>
              <a:off x="6487499" y="3941347"/>
              <a:ext cx="1131885" cy="245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5">
            <a:hlinkClick action="ppaction://hlinksldjump" r:id="rId6"/>
          </p:cNvPr>
          <p:cNvSpPr/>
          <p:nvPr/>
        </p:nvSpPr>
        <p:spPr>
          <a:xfrm>
            <a:off x="6947282" y="4148319"/>
            <a:ext cx="1721591" cy="5098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Batch entry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11036909" y="3194541"/>
            <a:ext cx="747719" cy="231598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rPr>
              <a:t>Done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5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0" name="Google Shape;290;p5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>
            <a:hlinkClick action="ppaction://hlinksldjump" r:id="rId7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>
            <a:hlinkClick action="ppaction://hlinksldjump" r:id="rId8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9453471" y="3463693"/>
            <a:ext cx="1326412" cy="245603"/>
          </a:xfrm>
          <a:prstGeom prst="roundRect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" name="Google Shape;297;p5"/>
          <p:cNvSpPr txBox="1"/>
          <p:nvPr/>
        </p:nvSpPr>
        <p:spPr>
          <a:xfrm>
            <a:off x="9165177" y="3091342"/>
            <a:ext cx="3905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9453471" y="2775568"/>
            <a:ext cx="1343109" cy="261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orbel"/>
              <a:buNone/>
            </a:pPr>
            <a:r>
              <a:rPr b="1" i="0" lang="en-US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CASSETTE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9446728" y="3167173"/>
            <a:ext cx="1326412" cy="245603"/>
          </a:xfrm>
          <a:prstGeom prst="roundRect">
            <a:avLst>
              <a:gd fmla="val 49518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Cassette #</a:t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10892118" y="1078028"/>
            <a:ext cx="929893" cy="1166840"/>
          </a:xfrm>
          <a:prstGeom prst="wedgeRoundRectCallout">
            <a:avLst>
              <a:gd fmla="val 8399" name="adj1"/>
              <a:gd fmla="val 13368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Doesn’t activate until cassette A/B autofills</a:t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6768548" y="903907"/>
            <a:ext cx="2921321" cy="1438176"/>
          </a:xfrm>
          <a:prstGeom prst="wedgeRoundRectCallout">
            <a:avLst>
              <a:gd fmla="val 20647" name="adj1"/>
              <a:gd fmla="val 75630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Scan multiple samples/cassette pairs (unique identifier);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Click Done after each pair scan;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Scan multiple;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Insert them one at a time; Internal Bay-A/B RFID reader will read the cassette ID again to associate each bay with cassette# and Sample #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9641540" y="4256778"/>
            <a:ext cx="2366682" cy="1008247"/>
          </a:xfrm>
          <a:prstGeom prst="wedgeRoundRectCallout">
            <a:avLst>
              <a:gd fmla="val -50660" name="adj1"/>
              <a:gd fmla="val -101846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Inactivate other icons; have sample barcode active; when scanned; then activate cassette entry; submit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6588889" y="396378"/>
            <a:ext cx="1530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310" name="Google Shape;3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1"/>
            <a:ext cx="991747" cy="6760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313" name="Google Shape;3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3">
            <a:hlinkClick action="ppaction://hlinksldjump" r:id="rId5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3">
            <a:hlinkClick action="ppaction://hlinksldjump" r:id="rId6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5636130" y="973235"/>
            <a:ext cx="3349608" cy="3077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orbe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Enter Sample and concentration details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8" name="Google Shape;328;p23"/>
          <p:cNvGraphicFramePr/>
          <p:nvPr/>
        </p:nvGraphicFramePr>
        <p:xfrm>
          <a:off x="3662218" y="29996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{318BFEF4-DC3B-440E-BE7E-3CBB5228A7A5}</a:tableStyleId>
              </a:tblPr>
              <a:tblGrid>
                <a:gridCol w="705775"/>
                <a:gridCol w="805175"/>
                <a:gridCol w="705775"/>
                <a:gridCol w="738900"/>
                <a:gridCol w="738900"/>
                <a:gridCol w="738900"/>
                <a:gridCol w="738900"/>
                <a:gridCol w="738900"/>
                <a:gridCol w="738900"/>
                <a:gridCol w="738900"/>
                <a:gridCol w="73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9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2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Tet-0.25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Tet-0.5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Tet-1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Azi-0.25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Azi-0.5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Azi-1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Blank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+ve control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Empty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 –pre Notes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 - pre Notes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B3E3E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 – pre Notes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solidFill>
                      <a:srgbClr val="F9DCA9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23"/>
          <p:cNvSpPr txBox="1"/>
          <p:nvPr/>
        </p:nvSpPr>
        <p:spPr>
          <a:xfrm>
            <a:off x="3754315" y="1736695"/>
            <a:ext cx="162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Strain: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5049470" y="1737374"/>
            <a:ext cx="3494455" cy="24560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10169146" y="1660495"/>
            <a:ext cx="1475558" cy="24560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8941058" y="1635862"/>
            <a:ext cx="162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Type: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5086645" y="2175300"/>
            <a:ext cx="1475558" cy="24560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3858557" y="2150667"/>
            <a:ext cx="162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10183094" y="2175300"/>
            <a:ext cx="1475558" cy="24560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8945481" y="2150667"/>
            <a:ext cx="162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Text: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5086645" y="2574172"/>
            <a:ext cx="1475558" cy="24560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858557" y="2549539"/>
            <a:ext cx="16265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OD: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"/>
          <p:cNvSpPr/>
          <p:nvPr/>
        </p:nvSpPr>
        <p:spPr>
          <a:xfrm>
            <a:off x="3843916" y="3061868"/>
            <a:ext cx="7829536" cy="7179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3843916" y="1591929"/>
            <a:ext cx="7829536" cy="7179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5" name="Google Shape;345;p6"/>
          <p:cNvSpPr/>
          <p:nvPr/>
        </p:nvSpPr>
        <p:spPr>
          <a:xfrm>
            <a:off x="842682" y="876751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6" name="Google Shape;346;p6"/>
          <p:cNvSpPr txBox="1"/>
          <p:nvPr/>
        </p:nvSpPr>
        <p:spPr>
          <a:xfrm>
            <a:off x="5998378" y="428440"/>
            <a:ext cx="2711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Load Cassette/Batch Entry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348" name="Google Shape;3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0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351" name="Google Shape;3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10093911" y="1760266"/>
            <a:ext cx="1037730" cy="24560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Done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11225216" y="1765874"/>
            <a:ext cx="448236" cy="245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5" name="Google Shape;355;p6"/>
          <p:cNvSpPr txBox="1"/>
          <p:nvPr/>
        </p:nvSpPr>
        <p:spPr>
          <a:xfrm>
            <a:off x="6339790" y="1733760"/>
            <a:ext cx="1100352" cy="461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Free text ABC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6" name="Google Shape;356;p6"/>
          <p:cNvSpPr txBox="1"/>
          <p:nvPr/>
        </p:nvSpPr>
        <p:spPr>
          <a:xfrm>
            <a:off x="5715891" y="1394224"/>
            <a:ext cx="10166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Corbel"/>
              <a:buNone/>
            </a:pPr>
            <a:r>
              <a:rPr b="0" i="0" lang="en-US" sz="11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Isolate #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5778905" y="1721199"/>
            <a:ext cx="490839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6045177" y="1806350"/>
            <a:ext cx="190659" cy="95135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arbage with solid fill" id="359" name="Google Shape;3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7184" y="1783655"/>
            <a:ext cx="204300" cy="20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6"/>
          <p:cNvGrpSpPr/>
          <p:nvPr/>
        </p:nvGrpSpPr>
        <p:grpSpPr>
          <a:xfrm>
            <a:off x="3956089" y="1039026"/>
            <a:ext cx="2185942" cy="932284"/>
            <a:chOff x="6479558" y="2704413"/>
            <a:chExt cx="2185942" cy="932284"/>
          </a:xfrm>
        </p:grpSpPr>
        <p:sp>
          <p:nvSpPr>
            <p:cNvPr id="361" name="Google Shape;361;p6"/>
            <p:cNvSpPr/>
            <p:nvPr/>
          </p:nvSpPr>
          <p:spPr>
            <a:xfrm>
              <a:off x="6479558" y="3379461"/>
              <a:ext cx="989843" cy="24560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7480743" y="3391094"/>
              <a:ext cx="650505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"/>
            <p:cNvSpPr txBox="1"/>
            <p:nvPr/>
          </p:nvSpPr>
          <p:spPr>
            <a:xfrm>
              <a:off x="6527951" y="3043630"/>
              <a:ext cx="16311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000"/>
                <a:buFont typeface="Corbel"/>
                <a:buNone/>
              </a:pPr>
              <a:r>
                <a:rPr b="0" i="0" lang="en-US" sz="10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Fill your sample barcode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"/>
            <p:cNvSpPr txBox="1"/>
            <p:nvPr/>
          </p:nvSpPr>
          <p:spPr>
            <a:xfrm>
              <a:off x="6667510" y="2704413"/>
              <a:ext cx="1997990" cy="26161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100"/>
                <a:buFont typeface="Corbel"/>
                <a:buNone/>
              </a:pPr>
              <a:r>
                <a:rPr b="1" i="0" lang="en-US" sz="11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SCAN SAMPLE BARCODE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6"/>
          <p:cNvGrpSpPr/>
          <p:nvPr/>
        </p:nvGrpSpPr>
        <p:grpSpPr>
          <a:xfrm>
            <a:off x="7699937" y="1073207"/>
            <a:ext cx="2222119" cy="1203578"/>
            <a:chOff x="3773083" y="2748538"/>
            <a:chExt cx="2222119" cy="1203578"/>
          </a:xfrm>
        </p:grpSpPr>
        <p:sp>
          <p:nvSpPr>
            <p:cNvPr id="366" name="Google Shape;366;p6"/>
            <p:cNvSpPr/>
            <p:nvPr/>
          </p:nvSpPr>
          <p:spPr>
            <a:xfrm>
              <a:off x="4043447" y="3678136"/>
              <a:ext cx="1326412" cy="245603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6"/>
            <p:cNvSpPr txBox="1"/>
            <p:nvPr/>
          </p:nvSpPr>
          <p:spPr>
            <a:xfrm>
              <a:off x="3773083" y="3305785"/>
              <a:ext cx="3905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orbe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"/>
            <p:cNvSpPr txBox="1"/>
            <p:nvPr/>
          </p:nvSpPr>
          <p:spPr>
            <a:xfrm>
              <a:off x="3995238" y="2748538"/>
              <a:ext cx="1997990" cy="26161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100"/>
                <a:buFont typeface="Corbel"/>
                <a:buNone/>
              </a:pPr>
              <a:r>
                <a:rPr b="1" i="0" lang="en-US" sz="11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SCAN CASSETTE BARCODE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"/>
            <p:cNvSpPr txBox="1"/>
            <p:nvPr/>
          </p:nvSpPr>
          <p:spPr>
            <a:xfrm>
              <a:off x="3939802" y="3063804"/>
              <a:ext cx="16311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000"/>
                <a:buFont typeface="Corbel"/>
                <a:buNone/>
              </a:pPr>
              <a:r>
                <a:rPr b="0" i="0" lang="en-US" sz="10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Fill your cassette barcode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043447" y="3379461"/>
              <a:ext cx="1337599" cy="245603"/>
            </a:xfrm>
            <a:prstGeom prst="roundRect">
              <a:avLst>
                <a:gd fmla="val 49518" name="adj"/>
              </a:avLst>
            </a:prstGeom>
            <a:solidFill>
              <a:srgbClr val="D8D8D8"/>
            </a:solidFill>
            <a:ln cap="flat" cmpd="sng" w="12700">
              <a:solidFill>
                <a:srgbClr val="1A60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403476" y="3374640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6"/>
          <p:cNvSpPr txBox="1"/>
          <p:nvPr/>
        </p:nvSpPr>
        <p:spPr>
          <a:xfrm>
            <a:off x="4002261" y="2076954"/>
            <a:ext cx="2152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Corbe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Scan not working. Enter manually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 with solid fill" id="373" name="Google Shape;37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0859" y="2088197"/>
            <a:ext cx="174298" cy="17429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"/>
          <p:cNvSpPr/>
          <p:nvPr/>
        </p:nvSpPr>
        <p:spPr>
          <a:xfrm>
            <a:off x="3844969" y="2308993"/>
            <a:ext cx="7829536" cy="743959"/>
          </a:xfrm>
          <a:prstGeom prst="rect">
            <a:avLst/>
          </a:prstGeom>
          <a:solidFill>
            <a:srgbClr val="D7F1F3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10093911" y="2558019"/>
            <a:ext cx="1037730" cy="24560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Done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11225216" y="2563627"/>
            <a:ext cx="448236" cy="245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6351636" y="2488709"/>
            <a:ext cx="1100352" cy="461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Free text ABC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arbage with solid fill" id="378" name="Google Shape;3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7184" y="2581408"/>
            <a:ext cx="204300" cy="20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6"/>
          <p:cNvGrpSpPr/>
          <p:nvPr/>
        </p:nvGrpSpPr>
        <p:grpSpPr>
          <a:xfrm>
            <a:off x="3956089" y="2511832"/>
            <a:ext cx="1673178" cy="257287"/>
            <a:chOff x="6479558" y="3379461"/>
            <a:chExt cx="1673178" cy="257287"/>
          </a:xfrm>
        </p:grpSpPr>
        <p:sp>
          <p:nvSpPr>
            <p:cNvPr id="380" name="Google Shape;380;p6"/>
            <p:cNvSpPr/>
            <p:nvPr/>
          </p:nvSpPr>
          <p:spPr>
            <a:xfrm>
              <a:off x="6479558" y="3379461"/>
              <a:ext cx="989843" cy="24560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7502231" y="3391145"/>
              <a:ext cx="650505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6"/>
          <p:cNvSpPr txBox="1"/>
          <p:nvPr/>
        </p:nvSpPr>
        <p:spPr>
          <a:xfrm>
            <a:off x="4039567" y="2858678"/>
            <a:ext cx="2152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Corbe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Scan not working. Enter manually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 with solid fill" id="383" name="Google Shape;3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200" y="2896816"/>
            <a:ext cx="174298" cy="17429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"/>
          <p:cNvSpPr/>
          <p:nvPr/>
        </p:nvSpPr>
        <p:spPr>
          <a:xfrm>
            <a:off x="10093911" y="3275193"/>
            <a:ext cx="1037730" cy="24560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Done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11225216" y="3280801"/>
            <a:ext cx="448236" cy="245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6" name="Google Shape;386;p6"/>
          <p:cNvSpPr txBox="1"/>
          <p:nvPr/>
        </p:nvSpPr>
        <p:spPr>
          <a:xfrm>
            <a:off x="6359997" y="3230321"/>
            <a:ext cx="1100352" cy="461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Free text ABC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arbage with solid fill" id="387" name="Google Shape;3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7184" y="3298582"/>
            <a:ext cx="204300" cy="20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6"/>
          <p:cNvGrpSpPr/>
          <p:nvPr/>
        </p:nvGrpSpPr>
        <p:grpSpPr>
          <a:xfrm>
            <a:off x="3956089" y="3221882"/>
            <a:ext cx="1669921" cy="252727"/>
            <a:chOff x="6479558" y="3372337"/>
            <a:chExt cx="1669921" cy="252727"/>
          </a:xfrm>
        </p:grpSpPr>
        <p:sp>
          <p:nvSpPr>
            <p:cNvPr id="389" name="Google Shape;389;p6"/>
            <p:cNvSpPr/>
            <p:nvPr/>
          </p:nvSpPr>
          <p:spPr>
            <a:xfrm>
              <a:off x="6479558" y="3379461"/>
              <a:ext cx="989843" cy="24560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498974" y="3372337"/>
              <a:ext cx="650505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6"/>
          <p:cNvSpPr txBox="1"/>
          <p:nvPr/>
        </p:nvSpPr>
        <p:spPr>
          <a:xfrm>
            <a:off x="4039567" y="3575852"/>
            <a:ext cx="2152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Corbe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Scan not working. Enter manually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 with solid fill" id="392" name="Google Shape;39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200" y="3613990"/>
            <a:ext cx="174298" cy="17429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"/>
          <p:cNvSpPr/>
          <p:nvPr/>
        </p:nvSpPr>
        <p:spPr>
          <a:xfrm>
            <a:off x="3846273" y="3779340"/>
            <a:ext cx="7829536" cy="743959"/>
          </a:xfrm>
          <a:prstGeom prst="rect">
            <a:avLst/>
          </a:prstGeom>
          <a:solidFill>
            <a:srgbClr val="D7F1F3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4" name="Google Shape;394;p6"/>
          <p:cNvSpPr/>
          <p:nvPr/>
        </p:nvSpPr>
        <p:spPr>
          <a:xfrm>
            <a:off x="10095215" y="4028366"/>
            <a:ext cx="1037730" cy="24560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Done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"/>
          <p:cNvSpPr/>
          <p:nvPr/>
        </p:nvSpPr>
        <p:spPr>
          <a:xfrm>
            <a:off x="11226520" y="4033974"/>
            <a:ext cx="448236" cy="245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6" name="Google Shape;396;p6"/>
          <p:cNvSpPr txBox="1"/>
          <p:nvPr/>
        </p:nvSpPr>
        <p:spPr>
          <a:xfrm>
            <a:off x="6354052" y="3972657"/>
            <a:ext cx="1100352" cy="461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Free text ABC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arbage with solid fill" id="397" name="Google Shape;3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8488" y="4051755"/>
            <a:ext cx="204300" cy="20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6"/>
          <p:cNvGrpSpPr/>
          <p:nvPr/>
        </p:nvGrpSpPr>
        <p:grpSpPr>
          <a:xfrm>
            <a:off x="3957393" y="3975055"/>
            <a:ext cx="1597904" cy="252727"/>
            <a:chOff x="6479558" y="3372337"/>
            <a:chExt cx="1597904" cy="252727"/>
          </a:xfrm>
        </p:grpSpPr>
        <p:sp>
          <p:nvSpPr>
            <p:cNvPr id="399" name="Google Shape;399;p6"/>
            <p:cNvSpPr/>
            <p:nvPr/>
          </p:nvSpPr>
          <p:spPr>
            <a:xfrm>
              <a:off x="6479558" y="3379461"/>
              <a:ext cx="989843" cy="24560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7490010" y="3372337"/>
              <a:ext cx="587452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6"/>
          <p:cNvSpPr txBox="1"/>
          <p:nvPr/>
        </p:nvSpPr>
        <p:spPr>
          <a:xfrm>
            <a:off x="4040871" y="4329025"/>
            <a:ext cx="2152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Corbe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Scan not working. Enter manually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 with solid fill" id="402" name="Google Shape;40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0504" y="4367163"/>
            <a:ext cx="174298" cy="1742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"/>
          <p:cNvSpPr/>
          <p:nvPr/>
        </p:nvSpPr>
        <p:spPr>
          <a:xfrm>
            <a:off x="3846249" y="4521913"/>
            <a:ext cx="7829536" cy="74395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4" name="Google Shape;404;p6"/>
          <p:cNvSpPr/>
          <p:nvPr/>
        </p:nvSpPr>
        <p:spPr>
          <a:xfrm>
            <a:off x="10095191" y="4770939"/>
            <a:ext cx="1037730" cy="24560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Done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"/>
          <p:cNvSpPr/>
          <p:nvPr/>
        </p:nvSpPr>
        <p:spPr>
          <a:xfrm>
            <a:off x="11226496" y="4776547"/>
            <a:ext cx="448236" cy="245603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6" name="Google Shape;406;p6"/>
          <p:cNvSpPr txBox="1"/>
          <p:nvPr/>
        </p:nvSpPr>
        <p:spPr>
          <a:xfrm>
            <a:off x="6354052" y="4719029"/>
            <a:ext cx="1100352" cy="461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orbe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Free text ABC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arbage with solid fill" id="407" name="Google Shape;4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8464" y="4794328"/>
            <a:ext cx="204300" cy="20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6"/>
          <p:cNvGrpSpPr/>
          <p:nvPr/>
        </p:nvGrpSpPr>
        <p:grpSpPr>
          <a:xfrm>
            <a:off x="3957369" y="4717628"/>
            <a:ext cx="1588968" cy="252727"/>
            <a:chOff x="6479558" y="3372337"/>
            <a:chExt cx="1588968" cy="252727"/>
          </a:xfrm>
        </p:grpSpPr>
        <p:sp>
          <p:nvSpPr>
            <p:cNvPr id="409" name="Google Shape;409;p6"/>
            <p:cNvSpPr/>
            <p:nvPr/>
          </p:nvSpPr>
          <p:spPr>
            <a:xfrm>
              <a:off x="6479558" y="3379461"/>
              <a:ext cx="989843" cy="24560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7481050" y="3372337"/>
              <a:ext cx="58747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6"/>
          <p:cNvSpPr txBox="1"/>
          <p:nvPr/>
        </p:nvSpPr>
        <p:spPr>
          <a:xfrm>
            <a:off x="4040847" y="5071598"/>
            <a:ext cx="2152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"/>
              <a:buFont typeface="Corbe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Scan not working. Enter manually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ncil with solid fill" id="412" name="Google Shape;41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0480" y="5109736"/>
            <a:ext cx="174298" cy="17429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"/>
          <p:cNvSpPr/>
          <p:nvPr/>
        </p:nvSpPr>
        <p:spPr>
          <a:xfrm>
            <a:off x="5780917" y="2527867"/>
            <a:ext cx="490839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"/>
          <p:cNvSpPr/>
          <p:nvPr/>
        </p:nvSpPr>
        <p:spPr>
          <a:xfrm>
            <a:off x="6047189" y="2613018"/>
            <a:ext cx="190659" cy="95135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5" name="Google Shape;415;p6"/>
          <p:cNvSpPr/>
          <p:nvPr/>
        </p:nvSpPr>
        <p:spPr>
          <a:xfrm>
            <a:off x="5778905" y="3236496"/>
            <a:ext cx="490839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"/>
          <p:cNvSpPr/>
          <p:nvPr/>
        </p:nvSpPr>
        <p:spPr>
          <a:xfrm>
            <a:off x="6045177" y="3321647"/>
            <a:ext cx="190659" cy="95135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7" name="Google Shape;417;p6"/>
          <p:cNvSpPr/>
          <p:nvPr/>
        </p:nvSpPr>
        <p:spPr>
          <a:xfrm>
            <a:off x="5767923" y="3990626"/>
            <a:ext cx="490839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"/>
          <p:cNvSpPr/>
          <p:nvPr/>
        </p:nvSpPr>
        <p:spPr>
          <a:xfrm>
            <a:off x="6034195" y="4075777"/>
            <a:ext cx="190659" cy="95135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9" name="Google Shape;419;p6"/>
          <p:cNvSpPr/>
          <p:nvPr/>
        </p:nvSpPr>
        <p:spPr>
          <a:xfrm>
            <a:off x="5778905" y="4725776"/>
            <a:ext cx="490839" cy="228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6"/>
          <p:cNvSpPr/>
          <p:nvPr/>
        </p:nvSpPr>
        <p:spPr>
          <a:xfrm>
            <a:off x="6045177" y="4810927"/>
            <a:ext cx="190659" cy="95135"/>
          </a:xfrm>
          <a:prstGeom prst="flowChartMerge">
            <a:avLst/>
          </a:prstGeom>
          <a:solidFill>
            <a:srgbClr val="D8D8D8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421" name="Google Shape;421;p6"/>
          <p:cNvGrpSpPr/>
          <p:nvPr/>
        </p:nvGrpSpPr>
        <p:grpSpPr>
          <a:xfrm>
            <a:off x="7699479" y="2000152"/>
            <a:ext cx="2240162" cy="3202910"/>
            <a:chOff x="8806628" y="515251"/>
            <a:chExt cx="2240162" cy="3202910"/>
          </a:xfrm>
        </p:grpSpPr>
        <p:grpSp>
          <p:nvGrpSpPr>
            <p:cNvPr id="422" name="Google Shape;422;p6"/>
            <p:cNvGrpSpPr/>
            <p:nvPr/>
          </p:nvGrpSpPr>
          <p:grpSpPr>
            <a:xfrm>
              <a:off x="8806628" y="858910"/>
              <a:ext cx="1607963" cy="646331"/>
              <a:chOff x="3773083" y="3305785"/>
              <a:chExt cx="1607963" cy="646331"/>
            </a:xfrm>
          </p:grpSpPr>
          <p:sp>
            <p:nvSpPr>
              <p:cNvPr id="423" name="Google Shape;423;p6"/>
              <p:cNvSpPr/>
              <p:nvPr/>
            </p:nvSpPr>
            <p:spPr>
              <a:xfrm>
                <a:off x="4043447" y="3678136"/>
                <a:ext cx="1326412" cy="245603"/>
              </a:xfrm>
              <a:prstGeom prst="roundRect">
                <a:avLst>
                  <a:gd fmla="val 50000" name="adj"/>
                </a:avLst>
              </a:prstGeom>
              <a:solidFill>
                <a:srgbClr val="D8D8D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24" name="Google Shape;424;p6"/>
              <p:cNvSpPr txBox="1"/>
              <p:nvPr/>
            </p:nvSpPr>
            <p:spPr>
              <a:xfrm>
                <a:off x="3773083" y="3305785"/>
                <a:ext cx="3905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A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B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4076382" y="3379461"/>
                <a:ext cx="1304664" cy="245603"/>
              </a:xfrm>
              <a:prstGeom prst="roundRect">
                <a:avLst>
                  <a:gd fmla="val 49518" name="adj"/>
                </a:avLst>
              </a:prstGeom>
              <a:solidFill>
                <a:srgbClr val="D8D8D8"/>
              </a:solidFill>
              <a:ln cap="flat" cmpd="sng" w="12700">
                <a:solidFill>
                  <a:srgbClr val="1A60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26" name="Google Shape;426;p6"/>
            <p:cNvGrpSpPr/>
            <p:nvPr/>
          </p:nvGrpSpPr>
          <p:grpSpPr>
            <a:xfrm>
              <a:off x="8806628" y="1576084"/>
              <a:ext cx="1607963" cy="646331"/>
              <a:chOff x="3773083" y="3305785"/>
              <a:chExt cx="1607963" cy="646331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4043447" y="3678136"/>
                <a:ext cx="1326412" cy="245603"/>
              </a:xfrm>
              <a:prstGeom prst="roundRect">
                <a:avLst>
                  <a:gd fmla="val 50000" name="adj"/>
                </a:avLst>
              </a:prstGeom>
              <a:solidFill>
                <a:srgbClr val="D8D8D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28" name="Google Shape;428;p6"/>
              <p:cNvSpPr txBox="1"/>
              <p:nvPr/>
            </p:nvSpPr>
            <p:spPr>
              <a:xfrm>
                <a:off x="3773083" y="3305785"/>
                <a:ext cx="3905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A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B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4076382" y="3379461"/>
                <a:ext cx="1304664" cy="245603"/>
              </a:xfrm>
              <a:prstGeom prst="roundRect">
                <a:avLst>
                  <a:gd fmla="val 49518" name="adj"/>
                </a:avLst>
              </a:prstGeom>
              <a:solidFill>
                <a:srgbClr val="D8D8D8"/>
              </a:solidFill>
              <a:ln cap="flat" cmpd="sng" w="12700">
                <a:solidFill>
                  <a:srgbClr val="1A60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30" name="Google Shape;430;p6"/>
            <p:cNvGrpSpPr/>
            <p:nvPr/>
          </p:nvGrpSpPr>
          <p:grpSpPr>
            <a:xfrm>
              <a:off x="8807932" y="2329257"/>
              <a:ext cx="1607963" cy="646331"/>
              <a:chOff x="3773083" y="3305785"/>
              <a:chExt cx="1607963" cy="646331"/>
            </a:xfrm>
          </p:grpSpPr>
          <p:sp>
            <p:nvSpPr>
              <p:cNvPr id="431" name="Google Shape;431;p6"/>
              <p:cNvSpPr/>
              <p:nvPr/>
            </p:nvSpPr>
            <p:spPr>
              <a:xfrm>
                <a:off x="4043447" y="3678136"/>
                <a:ext cx="1326412" cy="245603"/>
              </a:xfrm>
              <a:prstGeom prst="roundRect">
                <a:avLst>
                  <a:gd fmla="val 50000" name="adj"/>
                </a:avLst>
              </a:prstGeom>
              <a:solidFill>
                <a:srgbClr val="D8D8D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32" name="Google Shape;432;p6"/>
              <p:cNvSpPr txBox="1"/>
              <p:nvPr/>
            </p:nvSpPr>
            <p:spPr>
              <a:xfrm>
                <a:off x="3773083" y="3305785"/>
                <a:ext cx="3905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A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B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4076382" y="3379461"/>
                <a:ext cx="1304664" cy="245603"/>
              </a:xfrm>
              <a:prstGeom prst="roundRect">
                <a:avLst>
                  <a:gd fmla="val 49518" name="adj"/>
                </a:avLst>
              </a:prstGeom>
              <a:solidFill>
                <a:srgbClr val="D8D8D8"/>
              </a:solidFill>
              <a:ln cap="flat" cmpd="sng" w="12700">
                <a:solidFill>
                  <a:srgbClr val="1A60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34" name="Google Shape;434;p6"/>
            <p:cNvGrpSpPr/>
            <p:nvPr/>
          </p:nvGrpSpPr>
          <p:grpSpPr>
            <a:xfrm>
              <a:off x="8807908" y="3071830"/>
              <a:ext cx="1607963" cy="646331"/>
              <a:chOff x="3773083" y="3305785"/>
              <a:chExt cx="1607963" cy="646331"/>
            </a:xfrm>
          </p:grpSpPr>
          <p:sp>
            <p:nvSpPr>
              <p:cNvPr id="435" name="Google Shape;435;p6"/>
              <p:cNvSpPr/>
              <p:nvPr/>
            </p:nvSpPr>
            <p:spPr>
              <a:xfrm>
                <a:off x="4043447" y="3678136"/>
                <a:ext cx="1326412" cy="245603"/>
              </a:xfrm>
              <a:prstGeom prst="roundRect">
                <a:avLst>
                  <a:gd fmla="val 50000" name="adj"/>
                </a:avLst>
              </a:prstGeom>
              <a:solidFill>
                <a:srgbClr val="D8D8D8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36" name="Google Shape;436;p6"/>
              <p:cNvSpPr txBox="1"/>
              <p:nvPr/>
            </p:nvSpPr>
            <p:spPr>
              <a:xfrm>
                <a:off x="3773083" y="3305785"/>
                <a:ext cx="3905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A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800"/>
                  <a:buFont typeface="Corbe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orbel"/>
                    <a:ea typeface="Corbel"/>
                    <a:cs typeface="Corbel"/>
                    <a:sym typeface="Corbel"/>
                  </a:rPr>
                  <a:t>B</a:t>
                </a:r>
                <a:endParaRPr b="0" i="0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4076382" y="3379461"/>
                <a:ext cx="1304664" cy="245603"/>
              </a:xfrm>
              <a:prstGeom prst="roundRect">
                <a:avLst>
                  <a:gd fmla="val 49518" name="adj"/>
                </a:avLst>
              </a:prstGeom>
              <a:solidFill>
                <a:srgbClr val="D8D8D8"/>
              </a:solidFill>
              <a:ln cap="flat" cmpd="sng" w="12700">
                <a:solidFill>
                  <a:srgbClr val="1A607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438" name="Google Shape;438;p6"/>
            <p:cNvSpPr/>
            <p:nvPr/>
          </p:nvSpPr>
          <p:spPr>
            <a:xfrm>
              <a:off x="10444479" y="515251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0438539" y="928587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0425834" y="1231260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0449726" y="1636813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10437021" y="1939486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0447752" y="2398935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0435047" y="2701608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10455064" y="3142379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0442359" y="3445052"/>
              <a:ext cx="591726" cy="24560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Corbel"/>
                <a:buNone/>
              </a:pPr>
              <a:r>
                <a:rPr b="0" i="0" lang="en-US" sz="1200" u="none" cap="none" strike="noStrike">
                  <a:solidFill>
                    <a:srgbClr val="C00000"/>
                  </a:solidFill>
                  <a:latin typeface="Corbel"/>
                  <a:ea typeface="Corbel"/>
                  <a:cs typeface="Corbel"/>
                  <a:sym typeface="Corbel"/>
                </a:rPr>
                <a:t>Clear</a:t>
              </a:r>
              <a:endParaRPr b="0" i="0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6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8" name="Google Shape;448;p6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0" name="Google Shape;450;p6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1" name="Google Shape;451;p6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2" name="Google Shape;452;p6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3" name="Google Shape;453;p6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5" name="Google Shape;455;p6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>
            <a:hlinkClick action="ppaction://hlinksldjump" r:id="rId7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>
            <a:hlinkClick action="ppaction://hlinksldjump" r:id="rId8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4" name="Google Shape;464;p7"/>
          <p:cNvSpPr txBox="1"/>
          <p:nvPr/>
        </p:nvSpPr>
        <p:spPr>
          <a:xfrm>
            <a:off x="6373905" y="462572"/>
            <a:ext cx="113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7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466" name="Google Shape;4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0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7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469" name="Google Shape;4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"/>
          <p:cNvSpPr txBox="1"/>
          <p:nvPr/>
        </p:nvSpPr>
        <p:spPr>
          <a:xfrm>
            <a:off x="4008011" y="6336469"/>
            <a:ext cx="19063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Reader Status</a:t>
            </a: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: 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7"/>
          <p:cNvPicPr preferRelativeResize="0"/>
          <p:nvPr/>
        </p:nvPicPr>
        <p:blipFill rotWithShape="1">
          <a:blip r:embed="rId5">
            <a:alphaModFix/>
          </a:blip>
          <a:srcRect b="54865" l="172" r="67578" t="15131"/>
          <a:stretch/>
        </p:blipFill>
        <p:spPr>
          <a:xfrm>
            <a:off x="4549032" y="2088776"/>
            <a:ext cx="1993266" cy="16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"/>
          <p:cNvSpPr txBox="1"/>
          <p:nvPr/>
        </p:nvSpPr>
        <p:spPr>
          <a:xfrm>
            <a:off x="6691649" y="1865423"/>
            <a:ext cx="1641416" cy="2616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4" name="Google Shape;474;p7">
            <a:hlinkClick action="ppaction://hlinksldjump" r:id="rId6"/>
          </p:cNvPr>
          <p:cNvSpPr/>
          <p:nvPr/>
        </p:nvSpPr>
        <p:spPr>
          <a:xfrm>
            <a:off x="4849906" y="3239877"/>
            <a:ext cx="1523999" cy="30777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Isolate 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7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6" name="Google Shape;476;p7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7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8" name="Google Shape;478;p7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9" name="Google Shape;479;p7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Google Shape;480;p7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1" name="Google Shape;481;p7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7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3" name="Google Shape;483;p7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7">
            <a:hlinkClick action="ppaction://hlinksldjump" r:id="rId7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7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7">
            <a:hlinkClick action="ppaction://hlinksldjump" r:id="rId8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"/>
          <p:cNvSpPr/>
          <p:nvPr/>
        </p:nvSpPr>
        <p:spPr>
          <a:xfrm>
            <a:off x="842682" y="851644"/>
            <a:ext cx="11062447" cy="5916706"/>
          </a:xfrm>
          <a:prstGeom prst="rect">
            <a:avLst/>
          </a:prstGeom>
          <a:noFill/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2" name="Google Shape;492;p8"/>
          <p:cNvSpPr txBox="1"/>
          <p:nvPr/>
        </p:nvSpPr>
        <p:spPr>
          <a:xfrm>
            <a:off x="6033247" y="433237"/>
            <a:ext cx="2415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Reports/Isolate 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8"/>
          <p:cNvSpPr/>
          <p:nvPr/>
        </p:nvSpPr>
        <p:spPr>
          <a:xfrm>
            <a:off x="842683" y="851644"/>
            <a:ext cx="2680446" cy="59167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Logo, company name&#10;&#10;Description automatically generated" id="494" name="Google Shape;4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8" y="89650"/>
            <a:ext cx="1011997" cy="7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"/>
          <p:cNvSpPr/>
          <p:nvPr/>
        </p:nvSpPr>
        <p:spPr>
          <a:xfrm>
            <a:off x="10497671" y="507420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rbe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Log off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8"/>
          <p:cNvSpPr/>
          <p:nvPr/>
        </p:nvSpPr>
        <p:spPr>
          <a:xfrm>
            <a:off x="10497672" y="138089"/>
            <a:ext cx="1407458" cy="3244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rbe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        Shut down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with solid fill" id="497" name="Google Shape;4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7635" y="138089"/>
            <a:ext cx="324483" cy="32448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8"/>
          <p:cNvSpPr/>
          <p:nvPr/>
        </p:nvSpPr>
        <p:spPr>
          <a:xfrm>
            <a:off x="10829366" y="6248400"/>
            <a:ext cx="1075764" cy="519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60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1/1/2023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10:10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8"/>
          <p:cNvSpPr/>
          <p:nvPr/>
        </p:nvSpPr>
        <p:spPr>
          <a:xfrm>
            <a:off x="1084728" y="1461247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0" name="Google Shape;500;p8"/>
          <p:cNvSpPr txBox="1"/>
          <p:nvPr/>
        </p:nvSpPr>
        <p:spPr>
          <a:xfrm>
            <a:off x="1965999" y="1595963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Rack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8"/>
          <p:cNvSpPr/>
          <p:nvPr/>
        </p:nvSpPr>
        <p:spPr>
          <a:xfrm>
            <a:off x="1084728" y="2278844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2" name="Google Shape;502;p8"/>
          <p:cNvSpPr/>
          <p:nvPr/>
        </p:nvSpPr>
        <p:spPr>
          <a:xfrm>
            <a:off x="1045536" y="4002737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3" name="Google Shape;503;p8"/>
          <p:cNvSpPr/>
          <p:nvPr/>
        </p:nvSpPr>
        <p:spPr>
          <a:xfrm>
            <a:off x="1045536" y="3115235"/>
            <a:ext cx="2187388" cy="627529"/>
          </a:xfrm>
          <a:prstGeom prst="roundRect">
            <a:avLst>
              <a:gd fmla="val 36275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4" name="Google Shape;504;p8"/>
          <p:cNvSpPr/>
          <p:nvPr/>
        </p:nvSpPr>
        <p:spPr>
          <a:xfrm>
            <a:off x="1045535" y="4903726"/>
            <a:ext cx="2147747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5" name="Google Shape;505;p8"/>
          <p:cNvSpPr txBox="1"/>
          <p:nvPr/>
        </p:nvSpPr>
        <p:spPr>
          <a:xfrm>
            <a:off x="2106707" y="5041807"/>
            <a:ext cx="938028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Order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8"/>
          <p:cNvSpPr/>
          <p:nvPr/>
        </p:nvSpPr>
        <p:spPr>
          <a:xfrm>
            <a:off x="1084728" y="5762548"/>
            <a:ext cx="2187388" cy="627529"/>
          </a:xfrm>
          <a:prstGeom prst="roundRect">
            <a:avLst>
              <a:gd fmla="val 36275" name="adj"/>
            </a:avLst>
          </a:prstGeom>
          <a:solidFill>
            <a:srgbClr val="80808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7" name="Google Shape;507;p8"/>
          <p:cNvSpPr txBox="1"/>
          <p:nvPr/>
        </p:nvSpPr>
        <p:spPr>
          <a:xfrm>
            <a:off x="1720208" y="5891646"/>
            <a:ext cx="1478290" cy="3693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System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8">
            <a:hlinkClick action="ppaction://hlinksldjump" r:id="rId5"/>
          </p:cNvPr>
          <p:cNvSpPr/>
          <p:nvPr/>
        </p:nvSpPr>
        <p:spPr>
          <a:xfrm>
            <a:off x="1233154" y="2305303"/>
            <a:ext cx="1904368" cy="5667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Load Cassette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8"/>
          <p:cNvSpPr/>
          <p:nvPr/>
        </p:nvSpPr>
        <p:spPr>
          <a:xfrm>
            <a:off x="1202927" y="4023760"/>
            <a:ext cx="1823811" cy="5885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8">
            <a:hlinkClick action="ppaction://hlinksldjump" r:id="rId6"/>
          </p:cNvPr>
          <p:cNvSpPr/>
          <p:nvPr/>
        </p:nvSpPr>
        <p:spPr>
          <a:xfrm>
            <a:off x="1233154" y="3149732"/>
            <a:ext cx="1811581" cy="549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Reports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1" name="Google Shape;511;p8"/>
          <p:cNvGraphicFramePr/>
          <p:nvPr/>
        </p:nvGraphicFramePr>
        <p:xfrm>
          <a:off x="4535264" y="2136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{318BFEF4-DC3B-440E-BE7E-3CBB5228A7A5}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Sample/Accession Number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Info/Details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Reports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CSV: 123ABC/Title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01/01/2023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NG-AR 167 (1</a:t>
                      </a:r>
                      <a:r>
                        <a:rPr baseline="30000" lang="en-US" sz="1200" u="none" cap="none" strike="noStrike"/>
                        <a:t>st</a:t>
                      </a:r>
                      <a:r>
                        <a:rPr lang="en-US" sz="1200" u="none" cap="none" strike="noStrike"/>
                        <a:t> line of csv)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solidFill>
                            <a:schemeClr val="hlink"/>
                          </a:solidFill>
                          <a:hlinkClick action="ppaction://hlinksldjump" r:id="rId7"/>
                        </a:rPr>
                        <a:t>Report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124ABC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NG-AR 167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/>
                        <a:t>Report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2" name="Google Shape;512;p8"/>
          <p:cNvSpPr txBox="1"/>
          <p:nvPr/>
        </p:nvSpPr>
        <p:spPr>
          <a:xfrm>
            <a:off x="9560860" y="1318964"/>
            <a:ext cx="25370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Actively run a report when we click on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"/>
          <p:cNvSpPr txBox="1"/>
          <p:nvPr/>
        </p:nvSpPr>
        <p:spPr>
          <a:xfrm>
            <a:off x="5056093" y="3967308"/>
            <a:ext cx="5029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settings: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axis: 0 hr – x hrs; Y axis: Auto scale;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Normalized: Yes;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Wavelength for consolidation: Green;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cxBio">
      <a:dk1>
        <a:srgbClr val="1C5073"/>
      </a:dk1>
      <a:lt1>
        <a:srgbClr val="F0AA2E"/>
      </a:lt1>
      <a:dk2>
        <a:srgbClr val="1C5073"/>
      </a:dk2>
      <a:lt2>
        <a:srgbClr val="FFFFFF"/>
      </a:lt2>
      <a:accent1>
        <a:srgbClr val="2484AC"/>
      </a:accent1>
      <a:accent2>
        <a:srgbClr val="43B9C3"/>
      </a:accent2>
      <a:accent3>
        <a:srgbClr val="1C5073"/>
      </a:accent3>
      <a:accent4>
        <a:srgbClr val="F0AA2E"/>
      </a:accent4>
      <a:accent5>
        <a:srgbClr val="138EBF"/>
      </a:accent5>
      <a:accent6>
        <a:srgbClr val="00598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2022-06-02T18:41:21Z</dcterms:created>
  <dc:creator>Sachi</dc:creator>
</cp:coreProperties>
</file>