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7042E02-D8F1-4410-90B8-D0140E85E736}" type="datetimeFigureOut">
              <a:rPr lang="en-US" smtClean="0"/>
              <a:t>12/23/2022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460311C-6A17-45A6-993B-11928A1EF84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692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042E02-D8F1-4410-90B8-D0140E85E736}" type="datetimeFigureOut">
              <a:rPr lang="en-US" smtClean="0"/>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0311C-6A17-45A6-993B-11928A1EF84A}" type="slidenum">
              <a:rPr lang="en-US" smtClean="0"/>
              <a:t>‹#›</a:t>
            </a:fld>
            <a:endParaRPr lang="en-US"/>
          </a:p>
        </p:txBody>
      </p:sp>
    </p:spTree>
    <p:extLst>
      <p:ext uri="{BB962C8B-B14F-4D97-AF65-F5344CB8AC3E}">
        <p14:creationId xmlns:p14="http://schemas.microsoft.com/office/powerpoint/2010/main" val="2348043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042E02-D8F1-4410-90B8-D0140E85E736}"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0311C-6A17-45A6-993B-11928A1EF84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0093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042E02-D8F1-4410-90B8-D0140E85E736}"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0311C-6A17-45A6-993B-11928A1EF84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5737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042E02-D8F1-4410-90B8-D0140E85E736}"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0311C-6A17-45A6-993B-11928A1EF84A}" type="slidenum">
              <a:rPr lang="en-US" smtClean="0"/>
              <a:t>‹#›</a:t>
            </a:fld>
            <a:endParaRPr lang="en-US"/>
          </a:p>
        </p:txBody>
      </p:sp>
    </p:spTree>
    <p:extLst>
      <p:ext uri="{BB962C8B-B14F-4D97-AF65-F5344CB8AC3E}">
        <p14:creationId xmlns:p14="http://schemas.microsoft.com/office/powerpoint/2010/main" val="3794579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042E02-D8F1-4410-90B8-D0140E85E736}"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0311C-6A17-45A6-993B-11928A1EF84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4818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042E02-D8F1-4410-90B8-D0140E85E736}"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0311C-6A17-45A6-993B-11928A1EF84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8341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042E02-D8F1-4410-90B8-D0140E85E736}"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0311C-6A17-45A6-993B-11928A1EF84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5216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042E02-D8F1-4410-90B8-D0140E85E736}"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0311C-6A17-45A6-993B-11928A1EF84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43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042E02-D8F1-4410-90B8-D0140E85E736}"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0311C-6A17-45A6-993B-11928A1EF84A}" type="slidenum">
              <a:rPr lang="en-US" smtClean="0"/>
              <a:t>‹#›</a:t>
            </a:fld>
            <a:endParaRPr lang="en-US"/>
          </a:p>
        </p:txBody>
      </p:sp>
    </p:spTree>
    <p:extLst>
      <p:ext uri="{BB962C8B-B14F-4D97-AF65-F5344CB8AC3E}">
        <p14:creationId xmlns:p14="http://schemas.microsoft.com/office/powerpoint/2010/main" val="375563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042E02-D8F1-4410-90B8-D0140E85E736}"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0311C-6A17-45A6-993B-11928A1EF84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906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042E02-D8F1-4410-90B8-D0140E85E736}" type="datetimeFigureOut">
              <a:rPr lang="en-US" smtClean="0"/>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0311C-6A17-45A6-993B-11928A1EF84A}"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15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042E02-D8F1-4410-90B8-D0140E85E736}" type="datetimeFigureOut">
              <a:rPr lang="en-US" smtClean="0"/>
              <a:t>12/23/2022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60311C-6A17-45A6-993B-11928A1EF84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041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042E02-D8F1-4410-90B8-D0140E85E736}" type="datetimeFigureOut">
              <a:rPr lang="en-US" smtClean="0"/>
              <a:t>12/23/2022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60311C-6A17-45A6-993B-11928A1EF84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911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42E02-D8F1-4410-90B8-D0140E85E736}" type="datetimeFigureOut">
              <a:rPr lang="en-US" smtClean="0"/>
              <a:t>12/23/2022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60311C-6A17-45A6-993B-11928A1EF84A}" type="slidenum">
              <a:rPr lang="en-US" smtClean="0"/>
              <a:t>‹#›</a:t>
            </a:fld>
            <a:endParaRPr lang="en-US"/>
          </a:p>
        </p:txBody>
      </p:sp>
    </p:spTree>
    <p:extLst>
      <p:ext uri="{BB962C8B-B14F-4D97-AF65-F5344CB8AC3E}">
        <p14:creationId xmlns:p14="http://schemas.microsoft.com/office/powerpoint/2010/main" val="875093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042E02-D8F1-4410-90B8-D0140E85E736}" type="datetimeFigureOut">
              <a:rPr lang="en-US" smtClean="0"/>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0311C-6A17-45A6-993B-11928A1EF84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474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042E02-D8F1-4410-90B8-D0140E85E736}" type="datetimeFigureOut">
              <a:rPr lang="en-US" smtClean="0"/>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0311C-6A17-45A6-993B-11928A1EF84A}" type="slidenum">
              <a:rPr lang="en-US" smtClean="0"/>
              <a:t>‹#›</a:t>
            </a:fld>
            <a:endParaRPr lang="en-US"/>
          </a:p>
        </p:txBody>
      </p:sp>
    </p:spTree>
    <p:extLst>
      <p:ext uri="{BB962C8B-B14F-4D97-AF65-F5344CB8AC3E}">
        <p14:creationId xmlns:p14="http://schemas.microsoft.com/office/powerpoint/2010/main" val="352867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042E02-D8F1-4410-90B8-D0140E85E736}" type="datetimeFigureOut">
              <a:rPr lang="en-US" smtClean="0"/>
              <a:t>12/23/2022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60311C-6A17-45A6-993B-11928A1EF84A}" type="slidenum">
              <a:rPr lang="en-US" smtClean="0"/>
              <a:t>‹#›</a:t>
            </a:fld>
            <a:endParaRPr lang="en-US"/>
          </a:p>
        </p:txBody>
      </p:sp>
    </p:spTree>
    <p:extLst>
      <p:ext uri="{BB962C8B-B14F-4D97-AF65-F5344CB8AC3E}">
        <p14:creationId xmlns:p14="http://schemas.microsoft.com/office/powerpoint/2010/main" val="325994510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E726-237F-40BD-946D-8F20D41F4254}"/>
              </a:ext>
            </a:extLst>
          </p:cNvPr>
          <p:cNvSpPr>
            <a:spLocks noGrp="1"/>
          </p:cNvSpPr>
          <p:nvPr>
            <p:ph type="ctrTitle"/>
          </p:nvPr>
        </p:nvSpPr>
        <p:spPr/>
        <p:txBody>
          <a:bodyPr>
            <a:normAutofit/>
          </a:bodyPr>
          <a:lstStyle/>
          <a:p>
            <a:r>
              <a:rPr lang="en-US" sz="4000" b="1" u="sng" dirty="0">
                <a:effectLst/>
                <a:latin typeface="Calibri" panose="020F0502020204030204" pitchFamily="34" charset="0"/>
                <a:ea typeface="Calibri" panose="020F0502020204030204" pitchFamily="34" charset="0"/>
                <a:cs typeface="Times New Roman" panose="02020603050405020304" pitchFamily="18" charset="0"/>
              </a:rPr>
              <a:t>Improved RSA Algorithm</a:t>
            </a:r>
            <a:endParaRPr lang="en-US" sz="11500" dirty="0"/>
          </a:p>
        </p:txBody>
      </p:sp>
      <p:sp>
        <p:nvSpPr>
          <p:cNvPr id="3" name="Subtitle 2">
            <a:extLst>
              <a:ext uri="{FF2B5EF4-FFF2-40B4-BE49-F238E27FC236}">
                <a16:creationId xmlns:a16="http://schemas.microsoft.com/office/drawing/2014/main" id="{7C31BFE5-13D5-4C6F-9FE6-76DA2195AE20}"/>
              </a:ext>
            </a:extLst>
          </p:cNvPr>
          <p:cNvSpPr>
            <a:spLocks noGrp="1"/>
          </p:cNvSpPr>
          <p:nvPr>
            <p:ph type="subTitle" idx="1"/>
          </p:nvPr>
        </p:nvSpPr>
        <p:spPr/>
        <p:txBody>
          <a:bodyPr/>
          <a:lstStyle/>
          <a:p>
            <a:r>
              <a:rPr lang="en-US" dirty="0"/>
              <a:t>Name: Jibran Maqbool 3246</a:t>
            </a:r>
          </a:p>
          <a:p>
            <a:r>
              <a:rPr lang="en-US" dirty="0"/>
              <a:t>Name: Muhammad Awais Siddique 3016</a:t>
            </a:r>
          </a:p>
        </p:txBody>
      </p:sp>
    </p:spTree>
    <p:extLst>
      <p:ext uri="{BB962C8B-B14F-4D97-AF65-F5344CB8AC3E}">
        <p14:creationId xmlns:p14="http://schemas.microsoft.com/office/powerpoint/2010/main" val="10409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8AF9-7E63-4728-B1DE-95BCA5140408}"/>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cs typeface="Calibri" panose="020F0502020204030204" pitchFamily="34" charset="0"/>
              </a:rPr>
              <a:t>Future Benefits</a:t>
            </a:r>
            <a:endParaRPr lang="en-US" sz="7200" dirty="0"/>
          </a:p>
        </p:txBody>
      </p:sp>
      <p:sp>
        <p:nvSpPr>
          <p:cNvPr id="3" name="Content Placeholder 2">
            <a:extLst>
              <a:ext uri="{FF2B5EF4-FFF2-40B4-BE49-F238E27FC236}">
                <a16:creationId xmlns:a16="http://schemas.microsoft.com/office/drawing/2014/main" id="{CB916E71-6C69-4C52-A659-AC14A415A374}"/>
              </a:ext>
            </a:extLst>
          </p:cNvPr>
          <p:cNvSpPr>
            <a:spLocks noGrp="1"/>
          </p:cNvSpPr>
          <p:nvPr>
            <p:ph idx="1"/>
          </p:nvPr>
        </p:nvSpPr>
        <p:spPr/>
        <p:txBody>
          <a:body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When used in networks and cloud computing environments, this strategy will increase security and is dependable.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The current RSA algorithm may be enhanced in the future to increase efficiency and security by including certain security ideas.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7639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2A2F-F7C5-4336-9B5A-0E33CA901134}"/>
              </a:ext>
            </a:extLst>
          </p:cNvPr>
          <p:cNvSpPr>
            <a:spLocks noGrp="1"/>
          </p:cNvSpPr>
          <p:nvPr>
            <p:ph type="title"/>
          </p:nvPr>
        </p:nvSpPr>
        <p:spPr/>
        <p:txBody>
          <a:bodyPr/>
          <a:lstStyle/>
          <a:p>
            <a:r>
              <a:rPr lang="en-US" dirty="0"/>
              <a:t>RSA Algorithm</a:t>
            </a:r>
          </a:p>
        </p:txBody>
      </p:sp>
      <p:sp>
        <p:nvSpPr>
          <p:cNvPr id="3" name="Content Placeholder 2">
            <a:extLst>
              <a:ext uri="{FF2B5EF4-FFF2-40B4-BE49-F238E27FC236}">
                <a16:creationId xmlns:a16="http://schemas.microsoft.com/office/drawing/2014/main" id="{C7264CD5-49B9-4416-9A2D-C68079A7106F}"/>
              </a:ext>
            </a:extLst>
          </p:cNvPr>
          <p:cNvSpPr>
            <a:spLocks noGrp="1"/>
          </p:cNvSpPr>
          <p:nvPr>
            <p:ph idx="1"/>
          </p:nvPr>
        </p:nvSpPr>
        <p:spPr/>
        <p:txBody>
          <a:bodyPr/>
          <a:lstStyle/>
          <a:p>
            <a:r>
              <a:rPr lang="en-US" dirty="0"/>
              <a:t>The RSA algorithm is a widely used public-key cryptography algorithm that is used to secure data transmission. It is named after its inventors, Ron Rivest, Adi Shamir, and Leonard Adleman, who published it in 1978.</a:t>
            </a:r>
          </a:p>
          <a:p>
            <a:r>
              <a:rPr lang="en-US" dirty="0"/>
              <a:t>The RSA algorithm works by using a public key and a private key. The public key is used to encrypt a message, and the private key is used to decrypt it. The public key consists of two large prime numbers, and the private key is derived from these prime numbers.</a:t>
            </a:r>
          </a:p>
        </p:txBody>
      </p:sp>
    </p:spTree>
    <p:extLst>
      <p:ext uri="{BB962C8B-B14F-4D97-AF65-F5344CB8AC3E}">
        <p14:creationId xmlns:p14="http://schemas.microsoft.com/office/powerpoint/2010/main" val="3856260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E18E-971F-47BB-AA8E-67C996DA6C59}"/>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5FEC3AB3-727A-41F5-8069-C66CF1FDD9ED}"/>
              </a:ext>
            </a:extLst>
          </p:cNvPr>
          <p:cNvSpPr>
            <a:spLocks noGrp="1"/>
          </p:cNvSpPr>
          <p:nvPr>
            <p:ph idx="1"/>
          </p:nvPr>
        </p:nvSpPr>
        <p:spPr/>
        <p:txBody>
          <a:bodyPr/>
          <a:lstStyle/>
          <a:p>
            <a:r>
              <a:rPr lang="en-US" dirty="0"/>
              <a:t>One problem with the RSA algorithm is that it is computationally intensive, which can make it slow for encrypting and decrypting large amounts of data. Additionally, the security of the RSA algorithm depends on the difficulty of factoring large composite numbers, and there are algorithms that can potentially break the RSA algorithm by factoring these numbers. As a result, it is important to use sufficiently large key sizes to ensure the security of the RSA algorithm.</a:t>
            </a:r>
          </a:p>
        </p:txBody>
      </p:sp>
    </p:spTree>
    <p:extLst>
      <p:ext uri="{BB962C8B-B14F-4D97-AF65-F5344CB8AC3E}">
        <p14:creationId xmlns:p14="http://schemas.microsoft.com/office/powerpoint/2010/main" val="3992422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6D9F-BE40-4AC4-BB49-65D55B708972}"/>
              </a:ext>
            </a:extLst>
          </p:cNvPr>
          <p:cNvSpPr>
            <a:spLocks noGrp="1"/>
          </p:cNvSpPr>
          <p:nvPr>
            <p:ph type="title"/>
          </p:nvPr>
        </p:nvSpPr>
        <p:spPr/>
        <p:txBody>
          <a:bodyPr/>
          <a:lstStyle/>
          <a:p>
            <a:r>
              <a:rPr lang="en-US" dirty="0"/>
              <a:t>Method to break RSA Algorithm</a:t>
            </a:r>
          </a:p>
        </p:txBody>
      </p:sp>
      <p:sp>
        <p:nvSpPr>
          <p:cNvPr id="3" name="Content Placeholder 2">
            <a:extLst>
              <a:ext uri="{FF2B5EF4-FFF2-40B4-BE49-F238E27FC236}">
                <a16:creationId xmlns:a16="http://schemas.microsoft.com/office/drawing/2014/main" id="{DCF82F47-1296-4D0F-977F-0F141A864E84}"/>
              </a:ext>
            </a:extLst>
          </p:cNvPr>
          <p:cNvSpPr>
            <a:spLocks noGrp="1"/>
          </p:cNvSpPr>
          <p:nvPr>
            <p:ph idx="1"/>
          </p:nvPr>
        </p:nvSpPr>
        <p:spPr/>
        <p:txBody>
          <a:bodyPr/>
          <a:lstStyle/>
          <a:p>
            <a:r>
              <a:rPr lang="en-US" dirty="0"/>
              <a:t>There are certain attacks that can be used to compromise the security of RSA .</a:t>
            </a:r>
          </a:p>
          <a:p>
            <a:r>
              <a:rPr lang="en-US" dirty="0"/>
              <a:t>Factorization Attacks</a:t>
            </a:r>
          </a:p>
          <a:p>
            <a:r>
              <a:rPr lang="en-US" dirty="0"/>
              <a:t>Small key attack</a:t>
            </a:r>
          </a:p>
          <a:p>
            <a:r>
              <a:rPr lang="en-US" dirty="0"/>
              <a:t>Side channel attack</a:t>
            </a:r>
          </a:p>
          <a:p>
            <a:r>
              <a:rPr lang="en-US"/>
              <a:t>Malware attack.</a:t>
            </a:r>
            <a:endParaRPr lang="en-US" dirty="0"/>
          </a:p>
        </p:txBody>
      </p:sp>
    </p:spTree>
    <p:extLst>
      <p:ext uri="{BB962C8B-B14F-4D97-AF65-F5344CB8AC3E}">
        <p14:creationId xmlns:p14="http://schemas.microsoft.com/office/powerpoint/2010/main" val="2124892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E836-134C-4F04-8E0D-D04E62FABC43}"/>
              </a:ext>
            </a:extLst>
          </p:cNvPr>
          <p:cNvSpPr>
            <a:spLocks noGrp="1"/>
          </p:cNvSpPr>
          <p:nvPr>
            <p:ph type="title"/>
          </p:nvPr>
        </p:nvSpPr>
        <p:spPr/>
        <p:txBody>
          <a:bodyPr/>
          <a:lstStyle/>
          <a:p>
            <a:r>
              <a:rPr lang="en-US" dirty="0"/>
              <a:t>Our Solution</a:t>
            </a:r>
          </a:p>
        </p:txBody>
      </p:sp>
      <p:sp>
        <p:nvSpPr>
          <p:cNvPr id="3" name="Content Placeholder 2">
            <a:extLst>
              <a:ext uri="{FF2B5EF4-FFF2-40B4-BE49-F238E27FC236}">
                <a16:creationId xmlns:a16="http://schemas.microsoft.com/office/drawing/2014/main" id="{5CA31C6F-A496-4FC6-B078-9EFAB8B448CA}"/>
              </a:ext>
            </a:extLst>
          </p:cNvPr>
          <p:cNvSpPr>
            <a:spLocks noGrp="1"/>
          </p:cNvSpPr>
          <p:nvPr>
            <p:ph idx="1"/>
          </p:nvPr>
        </p:nvSpPr>
        <p:spPr/>
        <p:txBody>
          <a:body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goal of this research is to speed up the implementation of the RSA method during data exchange over the network by presenting a modified version of the technique in a new algorithmic idea.</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This incorporates the use of a third prime integer in the architectural design and an improved version of the RSA algorithm to create a modulus n that is difficult for intruders to decompose.</a:t>
            </a:r>
          </a:p>
          <a:p>
            <a:endParaRPr lang="en-US" dirty="0"/>
          </a:p>
        </p:txBody>
      </p:sp>
    </p:spTree>
    <p:extLst>
      <p:ext uri="{BB962C8B-B14F-4D97-AF65-F5344CB8AC3E}">
        <p14:creationId xmlns:p14="http://schemas.microsoft.com/office/powerpoint/2010/main" val="3227112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6493-0BFD-407A-AA0D-3E28691AD19D}"/>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Improved RSA Algorithm</a:t>
            </a:r>
            <a:endParaRPr lang="en-US" sz="7200" dirty="0"/>
          </a:p>
        </p:txBody>
      </p:sp>
      <p:sp>
        <p:nvSpPr>
          <p:cNvPr id="3" name="Content Placeholder 2">
            <a:extLst>
              <a:ext uri="{FF2B5EF4-FFF2-40B4-BE49-F238E27FC236}">
                <a16:creationId xmlns:a16="http://schemas.microsoft.com/office/drawing/2014/main" id="{302C6B9D-C62B-4B17-A4F4-902712E95026}"/>
              </a:ext>
            </a:extLst>
          </p:cNvPr>
          <p:cNvSpPr>
            <a:spLocks noGrp="1"/>
          </p:cNvSpPr>
          <p:nvPr>
            <p:ph idx="1"/>
          </p:nvPr>
        </p:nvSpPr>
        <p:spPr/>
        <p:txBody>
          <a:body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An algorithm based on a modified RSA cryptosystem is created. Taking into account the following algorithmic presumptions: p, q, and r are all prime numbers.</a:t>
            </a: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The common modulus is n.</a:t>
            </a: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The public key is e.</a:t>
            </a: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The private key is d.</a:t>
            </a:r>
          </a:p>
          <a:p>
            <a:pPr marL="342900" marR="0" lvl="0" indent="-342900">
              <a:lnSpc>
                <a:spcPct val="107000"/>
              </a:lnSpc>
              <a:spcBef>
                <a:spcPts val="0"/>
              </a:spcBef>
              <a:spcAft>
                <a:spcPts val="80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M is for message.</a:t>
            </a:r>
          </a:p>
          <a:p>
            <a:endParaRPr lang="en-US" dirty="0"/>
          </a:p>
        </p:txBody>
      </p:sp>
    </p:spTree>
    <p:extLst>
      <p:ext uri="{BB962C8B-B14F-4D97-AF65-F5344CB8AC3E}">
        <p14:creationId xmlns:p14="http://schemas.microsoft.com/office/powerpoint/2010/main" val="415566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0E6C-EBF2-4C55-90AD-97CD4C45F043}"/>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Proposed Method</a:t>
            </a:r>
            <a:endParaRPr lang="en-US" sz="7200" dirty="0"/>
          </a:p>
        </p:txBody>
      </p:sp>
      <p:sp>
        <p:nvSpPr>
          <p:cNvPr id="3" name="Content Placeholder 2">
            <a:extLst>
              <a:ext uri="{FF2B5EF4-FFF2-40B4-BE49-F238E27FC236}">
                <a16:creationId xmlns:a16="http://schemas.microsoft.com/office/drawing/2014/main" id="{36E112E2-4C3D-40E2-9DAD-60B05C417FBE}"/>
              </a:ext>
            </a:extLst>
          </p:cNvPr>
          <p:cNvSpPr>
            <a:spLocks noGrp="1"/>
          </p:cNvSpPr>
          <p:nvPr>
            <p:ph idx="1"/>
          </p:nvPr>
        </p:nvSpPr>
        <p:spPr/>
        <p:txBody>
          <a:bodyPr>
            <a:normAutofit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Select the random values p, q, and 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Calculate n=</a:t>
            </a:r>
            <a:r>
              <a:rPr lang="en-US" dirty="0" err="1">
                <a:effectLst/>
                <a:latin typeface="Calibri" panose="020F0502020204030204" pitchFamily="34" charset="0"/>
                <a:ea typeface="Calibri" panose="020F0502020204030204" pitchFamily="34" charset="0"/>
                <a:cs typeface="Calibri" panose="020F0502020204030204" pitchFamily="34" charset="0"/>
              </a:rPr>
              <a:t>pqr</a:t>
            </a:r>
            <a:r>
              <a:rPr lang="en-US" dirty="0">
                <a:effectLst/>
                <a:latin typeface="Calibri" panose="020F0502020204030204" pitchFamily="34" charset="0"/>
                <a:ea typeface="Calibri" panose="020F0502020204030204" pitchFamily="34" charset="0"/>
                <a:cs typeface="Calibri" panose="020F0502020204030204" pitchFamily="34"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Calculate Ø (n) = (p-1) (q-1) (r-1).</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Calculate e such that </a:t>
            </a:r>
            <a:r>
              <a:rPr lang="en-US" dirty="0" err="1">
                <a:effectLst/>
                <a:latin typeface="Calibri" panose="020F0502020204030204" pitchFamily="34" charset="0"/>
                <a:ea typeface="Calibri" panose="020F0502020204030204" pitchFamily="34" charset="0"/>
                <a:cs typeface="Calibri" panose="020F0502020204030204" pitchFamily="34" charset="0"/>
              </a:rPr>
              <a:t>gcd</a:t>
            </a:r>
            <a:r>
              <a:rPr lang="en-US" dirty="0">
                <a:effectLst/>
                <a:latin typeface="Calibri" panose="020F0502020204030204" pitchFamily="34" charset="0"/>
                <a:ea typeface="Calibri" panose="020F0502020204030204" pitchFamily="34" charset="0"/>
                <a:cs typeface="Calibri" panose="020F0502020204030204" pitchFamily="34" charset="0"/>
              </a:rPr>
              <a:t> (e, Ø(n))=1 and 1&lt;e&lt;Ø(n).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Encrypt the message M where M&lt;n and encrypt with public key</a:t>
            </a:r>
            <a:br>
              <a:rPr lang="en-US" dirty="0">
                <a:effectLst/>
                <a:latin typeface="Calibri" panose="020F0502020204030204" pitchFamily="34" charset="0"/>
                <a:ea typeface="Calibri" panose="020F0502020204030204" pitchFamily="34" charset="0"/>
                <a:cs typeface="Calibri" panose="020F0502020204030204" pitchFamily="34" charset="0"/>
              </a:rPr>
            </a:br>
            <a:r>
              <a:rPr lang="en-US" dirty="0">
                <a:effectLst/>
                <a:latin typeface="Calibri" panose="020F0502020204030204" pitchFamily="34" charset="0"/>
                <a:ea typeface="Calibri" panose="020F0502020204030204" pitchFamily="34" charset="0"/>
                <a:cs typeface="Calibri" panose="020F0502020204030204" pitchFamily="34" charset="0"/>
              </a:rPr>
              <a:t>e such that C=M e mod 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Calculate private key d = ℮ -1 (mod Ø (n)).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Decrypt the message M such that M=C d mod 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73566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A883B-D847-44A2-BD0D-5BBAC736AB14}"/>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cs typeface="Calibri" panose="020F0502020204030204" pitchFamily="34" charset="0"/>
              </a:rPr>
              <a:t>Offline Storage:</a:t>
            </a:r>
            <a:endParaRPr lang="en-US" sz="7200" dirty="0"/>
          </a:p>
        </p:txBody>
      </p:sp>
      <p:sp>
        <p:nvSpPr>
          <p:cNvPr id="3" name="Content Placeholder 2">
            <a:extLst>
              <a:ext uri="{FF2B5EF4-FFF2-40B4-BE49-F238E27FC236}">
                <a16:creationId xmlns:a16="http://schemas.microsoft.com/office/drawing/2014/main" id="{7DFE0C43-199B-49E5-9B8A-FFB15843E97E}"/>
              </a:ext>
            </a:extLst>
          </p:cNvPr>
          <p:cNvSpPr>
            <a:spLocks noGrp="1"/>
          </p:cNvSpPr>
          <p:nvPr>
            <p:ph idx="1"/>
          </p:nvPr>
        </p:nvSpPr>
        <p:spPr/>
        <p:txBody>
          <a:bodyPr/>
          <a:lstStyle/>
          <a:p>
            <a:r>
              <a:rPr lang="en-US" dirty="0">
                <a:effectLst/>
                <a:latin typeface="Calibri" panose="020F0502020204030204" pitchFamily="34" charset="0"/>
                <a:ea typeface="Calibri" panose="020F0502020204030204" pitchFamily="34" charset="0"/>
                <a:cs typeface="Calibri" panose="020F0502020204030204" pitchFamily="34" charset="0"/>
              </a:rPr>
              <a:t>P, Q, and values are included in the first table (N). The values for e, d, and r are in the second table. Because we employ the third prime, r, anybody attempting to predict the value of the modulus n by hacking the database table would fail because n relies on all three prime integers, n=p*q*r. As a result, concurrently hacking both tables are difficult.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0364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E927-EE2E-4AC4-8F7B-5BECF0A7A731}"/>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rPr>
              <a:t>Advantages</a:t>
            </a:r>
            <a:endParaRPr lang="en-US" sz="7200" dirty="0"/>
          </a:p>
        </p:txBody>
      </p:sp>
      <p:sp>
        <p:nvSpPr>
          <p:cNvPr id="3" name="Content Placeholder 2">
            <a:extLst>
              <a:ext uri="{FF2B5EF4-FFF2-40B4-BE49-F238E27FC236}">
                <a16:creationId xmlns:a16="http://schemas.microsoft.com/office/drawing/2014/main" id="{CEC8456D-84E0-4D30-BCBF-627788A4FE71}"/>
              </a:ext>
            </a:extLst>
          </p:cNvPr>
          <p:cNvSpPr>
            <a:spLocks noGrp="1"/>
          </p:cNvSpPr>
          <p:nvPr>
            <p:ph idx="1"/>
          </p:nvPr>
        </p:nvSpPr>
        <p:spPr/>
        <p:txBody>
          <a:bodyPr>
            <a:normAutofit fontScale="92500" lnSpcReduction="10000"/>
          </a:bodyPr>
          <a:lstStyle/>
          <a:p>
            <a:pPr marL="342900" marR="0" lvl="0" indent="-342900">
              <a:lnSpc>
                <a:spcPct val="107000"/>
              </a:lnSpc>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cs typeface="Calibri" panose="020F0502020204030204" pitchFamily="34" charset="0"/>
              </a:rPr>
              <a:t>Three factors, p, q, and r, determine how strong a huge prime number is. In contrast to the current RSA technique, it is challenging to divide a huge prime number into three smaller ones.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cs typeface="Calibri" panose="020F0502020204030204" pitchFamily="34" charset="0"/>
              </a:rPr>
              <a:t>Before the algorithm begins, p, q, d, and e are stored in two database tables. Instead of using the original key, we swap the index value that corresponds to the values of e and d from the database table (e, d). Security is thus improved.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dirty="0">
                <a:effectLst/>
                <a:latin typeface="Calibri" panose="020F0502020204030204" pitchFamily="34" charset="0"/>
                <a:ea typeface="Calibri" panose="020F0502020204030204" pitchFamily="34" charset="0"/>
                <a:cs typeface="Calibri" panose="020F0502020204030204" pitchFamily="34" charset="0"/>
              </a:rPr>
              <a:t>Keys are offline saved before the procedure begins in the suggested approach. As a result, the procedure moved forward more quickly than the original RSA approach did.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980658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28</TotalTime>
  <Words>715</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Garamond</vt:lpstr>
      <vt:lpstr>Symbol</vt:lpstr>
      <vt:lpstr>Organic</vt:lpstr>
      <vt:lpstr>Improved RSA Algorithm</vt:lpstr>
      <vt:lpstr>RSA Algorithm</vt:lpstr>
      <vt:lpstr>Problem</vt:lpstr>
      <vt:lpstr>Method to break RSA Algorithm</vt:lpstr>
      <vt:lpstr>Our Solution</vt:lpstr>
      <vt:lpstr>Improved RSA Algorithm</vt:lpstr>
      <vt:lpstr>Proposed Method</vt:lpstr>
      <vt:lpstr>Offline Storage:</vt:lpstr>
      <vt:lpstr>Advantages</vt:lpstr>
      <vt:lpstr>Future Benefits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Improved RSA Algorithm</dc:title>
  <dc:creator>Muhammad</dc:creator>
  <cp:lastModifiedBy>Muhammad</cp:lastModifiedBy>
  <cp:revision>10</cp:revision>
  <dcterms:created xsi:type="dcterms:W3CDTF">2022-12-23T05:18:35Z</dcterms:created>
  <dcterms:modified xsi:type="dcterms:W3CDTF">2022-12-23T05:48:12Z</dcterms:modified>
</cp:coreProperties>
</file>