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55"/>
  </p:notesMasterIdLst>
  <p:handoutMasterIdLst>
    <p:handoutMasterId r:id="rId56"/>
  </p:handoutMasterIdLst>
  <p:sldIdLst>
    <p:sldId id="256" r:id="rId2"/>
    <p:sldId id="335" r:id="rId3"/>
    <p:sldId id="257" r:id="rId4"/>
    <p:sldId id="346" r:id="rId5"/>
    <p:sldId id="258" r:id="rId6"/>
    <p:sldId id="278" r:id="rId7"/>
    <p:sldId id="259" r:id="rId8"/>
    <p:sldId id="279" r:id="rId9"/>
    <p:sldId id="348" r:id="rId10"/>
    <p:sldId id="349" r:id="rId11"/>
    <p:sldId id="280" r:id="rId12"/>
    <p:sldId id="260" r:id="rId13"/>
    <p:sldId id="281" r:id="rId14"/>
    <p:sldId id="282" r:id="rId15"/>
    <p:sldId id="261" r:id="rId16"/>
    <p:sldId id="262" r:id="rId17"/>
    <p:sldId id="283" r:id="rId18"/>
    <p:sldId id="263" r:id="rId19"/>
    <p:sldId id="264" r:id="rId20"/>
    <p:sldId id="265" r:id="rId21"/>
    <p:sldId id="329" r:id="rId22"/>
    <p:sldId id="309" r:id="rId23"/>
    <p:sldId id="328" r:id="rId24"/>
    <p:sldId id="266" r:id="rId25"/>
    <p:sldId id="336" r:id="rId26"/>
    <p:sldId id="333" r:id="rId27"/>
    <p:sldId id="267" r:id="rId28"/>
    <p:sldId id="268" r:id="rId29"/>
    <p:sldId id="347" r:id="rId30"/>
    <p:sldId id="331" r:id="rId31"/>
    <p:sldId id="332" r:id="rId32"/>
    <p:sldId id="310" r:id="rId33"/>
    <p:sldId id="271" r:id="rId34"/>
    <p:sldId id="272" r:id="rId35"/>
    <p:sldId id="273" r:id="rId36"/>
    <p:sldId id="274" r:id="rId37"/>
    <p:sldId id="298" r:id="rId38"/>
    <p:sldId id="275" r:id="rId39"/>
    <p:sldId id="299" r:id="rId40"/>
    <p:sldId id="276" r:id="rId41"/>
    <p:sldId id="337" r:id="rId42"/>
    <p:sldId id="338" r:id="rId43"/>
    <p:sldId id="339" r:id="rId44"/>
    <p:sldId id="340" r:id="rId45"/>
    <p:sldId id="300" r:id="rId46"/>
    <p:sldId id="301" r:id="rId47"/>
    <p:sldId id="292" r:id="rId48"/>
    <p:sldId id="302" r:id="rId49"/>
    <p:sldId id="293" r:id="rId50"/>
    <p:sldId id="342" r:id="rId51"/>
    <p:sldId id="343" r:id="rId52"/>
    <p:sldId id="344" r:id="rId53"/>
    <p:sldId id="345" r:id="rId54"/>
  </p:sldIdLst>
  <p:sldSz cx="16256000" cy="9144000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1pPr>
    <a:lvl2pPr marL="652463" indent="-1952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2pPr>
    <a:lvl3pPr marL="1304925" indent="-390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3pPr>
    <a:lvl4pPr marL="1958975" indent="-5873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4pPr>
    <a:lvl5pPr marL="2611438" indent="-78263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23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27" autoAdjust="0"/>
  </p:normalViewPr>
  <p:slideViewPr>
    <p:cSldViewPr snapToGrid="0">
      <p:cViewPr varScale="1">
        <p:scale>
          <a:sx n="52" d="100"/>
          <a:sy n="52" d="100"/>
        </p:scale>
        <p:origin x="780" y="90"/>
      </p:cViewPr>
      <p:guideLst>
        <p:guide orient="horz" pos="1536"/>
        <p:guide pos="2324"/>
      </p:guideLst>
    </p:cSldViewPr>
  </p:slideViewPr>
  <p:outlineViewPr>
    <p:cViewPr>
      <p:scale>
        <a:sx n="33" d="100"/>
        <a:sy n="33" d="100"/>
      </p:scale>
      <p:origin x="0" y="34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1914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 smtClean="0">
                <a:latin typeface="Helvetica" charset="0"/>
              </a:defRPr>
            </a:lvl1pPr>
          </a:lstStyle>
          <a:p>
            <a:pPr>
              <a:defRPr/>
            </a:pPr>
            <a:fld id="{35B0396E-E6BF-44A3-9DF0-E40ABF9372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33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5275" y="688975"/>
            <a:ext cx="623411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 smtClean="0">
                <a:latin typeface="Helvetica" charset="0"/>
              </a:defRPr>
            </a:lvl1pPr>
          </a:lstStyle>
          <a:p>
            <a:pPr>
              <a:defRPr/>
            </a:pPr>
            <a:fld id="{5B611C12-4FA3-4011-8556-D47589BE6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027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6524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13049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95897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261143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43873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90832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11976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4969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Acronym for simultaneous peripheral operations on-line, spooling refers to putting jobs in a buffer, a special area in memory or on a disk where a device can access them when it is ready. Spooling is useful because devices access data at different rates. The buffer provides a waiting station where data can rest while the slower device catches up.</a:t>
            </a:r>
          </a:p>
        </p:txBody>
      </p:sp>
    </p:spTree>
    <p:extLst>
      <p:ext uri="{BB962C8B-B14F-4D97-AF65-F5344CB8AC3E}">
        <p14:creationId xmlns:p14="http://schemas.microsoft.com/office/powerpoint/2010/main" val="1535921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700" b="1" i="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CPU Bound</a:t>
            </a:r>
            <a:r>
              <a:rPr lang="en-US" sz="17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 means the rate at which process progresses is limited by the speed of the CPU. A task that performs calculations on a small set of numbers, for example multiplying small matrices, is likely to be CPU bound.</a:t>
            </a:r>
          </a:p>
          <a:p>
            <a:r>
              <a:rPr lang="en-US" sz="1700" b="1" i="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I/O Bound</a:t>
            </a:r>
            <a:r>
              <a:rPr lang="en-US" sz="17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 means the rate at which a process progresses is limited by the speed of the I/O subsystem. A task that processes data from disk, for example, counting the number of lines in a file is likely to be I/O bound.</a:t>
            </a:r>
          </a:p>
          <a:p>
            <a:r>
              <a:rPr lang="en-US" sz="1700" b="1" i="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Memory bound</a:t>
            </a:r>
            <a:r>
              <a:rPr lang="en-US" sz="17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 means the rate at which a process progresses is limited by the amount memory available and the speed of that memory access. A task that processes large amounts of in memory data, for example multiplying large matrices, is likely to be Memory Bound.</a:t>
            </a:r>
          </a:p>
          <a:p>
            <a:r>
              <a:rPr lang="en-US" sz="1700" b="1" i="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Cache bound</a:t>
            </a:r>
            <a:r>
              <a:rPr lang="en-US" sz="17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 means the rate at which a process progress is limited by the amount and speed of the cache available. A task that simply processes more data than fits in the cache will be cache bound.</a:t>
            </a:r>
          </a:p>
          <a:p>
            <a:r>
              <a:rPr lang="en-US" sz="1700" b="0" i="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I/O Bound would be slower than Memory Bound would be slower than Cache Bound would be slower than CPU Bound.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46849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47292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803212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262089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315819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2843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55952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97549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280119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441928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054724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679238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885904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684409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877535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597059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62754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56064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172986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694776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318169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545246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748608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122514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838181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258862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931180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2642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700" b="1" i="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A program is a</a:t>
            </a:r>
            <a:r>
              <a:rPr lang="en-US" sz="1700" b="1" i="0" kern="1200" baseline="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 </a:t>
            </a:r>
            <a:r>
              <a:rPr lang="en-US" sz="1700" b="1" i="1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passive </a:t>
            </a:r>
            <a:r>
              <a:rPr lang="en-US" sz="1700" b="1" i="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entity, such as a file containing a list of instructions stored on disk</a:t>
            </a:r>
            <a:br>
              <a:rPr lang="en-US" sz="1700" b="1" i="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</a:br>
            <a:r>
              <a:rPr lang="en-US" sz="1700" b="1" i="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(often called an executable file). In contrast, a process is an </a:t>
            </a:r>
            <a:r>
              <a:rPr lang="en-US" sz="1700" b="1" i="1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active </a:t>
            </a:r>
            <a:r>
              <a:rPr lang="en-US" sz="1700" b="1" i="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>entity, with a program counter specifying the next instruction to execute and a set of associated resources. A program becomes a process when an executable file is loaded into memory.</a:t>
            </a:r>
            <a:br>
              <a:rPr lang="en-US" sz="1700" b="1" i="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</a:br>
            <a:r>
              <a:rPr lang="en-US" sz="1700" b="1" i="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  <a:t/>
            </a:r>
            <a:br>
              <a:rPr lang="en-US" sz="1700" b="1" i="0" kern="1200" dirty="0" smtClean="0">
                <a:solidFill>
                  <a:schemeClr val="tx1"/>
                </a:solidFill>
                <a:effectLst/>
                <a:latin typeface="Times New Roman" charset="0"/>
                <a:ea typeface="ＭＳ Ｐゴシック" charset="-128"/>
                <a:cs typeface="ＭＳ Ｐゴシック" charset="-128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611C12-4FA3-4011-8556-D47589BE614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8001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59701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331380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776845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830013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30102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92673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964542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97558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1251608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40949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7129735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56389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478703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60488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44814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5275" y="688975"/>
            <a:ext cx="6234113" cy="3508375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09853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353720" y="3948116"/>
            <a:ext cx="15307733" cy="268287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ＭＳ Ｐゴシック" charset="-128"/>
              </a:endParaRPr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1537246" y="8783640"/>
            <a:ext cx="4824119" cy="308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6108" tIns="58055" rIns="116108" bIns="58055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44" b="1">
                <a:solidFill>
                  <a:srgbClr val="33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8921" y="8818565"/>
            <a:ext cx="3366751" cy="308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16108" tIns="58055" rIns="116108" bIns="5805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44" b="1">
                <a:solidFill>
                  <a:srgbClr val="336699"/>
                </a:solidFill>
                <a:latin typeface="Helvetica" charset="0"/>
              </a:rPr>
              <a:t>Operating System Concepts  – 8</a:t>
            </a:r>
            <a:r>
              <a:rPr lang="en-US" sz="1244" b="1" baseline="30000">
                <a:solidFill>
                  <a:srgbClr val="336699"/>
                </a:solidFill>
                <a:latin typeface="Helvetica" charset="0"/>
              </a:rPr>
              <a:t>th</a:t>
            </a:r>
            <a:r>
              <a:rPr lang="en-US" sz="1244" b="1">
                <a:solidFill>
                  <a:srgbClr val="33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75586" y="5543553"/>
            <a:ext cx="3665127" cy="2125663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732877" y="5391153"/>
            <a:ext cx="4154311" cy="2455863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lIns="116108" tIns="58055" rIns="116108" bIns="58055" anchor="ctr"/>
          <a:lstStyle/>
          <a:p>
            <a:pPr>
              <a:defRPr/>
            </a:pPr>
            <a:endParaRPr lang="en-US">
              <a:cs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51268" y="370417"/>
            <a:ext cx="3812821" cy="7315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2" y="370417"/>
            <a:ext cx="11167535" cy="7315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113" y="5875867"/>
            <a:ext cx="13817600" cy="1816100"/>
          </a:xfrm>
        </p:spPr>
        <p:txBody>
          <a:bodyPr anchor="t"/>
          <a:lstStyle>
            <a:lvl1pPr algn="l">
              <a:defRPr sz="5067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3" y="3875621"/>
            <a:ext cx="13817600" cy="2000249"/>
          </a:xfrm>
        </p:spPr>
        <p:txBody>
          <a:bodyPr anchor="b"/>
          <a:lstStyle>
            <a:lvl1pPr marL="0" indent="0">
              <a:buNone/>
              <a:defRPr sz="2578"/>
            </a:lvl1pPr>
            <a:lvl2pPr marL="580550" indent="0">
              <a:buNone/>
              <a:defRPr sz="2312"/>
            </a:lvl2pPr>
            <a:lvl3pPr marL="1161099" indent="0">
              <a:buNone/>
              <a:defRPr sz="2045"/>
            </a:lvl3pPr>
            <a:lvl4pPr marL="1741649" indent="0">
              <a:buNone/>
              <a:defRPr sz="1777"/>
            </a:lvl4pPr>
            <a:lvl5pPr marL="2322199" indent="0">
              <a:buNone/>
              <a:defRPr sz="1777"/>
            </a:lvl5pPr>
            <a:lvl6pPr marL="2902748" indent="0">
              <a:buNone/>
              <a:defRPr sz="1777"/>
            </a:lvl6pPr>
            <a:lvl7pPr marL="3483298" indent="0">
              <a:buNone/>
              <a:defRPr sz="1777"/>
            </a:lvl7pPr>
            <a:lvl8pPr marL="4063847" indent="0">
              <a:buNone/>
              <a:defRPr sz="1777"/>
            </a:lvl8pPr>
            <a:lvl9pPr marL="4644398" indent="0">
              <a:buNone/>
              <a:defRPr sz="177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3690" y="1644654"/>
            <a:ext cx="7179733" cy="6040967"/>
          </a:xfrm>
        </p:spPr>
        <p:txBody>
          <a:bodyPr/>
          <a:lstStyle>
            <a:lvl1pPr>
              <a:defRPr sz="3556"/>
            </a:lvl1pPr>
            <a:lvl2pPr>
              <a:defRPr sz="3023"/>
            </a:lvl2pPr>
            <a:lvl3pPr>
              <a:defRPr sz="2578"/>
            </a:lvl3pPr>
            <a:lvl4pPr>
              <a:defRPr sz="2312"/>
            </a:lvl4pPr>
            <a:lvl5pPr>
              <a:defRPr sz="2312"/>
            </a:lvl5pPr>
            <a:lvl6pPr>
              <a:defRPr sz="2312"/>
            </a:lvl6pPr>
            <a:lvl7pPr>
              <a:defRPr sz="2312"/>
            </a:lvl7pPr>
            <a:lvl8pPr>
              <a:defRPr sz="2312"/>
            </a:lvl8pPr>
            <a:lvl9pPr>
              <a:defRPr sz="231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84356" y="1644654"/>
            <a:ext cx="7179733" cy="6040967"/>
          </a:xfrm>
        </p:spPr>
        <p:txBody>
          <a:bodyPr/>
          <a:lstStyle>
            <a:lvl1pPr>
              <a:defRPr sz="3556"/>
            </a:lvl1pPr>
            <a:lvl2pPr>
              <a:defRPr sz="3023"/>
            </a:lvl2pPr>
            <a:lvl3pPr>
              <a:defRPr sz="2578"/>
            </a:lvl3pPr>
            <a:lvl4pPr>
              <a:defRPr sz="2312"/>
            </a:lvl4pPr>
            <a:lvl5pPr>
              <a:defRPr sz="2312"/>
            </a:lvl5pPr>
            <a:lvl6pPr>
              <a:defRPr sz="2312"/>
            </a:lvl6pPr>
            <a:lvl7pPr>
              <a:defRPr sz="2312"/>
            </a:lvl7pPr>
            <a:lvl8pPr>
              <a:defRPr sz="2312"/>
            </a:lvl8pPr>
            <a:lvl9pPr>
              <a:defRPr sz="231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66184"/>
            <a:ext cx="14630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2046817"/>
            <a:ext cx="7182556" cy="853016"/>
          </a:xfrm>
        </p:spPr>
        <p:txBody>
          <a:bodyPr anchor="b"/>
          <a:lstStyle>
            <a:lvl1pPr marL="0" indent="0">
              <a:buNone/>
              <a:defRPr sz="3023" b="1"/>
            </a:lvl1pPr>
            <a:lvl2pPr marL="580550" indent="0">
              <a:buNone/>
              <a:defRPr sz="2578" b="1"/>
            </a:lvl2pPr>
            <a:lvl3pPr marL="1161099" indent="0">
              <a:buNone/>
              <a:defRPr sz="2312" b="1"/>
            </a:lvl3pPr>
            <a:lvl4pPr marL="1741649" indent="0">
              <a:buNone/>
              <a:defRPr sz="2045" b="1"/>
            </a:lvl4pPr>
            <a:lvl5pPr marL="2322199" indent="0">
              <a:buNone/>
              <a:defRPr sz="2045" b="1"/>
            </a:lvl5pPr>
            <a:lvl6pPr marL="2902748" indent="0">
              <a:buNone/>
              <a:defRPr sz="2045" b="1"/>
            </a:lvl6pPr>
            <a:lvl7pPr marL="3483298" indent="0">
              <a:buNone/>
              <a:defRPr sz="2045" b="1"/>
            </a:lvl7pPr>
            <a:lvl8pPr marL="4063847" indent="0">
              <a:buNone/>
              <a:defRPr sz="2045" b="1"/>
            </a:lvl8pPr>
            <a:lvl9pPr marL="4644398" indent="0">
              <a:buNone/>
              <a:defRPr sz="20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1" y="2899833"/>
            <a:ext cx="7182556" cy="5268384"/>
          </a:xfrm>
        </p:spPr>
        <p:txBody>
          <a:bodyPr/>
          <a:lstStyle>
            <a:lvl1pPr>
              <a:defRPr sz="3023"/>
            </a:lvl1pPr>
            <a:lvl2pPr>
              <a:defRPr sz="2578"/>
            </a:lvl2pPr>
            <a:lvl3pPr>
              <a:defRPr sz="2312"/>
            </a:lvl3pPr>
            <a:lvl4pPr>
              <a:defRPr sz="2045"/>
            </a:lvl4pPr>
            <a:lvl5pPr>
              <a:defRPr sz="2045"/>
            </a:lvl5pPr>
            <a:lvl6pPr>
              <a:defRPr sz="2045"/>
            </a:lvl6pPr>
            <a:lvl7pPr>
              <a:defRPr sz="2045"/>
            </a:lvl7pPr>
            <a:lvl8pPr>
              <a:defRPr sz="2045"/>
            </a:lvl8pPr>
            <a:lvl9pPr>
              <a:defRPr sz="204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4" y="2046817"/>
            <a:ext cx="7185379" cy="853016"/>
          </a:xfrm>
        </p:spPr>
        <p:txBody>
          <a:bodyPr anchor="b"/>
          <a:lstStyle>
            <a:lvl1pPr marL="0" indent="0">
              <a:buNone/>
              <a:defRPr sz="3023" b="1"/>
            </a:lvl1pPr>
            <a:lvl2pPr marL="580550" indent="0">
              <a:buNone/>
              <a:defRPr sz="2578" b="1"/>
            </a:lvl2pPr>
            <a:lvl3pPr marL="1161099" indent="0">
              <a:buNone/>
              <a:defRPr sz="2312" b="1"/>
            </a:lvl3pPr>
            <a:lvl4pPr marL="1741649" indent="0">
              <a:buNone/>
              <a:defRPr sz="2045" b="1"/>
            </a:lvl4pPr>
            <a:lvl5pPr marL="2322199" indent="0">
              <a:buNone/>
              <a:defRPr sz="2045" b="1"/>
            </a:lvl5pPr>
            <a:lvl6pPr marL="2902748" indent="0">
              <a:buNone/>
              <a:defRPr sz="2045" b="1"/>
            </a:lvl6pPr>
            <a:lvl7pPr marL="3483298" indent="0">
              <a:buNone/>
              <a:defRPr sz="2045" b="1"/>
            </a:lvl7pPr>
            <a:lvl8pPr marL="4063847" indent="0">
              <a:buNone/>
              <a:defRPr sz="2045" b="1"/>
            </a:lvl8pPr>
            <a:lvl9pPr marL="4644398" indent="0">
              <a:buNone/>
              <a:defRPr sz="2045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4" y="2899833"/>
            <a:ext cx="7185379" cy="5268384"/>
          </a:xfrm>
        </p:spPr>
        <p:txBody>
          <a:bodyPr/>
          <a:lstStyle>
            <a:lvl1pPr>
              <a:defRPr sz="3023"/>
            </a:lvl1pPr>
            <a:lvl2pPr>
              <a:defRPr sz="2578"/>
            </a:lvl2pPr>
            <a:lvl3pPr>
              <a:defRPr sz="2312"/>
            </a:lvl3pPr>
            <a:lvl4pPr>
              <a:defRPr sz="2045"/>
            </a:lvl4pPr>
            <a:lvl5pPr>
              <a:defRPr sz="2045"/>
            </a:lvl5pPr>
            <a:lvl6pPr>
              <a:defRPr sz="2045"/>
            </a:lvl6pPr>
            <a:lvl7pPr>
              <a:defRPr sz="2045"/>
            </a:lvl7pPr>
            <a:lvl8pPr>
              <a:defRPr sz="2045"/>
            </a:lvl8pPr>
            <a:lvl9pPr>
              <a:defRPr sz="204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364067"/>
            <a:ext cx="5348113" cy="1549400"/>
          </a:xfrm>
        </p:spPr>
        <p:txBody>
          <a:bodyPr/>
          <a:lstStyle>
            <a:lvl1pPr algn="l">
              <a:defRPr sz="257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6" y="364070"/>
            <a:ext cx="9087556" cy="7804151"/>
          </a:xfrm>
        </p:spPr>
        <p:txBody>
          <a:bodyPr/>
          <a:lstStyle>
            <a:lvl1pPr>
              <a:defRPr sz="4089"/>
            </a:lvl1pPr>
            <a:lvl2pPr>
              <a:defRPr sz="3556"/>
            </a:lvl2pPr>
            <a:lvl3pPr>
              <a:defRPr sz="3023"/>
            </a:lvl3pPr>
            <a:lvl4pPr>
              <a:defRPr sz="2578"/>
            </a:lvl4pPr>
            <a:lvl5pPr>
              <a:defRPr sz="2578"/>
            </a:lvl5pPr>
            <a:lvl6pPr>
              <a:defRPr sz="2578"/>
            </a:lvl6pPr>
            <a:lvl7pPr>
              <a:defRPr sz="2578"/>
            </a:lvl7pPr>
            <a:lvl8pPr>
              <a:defRPr sz="2578"/>
            </a:lvl8pPr>
            <a:lvl9pPr>
              <a:defRPr sz="2578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2" y="1913470"/>
            <a:ext cx="5348113" cy="6254751"/>
          </a:xfrm>
        </p:spPr>
        <p:txBody>
          <a:bodyPr/>
          <a:lstStyle>
            <a:lvl1pPr marL="0" indent="0">
              <a:buNone/>
              <a:defRPr sz="1777"/>
            </a:lvl1pPr>
            <a:lvl2pPr marL="580550" indent="0">
              <a:buNone/>
              <a:defRPr sz="1511"/>
            </a:lvl2pPr>
            <a:lvl3pPr marL="1161099" indent="0">
              <a:buNone/>
              <a:defRPr sz="1244"/>
            </a:lvl3pPr>
            <a:lvl4pPr marL="1741649" indent="0">
              <a:buNone/>
              <a:defRPr sz="1156"/>
            </a:lvl4pPr>
            <a:lvl5pPr marL="2322199" indent="0">
              <a:buNone/>
              <a:defRPr sz="1156"/>
            </a:lvl5pPr>
            <a:lvl6pPr marL="2902748" indent="0">
              <a:buNone/>
              <a:defRPr sz="1156"/>
            </a:lvl6pPr>
            <a:lvl7pPr marL="3483298" indent="0">
              <a:buNone/>
              <a:defRPr sz="1156"/>
            </a:lvl7pPr>
            <a:lvl8pPr marL="4063847" indent="0">
              <a:buNone/>
              <a:defRPr sz="1156"/>
            </a:lvl8pPr>
            <a:lvl9pPr marL="4644398" indent="0">
              <a:buNone/>
              <a:defRPr sz="115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1" y="6400803"/>
            <a:ext cx="9753600" cy="755651"/>
          </a:xfrm>
        </p:spPr>
        <p:txBody>
          <a:bodyPr/>
          <a:lstStyle>
            <a:lvl1pPr algn="l">
              <a:defRPr sz="2578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1" y="817033"/>
            <a:ext cx="9753600" cy="5486400"/>
          </a:xfrm>
        </p:spPr>
        <p:txBody>
          <a:bodyPr/>
          <a:lstStyle>
            <a:lvl1pPr marL="0" indent="0">
              <a:buNone/>
              <a:defRPr sz="4089"/>
            </a:lvl1pPr>
            <a:lvl2pPr marL="580550" indent="0">
              <a:buNone/>
              <a:defRPr sz="3556"/>
            </a:lvl2pPr>
            <a:lvl3pPr marL="1161099" indent="0">
              <a:buNone/>
              <a:defRPr sz="3023"/>
            </a:lvl3pPr>
            <a:lvl4pPr marL="1741649" indent="0">
              <a:buNone/>
              <a:defRPr sz="2578"/>
            </a:lvl4pPr>
            <a:lvl5pPr marL="2322199" indent="0">
              <a:buNone/>
              <a:defRPr sz="2578"/>
            </a:lvl5pPr>
            <a:lvl6pPr marL="2902748" indent="0">
              <a:buNone/>
              <a:defRPr sz="2578"/>
            </a:lvl6pPr>
            <a:lvl7pPr marL="3483298" indent="0">
              <a:buNone/>
              <a:defRPr sz="2578"/>
            </a:lvl7pPr>
            <a:lvl8pPr marL="4063847" indent="0">
              <a:buNone/>
              <a:defRPr sz="2578"/>
            </a:lvl8pPr>
            <a:lvl9pPr marL="4644398" indent="0">
              <a:buNone/>
              <a:defRPr sz="2578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1" y="7156454"/>
            <a:ext cx="9753600" cy="1073149"/>
          </a:xfrm>
        </p:spPr>
        <p:txBody>
          <a:bodyPr/>
          <a:lstStyle>
            <a:lvl1pPr marL="0" indent="0">
              <a:buNone/>
              <a:defRPr sz="1777"/>
            </a:lvl1pPr>
            <a:lvl2pPr marL="580550" indent="0">
              <a:buNone/>
              <a:defRPr sz="1511"/>
            </a:lvl2pPr>
            <a:lvl3pPr marL="1161099" indent="0">
              <a:buNone/>
              <a:defRPr sz="1244"/>
            </a:lvl3pPr>
            <a:lvl4pPr marL="1741649" indent="0">
              <a:buNone/>
              <a:defRPr sz="1156"/>
            </a:lvl4pPr>
            <a:lvl5pPr marL="2322199" indent="0">
              <a:buNone/>
              <a:defRPr sz="1156"/>
            </a:lvl5pPr>
            <a:lvl6pPr marL="2902748" indent="0">
              <a:buNone/>
              <a:defRPr sz="1156"/>
            </a:lvl6pPr>
            <a:lvl7pPr marL="3483298" indent="0">
              <a:buNone/>
              <a:defRPr sz="1156"/>
            </a:lvl7pPr>
            <a:lvl8pPr marL="4063847" indent="0">
              <a:buNone/>
              <a:defRPr sz="1156"/>
            </a:lvl8pPr>
            <a:lvl9pPr marL="4644398" indent="0">
              <a:buNone/>
              <a:defRPr sz="1156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08001" y="3"/>
            <a:ext cx="2126075" cy="121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369888"/>
            <a:ext cx="146304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33689" y="1644650"/>
            <a:ext cx="14630400" cy="604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0" y="0"/>
            <a:ext cx="4064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16108" tIns="58055" rIns="116108" bIns="58055" anchor="ctr"/>
          <a:lstStyle/>
          <a:p>
            <a:pPr algn="ctr" eaLnBrk="1" hangingPunct="1">
              <a:defRPr/>
            </a:pPr>
            <a:endParaRPr lang="en-US" sz="3023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146438" name="Line 6"/>
          <p:cNvSpPr>
            <a:spLocks noChangeShapeType="1"/>
          </p:cNvSpPr>
          <p:nvPr/>
        </p:nvSpPr>
        <p:spPr bwMode="auto">
          <a:xfrm>
            <a:off x="812801" y="1147763"/>
            <a:ext cx="14359467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 lIns="116108" tIns="58055" rIns="116108" bIns="58055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46439" name="Rectangle 7"/>
          <p:cNvSpPr>
            <a:spLocks noChangeArrowheads="1"/>
          </p:cNvSpPr>
          <p:nvPr/>
        </p:nvSpPr>
        <p:spPr bwMode="auto">
          <a:xfrm>
            <a:off x="0" y="3048000"/>
            <a:ext cx="406400" cy="3048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16108" tIns="58055" rIns="116108" bIns="58055" anchor="ctr"/>
          <a:lstStyle/>
          <a:p>
            <a:pPr algn="ctr" eaLnBrk="1" hangingPunct="1">
              <a:defRPr/>
            </a:pPr>
            <a:endParaRPr lang="en-US" sz="3023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146440" name="Rectangle 8"/>
          <p:cNvSpPr>
            <a:spLocks noChangeArrowheads="1"/>
          </p:cNvSpPr>
          <p:nvPr/>
        </p:nvSpPr>
        <p:spPr bwMode="auto">
          <a:xfrm>
            <a:off x="0" y="6096000"/>
            <a:ext cx="4064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16108" tIns="58055" rIns="116108" bIns="58055" anchor="ctr"/>
          <a:lstStyle/>
          <a:p>
            <a:pPr algn="ctr" eaLnBrk="1" hangingPunct="1">
              <a:defRPr/>
            </a:pPr>
            <a:endParaRPr lang="en-US" sz="3023" dirty="0">
              <a:latin typeface="Times New Roman" charset="0"/>
              <a:cs typeface="ＭＳ Ｐゴシック" charset="-128"/>
            </a:endParaRPr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7683562" y="8818565"/>
            <a:ext cx="561496" cy="308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16108" tIns="58055" rIns="116108" bIns="58055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44" b="1">
                <a:solidFill>
                  <a:srgbClr val="006699"/>
                </a:solidFill>
                <a:latin typeface="Helvetica" charset="0"/>
              </a:rPr>
              <a:t>3.</a:t>
            </a:r>
            <a:fld id="{25F28B70-F020-414F-8093-2BDE0F5B023D}" type="slidenum">
              <a:rPr lang="en-US" sz="1244" b="1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sz="1244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46442" name="Text Box 10"/>
          <p:cNvSpPr txBox="1">
            <a:spLocks noChangeArrowheads="1"/>
          </p:cNvSpPr>
          <p:nvPr/>
        </p:nvSpPr>
        <p:spPr bwMode="auto">
          <a:xfrm>
            <a:off x="11537246" y="8783640"/>
            <a:ext cx="4824119" cy="308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6108" tIns="58055" rIns="116108" bIns="58055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44" b="1">
                <a:solidFill>
                  <a:srgbClr val="006699"/>
                </a:solidFill>
                <a:latin typeface="Helvetica" charset="0"/>
              </a:rPr>
              <a:t>Silberschatz, Galvin and Gagne ©2009</a:t>
            </a:r>
          </a:p>
        </p:txBody>
      </p:sp>
      <p:sp>
        <p:nvSpPr>
          <p:cNvPr id="146443" name="Text Box 11"/>
          <p:cNvSpPr txBox="1">
            <a:spLocks noChangeArrowheads="1"/>
          </p:cNvSpPr>
          <p:nvPr/>
        </p:nvSpPr>
        <p:spPr bwMode="auto">
          <a:xfrm>
            <a:off x="331142" y="8802690"/>
            <a:ext cx="3321867" cy="308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16108" tIns="58055" rIns="116108" bIns="5805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44" b="1">
                <a:solidFill>
                  <a:srgbClr val="006699"/>
                </a:solidFill>
                <a:latin typeface="Helvetica" charset="0"/>
              </a:rPr>
              <a:t>Operating System Concepts – 8</a:t>
            </a:r>
            <a:r>
              <a:rPr lang="en-US" sz="1244" b="1" baseline="30000">
                <a:solidFill>
                  <a:srgbClr val="006699"/>
                </a:solidFill>
                <a:latin typeface="Helvetica" charset="0"/>
              </a:rPr>
              <a:t>th</a:t>
            </a:r>
            <a:r>
              <a:rPr lang="en-US" sz="1244" b="1">
                <a:solidFill>
                  <a:srgbClr val="006699"/>
                </a:solidFill>
                <a:latin typeface="Helvetica" charset="0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3821363" y="7799391"/>
            <a:ext cx="2282239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89" b="1">
          <a:solidFill>
            <a:srgbClr val="006699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89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89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89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89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5pPr>
      <a:lvl6pPr marL="580550" algn="ctr" rtl="0" fontAlgn="base">
        <a:spcBef>
          <a:spcPct val="0"/>
        </a:spcBef>
        <a:spcAft>
          <a:spcPct val="0"/>
        </a:spcAft>
        <a:defRPr sz="4089" b="1">
          <a:solidFill>
            <a:srgbClr val="006699"/>
          </a:solidFill>
          <a:latin typeface="Arial" charset="0"/>
        </a:defRPr>
      </a:lvl6pPr>
      <a:lvl7pPr marL="1161099" algn="ctr" rtl="0" fontAlgn="base">
        <a:spcBef>
          <a:spcPct val="0"/>
        </a:spcBef>
        <a:spcAft>
          <a:spcPct val="0"/>
        </a:spcAft>
        <a:defRPr sz="4089" b="1">
          <a:solidFill>
            <a:srgbClr val="006699"/>
          </a:solidFill>
          <a:latin typeface="Arial" charset="0"/>
        </a:defRPr>
      </a:lvl7pPr>
      <a:lvl8pPr marL="1741649" algn="ctr" rtl="0" fontAlgn="base">
        <a:spcBef>
          <a:spcPct val="0"/>
        </a:spcBef>
        <a:spcAft>
          <a:spcPct val="0"/>
        </a:spcAft>
        <a:defRPr sz="4089" b="1">
          <a:solidFill>
            <a:srgbClr val="006699"/>
          </a:solidFill>
          <a:latin typeface="Arial" charset="0"/>
        </a:defRPr>
      </a:lvl8pPr>
      <a:lvl9pPr marL="2322199" algn="ctr" rtl="0" fontAlgn="base">
        <a:spcBef>
          <a:spcPct val="0"/>
        </a:spcBef>
        <a:spcAft>
          <a:spcPct val="0"/>
        </a:spcAft>
        <a:defRPr sz="4089" b="1">
          <a:solidFill>
            <a:srgbClr val="006699"/>
          </a:solidFill>
          <a:latin typeface="Arial" charset="0"/>
        </a:defRPr>
      </a:lvl9pPr>
    </p:titleStyle>
    <p:bodyStyle>
      <a:lvl1pPr marL="434628" indent="-434628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942634" indent="-36266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378673" indent="-289282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813301" indent="-289282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2249339" indent="-289282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830180" indent="-29027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3410729" indent="-29027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991280" indent="-29027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4571829" indent="-29027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580550" rtl="0" eaLnBrk="1" latinLnBrk="0" hangingPunct="1">
        <a:defRPr sz="2312" kern="1200">
          <a:solidFill>
            <a:schemeClr val="tx1"/>
          </a:solidFill>
          <a:latin typeface="+mn-lt"/>
          <a:ea typeface="+mn-ea"/>
          <a:cs typeface="+mn-cs"/>
        </a:defRPr>
      </a:lvl1pPr>
      <a:lvl2pPr marL="580550" algn="l" defTabSz="580550" rtl="0" eaLnBrk="1" latinLnBrk="0" hangingPunct="1">
        <a:defRPr sz="2312" kern="1200">
          <a:solidFill>
            <a:schemeClr val="tx1"/>
          </a:solidFill>
          <a:latin typeface="+mn-lt"/>
          <a:ea typeface="+mn-ea"/>
          <a:cs typeface="+mn-cs"/>
        </a:defRPr>
      </a:lvl2pPr>
      <a:lvl3pPr marL="1161099" algn="l" defTabSz="580550" rtl="0" eaLnBrk="1" latinLnBrk="0" hangingPunct="1">
        <a:defRPr sz="2312" kern="1200">
          <a:solidFill>
            <a:schemeClr val="tx1"/>
          </a:solidFill>
          <a:latin typeface="+mn-lt"/>
          <a:ea typeface="+mn-ea"/>
          <a:cs typeface="+mn-cs"/>
        </a:defRPr>
      </a:lvl3pPr>
      <a:lvl4pPr marL="1741649" algn="l" defTabSz="580550" rtl="0" eaLnBrk="1" latinLnBrk="0" hangingPunct="1">
        <a:defRPr sz="2312" kern="1200">
          <a:solidFill>
            <a:schemeClr val="tx1"/>
          </a:solidFill>
          <a:latin typeface="+mn-lt"/>
          <a:ea typeface="+mn-ea"/>
          <a:cs typeface="+mn-cs"/>
        </a:defRPr>
      </a:lvl4pPr>
      <a:lvl5pPr marL="2322199" algn="l" defTabSz="580550" rtl="0" eaLnBrk="1" latinLnBrk="0" hangingPunct="1">
        <a:defRPr sz="2312" kern="1200">
          <a:solidFill>
            <a:schemeClr val="tx1"/>
          </a:solidFill>
          <a:latin typeface="+mn-lt"/>
          <a:ea typeface="+mn-ea"/>
          <a:cs typeface="+mn-cs"/>
        </a:defRPr>
      </a:lvl5pPr>
      <a:lvl6pPr marL="2902748" algn="l" defTabSz="580550" rtl="0" eaLnBrk="1" latinLnBrk="0" hangingPunct="1">
        <a:defRPr sz="2312" kern="1200">
          <a:solidFill>
            <a:schemeClr val="tx1"/>
          </a:solidFill>
          <a:latin typeface="+mn-lt"/>
          <a:ea typeface="+mn-ea"/>
          <a:cs typeface="+mn-cs"/>
        </a:defRPr>
      </a:lvl6pPr>
      <a:lvl7pPr marL="3483298" algn="l" defTabSz="580550" rtl="0" eaLnBrk="1" latinLnBrk="0" hangingPunct="1">
        <a:defRPr sz="2312" kern="1200">
          <a:solidFill>
            <a:schemeClr val="tx1"/>
          </a:solidFill>
          <a:latin typeface="+mn-lt"/>
          <a:ea typeface="+mn-ea"/>
          <a:cs typeface="+mn-cs"/>
        </a:defRPr>
      </a:lvl7pPr>
      <a:lvl8pPr marL="4063847" algn="l" defTabSz="580550" rtl="0" eaLnBrk="1" latinLnBrk="0" hangingPunct="1">
        <a:defRPr sz="2312" kern="1200">
          <a:solidFill>
            <a:schemeClr val="tx1"/>
          </a:solidFill>
          <a:latin typeface="+mn-lt"/>
          <a:ea typeface="+mn-ea"/>
          <a:cs typeface="+mn-cs"/>
        </a:defRPr>
      </a:lvl8pPr>
      <a:lvl9pPr marL="4644398" algn="l" defTabSz="580550" rtl="0" eaLnBrk="1" latinLnBrk="0" hangingPunct="1">
        <a:defRPr sz="23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224868" y="836790"/>
            <a:ext cx="8507589" cy="682978"/>
          </a:xfrm>
        </p:spPr>
        <p:txBody>
          <a:bodyPr/>
          <a:lstStyle/>
          <a:p>
            <a:pPr eaLnBrk="1" hangingPunct="1"/>
            <a:r>
              <a:rPr lang="en-US" smtClean="0"/>
              <a:t>Chapter 3:  Processes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7268" y="1985435"/>
            <a:ext cx="9828389" cy="4529667"/>
          </a:xfrm>
        </p:spPr>
        <p:txBody>
          <a:bodyPr/>
          <a:lstStyle/>
          <a:p>
            <a:r>
              <a:rPr lang="en-US" sz="2489" dirty="0"/>
              <a:t>Process Concept</a:t>
            </a:r>
          </a:p>
          <a:p>
            <a:r>
              <a:rPr lang="en-US" sz="2489" dirty="0"/>
              <a:t>Process Scheduling</a:t>
            </a:r>
          </a:p>
          <a:p>
            <a:r>
              <a:rPr lang="en-US" sz="2489" dirty="0"/>
              <a:t>Operations on Processes</a:t>
            </a:r>
          </a:p>
          <a:p>
            <a:r>
              <a:rPr lang="en-US" sz="2489" dirty="0" err="1"/>
              <a:t>Interprocess</a:t>
            </a:r>
            <a:r>
              <a:rPr lang="en-US" sz="2489" dirty="0"/>
              <a:t> Communication</a:t>
            </a:r>
          </a:p>
          <a:p>
            <a:r>
              <a:rPr lang="en-US" sz="2489" dirty="0"/>
              <a:t>Examples of IPC Systems</a:t>
            </a:r>
          </a:p>
          <a:p>
            <a:r>
              <a:rPr lang="en-US" sz="2489" dirty="0"/>
              <a:t>Communication in Client-Server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12799" y="1579257"/>
            <a:ext cx="1510270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ADEF"/>
                </a:solidFill>
                <a:cs typeface="Times New Roman" panose="02020603050405020304" pitchFamily="18" charset="0"/>
              </a:rPr>
              <a:t>• </a:t>
            </a:r>
            <a:r>
              <a:rPr lang="en-US" sz="2800" b="1" dirty="0">
                <a:solidFill>
                  <a:srgbClr val="231F20"/>
                </a:solidFill>
                <a:latin typeface="+mn-lt"/>
                <a:cs typeface="Times New Roman" panose="02020603050405020304" pitchFamily="18" charset="0"/>
              </a:rPr>
              <a:t>Memory-management information</a:t>
            </a:r>
            <a:r>
              <a:rPr lang="en-US" sz="2800" dirty="0">
                <a:solidFill>
                  <a:srgbClr val="231F20"/>
                </a:solidFill>
                <a:latin typeface="+mn-lt"/>
                <a:cs typeface="Times New Roman" panose="02020603050405020304" pitchFamily="18" charset="0"/>
              </a:rPr>
              <a:t>. This information may include </a:t>
            </a:r>
            <a:r>
              <a:rPr lang="en-US" sz="2800" dirty="0" smtClean="0">
                <a:solidFill>
                  <a:srgbClr val="231F20"/>
                </a:solidFill>
                <a:latin typeface="+mn-lt"/>
                <a:cs typeface="Times New Roman" panose="02020603050405020304" pitchFamily="18" charset="0"/>
              </a:rPr>
              <a:t>such items </a:t>
            </a:r>
            <a:r>
              <a:rPr lang="en-US" sz="2800" dirty="0">
                <a:solidFill>
                  <a:srgbClr val="231F20"/>
                </a:solidFill>
                <a:latin typeface="+mn-lt"/>
                <a:cs typeface="Times New Roman" panose="02020603050405020304" pitchFamily="18" charset="0"/>
              </a:rPr>
              <a:t>as the value of the base and limit registers and the page tables, or </a:t>
            </a:r>
            <a:r>
              <a:rPr lang="en-US" sz="2800" dirty="0" smtClean="0">
                <a:solidFill>
                  <a:srgbClr val="231F20"/>
                </a:solidFill>
                <a:latin typeface="+mn-lt"/>
                <a:cs typeface="Times New Roman" panose="02020603050405020304" pitchFamily="18" charset="0"/>
              </a:rPr>
              <a:t>the segment </a:t>
            </a:r>
            <a:r>
              <a:rPr lang="en-US" sz="2800" dirty="0">
                <a:solidFill>
                  <a:srgbClr val="231F20"/>
                </a:solidFill>
                <a:latin typeface="+mn-lt"/>
                <a:cs typeface="Times New Roman" panose="02020603050405020304" pitchFamily="18" charset="0"/>
              </a:rPr>
              <a:t>tables, depending on the memory system used by the </a:t>
            </a:r>
            <a:r>
              <a:rPr lang="en-US" sz="2800" dirty="0" smtClean="0">
                <a:solidFill>
                  <a:srgbClr val="231F20"/>
                </a:solidFill>
                <a:latin typeface="+mn-lt"/>
                <a:cs typeface="Times New Roman" panose="02020603050405020304" pitchFamily="18" charset="0"/>
              </a:rPr>
              <a:t>operating system </a:t>
            </a:r>
            <a:r>
              <a:rPr lang="en-US" sz="2800" dirty="0">
                <a:solidFill>
                  <a:srgbClr val="231F20"/>
                </a:solidFill>
                <a:latin typeface="+mn-lt"/>
                <a:cs typeface="Times New Roman" panose="02020603050405020304" pitchFamily="18" charset="0"/>
              </a:rPr>
              <a:t>(Chapter 8).</a:t>
            </a:r>
            <a:endParaRPr lang="en-US" sz="28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2799" y="3279339"/>
            <a:ext cx="1510270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31F20"/>
                </a:solidFill>
                <a:latin typeface="+mn-lt"/>
              </a:rPr>
              <a:t>Accounting information</a:t>
            </a:r>
            <a:r>
              <a:rPr lang="en-US" sz="2800" dirty="0">
                <a:solidFill>
                  <a:srgbClr val="231F20"/>
                </a:solidFill>
                <a:latin typeface="+mn-lt"/>
              </a:rPr>
              <a:t>. This information includes the amount of </a:t>
            </a:r>
            <a:r>
              <a:rPr lang="en-US" sz="2800" dirty="0" smtClean="0">
                <a:solidFill>
                  <a:srgbClr val="231F20"/>
                </a:solidFill>
                <a:latin typeface="+mn-lt"/>
              </a:rPr>
              <a:t>CPU and </a:t>
            </a:r>
            <a:r>
              <a:rPr lang="en-US" sz="2800" dirty="0">
                <a:solidFill>
                  <a:srgbClr val="231F20"/>
                </a:solidFill>
                <a:latin typeface="+mn-lt"/>
              </a:rPr>
              <a:t>real time used, time limits, account numbers, job or process </a:t>
            </a:r>
            <a:r>
              <a:rPr lang="en-US" sz="2800" dirty="0" err="1" smtClean="0">
                <a:solidFill>
                  <a:srgbClr val="231F20"/>
                </a:solidFill>
                <a:latin typeface="+mn-lt"/>
              </a:rPr>
              <a:t>numbers,and</a:t>
            </a:r>
            <a:r>
              <a:rPr lang="en-US" sz="2800" dirty="0" smtClean="0">
                <a:solidFill>
                  <a:srgbClr val="231F20"/>
                </a:solidFill>
                <a:latin typeface="+mn-lt"/>
              </a:rPr>
              <a:t> </a:t>
            </a:r>
            <a:r>
              <a:rPr lang="en-US" sz="2800" dirty="0">
                <a:solidFill>
                  <a:srgbClr val="231F20"/>
                </a:solidFill>
                <a:latin typeface="+mn-lt"/>
              </a:rPr>
              <a:t>so on</a:t>
            </a:r>
            <a:r>
              <a:rPr lang="en-US" sz="2800" dirty="0" smtClean="0">
                <a:solidFill>
                  <a:srgbClr val="231F20"/>
                </a:solidFill>
                <a:latin typeface="+mn-lt"/>
              </a:rPr>
              <a:t>.</a:t>
            </a:r>
          </a:p>
          <a:p>
            <a:r>
              <a:rPr lang="en-US" sz="2800" dirty="0">
                <a:solidFill>
                  <a:srgbClr val="231F20"/>
                </a:solidFill>
                <a:latin typeface="+mn-lt"/>
              </a:rPr>
              <a:t/>
            </a:r>
            <a:br>
              <a:rPr lang="en-US" sz="2800" dirty="0">
                <a:solidFill>
                  <a:srgbClr val="231F20"/>
                </a:solidFill>
                <a:latin typeface="+mn-lt"/>
              </a:rPr>
            </a:br>
            <a:r>
              <a:rPr lang="en-US" sz="2800" dirty="0">
                <a:solidFill>
                  <a:srgbClr val="00ADEF"/>
                </a:solidFill>
                <a:latin typeface="+mn-lt"/>
              </a:rPr>
              <a:t>• </a:t>
            </a:r>
            <a:r>
              <a:rPr lang="en-US" sz="2800" b="1" dirty="0">
                <a:solidFill>
                  <a:srgbClr val="231F20"/>
                </a:solidFill>
                <a:latin typeface="+mn-lt"/>
              </a:rPr>
              <a:t>I/O status information</a:t>
            </a:r>
            <a:r>
              <a:rPr lang="en-US" sz="2800" dirty="0">
                <a:solidFill>
                  <a:srgbClr val="231F20"/>
                </a:solidFill>
                <a:latin typeface="+mn-lt"/>
              </a:rPr>
              <a:t>. This information includes the list of I/O </a:t>
            </a:r>
            <a:r>
              <a:rPr lang="en-US" sz="2800" dirty="0" smtClean="0">
                <a:solidFill>
                  <a:srgbClr val="231F20"/>
                </a:solidFill>
                <a:latin typeface="+mn-lt"/>
              </a:rPr>
              <a:t>devices allocated </a:t>
            </a:r>
            <a:r>
              <a:rPr lang="en-US" sz="2800" dirty="0">
                <a:solidFill>
                  <a:srgbClr val="231F20"/>
                </a:solidFill>
                <a:latin typeface="+mn-lt"/>
              </a:rPr>
              <a:t>to the process, a list of open files, and so on</a:t>
            </a:r>
            <a:r>
              <a:rPr lang="en-US" sz="2800" dirty="0" smtClean="0">
                <a:solidFill>
                  <a:srgbClr val="231F20"/>
                </a:solidFill>
                <a:latin typeface="+mn-lt"/>
              </a:rPr>
              <a:t>. In </a:t>
            </a:r>
            <a:r>
              <a:rPr lang="en-US" sz="2800" dirty="0">
                <a:solidFill>
                  <a:srgbClr val="231F20"/>
                </a:solidFill>
                <a:latin typeface="+mn-lt"/>
              </a:rPr>
              <a:t>brief, the PCB simply serves as the repository for any information that </a:t>
            </a:r>
            <a:r>
              <a:rPr lang="en-US" sz="2800" dirty="0" smtClean="0">
                <a:solidFill>
                  <a:srgbClr val="231F20"/>
                </a:solidFill>
                <a:latin typeface="+mn-lt"/>
              </a:rPr>
              <a:t>may vary </a:t>
            </a:r>
            <a:r>
              <a:rPr lang="en-US" sz="2800" dirty="0">
                <a:solidFill>
                  <a:srgbClr val="231F20"/>
                </a:solidFill>
                <a:latin typeface="+mn-lt"/>
              </a:rPr>
              <a:t>from process to process.</a:t>
            </a:r>
            <a:r>
              <a:rPr lang="en-US" sz="1200" dirty="0">
                <a:solidFill>
                  <a:srgbClr val="231F20"/>
                </a:solidFill>
                <a:latin typeface="Palatino-Roman"/>
              </a:rPr>
              <a:t/>
            </a:r>
            <a:br>
              <a:rPr lang="en-US" sz="1200" dirty="0">
                <a:solidFill>
                  <a:srgbClr val="231F20"/>
                </a:solidFill>
                <a:latin typeface="Palatino-Roman"/>
              </a:rPr>
            </a:br>
            <a:r>
              <a:rPr lang="en-US" sz="1200" dirty="0">
                <a:solidFill>
                  <a:srgbClr val="231F20"/>
                </a:solidFill>
                <a:latin typeface="Palatino-Roman"/>
              </a:rPr>
              <a:t/>
            </a:r>
            <a:br>
              <a:rPr lang="en-US" sz="1200" dirty="0">
                <a:solidFill>
                  <a:srgbClr val="231F20"/>
                </a:solidFill>
                <a:latin typeface="Palatino-Roman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12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2856" y="836790"/>
            <a:ext cx="10972800" cy="682978"/>
          </a:xfrm>
        </p:spPr>
        <p:txBody>
          <a:bodyPr/>
          <a:lstStyle/>
          <a:p>
            <a:pPr eaLnBrk="1" hangingPunct="1"/>
            <a:r>
              <a:rPr lang="en-US" smtClean="0"/>
              <a:t>CPU Switch From Process to Process</a:t>
            </a:r>
          </a:p>
        </p:txBody>
      </p:sp>
      <p:pic>
        <p:nvPicPr>
          <p:cNvPr id="1331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00961" y="1389721"/>
            <a:ext cx="10260077" cy="7116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420534" y="836790"/>
            <a:ext cx="10193867" cy="682978"/>
          </a:xfrm>
        </p:spPr>
        <p:txBody>
          <a:bodyPr/>
          <a:lstStyle/>
          <a:p>
            <a:pPr eaLnBrk="1" hangingPunct="1"/>
            <a:r>
              <a:rPr lang="en-US" smtClean="0"/>
              <a:t>Process Scheduling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9681" y="2286001"/>
            <a:ext cx="11574272" cy="4720167"/>
          </a:xfrm>
        </p:spPr>
        <p:txBody>
          <a:bodyPr/>
          <a:lstStyle/>
          <a:p>
            <a:r>
              <a:rPr lang="en-US" sz="2489" dirty="0"/>
              <a:t>Maximize CPU use, quickly switch processes onto CPU for time sharing</a:t>
            </a:r>
          </a:p>
          <a:p>
            <a:r>
              <a:rPr lang="en-US" sz="2489" b="1" dirty="0"/>
              <a:t>Process scheduler </a:t>
            </a:r>
            <a:r>
              <a:rPr lang="en-US" sz="2489" dirty="0"/>
              <a:t>selects among available processes for next execution on CPU</a:t>
            </a:r>
          </a:p>
          <a:p>
            <a:r>
              <a:rPr lang="en-US" sz="2489" dirty="0"/>
              <a:t>Maintains </a:t>
            </a:r>
            <a:r>
              <a:rPr lang="en-US" sz="2489" b="1" dirty="0"/>
              <a:t>scheduling queues </a:t>
            </a:r>
            <a:r>
              <a:rPr lang="en-US" sz="2489" dirty="0"/>
              <a:t>of processes</a:t>
            </a:r>
          </a:p>
          <a:p>
            <a:pPr lvl="1"/>
            <a:r>
              <a:rPr lang="en-US" sz="2489" b="1" dirty="0"/>
              <a:t>Job queue</a:t>
            </a:r>
            <a:r>
              <a:rPr lang="en-US" sz="2489" dirty="0"/>
              <a:t> – set of all processes in the system</a:t>
            </a:r>
          </a:p>
          <a:p>
            <a:pPr lvl="1"/>
            <a:r>
              <a:rPr lang="en-US" sz="2489" b="1" dirty="0"/>
              <a:t>Ready queue </a:t>
            </a:r>
            <a:r>
              <a:rPr lang="en-US" sz="2489" dirty="0"/>
              <a:t>– set of all processes residing in main memory, ready and waiting to execute</a:t>
            </a:r>
          </a:p>
          <a:p>
            <a:pPr lvl="1"/>
            <a:r>
              <a:rPr lang="en-US" sz="2489" b="1" dirty="0"/>
              <a:t>Device queues </a:t>
            </a:r>
            <a:r>
              <a:rPr lang="en-US" sz="2489" dirty="0"/>
              <a:t>– set of processes waiting for an I/O device</a:t>
            </a:r>
          </a:p>
          <a:p>
            <a:pPr lvl="1"/>
            <a:r>
              <a:rPr lang="en-US" sz="2489" dirty="0"/>
              <a:t>Processes migrate among the various queues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331634" y="1049868"/>
            <a:ext cx="10645422" cy="541867"/>
          </a:xfrm>
        </p:spPr>
        <p:txBody>
          <a:bodyPr/>
          <a:lstStyle/>
          <a:p>
            <a:pPr eaLnBrk="1" hangingPunct="1"/>
            <a:r>
              <a:rPr lang="en-US" sz="3556"/>
              <a:t>Ready Queue And Various </a:t>
            </a:r>
            <a:br>
              <a:rPr lang="en-US" sz="3556"/>
            </a:br>
            <a:r>
              <a:rPr lang="en-US" sz="3556"/>
              <a:t>I/O Device Queues</a:t>
            </a:r>
          </a:p>
        </p:txBody>
      </p:sp>
      <p:pic>
        <p:nvPicPr>
          <p:cNvPr id="1638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89969" y="1947333"/>
            <a:ext cx="7763933" cy="5950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327400" y="836790"/>
            <a:ext cx="10972800" cy="682978"/>
          </a:xfrm>
        </p:spPr>
        <p:txBody>
          <a:bodyPr/>
          <a:lstStyle/>
          <a:p>
            <a:pPr eaLnBrk="1" hangingPunct="1"/>
            <a:r>
              <a:rPr lang="en-US" smtClean="0"/>
              <a:t>Representation of Process Scheduling</a:t>
            </a:r>
          </a:p>
        </p:txBody>
      </p:sp>
      <p:pic>
        <p:nvPicPr>
          <p:cNvPr id="17411" name="Picture 4" descr="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39725" y="2127956"/>
            <a:ext cx="10716635" cy="5500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Schedulers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2145" y="2223913"/>
            <a:ext cx="11671808" cy="3069167"/>
          </a:xfrm>
        </p:spPr>
        <p:txBody>
          <a:bodyPr/>
          <a:lstStyle/>
          <a:p>
            <a:r>
              <a:rPr lang="en-US" sz="2489" b="1" dirty="0">
                <a:solidFill>
                  <a:srgbClr val="000000"/>
                </a:solidFill>
              </a:rPr>
              <a:t>Long-term scheduler</a:t>
            </a:r>
            <a:r>
              <a:rPr lang="en-US" sz="2489" dirty="0">
                <a:solidFill>
                  <a:srgbClr val="000000"/>
                </a:solidFill>
              </a:rPr>
              <a:t>  </a:t>
            </a:r>
            <a:r>
              <a:rPr lang="en-US" sz="2489" dirty="0"/>
              <a:t>(or job scheduler) – selects which processes should be brought into the ready queue</a:t>
            </a:r>
          </a:p>
          <a:p>
            <a:r>
              <a:rPr lang="en-US" sz="2489" b="1" dirty="0">
                <a:solidFill>
                  <a:srgbClr val="000000"/>
                </a:solidFill>
              </a:rPr>
              <a:t>Short-term scheduler</a:t>
            </a:r>
            <a:r>
              <a:rPr lang="en-US" sz="2489" dirty="0">
                <a:solidFill>
                  <a:srgbClr val="000000"/>
                </a:solidFill>
              </a:rPr>
              <a:t>  </a:t>
            </a:r>
            <a:r>
              <a:rPr lang="en-US" sz="2489" dirty="0"/>
              <a:t>(or CPU scheduler) – selects which process should be executed next and allocates CPU</a:t>
            </a:r>
          </a:p>
          <a:p>
            <a:pPr lvl="1"/>
            <a:r>
              <a:rPr lang="en-US" sz="2489" dirty="0"/>
              <a:t>Sometimes the only scheduler in a system</a:t>
            </a:r>
          </a:p>
          <a:p>
            <a:endParaRPr lang="en-US" sz="2489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Schedulers (Cont.)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73379" y="1519768"/>
            <a:ext cx="11850623" cy="5369279"/>
          </a:xfrm>
        </p:spPr>
        <p:txBody>
          <a:bodyPr/>
          <a:lstStyle/>
          <a:p>
            <a:r>
              <a:rPr lang="en-US" sz="2133" dirty="0"/>
              <a:t>Short-term scheduler is invoked very frequently (milliseconds) </a:t>
            </a:r>
            <a:r>
              <a:rPr lang="en-US" sz="2133" dirty="0">
                <a:sym typeface="Symbol" charset="2"/>
              </a:rPr>
              <a:t> (must be fast)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133" dirty="0">
                <a:sym typeface="Symbol" charset="2"/>
              </a:rPr>
              <a:t>Invoked when following events occur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133" dirty="0">
                <a:sym typeface="Symbol" charset="2"/>
              </a:rPr>
              <a:t>       </a:t>
            </a:r>
            <a:r>
              <a:rPr lang="en-US" sz="2133" dirty="0" smtClean="0">
                <a:sym typeface="Symbol" charset="2"/>
              </a:rPr>
              <a:t>     </a:t>
            </a:r>
            <a:r>
              <a:rPr lang="en-US" dirty="0" smtClean="0">
                <a:sym typeface="Symbol" charset="2"/>
              </a:rPr>
              <a:t>CPU slice of the current process finishes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ym typeface="Symbol" charset="2"/>
              </a:rPr>
              <a:t>	</a:t>
            </a:r>
            <a:r>
              <a:rPr lang="en-US" dirty="0" smtClean="0">
                <a:sym typeface="Symbol" charset="2"/>
              </a:rPr>
              <a:t>Current process needs to wait for and event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ym typeface="Symbol" charset="2"/>
              </a:rPr>
              <a:t>	</a:t>
            </a:r>
            <a:r>
              <a:rPr lang="en-US" dirty="0" smtClean="0">
                <a:sym typeface="Symbol" charset="2"/>
              </a:rPr>
              <a:t>Clock Interrupt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ym typeface="Symbol" charset="2"/>
              </a:rPr>
              <a:t>	</a:t>
            </a:r>
            <a:r>
              <a:rPr lang="en-US" dirty="0" smtClean="0">
                <a:sym typeface="Symbol" charset="2"/>
              </a:rPr>
              <a:t>I/O Interrupt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ym typeface="Symbol" charset="2"/>
              </a:rPr>
              <a:t>	</a:t>
            </a:r>
            <a:r>
              <a:rPr lang="en-US" dirty="0" smtClean="0">
                <a:sym typeface="Symbol" charset="2"/>
              </a:rPr>
              <a:t>System Call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ym typeface="Symbol" charset="2"/>
              </a:rPr>
              <a:t>	</a:t>
            </a:r>
            <a:r>
              <a:rPr lang="en-US" dirty="0" smtClean="0">
                <a:sym typeface="Symbol" charset="2"/>
              </a:rPr>
              <a:t>Signal</a:t>
            </a:r>
          </a:p>
          <a:p>
            <a:endParaRPr lang="en-US" sz="1244" dirty="0">
              <a:sym typeface="Symbol" charset="2"/>
            </a:endParaRPr>
          </a:p>
          <a:p>
            <a:r>
              <a:rPr lang="en-US" sz="2133" dirty="0">
                <a:sym typeface="Symbol" charset="2"/>
              </a:rPr>
              <a:t>Long-term scheduler is invoked very infrequently (seconds, minutes)  (may be slow)</a:t>
            </a:r>
          </a:p>
          <a:p>
            <a:endParaRPr lang="en-US" sz="1244" dirty="0">
              <a:sym typeface="Symbol" charset="2"/>
            </a:endParaRPr>
          </a:p>
          <a:p>
            <a:r>
              <a:rPr lang="en-US" sz="2133" dirty="0">
                <a:sym typeface="Symbol" charset="2"/>
              </a:rPr>
              <a:t>The long-term scheduler controls the </a:t>
            </a:r>
            <a:r>
              <a:rPr lang="en-US" sz="2133" i="1" dirty="0">
                <a:sym typeface="Symbol" charset="2"/>
              </a:rPr>
              <a:t>degree of multiprogramming</a:t>
            </a:r>
          </a:p>
          <a:p>
            <a:endParaRPr lang="en-US" sz="1244" i="1" dirty="0">
              <a:sym typeface="Symbol" charset="2"/>
            </a:endParaRPr>
          </a:p>
          <a:p>
            <a:r>
              <a:rPr lang="en-US" sz="2133" dirty="0">
                <a:sym typeface="Symbol" charset="2"/>
              </a:rPr>
              <a:t>Processes can be described as either:</a:t>
            </a:r>
          </a:p>
          <a:p>
            <a:pPr lvl="1"/>
            <a:r>
              <a:rPr lang="en-US" sz="2133" b="1" dirty="0">
                <a:solidFill>
                  <a:srgbClr val="000000"/>
                </a:solidFill>
                <a:sym typeface="Symbol" charset="2"/>
              </a:rPr>
              <a:t>I/O-bound process</a:t>
            </a:r>
            <a:r>
              <a:rPr lang="en-US" sz="2133" dirty="0">
                <a:solidFill>
                  <a:srgbClr val="000000"/>
                </a:solidFill>
                <a:sym typeface="Symbol" charset="2"/>
              </a:rPr>
              <a:t> </a:t>
            </a:r>
            <a:r>
              <a:rPr lang="en-US" sz="2133" dirty="0">
                <a:sym typeface="Symbol" charset="2"/>
              </a:rPr>
              <a:t>– spends more time doing I/O than computations, many short CPU bursts</a:t>
            </a:r>
          </a:p>
          <a:p>
            <a:pPr lvl="1"/>
            <a:r>
              <a:rPr lang="en-US" sz="2133" b="1" dirty="0">
                <a:solidFill>
                  <a:srgbClr val="000000"/>
                </a:solidFill>
                <a:sym typeface="Symbol" charset="2"/>
              </a:rPr>
              <a:t>CPU-bound process</a:t>
            </a:r>
            <a:r>
              <a:rPr lang="en-US" sz="2133" dirty="0">
                <a:solidFill>
                  <a:srgbClr val="000000"/>
                </a:solidFill>
                <a:sym typeface="Symbol" charset="2"/>
              </a:rPr>
              <a:t> </a:t>
            </a:r>
            <a:r>
              <a:rPr lang="en-US" sz="2133" dirty="0">
                <a:sym typeface="Symbol" charset="2"/>
              </a:rPr>
              <a:t>– spends more time doing computations; few very long CPU bursts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270956" y="836790"/>
            <a:ext cx="10972800" cy="682978"/>
          </a:xfrm>
        </p:spPr>
        <p:txBody>
          <a:bodyPr/>
          <a:lstStyle/>
          <a:p>
            <a:pPr eaLnBrk="1" hangingPunct="1"/>
            <a:r>
              <a:rPr lang="en-US" smtClean="0"/>
              <a:t>Addition of Medium Term Scheduling</a:t>
            </a:r>
          </a:p>
        </p:txBody>
      </p:sp>
      <p:pic>
        <p:nvPicPr>
          <p:cNvPr id="20483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07834" y="3083280"/>
            <a:ext cx="9770534" cy="3158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Context Switch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54658" y="1969913"/>
            <a:ext cx="11558015" cy="5271911"/>
          </a:xfrm>
        </p:spPr>
        <p:txBody>
          <a:bodyPr/>
          <a:lstStyle/>
          <a:p>
            <a:r>
              <a:rPr lang="en-US" sz="2133" dirty="0"/>
              <a:t>When CPU switches to another process, the system must save the state of the old process and load the saved state for the new process via a </a:t>
            </a:r>
            <a:r>
              <a:rPr lang="en-US" sz="2133" b="1" dirty="0">
                <a:solidFill>
                  <a:srgbClr val="3366FF"/>
                </a:solidFill>
              </a:rPr>
              <a:t>context switch</a:t>
            </a:r>
            <a:r>
              <a:rPr lang="en-US" sz="2133" dirty="0"/>
              <a:t>.</a:t>
            </a:r>
          </a:p>
          <a:p>
            <a:endParaRPr lang="en-US" sz="2133" dirty="0"/>
          </a:p>
          <a:p>
            <a:r>
              <a:rPr lang="en-US" sz="2133" b="1" dirty="0">
                <a:solidFill>
                  <a:srgbClr val="3366FF"/>
                </a:solidFill>
              </a:rPr>
              <a:t>Context </a:t>
            </a:r>
            <a:r>
              <a:rPr lang="en-US" sz="2133" dirty="0"/>
              <a:t>of a process represented in the PCB</a:t>
            </a:r>
          </a:p>
          <a:p>
            <a:endParaRPr lang="en-US" sz="2133" dirty="0"/>
          </a:p>
          <a:p>
            <a:r>
              <a:rPr lang="en-US" sz="2133" dirty="0"/>
              <a:t>Context-switch time is overhead; the system does no useful work while switching</a:t>
            </a:r>
          </a:p>
          <a:p>
            <a:pPr lvl="1"/>
            <a:r>
              <a:rPr lang="en-US" sz="2133" dirty="0"/>
              <a:t>The more complex the OS and the PCB -&gt; longer the context switch</a:t>
            </a:r>
          </a:p>
          <a:p>
            <a:endParaRPr lang="en-US" sz="2133" dirty="0"/>
          </a:p>
          <a:p>
            <a:r>
              <a:rPr lang="en-US" sz="2133" dirty="0"/>
              <a:t>Time dependent on hardware support</a:t>
            </a:r>
          </a:p>
          <a:p>
            <a:pPr lvl="1"/>
            <a:r>
              <a:rPr lang="en-US" sz="2133" dirty="0"/>
              <a:t>Some hardware provides multiple sets of registers per CPU -&gt; multiple contexts loaded at once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 Creation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41600" y="1969911"/>
            <a:ext cx="11371072" cy="6016978"/>
          </a:xfrm>
        </p:spPr>
        <p:txBody>
          <a:bodyPr/>
          <a:lstStyle/>
          <a:p>
            <a:r>
              <a:rPr lang="en-US" sz="2133" b="1" dirty="0"/>
              <a:t>Parent </a:t>
            </a:r>
            <a:r>
              <a:rPr lang="en-US" sz="2133" dirty="0"/>
              <a:t>process create </a:t>
            </a:r>
            <a:r>
              <a:rPr lang="en-US" sz="2133" b="1" dirty="0"/>
              <a:t>children </a:t>
            </a:r>
            <a:r>
              <a:rPr lang="en-US" sz="2133" dirty="0"/>
              <a:t>processes, which, in turn create other processes, forming a tree of processes</a:t>
            </a:r>
          </a:p>
          <a:p>
            <a:endParaRPr lang="en-US" sz="1244" dirty="0"/>
          </a:p>
          <a:p>
            <a:r>
              <a:rPr lang="en-US" sz="2133" dirty="0"/>
              <a:t>Generally, process identified and managed via </a:t>
            </a:r>
            <a:r>
              <a:rPr lang="en-US" sz="2133" b="1" dirty="0"/>
              <a:t>a process identifier </a:t>
            </a:r>
            <a:r>
              <a:rPr lang="en-US" sz="2133" dirty="0"/>
              <a:t>(</a:t>
            </a:r>
            <a:r>
              <a:rPr lang="en-US" sz="2133" b="1" dirty="0" err="1"/>
              <a:t>pid</a:t>
            </a:r>
            <a:r>
              <a:rPr lang="en-US" sz="2133" dirty="0"/>
              <a:t>)</a:t>
            </a:r>
          </a:p>
          <a:p>
            <a:endParaRPr lang="en-US" sz="1244" dirty="0"/>
          </a:p>
          <a:p>
            <a:r>
              <a:rPr lang="en-US" sz="2133" dirty="0"/>
              <a:t>Resource sharing</a:t>
            </a:r>
          </a:p>
          <a:p>
            <a:pPr lvl="1"/>
            <a:r>
              <a:rPr lang="en-US" sz="2133" dirty="0"/>
              <a:t>Parent and children share all resources</a:t>
            </a:r>
          </a:p>
          <a:p>
            <a:pPr lvl="1"/>
            <a:r>
              <a:rPr lang="en-US" sz="2133" dirty="0"/>
              <a:t>Children share subset of parent’s resources</a:t>
            </a:r>
          </a:p>
          <a:p>
            <a:pPr lvl="1"/>
            <a:r>
              <a:rPr lang="en-US" sz="2133" dirty="0"/>
              <a:t>Parent and child share no resources</a:t>
            </a:r>
          </a:p>
          <a:p>
            <a:pPr lvl="1"/>
            <a:endParaRPr lang="en-US" sz="1244" dirty="0"/>
          </a:p>
          <a:p>
            <a:r>
              <a:rPr lang="en-US" sz="2133" dirty="0"/>
              <a:t>Execution</a:t>
            </a:r>
          </a:p>
          <a:p>
            <a:pPr lvl="1"/>
            <a:r>
              <a:rPr lang="en-US" sz="2133" dirty="0"/>
              <a:t>Parent and children execute concurrently</a:t>
            </a:r>
          </a:p>
          <a:p>
            <a:pPr lvl="1"/>
            <a:r>
              <a:rPr lang="en-US" sz="2133" dirty="0"/>
              <a:t>Parent waits until children terminate</a:t>
            </a:r>
          </a:p>
          <a:p>
            <a:pPr>
              <a:buFont typeface="Monotype Sorts" charset="2"/>
              <a:buNone/>
            </a:pPr>
            <a:endParaRPr lang="en-US" sz="2133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2641601" y="1969912"/>
            <a:ext cx="11338560" cy="5369279"/>
          </a:xfrm>
        </p:spPr>
        <p:txBody>
          <a:bodyPr/>
          <a:lstStyle/>
          <a:p>
            <a:r>
              <a:rPr lang="en-US" sz="2489" dirty="0"/>
              <a:t>To introduce the notion of a process -- a program in execution, which forms the basis of all computation</a:t>
            </a:r>
          </a:p>
          <a:p>
            <a:endParaRPr lang="en-US" sz="2489" dirty="0"/>
          </a:p>
          <a:p>
            <a:r>
              <a:rPr lang="en-US" sz="2489" dirty="0"/>
              <a:t>To describe the various features of processes, including scheduling, creation and termination, and communication</a:t>
            </a:r>
          </a:p>
          <a:p>
            <a:endParaRPr lang="en-US" sz="2489" dirty="0"/>
          </a:p>
          <a:p>
            <a:r>
              <a:rPr lang="en-US" sz="2489" dirty="0"/>
              <a:t>To describe communication in client-server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458635" y="836790"/>
            <a:ext cx="10155767" cy="682978"/>
          </a:xfrm>
        </p:spPr>
        <p:txBody>
          <a:bodyPr/>
          <a:lstStyle/>
          <a:p>
            <a:pPr eaLnBrk="1" hangingPunct="1"/>
            <a:r>
              <a:rPr lang="en-US" smtClean="0"/>
              <a:t>Process Creation (Cont.)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41600" y="1953656"/>
            <a:ext cx="10972800" cy="5369279"/>
          </a:xfrm>
        </p:spPr>
        <p:txBody>
          <a:bodyPr/>
          <a:lstStyle/>
          <a:p>
            <a:r>
              <a:rPr lang="en-US" sz="2489" dirty="0"/>
              <a:t>Address space</a:t>
            </a:r>
          </a:p>
          <a:p>
            <a:pPr lvl="1"/>
            <a:r>
              <a:rPr lang="en-US" sz="2489" dirty="0"/>
              <a:t>Child duplicate of parent</a:t>
            </a:r>
          </a:p>
          <a:p>
            <a:pPr lvl="1"/>
            <a:r>
              <a:rPr lang="en-US" sz="2489" dirty="0"/>
              <a:t>Child has a program loaded into it</a:t>
            </a:r>
          </a:p>
          <a:p>
            <a:pPr lvl="1"/>
            <a:endParaRPr lang="en-US" sz="2489" dirty="0"/>
          </a:p>
          <a:p>
            <a:r>
              <a:rPr lang="en-US" sz="2489" dirty="0"/>
              <a:t>UNIX examples</a:t>
            </a:r>
          </a:p>
          <a:p>
            <a:pPr lvl="1"/>
            <a:r>
              <a:rPr lang="en-US" sz="2489" b="1" dirty="0"/>
              <a:t>fork</a:t>
            </a:r>
            <a:r>
              <a:rPr lang="en-US" sz="2489" dirty="0"/>
              <a:t> system call creates new process</a:t>
            </a:r>
          </a:p>
          <a:p>
            <a:pPr lvl="1"/>
            <a:r>
              <a:rPr lang="en-US" sz="2489" b="1" dirty="0"/>
              <a:t>exec</a:t>
            </a:r>
            <a:r>
              <a:rPr lang="en-US" sz="2489" dirty="0"/>
              <a:t> system call used after a </a:t>
            </a:r>
            <a:r>
              <a:rPr lang="en-US" sz="2489" b="1" dirty="0"/>
              <a:t>fork</a:t>
            </a:r>
            <a:r>
              <a:rPr lang="en-US" sz="2489" dirty="0"/>
              <a:t> to replace the process’ memory space with a new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 Creation</a:t>
            </a:r>
          </a:p>
        </p:txBody>
      </p:sp>
      <p:pic>
        <p:nvPicPr>
          <p:cNvPr id="24579" name="Picture 4" descr="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8191" y="3032480"/>
            <a:ext cx="10003367" cy="2239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213101" y="836790"/>
            <a:ext cx="10972800" cy="682978"/>
          </a:xfrm>
        </p:spPr>
        <p:txBody>
          <a:bodyPr/>
          <a:lstStyle/>
          <a:p>
            <a:pPr eaLnBrk="1" hangingPunct="1"/>
            <a:r>
              <a:rPr lang="en-US" smtClean="0"/>
              <a:t>C Program Forking Separate Process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1002" y="1783646"/>
            <a:ext cx="6618111" cy="6002867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1777">
                <a:latin typeface="Monaco" charset="0"/>
              </a:rPr>
              <a:t>#include &lt;sys/types.h&gt;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1777">
                <a:latin typeface="Monaco" charset="0"/>
              </a:rPr>
              <a:t>#include &lt;studio.h&gt;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1777">
                <a:latin typeface="Monaco" charset="0"/>
              </a:rPr>
              <a:t>#include &lt;unistd.h&gt;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1777">
                <a:latin typeface="Monaco" charset="0"/>
              </a:rPr>
              <a:t>int main()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1777">
                <a:latin typeface="Monaco" charset="0"/>
              </a:rPr>
              <a:t>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1777">
                <a:latin typeface="Monaco" charset="0"/>
              </a:rPr>
              <a:t>pid_t  pid;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1777">
                <a:latin typeface="Monaco" charset="0"/>
              </a:rPr>
              <a:t>	/* fork another process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1777">
                <a:latin typeface="Monaco" charset="0"/>
              </a:rPr>
              <a:t>	pid = fork();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1777">
                <a:latin typeface="Monaco" charset="0"/>
              </a:rPr>
              <a:t>	if (pid &lt; 0) { /* error occurred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1777">
                <a:latin typeface="Monaco" charset="0"/>
              </a:rPr>
              <a:t>		fprintf(stderr, "Fork Failed");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1777">
                <a:latin typeface="Monaco" charset="0"/>
              </a:rPr>
              <a:t>		return 1;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1777">
                <a:latin typeface="Monaco" charset="0"/>
              </a:rPr>
              <a:t>	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1777">
                <a:latin typeface="Monaco" charset="0"/>
              </a:rPr>
              <a:t>	else if (pid == 0) { /* child process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1777">
                <a:latin typeface="Monaco" charset="0"/>
              </a:rPr>
              <a:t>		execlp("/bin/ls", "ls", NULL);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1777">
                <a:latin typeface="Monaco" charset="0"/>
              </a:rPr>
              <a:t>	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1777">
                <a:latin typeface="Monaco" charset="0"/>
              </a:rPr>
              <a:t>	else { /* parent process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1777">
                <a:latin typeface="Monaco" charset="0"/>
              </a:rPr>
              <a:t>		/* parent will wait for the child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1777">
                <a:latin typeface="Monaco" charset="0"/>
              </a:rPr>
              <a:t>		wait (NULL);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1777">
                <a:latin typeface="Monaco" charset="0"/>
              </a:rPr>
              <a:t>		printf ("Child Complete");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1777">
                <a:latin typeface="Monaco" charset="0"/>
              </a:rPr>
              <a:t>	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1777">
                <a:latin typeface="Monaco" charset="0"/>
              </a:rPr>
              <a:t>	return 0;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1777">
                <a:latin typeface="Monaco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3356" y="836790"/>
            <a:ext cx="10972800" cy="682978"/>
          </a:xfrm>
        </p:spPr>
        <p:txBody>
          <a:bodyPr/>
          <a:lstStyle/>
          <a:p>
            <a:pPr eaLnBrk="1" hangingPunct="1"/>
            <a:r>
              <a:rPr lang="en-US" smtClean="0"/>
              <a:t>A Tree of Processes on Solaris</a:t>
            </a:r>
          </a:p>
        </p:txBody>
      </p:sp>
      <p:pic>
        <p:nvPicPr>
          <p:cNvPr id="26627" name="Picture 6" descr="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9224" y="1924757"/>
            <a:ext cx="7634111" cy="5978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 Termination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76742" y="1923905"/>
            <a:ext cx="11578565" cy="5369279"/>
          </a:xfrm>
        </p:spPr>
        <p:txBody>
          <a:bodyPr/>
          <a:lstStyle/>
          <a:p>
            <a:r>
              <a:rPr lang="en-US" sz="2489" dirty="0"/>
              <a:t>Process executes last statement and asks the operating system to delete it (</a:t>
            </a:r>
            <a:r>
              <a:rPr lang="en-US" sz="2489" b="1" dirty="0"/>
              <a:t>exit</a:t>
            </a:r>
            <a:r>
              <a:rPr lang="en-US" sz="2489" dirty="0"/>
              <a:t>)</a:t>
            </a:r>
          </a:p>
          <a:p>
            <a:pPr lvl="1"/>
            <a:r>
              <a:rPr lang="en-US" sz="2489" dirty="0"/>
              <a:t>Output data from child to parent (via </a:t>
            </a:r>
            <a:r>
              <a:rPr lang="en-US" sz="2489" b="1" dirty="0"/>
              <a:t>wait</a:t>
            </a:r>
            <a:r>
              <a:rPr lang="en-US" sz="2489" dirty="0"/>
              <a:t>)</a:t>
            </a:r>
          </a:p>
          <a:p>
            <a:pPr lvl="1"/>
            <a:r>
              <a:rPr lang="en-US" sz="2489" dirty="0"/>
              <a:t>Process’ resources are </a:t>
            </a:r>
            <a:r>
              <a:rPr lang="en-US" sz="2489" dirty="0" err="1"/>
              <a:t>deallocated</a:t>
            </a:r>
            <a:r>
              <a:rPr lang="en-US" sz="2489" dirty="0"/>
              <a:t> by operating system</a:t>
            </a:r>
          </a:p>
          <a:p>
            <a:pPr lvl="1"/>
            <a:endParaRPr lang="en-US" sz="2489" dirty="0"/>
          </a:p>
          <a:p>
            <a:r>
              <a:rPr lang="en-US" sz="2489" dirty="0"/>
              <a:t>Parent may terminate execution of children processes (</a:t>
            </a:r>
            <a:r>
              <a:rPr lang="en-US" sz="2489" b="1" dirty="0"/>
              <a:t>abort</a:t>
            </a:r>
            <a:r>
              <a:rPr lang="en-US" sz="2489" dirty="0"/>
              <a:t>)</a:t>
            </a:r>
          </a:p>
          <a:p>
            <a:pPr lvl="1"/>
            <a:r>
              <a:rPr lang="en-US" sz="2489" dirty="0"/>
              <a:t>Child has exceeded allocated resources</a:t>
            </a:r>
          </a:p>
          <a:p>
            <a:pPr lvl="1"/>
            <a:r>
              <a:rPr lang="en-US" sz="2489" dirty="0"/>
              <a:t>Task assigned to child is no longer required</a:t>
            </a:r>
          </a:p>
          <a:p>
            <a:pPr lvl="1"/>
            <a:r>
              <a:rPr lang="en-US" sz="2489" dirty="0"/>
              <a:t>If parent is exiting</a:t>
            </a:r>
          </a:p>
          <a:p>
            <a:pPr lvl="2"/>
            <a:r>
              <a:rPr lang="en-US" sz="2489" dirty="0"/>
              <a:t>Some operating systems do not allow child to continue if its parent terminates</a:t>
            </a:r>
          </a:p>
          <a:p>
            <a:pPr lvl="3"/>
            <a:r>
              <a:rPr lang="en-US" sz="2489" dirty="0"/>
              <a:t>All children terminated - </a:t>
            </a:r>
            <a:r>
              <a:rPr lang="en-US" sz="2489" b="1" dirty="0"/>
              <a:t>cascading termination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3342924" y="836790"/>
            <a:ext cx="10271477" cy="682978"/>
          </a:xfrm>
        </p:spPr>
        <p:txBody>
          <a:bodyPr/>
          <a:lstStyle/>
          <a:p>
            <a:r>
              <a:rPr lang="en-US" smtClean="0"/>
              <a:t>Interprocess Communication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2389940" y="1969912"/>
            <a:ext cx="11665367" cy="5369279"/>
          </a:xfrm>
        </p:spPr>
        <p:txBody>
          <a:bodyPr/>
          <a:lstStyle/>
          <a:p>
            <a:r>
              <a:rPr lang="en-US" sz="2489" dirty="0"/>
              <a:t>Processes within a system may be </a:t>
            </a:r>
            <a:r>
              <a:rPr lang="en-US" sz="2489" b="1" dirty="0"/>
              <a:t>independent </a:t>
            </a:r>
            <a:r>
              <a:rPr lang="en-US" sz="2489" dirty="0"/>
              <a:t>or </a:t>
            </a:r>
            <a:r>
              <a:rPr lang="en-US" sz="2489" b="1" dirty="0"/>
              <a:t>cooperating</a:t>
            </a:r>
          </a:p>
          <a:p>
            <a:r>
              <a:rPr lang="en-US" sz="2489" dirty="0"/>
              <a:t>Cooperating process can affect or be affected by other processes, including sharing data</a:t>
            </a:r>
          </a:p>
          <a:p>
            <a:r>
              <a:rPr lang="en-US" sz="2489" dirty="0"/>
              <a:t>Reasons for cooperating processes:</a:t>
            </a:r>
          </a:p>
          <a:p>
            <a:pPr lvl="1"/>
            <a:r>
              <a:rPr lang="en-US" sz="2489" dirty="0"/>
              <a:t>Information sharing</a:t>
            </a:r>
          </a:p>
          <a:p>
            <a:pPr lvl="1"/>
            <a:r>
              <a:rPr lang="en-US" sz="2489" dirty="0"/>
              <a:t>Computation speedup</a:t>
            </a:r>
          </a:p>
          <a:p>
            <a:pPr lvl="1"/>
            <a:r>
              <a:rPr lang="en-US" sz="2489" dirty="0"/>
              <a:t>Modularity</a:t>
            </a:r>
          </a:p>
          <a:p>
            <a:pPr lvl="1"/>
            <a:r>
              <a:rPr lang="en-US" sz="2489" dirty="0"/>
              <a:t>Convenience	</a:t>
            </a:r>
          </a:p>
          <a:p>
            <a:r>
              <a:rPr lang="en-US" sz="2489" dirty="0"/>
              <a:t>Cooperating processes need </a:t>
            </a:r>
            <a:r>
              <a:rPr lang="en-US" sz="2489" b="1" dirty="0" err="1"/>
              <a:t>interprocess</a:t>
            </a:r>
            <a:r>
              <a:rPr lang="en-US" sz="2489" b="1" dirty="0"/>
              <a:t> communication </a:t>
            </a:r>
            <a:r>
              <a:rPr lang="en-US" sz="2489" dirty="0"/>
              <a:t>(</a:t>
            </a:r>
            <a:r>
              <a:rPr lang="en-US" sz="2489" b="1" dirty="0"/>
              <a:t>IPC</a:t>
            </a:r>
            <a:r>
              <a:rPr lang="en-US" sz="2489" dirty="0"/>
              <a:t>)</a:t>
            </a:r>
          </a:p>
          <a:p>
            <a:r>
              <a:rPr lang="en-US" sz="2489" dirty="0"/>
              <a:t>Two models of IPC</a:t>
            </a:r>
          </a:p>
          <a:p>
            <a:pPr lvl="1"/>
            <a:r>
              <a:rPr lang="en-US" sz="2489" dirty="0"/>
              <a:t>Shared memory</a:t>
            </a:r>
          </a:p>
          <a:p>
            <a:pPr lvl="1"/>
            <a:r>
              <a:rPr lang="en-US" sz="2489" dirty="0"/>
              <a:t>Message passing</a:t>
            </a:r>
          </a:p>
          <a:p>
            <a:pPr lvl="1"/>
            <a:endParaRPr lang="en-US" sz="2489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Communications Models </a:t>
            </a:r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2334" y="2236613"/>
            <a:ext cx="8604956" cy="508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445935" y="836790"/>
            <a:ext cx="10168467" cy="682978"/>
          </a:xfrm>
        </p:spPr>
        <p:txBody>
          <a:bodyPr/>
          <a:lstStyle/>
          <a:p>
            <a:pPr eaLnBrk="1" hangingPunct="1"/>
            <a:r>
              <a:rPr lang="en-US" smtClean="0"/>
              <a:t>Cooperating Processes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19587" y="1937400"/>
            <a:ext cx="11279294" cy="5369279"/>
          </a:xfrm>
        </p:spPr>
        <p:txBody>
          <a:bodyPr/>
          <a:lstStyle/>
          <a:p>
            <a:r>
              <a:rPr lang="en-US" sz="2489" b="1" dirty="0"/>
              <a:t>Independent</a:t>
            </a:r>
            <a:r>
              <a:rPr lang="en-US" sz="2489" dirty="0"/>
              <a:t> process cannot affect or be affected by the execution of another process</a:t>
            </a:r>
          </a:p>
          <a:p>
            <a:endParaRPr lang="en-US" sz="2489" dirty="0"/>
          </a:p>
          <a:p>
            <a:r>
              <a:rPr lang="en-US" sz="2489" b="1" dirty="0">
                <a:solidFill>
                  <a:srgbClr val="000000"/>
                </a:solidFill>
              </a:rPr>
              <a:t>Cooperating</a:t>
            </a:r>
            <a:r>
              <a:rPr lang="en-US" sz="2489" dirty="0"/>
              <a:t> process can affect or be affected by the execution of another process</a:t>
            </a:r>
          </a:p>
          <a:p>
            <a:endParaRPr lang="en-US" sz="2489" dirty="0"/>
          </a:p>
          <a:p>
            <a:r>
              <a:rPr lang="en-US" sz="2489" dirty="0"/>
              <a:t>Advantages of process cooperation</a:t>
            </a:r>
          </a:p>
          <a:p>
            <a:pPr lvl="1"/>
            <a:r>
              <a:rPr lang="en-US" sz="2489" dirty="0"/>
              <a:t>Information sharing </a:t>
            </a:r>
          </a:p>
          <a:p>
            <a:pPr lvl="1"/>
            <a:r>
              <a:rPr lang="en-US" sz="2489" dirty="0"/>
              <a:t>Computation speed-up</a:t>
            </a:r>
          </a:p>
          <a:p>
            <a:pPr lvl="1"/>
            <a:r>
              <a:rPr lang="en-US" sz="2489" dirty="0"/>
              <a:t>Modularity</a:t>
            </a:r>
          </a:p>
          <a:p>
            <a:pPr lvl="1"/>
            <a:r>
              <a:rPr lang="en-US" sz="2489" dirty="0"/>
              <a:t>Convenience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31068" y="836790"/>
            <a:ext cx="10583333" cy="682978"/>
          </a:xfrm>
        </p:spPr>
        <p:txBody>
          <a:bodyPr/>
          <a:lstStyle/>
          <a:p>
            <a:pPr eaLnBrk="1" hangingPunct="1"/>
            <a:r>
              <a:rPr lang="en-US" smtClean="0"/>
              <a:t>Producer-Consumer Problem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7770" y="2180168"/>
            <a:ext cx="11361490" cy="5331178"/>
          </a:xfrm>
        </p:spPr>
        <p:txBody>
          <a:bodyPr/>
          <a:lstStyle/>
          <a:p>
            <a:r>
              <a:rPr lang="en-US" sz="2845" dirty="0"/>
              <a:t>Paradigm for cooperating processes, </a:t>
            </a:r>
            <a:r>
              <a:rPr lang="en-US" sz="2845" i="1" dirty="0"/>
              <a:t>producer</a:t>
            </a:r>
            <a:r>
              <a:rPr lang="en-US" sz="2845" dirty="0"/>
              <a:t> process produces information that is consumed by a </a:t>
            </a:r>
            <a:r>
              <a:rPr lang="en-US" sz="2845" i="1" dirty="0"/>
              <a:t>consumer</a:t>
            </a:r>
            <a:r>
              <a:rPr lang="en-US" sz="2845" dirty="0"/>
              <a:t> process</a:t>
            </a:r>
          </a:p>
          <a:p>
            <a:pPr lvl="1"/>
            <a:r>
              <a:rPr lang="en-US" sz="2845" i="1" dirty="0"/>
              <a:t>unbounded-buffer</a:t>
            </a:r>
            <a:r>
              <a:rPr lang="en-US" sz="2845" dirty="0"/>
              <a:t> places no practical limit on the size of the buffer</a:t>
            </a:r>
          </a:p>
          <a:p>
            <a:pPr lvl="1"/>
            <a:r>
              <a:rPr lang="en-US" sz="2845" i="1" dirty="0"/>
              <a:t>bounded-buffer</a:t>
            </a:r>
            <a:r>
              <a:rPr lang="en-US" sz="2845" dirty="0"/>
              <a:t> assumes that there is a fixed buffer size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814" y="1780876"/>
            <a:ext cx="10150803" cy="535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41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134557" y="836790"/>
            <a:ext cx="8142111" cy="682978"/>
          </a:xfrm>
        </p:spPr>
        <p:txBody>
          <a:bodyPr/>
          <a:lstStyle/>
          <a:p>
            <a:pPr eaLnBrk="1" hangingPunct="1"/>
            <a:r>
              <a:rPr lang="en-US" smtClean="0"/>
              <a:t>Process Concept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0962" y="1985435"/>
            <a:ext cx="11427967" cy="567266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89" dirty="0"/>
              <a:t>An operating system executes a variety of programs:</a:t>
            </a:r>
          </a:p>
          <a:p>
            <a:pPr lvl="1">
              <a:lnSpc>
                <a:spcPct val="90000"/>
              </a:lnSpc>
            </a:pPr>
            <a:r>
              <a:rPr lang="en-US" sz="2489" dirty="0"/>
              <a:t>Batch system – jobs</a:t>
            </a:r>
          </a:p>
          <a:p>
            <a:pPr lvl="1">
              <a:lnSpc>
                <a:spcPct val="90000"/>
              </a:lnSpc>
            </a:pPr>
            <a:r>
              <a:rPr lang="en-US" sz="2489" dirty="0"/>
              <a:t>Time-shared systems – user programs or tasks</a:t>
            </a:r>
          </a:p>
          <a:p>
            <a:pPr lvl="1">
              <a:lnSpc>
                <a:spcPct val="90000"/>
              </a:lnSpc>
            </a:pPr>
            <a:endParaRPr lang="en-US" sz="2489" dirty="0"/>
          </a:p>
          <a:p>
            <a:pPr>
              <a:lnSpc>
                <a:spcPct val="90000"/>
              </a:lnSpc>
            </a:pPr>
            <a:r>
              <a:rPr lang="en-US" sz="2489" dirty="0"/>
              <a:t>Textbook uses the terms </a:t>
            </a:r>
            <a:r>
              <a:rPr lang="en-US" sz="2489" i="1" dirty="0"/>
              <a:t>job</a:t>
            </a:r>
            <a:r>
              <a:rPr lang="en-US" sz="2489" dirty="0"/>
              <a:t> and </a:t>
            </a:r>
            <a:r>
              <a:rPr lang="en-US" sz="2489" i="1" dirty="0"/>
              <a:t>process</a:t>
            </a:r>
            <a:r>
              <a:rPr lang="en-US" sz="2489" dirty="0"/>
              <a:t> almost interchangeably</a:t>
            </a:r>
          </a:p>
          <a:p>
            <a:pPr>
              <a:lnSpc>
                <a:spcPct val="90000"/>
              </a:lnSpc>
            </a:pPr>
            <a:endParaRPr lang="en-US" sz="2489" dirty="0"/>
          </a:p>
          <a:p>
            <a:pPr>
              <a:lnSpc>
                <a:spcPct val="90000"/>
              </a:lnSpc>
            </a:pPr>
            <a:r>
              <a:rPr lang="en-US" sz="2489" dirty="0"/>
              <a:t>Process – a program in execution; process execution must progress in sequential fashion</a:t>
            </a:r>
          </a:p>
          <a:p>
            <a:pPr>
              <a:lnSpc>
                <a:spcPct val="90000"/>
              </a:lnSpc>
            </a:pPr>
            <a:endParaRPr lang="en-US" sz="2489" dirty="0"/>
          </a:p>
          <a:p>
            <a:pPr>
              <a:lnSpc>
                <a:spcPct val="90000"/>
              </a:lnSpc>
            </a:pPr>
            <a:r>
              <a:rPr lang="en-US" sz="2489" dirty="0"/>
              <a:t>A process includes:</a:t>
            </a:r>
          </a:p>
          <a:p>
            <a:pPr lvl="1">
              <a:lnSpc>
                <a:spcPct val="90000"/>
              </a:lnSpc>
            </a:pPr>
            <a:r>
              <a:rPr lang="en-US" sz="2489" dirty="0"/>
              <a:t>program counter </a:t>
            </a:r>
          </a:p>
          <a:p>
            <a:pPr lvl="1">
              <a:lnSpc>
                <a:spcPct val="90000"/>
              </a:lnSpc>
            </a:pPr>
            <a:r>
              <a:rPr lang="en-US" sz="2489" dirty="0"/>
              <a:t>stack</a:t>
            </a:r>
          </a:p>
          <a:p>
            <a:pPr lvl="1">
              <a:lnSpc>
                <a:spcPct val="90000"/>
              </a:lnSpc>
            </a:pPr>
            <a:r>
              <a:rPr lang="en-US" sz="2489" dirty="0"/>
              <a:t>data section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166535" y="1006124"/>
            <a:ext cx="10765367" cy="541867"/>
          </a:xfrm>
        </p:spPr>
        <p:txBody>
          <a:bodyPr/>
          <a:lstStyle/>
          <a:p>
            <a:pPr eaLnBrk="1" hangingPunct="1"/>
            <a:r>
              <a:rPr lang="en-US" sz="3556" dirty="0"/>
              <a:t>Bounded-Buffer – </a:t>
            </a:r>
            <a:br>
              <a:rPr lang="en-US" sz="3556" dirty="0"/>
            </a:br>
            <a:r>
              <a:rPr lang="en-US" sz="3556" dirty="0"/>
              <a:t>Shared-Memory Solution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29728" y="2046459"/>
            <a:ext cx="11302175" cy="5571067"/>
          </a:xfrm>
        </p:spPr>
        <p:txBody>
          <a:bodyPr/>
          <a:lstStyle/>
          <a:p>
            <a:r>
              <a:rPr lang="en-US" sz="1777" dirty="0"/>
              <a:t>Shared data</a:t>
            </a:r>
          </a:p>
          <a:p>
            <a:pPr marL="2030615" lvl="3">
              <a:buNone/>
            </a:pPr>
            <a:r>
              <a:rPr lang="en-US" sz="2845" dirty="0"/>
              <a:t>#define BUFFER_SIZE 10</a:t>
            </a:r>
          </a:p>
          <a:p>
            <a:pPr marL="2030615" lvl="3">
              <a:buNone/>
            </a:pPr>
            <a:r>
              <a:rPr lang="en-US" sz="2845" dirty="0" err="1"/>
              <a:t>typedef</a:t>
            </a:r>
            <a:r>
              <a:rPr lang="en-US" sz="2845" dirty="0"/>
              <a:t> </a:t>
            </a:r>
            <a:r>
              <a:rPr lang="en-US" sz="2845" dirty="0" err="1"/>
              <a:t>struct</a:t>
            </a:r>
            <a:r>
              <a:rPr lang="en-US" sz="2845" dirty="0"/>
              <a:t> {</a:t>
            </a:r>
          </a:p>
          <a:p>
            <a:pPr marL="2030615" lvl="3">
              <a:buNone/>
            </a:pPr>
            <a:r>
              <a:rPr lang="en-US" sz="2845" dirty="0"/>
              <a:t>	. . .</a:t>
            </a:r>
          </a:p>
          <a:p>
            <a:pPr marL="2030615" lvl="3">
              <a:buNone/>
            </a:pPr>
            <a:r>
              <a:rPr lang="en-US" sz="2845" dirty="0"/>
              <a:t>} item;</a:t>
            </a:r>
          </a:p>
          <a:p>
            <a:pPr marL="2030615" lvl="3">
              <a:buNone/>
            </a:pPr>
            <a:endParaRPr lang="en-US" sz="1067" dirty="0"/>
          </a:p>
          <a:p>
            <a:pPr marL="2030615" lvl="3">
              <a:buNone/>
            </a:pPr>
            <a:r>
              <a:rPr lang="en-US" sz="2845" dirty="0"/>
              <a:t>item buffer[BUFFER_SIZE];</a:t>
            </a:r>
          </a:p>
          <a:p>
            <a:pPr marL="2030615" lvl="3">
              <a:buNone/>
            </a:pPr>
            <a:r>
              <a:rPr lang="en-US" sz="2845" dirty="0" err="1"/>
              <a:t>int</a:t>
            </a:r>
            <a:r>
              <a:rPr lang="en-US" sz="2845" dirty="0"/>
              <a:t> in = 0; </a:t>
            </a:r>
            <a:r>
              <a:rPr lang="en-US" sz="2845" dirty="0">
                <a:solidFill>
                  <a:srgbClr val="FF0000"/>
                </a:solidFill>
              </a:rPr>
              <a:t>“indicates that where next item would go”</a:t>
            </a:r>
          </a:p>
          <a:p>
            <a:pPr marL="2030615" lvl="3">
              <a:buNone/>
            </a:pPr>
            <a:r>
              <a:rPr lang="en-US" sz="2845" dirty="0" err="1"/>
              <a:t>int</a:t>
            </a:r>
            <a:r>
              <a:rPr lang="en-US" sz="2845" dirty="0"/>
              <a:t> out = 0;</a:t>
            </a:r>
            <a:r>
              <a:rPr lang="en-US" sz="2845" dirty="0">
                <a:solidFill>
                  <a:srgbClr val="FF0000"/>
                </a:solidFill>
              </a:rPr>
              <a:t>” which item will consume”</a:t>
            </a:r>
          </a:p>
          <a:p>
            <a:pPr marL="2030615" lvl="3">
              <a:buNone/>
            </a:pPr>
            <a:endParaRPr lang="en-US" sz="1067" dirty="0"/>
          </a:p>
          <a:p>
            <a:r>
              <a:rPr lang="en-US" sz="1777" dirty="0"/>
              <a:t>Solution is correct, but can only use BUFFER_SIZE-1 elements</a:t>
            </a:r>
          </a:p>
          <a:p>
            <a:pPr marL="2030615" lvl="3">
              <a:buNone/>
            </a:pPr>
            <a:endParaRPr lang="en-US" sz="2845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522134" y="836790"/>
            <a:ext cx="10092267" cy="682978"/>
          </a:xfrm>
        </p:spPr>
        <p:txBody>
          <a:bodyPr/>
          <a:lstStyle/>
          <a:p>
            <a:pPr eaLnBrk="1" hangingPunct="1"/>
            <a:r>
              <a:rPr lang="en-US" smtClean="0"/>
              <a:t>Bounded-Buffer – Producer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6656" y="2201333"/>
            <a:ext cx="9801578" cy="5312834"/>
          </a:xfrm>
        </p:spPr>
        <p:txBody>
          <a:bodyPr/>
          <a:lstStyle/>
          <a:p>
            <a:pPr>
              <a:buFont typeface="Monotype Sorts" charset="2"/>
              <a:buNone/>
            </a:pPr>
            <a:endParaRPr lang="en-US" sz="2578" dirty="0">
              <a:latin typeface="Monaco" charset="0"/>
            </a:endParaRPr>
          </a:p>
          <a:p>
            <a:pPr>
              <a:buFont typeface="Monotype Sorts" charset="2"/>
              <a:buNone/>
            </a:pPr>
            <a:r>
              <a:rPr lang="en-US" sz="2578" dirty="0">
                <a:latin typeface="Monaco" charset="0"/>
              </a:rPr>
              <a:t>	while (true) {</a:t>
            </a:r>
            <a:br>
              <a:rPr lang="en-US" sz="2578" dirty="0">
                <a:latin typeface="Monaco" charset="0"/>
              </a:rPr>
            </a:br>
            <a:r>
              <a:rPr lang="en-US" sz="2578" dirty="0">
                <a:latin typeface="Monaco" charset="0"/>
              </a:rPr>
              <a:t>   /* Produce an item */</a:t>
            </a:r>
          </a:p>
          <a:p>
            <a:pPr>
              <a:buFont typeface="Monotype Sorts" charset="2"/>
              <a:buNone/>
            </a:pPr>
            <a:r>
              <a:rPr lang="en-US" sz="2578" dirty="0">
                <a:latin typeface="Monaco" charset="0"/>
              </a:rPr>
              <a:t>        while (((in = (in + 1) % BUFFER SIZE </a:t>
            </a:r>
            <a:r>
              <a:rPr lang="en-US" sz="2578" dirty="0" smtClean="0">
                <a:latin typeface="Monaco" charset="0"/>
              </a:rPr>
              <a:t>)  </a:t>
            </a:r>
            <a:r>
              <a:rPr lang="en-US" sz="2578" dirty="0">
                <a:latin typeface="Monaco" charset="0"/>
              </a:rPr>
              <a:t>== out)</a:t>
            </a:r>
          </a:p>
          <a:p>
            <a:pPr>
              <a:buFont typeface="Monotype Sorts" charset="2"/>
              <a:buNone/>
            </a:pPr>
            <a:r>
              <a:rPr lang="en-US" sz="2578" dirty="0">
                <a:latin typeface="Monaco" charset="0"/>
              </a:rPr>
              <a:t>	     ;   /* do nothing -- no free buffers */</a:t>
            </a:r>
          </a:p>
          <a:p>
            <a:pPr>
              <a:buFont typeface="Monotype Sorts" charset="2"/>
              <a:buNone/>
            </a:pPr>
            <a:r>
              <a:rPr lang="en-US" sz="2578" dirty="0">
                <a:latin typeface="Monaco" charset="0"/>
              </a:rPr>
              <a:t>	    buffer[in] = item;</a:t>
            </a:r>
          </a:p>
          <a:p>
            <a:pPr>
              <a:buFont typeface="Monotype Sorts" charset="2"/>
              <a:buNone/>
            </a:pPr>
            <a:r>
              <a:rPr lang="en-US" sz="2578" dirty="0">
                <a:latin typeface="Monaco" charset="0"/>
              </a:rPr>
              <a:t>	    in = (in + 1) % BUFFER SIZE;</a:t>
            </a:r>
          </a:p>
          <a:p>
            <a:pPr>
              <a:buFont typeface="Monotype Sorts" charset="2"/>
              <a:buNone/>
            </a:pPr>
            <a:r>
              <a:rPr lang="en-US" sz="2578" dirty="0">
                <a:latin typeface="Monaco" charset="0"/>
              </a:rPr>
              <a:t>     }</a:t>
            </a:r>
          </a:p>
          <a:p>
            <a:pPr>
              <a:buFont typeface="Monotype Sorts" charset="2"/>
              <a:buNone/>
            </a:pPr>
            <a:endParaRPr lang="en-US" sz="2578" dirty="0">
              <a:latin typeface="Monaco" charset="0"/>
            </a:endParaRPr>
          </a:p>
          <a:p>
            <a:pPr>
              <a:buFont typeface="Monotype Sorts" charset="2"/>
              <a:buNone/>
            </a:pPr>
            <a:endParaRPr lang="en-US" sz="2578" dirty="0"/>
          </a:p>
          <a:p>
            <a:pPr>
              <a:buFont typeface="Monotype Sorts" charset="2"/>
              <a:buNone/>
            </a:pPr>
            <a:r>
              <a:rPr lang="en-US" sz="2045" dirty="0"/>
              <a:t>	</a:t>
            </a:r>
          </a:p>
          <a:p>
            <a:pPr marL="9103192" lvl="4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Bounded Buffer – Consumer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5001" y="2286001"/>
            <a:ext cx="8211256" cy="5228167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smtClean="0">
                <a:latin typeface="Monaco" charset="0"/>
              </a:rPr>
              <a:t>	</a:t>
            </a:r>
            <a:r>
              <a:rPr lang="en-US" sz="2578">
                <a:latin typeface="Monaco" charset="0"/>
              </a:rPr>
              <a:t>while (true) {</a:t>
            </a:r>
          </a:p>
          <a:p>
            <a:pPr>
              <a:buFont typeface="Monotype Sorts" charset="2"/>
              <a:buNone/>
            </a:pPr>
            <a:r>
              <a:rPr lang="en-US" sz="2578">
                <a:latin typeface="Monaco" charset="0"/>
              </a:rPr>
              <a:t>          while (in == out)</a:t>
            </a:r>
          </a:p>
          <a:p>
            <a:pPr>
              <a:buFont typeface="Monotype Sorts" charset="2"/>
              <a:buNone/>
            </a:pPr>
            <a:r>
              <a:rPr lang="en-US" sz="2578">
                <a:latin typeface="Monaco" charset="0"/>
              </a:rPr>
              <a:t>                 ; // do nothing -- nothing to consume</a:t>
            </a:r>
          </a:p>
          <a:p>
            <a:pPr>
              <a:buFont typeface="Monotype Sorts" charset="2"/>
              <a:buNone/>
            </a:pPr>
            <a:endParaRPr lang="en-US" sz="2578">
              <a:latin typeface="Monaco" charset="0"/>
            </a:endParaRPr>
          </a:p>
          <a:p>
            <a:pPr>
              <a:buFont typeface="Monotype Sorts" charset="2"/>
              <a:buNone/>
            </a:pPr>
            <a:r>
              <a:rPr lang="en-US" sz="2578">
                <a:latin typeface="Monaco" charset="0"/>
              </a:rPr>
              <a:t>	     // remove an item from the buffer</a:t>
            </a:r>
          </a:p>
          <a:p>
            <a:pPr>
              <a:buFont typeface="Monotype Sorts" charset="2"/>
              <a:buNone/>
            </a:pPr>
            <a:r>
              <a:rPr lang="en-US" sz="2578">
                <a:latin typeface="Monaco" charset="0"/>
              </a:rPr>
              <a:t>	     item = buffer[out];</a:t>
            </a:r>
          </a:p>
          <a:p>
            <a:pPr>
              <a:buFont typeface="Monotype Sorts" charset="2"/>
              <a:buNone/>
            </a:pPr>
            <a:r>
              <a:rPr lang="en-US" sz="2578">
                <a:latin typeface="Monaco" charset="0"/>
              </a:rPr>
              <a:t>	     out = (out + 1) % BUFFER SIZE;</a:t>
            </a:r>
          </a:p>
          <a:p>
            <a:pPr>
              <a:buFont typeface="Monotype Sorts" charset="2"/>
              <a:buNone/>
            </a:pPr>
            <a:r>
              <a:rPr lang="en-US" sz="2578">
                <a:latin typeface="Monaco" charset="0"/>
              </a:rPr>
              <a:t>	return item;</a:t>
            </a:r>
          </a:p>
          <a:p>
            <a:pPr>
              <a:buFont typeface="Monotype Sorts" charset="2"/>
              <a:buNone/>
            </a:pPr>
            <a:r>
              <a:rPr lang="en-US" sz="2578" i="1">
                <a:latin typeface="Monaco" charset="0"/>
              </a:rPr>
              <a:t>     </a:t>
            </a:r>
            <a:r>
              <a:rPr lang="en-US" sz="2578">
                <a:latin typeface="Monaco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51856" y="859368"/>
            <a:ext cx="10972800" cy="682978"/>
          </a:xfrm>
        </p:spPr>
        <p:txBody>
          <a:bodyPr/>
          <a:lstStyle/>
          <a:p>
            <a:pPr eaLnBrk="1" hangingPunct="1"/>
            <a:r>
              <a:rPr lang="en-US" sz="3200"/>
              <a:t>Interprocess Communication – </a:t>
            </a:r>
            <a:br>
              <a:rPr lang="en-US" sz="3200"/>
            </a:br>
            <a:r>
              <a:rPr lang="en-US" sz="3200"/>
              <a:t>Message Passing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84612" y="1986168"/>
            <a:ext cx="11401367" cy="536927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89" dirty="0"/>
              <a:t>Mechanism for processes to communicate and to synchronize their actions</a:t>
            </a:r>
          </a:p>
          <a:p>
            <a:pPr>
              <a:lnSpc>
                <a:spcPct val="90000"/>
              </a:lnSpc>
            </a:pPr>
            <a:r>
              <a:rPr lang="en-US" sz="2489" dirty="0"/>
              <a:t>Message system – processes communicate with each other without resorting to shared variables</a:t>
            </a:r>
          </a:p>
          <a:p>
            <a:pPr>
              <a:lnSpc>
                <a:spcPct val="90000"/>
              </a:lnSpc>
            </a:pPr>
            <a:r>
              <a:rPr lang="en-US" sz="2489" dirty="0"/>
              <a:t>IPC facility provides two operations:</a:t>
            </a:r>
          </a:p>
          <a:p>
            <a:pPr lvl="1">
              <a:lnSpc>
                <a:spcPct val="90000"/>
              </a:lnSpc>
            </a:pPr>
            <a:r>
              <a:rPr lang="en-US" sz="2489" b="1" dirty="0"/>
              <a:t>send</a:t>
            </a:r>
            <a:r>
              <a:rPr lang="en-US" sz="2489" dirty="0"/>
              <a:t>(</a:t>
            </a:r>
            <a:r>
              <a:rPr lang="en-US" sz="2489" i="1" dirty="0"/>
              <a:t>message</a:t>
            </a:r>
            <a:r>
              <a:rPr lang="en-US" sz="2489" dirty="0"/>
              <a:t>) – message size fixed or variable </a:t>
            </a:r>
          </a:p>
          <a:p>
            <a:pPr lvl="1">
              <a:lnSpc>
                <a:spcPct val="90000"/>
              </a:lnSpc>
            </a:pPr>
            <a:r>
              <a:rPr lang="en-US" sz="2489" b="1" dirty="0"/>
              <a:t>receive</a:t>
            </a:r>
            <a:r>
              <a:rPr lang="en-US" sz="2489" dirty="0"/>
              <a:t>(</a:t>
            </a:r>
            <a:r>
              <a:rPr lang="en-US" sz="2489" i="1" dirty="0"/>
              <a:t>message</a:t>
            </a:r>
            <a:r>
              <a:rPr lang="en-US" sz="2489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89" dirty="0"/>
              <a:t>If </a:t>
            </a:r>
            <a:r>
              <a:rPr lang="en-US" sz="2489" i="1" dirty="0"/>
              <a:t>P</a:t>
            </a:r>
            <a:r>
              <a:rPr lang="en-US" sz="2489" dirty="0"/>
              <a:t> and </a:t>
            </a:r>
            <a:r>
              <a:rPr lang="en-US" sz="2489" i="1" dirty="0"/>
              <a:t>Q</a:t>
            </a:r>
            <a:r>
              <a:rPr lang="en-US" sz="2489" dirty="0"/>
              <a:t> wish to communicate, they need to:</a:t>
            </a:r>
          </a:p>
          <a:p>
            <a:pPr lvl="1">
              <a:lnSpc>
                <a:spcPct val="90000"/>
              </a:lnSpc>
            </a:pPr>
            <a:r>
              <a:rPr lang="en-US" sz="2489" dirty="0"/>
              <a:t>establish a </a:t>
            </a:r>
            <a:r>
              <a:rPr lang="en-US" sz="2489" i="1" dirty="0"/>
              <a:t>communication</a:t>
            </a:r>
            <a:r>
              <a:rPr lang="en-US" sz="2489" dirty="0"/>
              <a:t> </a:t>
            </a:r>
            <a:r>
              <a:rPr lang="en-US" sz="2489" i="1" dirty="0"/>
              <a:t>link</a:t>
            </a:r>
            <a:r>
              <a:rPr lang="en-US" sz="2489" dirty="0"/>
              <a:t> between them</a:t>
            </a:r>
          </a:p>
          <a:p>
            <a:pPr lvl="1">
              <a:lnSpc>
                <a:spcPct val="90000"/>
              </a:lnSpc>
            </a:pPr>
            <a:r>
              <a:rPr lang="en-US" sz="2489" dirty="0"/>
              <a:t>exchange messages via send/receive</a:t>
            </a:r>
          </a:p>
          <a:p>
            <a:pPr>
              <a:lnSpc>
                <a:spcPct val="90000"/>
              </a:lnSpc>
            </a:pPr>
            <a:r>
              <a:rPr lang="en-US" sz="2489" dirty="0"/>
              <a:t>Implementation of communication link</a:t>
            </a:r>
          </a:p>
          <a:p>
            <a:pPr lvl="1">
              <a:lnSpc>
                <a:spcPct val="90000"/>
              </a:lnSpc>
            </a:pPr>
            <a:r>
              <a:rPr lang="en-US" sz="2489" dirty="0"/>
              <a:t>physical (e.g., shared memory, hardware bus)</a:t>
            </a:r>
          </a:p>
          <a:p>
            <a:pPr lvl="1">
              <a:lnSpc>
                <a:spcPct val="90000"/>
              </a:lnSpc>
            </a:pPr>
            <a:r>
              <a:rPr lang="en-US" sz="2489" dirty="0"/>
              <a:t>logical (e.g., logical properties)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458635" y="836790"/>
            <a:ext cx="10155767" cy="682978"/>
          </a:xfrm>
        </p:spPr>
        <p:txBody>
          <a:bodyPr/>
          <a:lstStyle/>
          <a:p>
            <a:pPr eaLnBrk="1" hangingPunct="1"/>
            <a:r>
              <a:rPr lang="en-US" smtClean="0"/>
              <a:t>Implementation Questions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0581" y="1985248"/>
            <a:ext cx="11493383" cy="5369279"/>
          </a:xfrm>
        </p:spPr>
        <p:txBody>
          <a:bodyPr/>
          <a:lstStyle/>
          <a:p>
            <a:r>
              <a:rPr lang="en-US" sz="2845" dirty="0"/>
              <a:t>How are links established?</a:t>
            </a:r>
          </a:p>
          <a:p>
            <a:r>
              <a:rPr lang="en-US" sz="2845" dirty="0"/>
              <a:t>Can a link be associated with more than two processes?</a:t>
            </a:r>
          </a:p>
          <a:p>
            <a:r>
              <a:rPr lang="en-US" sz="2845" dirty="0"/>
              <a:t>How many links can there be between every pair of communicating processes?</a:t>
            </a:r>
          </a:p>
          <a:p>
            <a:r>
              <a:rPr lang="en-US" sz="2845" dirty="0"/>
              <a:t>What is the capacity of a link?</a:t>
            </a:r>
          </a:p>
          <a:p>
            <a:r>
              <a:rPr lang="en-US" sz="2845" dirty="0"/>
              <a:t>Is the size of a message that the link can accommodate fixed or variable?</a:t>
            </a:r>
          </a:p>
          <a:p>
            <a:r>
              <a:rPr lang="en-US" sz="2845" dirty="0"/>
              <a:t>Is a link unidirectional or bi-directional?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Direct Communication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26898" y="1519768"/>
            <a:ext cx="11659080" cy="6078461"/>
          </a:xfrm>
        </p:spPr>
        <p:txBody>
          <a:bodyPr/>
          <a:lstStyle/>
          <a:p>
            <a:r>
              <a:rPr lang="en-US" sz="2489" dirty="0"/>
              <a:t>Processes must name each other explicitly:</a:t>
            </a:r>
          </a:p>
          <a:p>
            <a:pPr lvl="1"/>
            <a:r>
              <a:rPr lang="en-US" sz="2489" b="1" dirty="0"/>
              <a:t>send</a:t>
            </a:r>
            <a:r>
              <a:rPr lang="en-US" sz="2489" dirty="0"/>
              <a:t> (</a:t>
            </a:r>
            <a:r>
              <a:rPr lang="en-US" sz="2489" i="1" dirty="0"/>
              <a:t>P, message</a:t>
            </a:r>
            <a:r>
              <a:rPr lang="en-US" sz="2489" dirty="0"/>
              <a:t>) – send a message to process P</a:t>
            </a:r>
          </a:p>
          <a:p>
            <a:pPr lvl="1"/>
            <a:r>
              <a:rPr lang="en-US" sz="2489" b="1" dirty="0"/>
              <a:t>receive</a:t>
            </a:r>
            <a:r>
              <a:rPr lang="en-US" sz="2489" dirty="0"/>
              <a:t>(</a:t>
            </a:r>
            <a:r>
              <a:rPr lang="en-US" sz="2489" i="1" dirty="0"/>
              <a:t>Q, message</a:t>
            </a:r>
            <a:r>
              <a:rPr lang="en-US" sz="2489" dirty="0"/>
              <a:t>) – receive a message from process Q</a:t>
            </a:r>
          </a:p>
          <a:p>
            <a:pPr lvl="1"/>
            <a:endParaRPr lang="en-US" sz="2489" dirty="0"/>
          </a:p>
          <a:p>
            <a:r>
              <a:rPr lang="en-US" sz="2489" dirty="0"/>
              <a:t>Properties of communication link</a:t>
            </a:r>
          </a:p>
          <a:p>
            <a:pPr lvl="1"/>
            <a:r>
              <a:rPr lang="en-US" sz="2489" dirty="0"/>
              <a:t>Links are established automatically</a:t>
            </a:r>
          </a:p>
          <a:p>
            <a:pPr lvl="1"/>
            <a:r>
              <a:rPr lang="en-US" sz="2489" dirty="0"/>
              <a:t>A link is associated with exactly one pair of communicating processes</a:t>
            </a:r>
          </a:p>
          <a:p>
            <a:pPr lvl="1"/>
            <a:r>
              <a:rPr lang="en-US" sz="2489" dirty="0"/>
              <a:t>Between each pair there exists exactly one link</a:t>
            </a:r>
          </a:p>
          <a:p>
            <a:pPr lvl="1"/>
            <a:r>
              <a:rPr lang="en-US" sz="2489" dirty="0"/>
              <a:t>The link may be unidirectional, but is usually </a:t>
            </a:r>
            <a:r>
              <a:rPr lang="en-US" sz="2489" dirty="0" smtClean="0"/>
              <a:t>bi-directional</a:t>
            </a:r>
          </a:p>
          <a:p>
            <a:r>
              <a:rPr lang="en-US" sz="2489" dirty="0" smtClean="0"/>
              <a:t>Symmetry  </a:t>
            </a:r>
          </a:p>
          <a:p>
            <a:r>
              <a:rPr lang="en-US" sz="2489" dirty="0" smtClean="0"/>
              <a:t> , Asymmetry ( send (p, message)   receive( id , message)</a:t>
            </a:r>
          </a:p>
          <a:p>
            <a:endParaRPr lang="en-US" sz="2489" dirty="0"/>
          </a:p>
          <a:p>
            <a:pPr marL="579974" lvl="1" indent="0">
              <a:buNone/>
            </a:pPr>
            <a:endParaRPr lang="en-US" sz="2489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Indirect Communication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479" y="1519769"/>
            <a:ext cx="11429042" cy="4929011"/>
          </a:xfrm>
        </p:spPr>
        <p:txBody>
          <a:bodyPr/>
          <a:lstStyle/>
          <a:p>
            <a:r>
              <a:rPr lang="en-US" sz="2489" dirty="0"/>
              <a:t>Messages are directed and received from mailboxes (also referred to as ports)</a:t>
            </a:r>
          </a:p>
          <a:p>
            <a:pPr lvl="1"/>
            <a:r>
              <a:rPr lang="en-US" sz="2489" dirty="0"/>
              <a:t>Each mailbox has a unique id</a:t>
            </a:r>
          </a:p>
          <a:p>
            <a:pPr lvl="1"/>
            <a:r>
              <a:rPr lang="en-US" sz="2489" dirty="0"/>
              <a:t>Processes can communicate only if they share a mailbox</a:t>
            </a:r>
          </a:p>
          <a:p>
            <a:pPr lvl="1"/>
            <a:endParaRPr lang="en-US" sz="2489" dirty="0"/>
          </a:p>
          <a:p>
            <a:r>
              <a:rPr lang="en-US" sz="2489" dirty="0"/>
              <a:t>Properties of communication link</a:t>
            </a:r>
          </a:p>
          <a:p>
            <a:pPr lvl="1"/>
            <a:r>
              <a:rPr lang="en-US" sz="2489" dirty="0"/>
              <a:t>Link established only if processes share a common mailbox</a:t>
            </a:r>
          </a:p>
          <a:p>
            <a:pPr lvl="1"/>
            <a:r>
              <a:rPr lang="en-US" sz="2489" dirty="0"/>
              <a:t>A link may be associated with many processes</a:t>
            </a:r>
          </a:p>
          <a:p>
            <a:pPr lvl="1"/>
            <a:r>
              <a:rPr lang="en-US" sz="2489" dirty="0"/>
              <a:t>Each pair of processes may share several communication links</a:t>
            </a:r>
          </a:p>
          <a:p>
            <a:pPr lvl="1"/>
            <a:r>
              <a:rPr lang="en-US" sz="2489" dirty="0"/>
              <a:t>Link may be unidirectional or bi-directional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2011" y="6219066"/>
            <a:ext cx="3451991" cy="2416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Indirect Communication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65555" y="2000772"/>
            <a:ext cx="11705088" cy="4528255"/>
          </a:xfrm>
        </p:spPr>
        <p:txBody>
          <a:bodyPr/>
          <a:lstStyle/>
          <a:p>
            <a:r>
              <a:rPr lang="en-US" sz="2845" dirty="0"/>
              <a:t>Operations</a:t>
            </a:r>
          </a:p>
          <a:p>
            <a:pPr lvl="1"/>
            <a:r>
              <a:rPr lang="en-US" sz="2845" dirty="0"/>
              <a:t>create a new mailbox</a:t>
            </a:r>
          </a:p>
          <a:p>
            <a:pPr lvl="1"/>
            <a:r>
              <a:rPr lang="en-US" sz="2845" dirty="0"/>
              <a:t>send and receive messages through mailbox</a:t>
            </a:r>
          </a:p>
          <a:p>
            <a:pPr lvl="1"/>
            <a:r>
              <a:rPr lang="en-US" sz="2845" dirty="0"/>
              <a:t>destroy a mailbox</a:t>
            </a:r>
          </a:p>
          <a:p>
            <a:pPr lvl="1"/>
            <a:endParaRPr lang="en-US" sz="2845" dirty="0"/>
          </a:p>
          <a:p>
            <a:r>
              <a:rPr lang="en-US" sz="2845" dirty="0"/>
              <a:t>Primitives are defined as:</a:t>
            </a:r>
          </a:p>
          <a:p>
            <a:pPr>
              <a:buFont typeface="Monotype Sorts" charset="2"/>
              <a:buNone/>
            </a:pPr>
            <a:r>
              <a:rPr lang="en-US" sz="2845" dirty="0"/>
              <a:t>	</a:t>
            </a:r>
            <a:r>
              <a:rPr lang="en-US" sz="2845" b="1" dirty="0"/>
              <a:t>send</a:t>
            </a:r>
            <a:r>
              <a:rPr lang="en-US" sz="2845" dirty="0"/>
              <a:t>(</a:t>
            </a:r>
            <a:r>
              <a:rPr lang="en-US" sz="2845" i="1" dirty="0"/>
              <a:t>A, message</a:t>
            </a:r>
            <a:r>
              <a:rPr lang="en-US" sz="2845" dirty="0"/>
              <a:t>) – send a message to mailbox A</a:t>
            </a:r>
          </a:p>
          <a:p>
            <a:pPr>
              <a:buFont typeface="Monotype Sorts" charset="2"/>
              <a:buNone/>
            </a:pPr>
            <a:r>
              <a:rPr lang="en-US" sz="2845" dirty="0"/>
              <a:t>	</a:t>
            </a:r>
            <a:r>
              <a:rPr lang="en-US" sz="2845" b="1" dirty="0"/>
              <a:t>receive</a:t>
            </a:r>
            <a:r>
              <a:rPr lang="en-US" sz="2845" dirty="0"/>
              <a:t>(</a:t>
            </a:r>
            <a:r>
              <a:rPr lang="en-US" sz="2845" i="1" dirty="0"/>
              <a:t>A, message</a:t>
            </a:r>
            <a:r>
              <a:rPr lang="en-US" sz="2845" dirty="0"/>
              <a:t>) – receive a message from mailbox 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6101" y="427205"/>
            <a:ext cx="10414000" cy="682978"/>
          </a:xfrm>
        </p:spPr>
        <p:txBody>
          <a:bodyPr/>
          <a:lstStyle/>
          <a:p>
            <a:pPr eaLnBrk="1" hangingPunct="1"/>
            <a:r>
              <a:rPr lang="en-US" dirty="0" smtClean="0"/>
              <a:t>Indirect Communication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069" y="1403482"/>
            <a:ext cx="15648316" cy="6515567"/>
          </a:xfrm>
        </p:spPr>
        <p:txBody>
          <a:bodyPr/>
          <a:lstStyle/>
          <a:p>
            <a:r>
              <a:rPr lang="en-US" sz="3600" dirty="0"/>
              <a:t>Mailbox sharing</a:t>
            </a:r>
          </a:p>
          <a:p>
            <a:pPr lvl="1"/>
            <a:r>
              <a:rPr lang="en-US" sz="3600" i="1" dirty="0"/>
              <a:t>P</a:t>
            </a:r>
            <a:r>
              <a:rPr lang="en-US" sz="3600" i="1" baseline="-25000" dirty="0"/>
              <a:t>1</a:t>
            </a:r>
            <a:r>
              <a:rPr lang="en-US" sz="3600" i="1" dirty="0"/>
              <a:t>, P</a:t>
            </a:r>
            <a:r>
              <a:rPr lang="en-US" sz="3600" i="1" baseline="-25000" dirty="0"/>
              <a:t>2</a:t>
            </a:r>
            <a:r>
              <a:rPr lang="en-US" sz="3600" i="1" dirty="0"/>
              <a:t>,</a:t>
            </a:r>
            <a:r>
              <a:rPr lang="en-US" sz="3600" dirty="0"/>
              <a:t> and</a:t>
            </a:r>
            <a:r>
              <a:rPr lang="en-US" sz="3600" i="1" dirty="0"/>
              <a:t> P</a:t>
            </a:r>
            <a:r>
              <a:rPr lang="en-US" sz="3600" i="1" baseline="-25000" dirty="0"/>
              <a:t>3</a:t>
            </a:r>
            <a:r>
              <a:rPr lang="en-US" sz="3600" dirty="0"/>
              <a:t> share mailbox A</a:t>
            </a:r>
          </a:p>
          <a:p>
            <a:pPr lvl="1"/>
            <a:r>
              <a:rPr lang="en-US" sz="3600" i="1" dirty="0"/>
              <a:t>P</a:t>
            </a:r>
            <a:r>
              <a:rPr lang="en-US" sz="3600" i="1" baseline="-25000" dirty="0"/>
              <a:t>1</a:t>
            </a:r>
            <a:r>
              <a:rPr lang="en-US" sz="3600" dirty="0"/>
              <a:t>, sends; </a:t>
            </a:r>
            <a:r>
              <a:rPr lang="en-US" sz="3600" i="1" dirty="0"/>
              <a:t>P</a:t>
            </a:r>
            <a:r>
              <a:rPr lang="en-US" sz="3600" i="1" baseline="-25000" dirty="0"/>
              <a:t>2</a:t>
            </a:r>
            <a:r>
              <a:rPr lang="en-US" sz="3600" i="1" dirty="0"/>
              <a:t> </a:t>
            </a:r>
            <a:r>
              <a:rPr lang="en-US" sz="3600" dirty="0"/>
              <a:t>and</a:t>
            </a:r>
            <a:r>
              <a:rPr lang="en-US" sz="3600" i="1" dirty="0"/>
              <a:t> P</a:t>
            </a:r>
            <a:r>
              <a:rPr lang="en-US" sz="3600" i="1" baseline="-25000" dirty="0"/>
              <a:t>3</a:t>
            </a:r>
            <a:r>
              <a:rPr lang="en-US" sz="3600" dirty="0"/>
              <a:t> receive</a:t>
            </a:r>
          </a:p>
          <a:p>
            <a:pPr lvl="1"/>
            <a:r>
              <a:rPr lang="en-US" sz="3600" dirty="0"/>
              <a:t>Who gets the message?</a:t>
            </a:r>
          </a:p>
          <a:p>
            <a:pPr lvl="1"/>
            <a:endParaRPr lang="en-US" sz="3600" dirty="0"/>
          </a:p>
          <a:p>
            <a:r>
              <a:rPr lang="en-US" sz="3600" dirty="0"/>
              <a:t>Solutions</a:t>
            </a:r>
          </a:p>
          <a:p>
            <a:pPr lvl="1"/>
            <a:r>
              <a:rPr lang="en-US" sz="3600" dirty="0"/>
              <a:t>Allow a link to be associated with at most two processes</a:t>
            </a:r>
          </a:p>
          <a:p>
            <a:pPr lvl="1"/>
            <a:r>
              <a:rPr lang="en-US" sz="3600" dirty="0"/>
              <a:t>Allow only one process at a time to execute a receive operation</a:t>
            </a:r>
          </a:p>
          <a:p>
            <a:pPr lvl="1"/>
            <a:r>
              <a:rPr lang="en-US" sz="3600" dirty="0"/>
              <a:t>Allow the system to select arbitrarily the receiver.  Sender is notified who the receiver was.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Synchronization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1094" y="1404403"/>
            <a:ext cx="15613812" cy="5369279"/>
          </a:xfrm>
        </p:spPr>
        <p:txBody>
          <a:bodyPr/>
          <a:lstStyle/>
          <a:p>
            <a:pPr marL="482606" indent="-482606"/>
            <a:r>
              <a:rPr lang="en-US" sz="3600" dirty="0"/>
              <a:t>Message passing may be either </a:t>
            </a:r>
            <a:r>
              <a:rPr lang="en-US" sz="3600" b="1" dirty="0">
                <a:solidFill>
                  <a:srgbClr val="C00000"/>
                </a:solidFill>
              </a:rPr>
              <a:t>blocking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/>
              <a:t>or </a:t>
            </a:r>
            <a:r>
              <a:rPr lang="en-US" sz="3600" b="1" dirty="0">
                <a:solidFill>
                  <a:srgbClr val="C00000"/>
                </a:solidFill>
              </a:rPr>
              <a:t>non-blocking</a:t>
            </a:r>
          </a:p>
          <a:p>
            <a:pPr marL="482606" indent="-482606"/>
            <a:endParaRPr lang="en-US" sz="3600" dirty="0"/>
          </a:p>
          <a:p>
            <a:pPr marL="482606" indent="-482606"/>
            <a:r>
              <a:rPr lang="en-US" sz="3600" b="1" dirty="0"/>
              <a:t>Blocking</a:t>
            </a:r>
            <a:r>
              <a:rPr lang="en-US" sz="3600" dirty="0"/>
              <a:t> is considered </a:t>
            </a:r>
            <a:r>
              <a:rPr lang="en-US" sz="3600" b="1" dirty="0"/>
              <a:t>synchronous</a:t>
            </a:r>
          </a:p>
          <a:p>
            <a:pPr marL="1014602" lvl="1" indent="-434628"/>
            <a:r>
              <a:rPr lang="en-US" sz="3600" b="1" dirty="0"/>
              <a:t>Blocking send </a:t>
            </a:r>
            <a:r>
              <a:rPr lang="en-US" sz="3600" dirty="0"/>
              <a:t>has the sender block until the message is received</a:t>
            </a:r>
          </a:p>
          <a:p>
            <a:pPr marL="1014602" lvl="1" indent="-434628"/>
            <a:r>
              <a:rPr lang="en-US" sz="3600" b="1" dirty="0"/>
              <a:t>Blocking receive </a:t>
            </a:r>
            <a:r>
              <a:rPr lang="en-US" sz="3600" dirty="0"/>
              <a:t>has the receiver block until a message is available</a:t>
            </a:r>
          </a:p>
          <a:p>
            <a:pPr marL="1014602" lvl="1" indent="-434628"/>
            <a:endParaRPr lang="en-US" sz="3600" dirty="0"/>
          </a:p>
          <a:p>
            <a:pPr marL="482606" indent="-482606"/>
            <a:r>
              <a:rPr lang="en-US" sz="3600" b="1" dirty="0"/>
              <a:t>Non-blocking</a:t>
            </a:r>
            <a:r>
              <a:rPr lang="en-US" sz="3600" dirty="0"/>
              <a:t> is considered </a:t>
            </a:r>
            <a:r>
              <a:rPr lang="en-US" sz="3600" b="1" dirty="0"/>
              <a:t>asynchronous</a:t>
            </a:r>
          </a:p>
          <a:p>
            <a:pPr marL="1014602" lvl="1" indent="-434628"/>
            <a:r>
              <a:rPr lang="en-US" sz="3600" b="1" dirty="0"/>
              <a:t>Non-blocking </a:t>
            </a:r>
            <a:r>
              <a:rPr lang="en-US" sz="3600" dirty="0"/>
              <a:t>send has the sender send the message and continue</a:t>
            </a:r>
          </a:p>
          <a:p>
            <a:pPr marL="1014602" lvl="1" indent="-434628"/>
            <a:r>
              <a:rPr lang="en-US" sz="3600" b="1" dirty="0"/>
              <a:t>Non-blocking </a:t>
            </a:r>
            <a:r>
              <a:rPr lang="en-US" sz="3600" dirty="0"/>
              <a:t>receive has the receiver receive a valid message or 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Process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2440771" y="1519768"/>
            <a:ext cx="11636925" cy="5369279"/>
          </a:xfrm>
        </p:spPr>
        <p:txBody>
          <a:bodyPr/>
          <a:lstStyle/>
          <a:p>
            <a:r>
              <a:rPr lang="en-US" sz="2489" dirty="0"/>
              <a:t>Multiple parts</a:t>
            </a:r>
          </a:p>
          <a:p>
            <a:pPr lvl="1"/>
            <a:r>
              <a:rPr lang="en-US" sz="2489" dirty="0"/>
              <a:t>The program code, also called </a:t>
            </a:r>
            <a:r>
              <a:rPr lang="en-US" sz="2489" b="1" dirty="0"/>
              <a:t>text section</a:t>
            </a:r>
          </a:p>
          <a:p>
            <a:pPr lvl="1"/>
            <a:r>
              <a:rPr lang="en-US" sz="2489" dirty="0"/>
              <a:t>Current activity including </a:t>
            </a:r>
            <a:r>
              <a:rPr lang="en-US" sz="2489" b="1" dirty="0"/>
              <a:t>program counter</a:t>
            </a:r>
            <a:r>
              <a:rPr lang="en-US" sz="2489" dirty="0"/>
              <a:t>, processor registers</a:t>
            </a:r>
          </a:p>
          <a:p>
            <a:pPr lvl="1"/>
            <a:r>
              <a:rPr lang="en-US" sz="2489" b="1" dirty="0"/>
              <a:t>Stack </a:t>
            </a:r>
            <a:r>
              <a:rPr lang="en-US" sz="2489" dirty="0"/>
              <a:t>containing temporary data</a:t>
            </a:r>
          </a:p>
          <a:p>
            <a:pPr lvl="2"/>
            <a:r>
              <a:rPr lang="en-US" sz="2489" dirty="0"/>
              <a:t>Function parameters, return addresses, local variables</a:t>
            </a:r>
          </a:p>
          <a:p>
            <a:pPr lvl="1"/>
            <a:r>
              <a:rPr lang="en-US" sz="2489" b="1" dirty="0"/>
              <a:t>Data section </a:t>
            </a:r>
            <a:r>
              <a:rPr lang="en-US" sz="2489" dirty="0"/>
              <a:t>containing global variables</a:t>
            </a:r>
          </a:p>
          <a:p>
            <a:pPr lvl="1"/>
            <a:r>
              <a:rPr lang="en-US" sz="2489" b="1" dirty="0"/>
              <a:t>Heap </a:t>
            </a:r>
            <a:r>
              <a:rPr lang="en-US" sz="2489" dirty="0"/>
              <a:t>containing memory dynamically allocated during run time</a:t>
            </a:r>
          </a:p>
          <a:p>
            <a:r>
              <a:rPr lang="en-US" sz="2489" dirty="0"/>
              <a:t>Program is passive entity, process is active </a:t>
            </a:r>
          </a:p>
          <a:p>
            <a:pPr lvl="1"/>
            <a:r>
              <a:rPr lang="en-US" sz="2489" dirty="0"/>
              <a:t>Program becomes process when executable file loaded into memory</a:t>
            </a:r>
          </a:p>
          <a:p>
            <a:r>
              <a:rPr lang="en-US" sz="2489" dirty="0"/>
              <a:t>Execution of program started via GUI mouse clicks, command line entry of its name, </a:t>
            </a:r>
            <a:r>
              <a:rPr lang="en-US" sz="2489" dirty="0" err="1"/>
              <a:t>etc</a:t>
            </a:r>
            <a:endParaRPr lang="en-US" sz="2489" dirty="0"/>
          </a:p>
          <a:p>
            <a:r>
              <a:rPr lang="en-US" sz="2489" dirty="0"/>
              <a:t>One program can be several processes</a:t>
            </a:r>
          </a:p>
          <a:p>
            <a:pPr lvl="1"/>
            <a:r>
              <a:rPr lang="en-US" sz="2489" dirty="0"/>
              <a:t>Consider multiple users executing the same program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Buffering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2411" y="1814637"/>
            <a:ext cx="15678985" cy="4841123"/>
          </a:xfrm>
        </p:spPr>
        <p:txBody>
          <a:bodyPr/>
          <a:lstStyle/>
          <a:p>
            <a:pPr algn="just"/>
            <a:r>
              <a:rPr lang="en-US" sz="3200" dirty="0">
                <a:latin typeface="+mj-lt"/>
              </a:rPr>
              <a:t>Queue of messages attached to the link; implemented in one of three ways</a:t>
            </a:r>
          </a:p>
          <a:p>
            <a:pPr lvl="1" algn="just">
              <a:buFont typeface="Monotype Sorts" charset="2"/>
              <a:buNone/>
            </a:pPr>
            <a:r>
              <a:rPr lang="en-US" sz="3200" dirty="0">
                <a:solidFill>
                  <a:srgbClr val="CC6600"/>
                </a:solidFill>
                <a:latin typeface="+mj-lt"/>
              </a:rPr>
              <a:t>1.</a:t>
            </a:r>
            <a:r>
              <a:rPr lang="en-US" sz="3200" dirty="0">
                <a:latin typeface="+mj-lt"/>
              </a:rPr>
              <a:t>	</a:t>
            </a:r>
            <a:r>
              <a:rPr lang="en-US" sz="3200" dirty="0">
                <a:solidFill>
                  <a:srgbClr val="C00000"/>
                </a:solidFill>
                <a:latin typeface="+mj-lt"/>
              </a:rPr>
              <a:t>Zero capacity </a:t>
            </a:r>
            <a:r>
              <a:rPr lang="en-US" sz="3200" dirty="0">
                <a:latin typeface="+mj-lt"/>
              </a:rPr>
              <a:t>– 0 </a:t>
            </a:r>
            <a:r>
              <a:rPr lang="en-US" sz="3200" dirty="0" smtClean="0">
                <a:latin typeface="+mj-lt"/>
              </a:rPr>
              <a:t>messages Sender </a:t>
            </a:r>
            <a:r>
              <a:rPr lang="en-US" sz="3200" dirty="0">
                <a:latin typeface="+mj-lt"/>
              </a:rPr>
              <a:t>must wait for receiver </a:t>
            </a:r>
          </a:p>
          <a:p>
            <a:pPr lvl="1" algn="just">
              <a:buFont typeface="Monotype Sorts" charset="2"/>
              <a:buNone/>
            </a:pPr>
            <a:r>
              <a:rPr lang="en-US" sz="3200" dirty="0">
                <a:solidFill>
                  <a:srgbClr val="CC6600"/>
                </a:solidFill>
                <a:latin typeface="+mj-lt"/>
              </a:rPr>
              <a:t>2.</a:t>
            </a:r>
            <a:r>
              <a:rPr lang="en-US" sz="3200" dirty="0">
                <a:solidFill>
                  <a:srgbClr val="C00000"/>
                </a:solidFill>
                <a:latin typeface="+mj-lt"/>
              </a:rPr>
              <a:t>	Bounded capacity </a:t>
            </a:r>
            <a:r>
              <a:rPr lang="en-US" sz="3200" dirty="0">
                <a:latin typeface="+mj-lt"/>
              </a:rPr>
              <a:t>– finite length of </a:t>
            </a:r>
            <a:r>
              <a:rPr lang="en-US" sz="3200" i="1" dirty="0">
                <a:latin typeface="+mj-lt"/>
              </a:rPr>
              <a:t>n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 smtClean="0">
                <a:latin typeface="+mj-lt"/>
              </a:rPr>
              <a:t>messages Sender </a:t>
            </a:r>
            <a:r>
              <a:rPr lang="en-US" sz="3200" dirty="0">
                <a:latin typeface="+mj-lt"/>
              </a:rPr>
              <a:t>must wait if link full</a:t>
            </a:r>
          </a:p>
          <a:p>
            <a:pPr lvl="1" algn="just">
              <a:buFont typeface="Monotype Sorts" charset="2"/>
              <a:buNone/>
            </a:pPr>
            <a:r>
              <a:rPr lang="en-US" sz="3200" dirty="0">
                <a:solidFill>
                  <a:srgbClr val="CC6600"/>
                </a:solidFill>
                <a:latin typeface="+mj-lt"/>
              </a:rPr>
              <a:t>3.</a:t>
            </a:r>
            <a:r>
              <a:rPr lang="en-US" sz="3200" dirty="0">
                <a:latin typeface="+mj-lt"/>
              </a:rPr>
              <a:t>	</a:t>
            </a:r>
            <a:r>
              <a:rPr lang="en-US" sz="3200" dirty="0">
                <a:solidFill>
                  <a:srgbClr val="C00000"/>
                </a:solidFill>
                <a:latin typeface="+mj-lt"/>
              </a:rPr>
              <a:t>Unbounded capacity </a:t>
            </a:r>
            <a:r>
              <a:rPr lang="en-US" sz="3200" dirty="0">
                <a:latin typeface="+mj-lt"/>
              </a:rPr>
              <a:t>– infinite </a:t>
            </a:r>
            <a:r>
              <a:rPr lang="en-US" sz="3200" dirty="0" smtClean="0">
                <a:latin typeface="+mj-lt"/>
              </a:rPr>
              <a:t>length Sender </a:t>
            </a:r>
            <a:r>
              <a:rPr lang="en-US" sz="3200" dirty="0">
                <a:latin typeface="+mj-lt"/>
              </a:rPr>
              <a:t>never waits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2616520" y="422722"/>
            <a:ext cx="10467623" cy="682978"/>
          </a:xfrm>
        </p:spPr>
        <p:txBody>
          <a:bodyPr/>
          <a:lstStyle/>
          <a:p>
            <a:r>
              <a:rPr lang="en-US" dirty="0" smtClean="0"/>
              <a:t>Examples of IPC Systems - POSIX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65826" y="2000584"/>
            <a:ext cx="15596559" cy="5369279"/>
          </a:xfrm>
        </p:spPr>
        <p:txBody>
          <a:bodyPr/>
          <a:lstStyle/>
          <a:p>
            <a:r>
              <a:rPr lang="en-US" sz="3200" dirty="0"/>
              <a:t>POSIX Shared Memory</a:t>
            </a:r>
          </a:p>
          <a:p>
            <a:pPr lvl="1"/>
            <a:r>
              <a:rPr lang="en-US" sz="3200" dirty="0"/>
              <a:t>Process first creates shared memory segment</a:t>
            </a:r>
          </a:p>
          <a:p>
            <a:pPr lvl="1">
              <a:buFont typeface="Monotype Sorts" charset="2"/>
              <a:buNone/>
            </a:pPr>
            <a:r>
              <a:rPr lang="en-US" sz="3200" dirty="0">
                <a:latin typeface="Courier New" charset="0"/>
                <a:cs typeface="Courier New" charset="0"/>
              </a:rPr>
              <a:t>segment id = </a:t>
            </a:r>
            <a:r>
              <a:rPr lang="en-US" sz="3200" dirty="0" err="1">
                <a:latin typeface="Courier New" charset="0"/>
                <a:cs typeface="Courier New" charset="0"/>
              </a:rPr>
              <a:t>shmget</a:t>
            </a:r>
            <a:r>
              <a:rPr lang="en-US" sz="3200" dirty="0">
                <a:latin typeface="Courier New" charset="0"/>
                <a:cs typeface="Courier New" charset="0"/>
              </a:rPr>
              <a:t>(IPC PRIVATE, size, S IRUSR | S IWUSR);</a:t>
            </a:r>
          </a:p>
          <a:p>
            <a:pPr lvl="1"/>
            <a:r>
              <a:rPr lang="en-US" sz="3200" dirty="0"/>
              <a:t>Process wanting access to that shared memory must attach to it</a:t>
            </a:r>
          </a:p>
          <a:p>
            <a:pPr lvl="1">
              <a:buFont typeface="Monotype Sorts" charset="2"/>
              <a:buNone/>
            </a:pPr>
            <a:r>
              <a:rPr lang="en-US" sz="3200" dirty="0">
                <a:latin typeface="Courier New" charset="0"/>
                <a:cs typeface="Courier New" charset="0"/>
              </a:rPr>
              <a:t>shared memory = (char *) </a:t>
            </a:r>
            <a:r>
              <a:rPr lang="en-US" sz="3200" dirty="0" err="1">
                <a:latin typeface="Courier New" charset="0"/>
                <a:cs typeface="Courier New" charset="0"/>
              </a:rPr>
              <a:t>shmat</a:t>
            </a:r>
            <a:r>
              <a:rPr lang="en-US" sz="3200" dirty="0">
                <a:latin typeface="Courier New" charset="0"/>
                <a:cs typeface="Courier New" charset="0"/>
              </a:rPr>
              <a:t>(id, NULL, 0);</a:t>
            </a:r>
          </a:p>
          <a:p>
            <a:pPr lvl="1"/>
            <a:r>
              <a:rPr lang="en-US" sz="3200" dirty="0"/>
              <a:t>Now the process could write to the shared memory</a:t>
            </a:r>
          </a:p>
          <a:p>
            <a:pPr lvl="1">
              <a:buFont typeface="Monotype Sorts" charset="2"/>
              <a:buNone/>
            </a:pPr>
            <a:r>
              <a:rPr lang="en-US" sz="3200" dirty="0" err="1">
                <a:latin typeface="Courier New" charset="0"/>
                <a:cs typeface="Courier New" charset="0"/>
              </a:rPr>
              <a:t>sprintf</a:t>
            </a:r>
            <a:r>
              <a:rPr lang="en-US" sz="3200" dirty="0">
                <a:latin typeface="Courier New" charset="0"/>
                <a:cs typeface="Courier New" charset="0"/>
              </a:rPr>
              <a:t>(shared memory, "Writing to shared memory");</a:t>
            </a:r>
          </a:p>
          <a:p>
            <a:pPr lvl="1"/>
            <a:r>
              <a:rPr lang="en-US" sz="3200" dirty="0"/>
              <a:t>When done a process can detach the shared memory from its address space</a:t>
            </a:r>
          </a:p>
          <a:p>
            <a:pPr lvl="1">
              <a:buFont typeface="Monotype Sorts" charset="2"/>
              <a:buNone/>
            </a:pPr>
            <a:r>
              <a:rPr lang="en-US" sz="3200" dirty="0" err="1">
                <a:latin typeface="Courier New" charset="0"/>
                <a:cs typeface="Courier New" charset="0"/>
              </a:rPr>
              <a:t>shmdt</a:t>
            </a:r>
            <a:r>
              <a:rPr lang="en-US" sz="3200" dirty="0">
                <a:latin typeface="Courier New" charset="0"/>
                <a:cs typeface="Courier New" charset="0"/>
              </a:rPr>
              <a:t>(shared memory);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3095977" y="457228"/>
            <a:ext cx="10064045" cy="682978"/>
          </a:xfrm>
        </p:spPr>
        <p:txBody>
          <a:bodyPr/>
          <a:lstStyle/>
          <a:p>
            <a:r>
              <a:rPr lang="en-US" smtClean="0"/>
              <a:t>Examples of IPC Systems - Mach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465826" y="1985248"/>
            <a:ext cx="15113480" cy="5369279"/>
          </a:xfrm>
        </p:spPr>
        <p:txBody>
          <a:bodyPr/>
          <a:lstStyle/>
          <a:p>
            <a:r>
              <a:rPr lang="en-US" sz="3200" dirty="0"/>
              <a:t>Mach communication is message based</a:t>
            </a:r>
          </a:p>
          <a:p>
            <a:pPr lvl="1"/>
            <a:r>
              <a:rPr lang="en-US" sz="3200" dirty="0"/>
              <a:t>Even system calls are messages</a:t>
            </a:r>
          </a:p>
          <a:p>
            <a:pPr lvl="1"/>
            <a:r>
              <a:rPr lang="en-US" sz="3200" dirty="0"/>
              <a:t>Each task gets two mailboxes at creation- Kernel and Notify</a:t>
            </a:r>
          </a:p>
          <a:p>
            <a:pPr lvl="1"/>
            <a:r>
              <a:rPr lang="en-US" sz="3200" dirty="0"/>
              <a:t>Only three system calls needed for message transfer</a:t>
            </a:r>
          </a:p>
          <a:p>
            <a:pPr lvl="1">
              <a:buFont typeface="Monotype Sorts" charset="2"/>
              <a:buNone/>
            </a:pPr>
            <a:r>
              <a:rPr lang="en-US" sz="3200" dirty="0" err="1">
                <a:latin typeface="Courier New" charset="0"/>
                <a:cs typeface="Courier New" charset="0"/>
              </a:rPr>
              <a:t>msg_send</a:t>
            </a:r>
            <a:r>
              <a:rPr lang="en-US" sz="3200" dirty="0">
                <a:latin typeface="Courier New" charset="0"/>
                <a:cs typeface="Courier New" charset="0"/>
              </a:rPr>
              <a:t>(), </a:t>
            </a:r>
            <a:r>
              <a:rPr lang="en-US" sz="3200" dirty="0" err="1">
                <a:latin typeface="Courier New" charset="0"/>
                <a:cs typeface="Courier New" charset="0"/>
              </a:rPr>
              <a:t>msg_receive</a:t>
            </a:r>
            <a:r>
              <a:rPr lang="en-US" sz="3200" dirty="0">
                <a:latin typeface="Courier New" charset="0"/>
                <a:cs typeface="Courier New" charset="0"/>
              </a:rPr>
              <a:t>(), </a:t>
            </a:r>
            <a:r>
              <a:rPr lang="en-US" sz="3200" dirty="0" err="1">
                <a:latin typeface="Courier New" charset="0"/>
                <a:cs typeface="Courier New" charset="0"/>
              </a:rPr>
              <a:t>msg_rpc</a:t>
            </a:r>
            <a:r>
              <a:rPr lang="en-US" sz="3200" dirty="0">
                <a:latin typeface="Courier New" charset="0"/>
                <a:cs typeface="Courier New" charset="0"/>
              </a:rPr>
              <a:t>()</a:t>
            </a:r>
          </a:p>
          <a:p>
            <a:pPr lvl="1"/>
            <a:r>
              <a:rPr lang="en-US" sz="3200" dirty="0"/>
              <a:t>Mailboxes needed for </a:t>
            </a:r>
            <a:r>
              <a:rPr lang="en-US" sz="3200" dirty="0" err="1"/>
              <a:t>commuication</a:t>
            </a:r>
            <a:r>
              <a:rPr lang="en-US" sz="3200" dirty="0"/>
              <a:t>, created via</a:t>
            </a:r>
          </a:p>
          <a:p>
            <a:pPr lvl="1">
              <a:buFont typeface="Monotype Sorts" charset="2"/>
              <a:buNone/>
            </a:pPr>
            <a:r>
              <a:rPr lang="en-US" sz="3200" dirty="0" err="1">
                <a:latin typeface="Courier New" charset="0"/>
                <a:cs typeface="Courier New" charset="0"/>
              </a:rPr>
              <a:t>port_allocate</a:t>
            </a:r>
            <a:r>
              <a:rPr lang="en-US" sz="3200" dirty="0">
                <a:latin typeface="Courier New" charset="0"/>
                <a:cs typeface="Courier New" charset="0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2734494" y="370964"/>
            <a:ext cx="10972800" cy="682978"/>
          </a:xfrm>
        </p:spPr>
        <p:txBody>
          <a:bodyPr/>
          <a:lstStyle/>
          <a:p>
            <a:r>
              <a:rPr lang="en-US" sz="3556" dirty="0"/>
              <a:t>Examples of IPC Systems – Windows XP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308474" y="1435074"/>
            <a:ext cx="15824840" cy="5369279"/>
          </a:xfrm>
        </p:spPr>
        <p:txBody>
          <a:bodyPr/>
          <a:lstStyle/>
          <a:p>
            <a:r>
              <a:rPr lang="en-US" sz="3200" dirty="0"/>
              <a:t>Message-passing centric via </a:t>
            </a:r>
            <a:r>
              <a:rPr lang="en-US" sz="3200" b="1" dirty="0">
                <a:solidFill>
                  <a:srgbClr val="0000FF"/>
                </a:solidFill>
              </a:rPr>
              <a:t>local procedure call (LPC)</a:t>
            </a:r>
            <a:r>
              <a:rPr lang="en-US" sz="3200" dirty="0"/>
              <a:t> facility</a:t>
            </a:r>
          </a:p>
          <a:p>
            <a:pPr lvl="1"/>
            <a:r>
              <a:rPr lang="en-US" sz="3200" dirty="0"/>
              <a:t>Only works between processes on the same system</a:t>
            </a:r>
          </a:p>
          <a:p>
            <a:pPr lvl="1"/>
            <a:r>
              <a:rPr lang="en-US" sz="3200" dirty="0"/>
              <a:t>Uses ports (like mailboxes) to establish and maintain communication channels</a:t>
            </a:r>
          </a:p>
          <a:p>
            <a:pPr lvl="1"/>
            <a:r>
              <a:rPr lang="en-US" sz="3200" dirty="0"/>
              <a:t>Communication works as follows:</a:t>
            </a:r>
          </a:p>
          <a:p>
            <a:pPr lvl="2"/>
            <a:r>
              <a:rPr lang="en-US" sz="3200" dirty="0"/>
              <a:t>The client opens a handle to the subsystem’s connection port object.</a:t>
            </a:r>
          </a:p>
          <a:p>
            <a:pPr lvl="2"/>
            <a:r>
              <a:rPr lang="en-US" sz="3200" dirty="0"/>
              <a:t>The client sends a connection request.</a:t>
            </a:r>
          </a:p>
          <a:p>
            <a:pPr lvl="2"/>
            <a:r>
              <a:rPr lang="en-US" sz="3200" dirty="0"/>
              <a:t>The server creates two private communication ports and returns the handle to one of them to the client.</a:t>
            </a:r>
          </a:p>
          <a:p>
            <a:pPr lvl="2"/>
            <a:r>
              <a:rPr lang="en-US" sz="3200" dirty="0"/>
              <a:t>The client and server use the corresponding port handle to send messages or callbacks and to listen for replies.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2823475" y="353711"/>
            <a:ext cx="10972800" cy="682978"/>
          </a:xfrm>
        </p:spPr>
        <p:txBody>
          <a:bodyPr/>
          <a:lstStyle/>
          <a:p>
            <a:r>
              <a:rPr lang="en-US" dirty="0" smtClean="0"/>
              <a:t>Local Procedure Calls in Windows XP</a:t>
            </a:r>
          </a:p>
        </p:txBody>
      </p:sp>
      <p:pic>
        <p:nvPicPr>
          <p:cNvPr id="47107" name="Picture 4" descr="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06974" y="1535502"/>
            <a:ext cx="11627432" cy="6356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601184" y="319205"/>
            <a:ext cx="10972800" cy="682978"/>
          </a:xfrm>
        </p:spPr>
        <p:txBody>
          <a:bodyPr/>
          <a:lstStyle/>
          <a:p>
            <a:pPr eaLnBrk="1" hangingPunct="1"/>
            <a:r>
              <a:rPr lang="en-US" sz="3556"/>
              <a:t>Communications in Client-Server Systems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6452" y="1680448"/>
            <a:ext cx="10972800" cy="5369279"/>
          </a:xfrm>
        </p:spPr>
        <p:txBody>
          <a:bodyPr/>
          <a:lstStyle/>
          <a:p>
            <a:r>
              <a:rPr lang="en-US" sz="3600" dirty="0"/>
              <a:t>Sockets</a:t>
            </a:r>
          </a:p>
          <a:p>
            <a:endParaRPr lang="en-US" sz="3600" dirty="0"/>
          </a:p>
          <a:p>
            <a:r>
              <a:rPr lang="en-US" sz="3600" dirty="0"/>
              <a:t>Remote Procedure Calls</a:t>
            </a:r>
          </a:p>
          <a:p>
            <a:endParaRPr lang="en-US" sz="3600" dirty="0"/>
          </a:p>
          <a:p>
            <a:r>
              <a:rPr lang="en-US" sz="3600" dirty="0"/>
              <a:t>Pipes</a:t>
            </a:r>
          </a:p>
          <a:p>
            <a:endParaRPr lang="en-US" sz="3600" dirty="0"/>
          </a:p>
          <a:p>
            <a:r>
              <a:rPr lang="en-US" sz="3600" dirty="0"/>
              <a:t>Remote Method Invocation (Java)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Sockets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732" y="1881731"/>
            <a:ext cx="14887276" cy="5369279"/>
          </a:xfrm>
        </p:spPr>
        <p:txBody>
          <a:bodyPr/>
          <a:lstStyle/>
          <a:p>
            <a:pPr algn="just"/>
            <a:r>
              <a:rPr lang="en-US" sz="3600" dirty="0"/>
              <a:t>A </a:t>
            </a:r>
            <a:r>
              <a:rPr lang="en-US" sz="3600" b="1" dirty="0">
                <a:solidFill>
                  <a:srgbClr val="0000FF"/>
                </a:solidFill>
              </a:rPr>
              <a:t>socket </a:t>
            </a:r>
            <a:r>
              <a:rPr lang="en-US" sz="3600" dirty="0"/>
              <a:t>is defined as an </a:t>
            </a:r>
            <a:r>
              <a:rPr lang="en-US" sz="3600" i="1" dirty="0"/>
              <a:t>endpoint for communication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dirty="0"/>
              <a:t>Concatenation of IP address and port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dirty="0"/>
              <a:t>The socket </a:t>
            </a:r>
            <a:r>
              <a:rPr lang="en-US" sz="3600" b="1" dirty="0"/>
              <a:t>161.25.19.8:1625</a:t>
            </a:r>
            <a:r>
              <a:rPr lang="en-US" sz="3600" dirty="0"/>
              <a:t> refers to port </a:t>
            </a:r>
            <a:r>
              <a:rPr lang="en-US" sz="3600" b="1" dirty="0"/>
              <a:t>1625</a:t>
            </a:r>
            <a:r>
              <a:rPr lang="en-US" sz="3600" dirty="0"/>
              <a:t> on host </a:t>
            </a:r>
            <a:r>
              <a:rPr lang="en-US" sz="3600" b="1" dirty="0"/>
              <a:t>161.25.19.8</a:t>
            </a:r>
          </a:p>
          <a:p>
            <a:pPr algn="just"/>
            <a:endParaRPr lang="en-US" sz="3600" b="1" dirty="0"/>
          </a:p>
          <a:p>
            <a:pPr algn="just"/>
            <a:r>
              <a:rPr lang="en-US" sz="3600" dirty="0"/>
              <a:t>Communication consists between a pair of sockets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Socket Communication</a:t>
            </a:r>
          </a:p>
        </p:txBody>
      </p:sp>
      <p:pic>
        <p:nvPicPr>
          <p:cNvPr id="5017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9456" y="2276124"/>
            <a:ext cx="8627534" cy="52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Remote Procedure Calls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4225" y="1762878"/>
            <a:ext cx="15732665" cy="5369279"/>
          </a:xfrm>
        </p:spPr>
        <p:txBody>
          <a:bodyPr/>
          <a:lstStyle/>
          <a:p>
            <a:r>
              <a:rPr lang="en-US" sz="3200" dirty="0"/>
              <a:t>Remote procedure call (RPC) abstracts procedure calls between processes on networked systems</a:t>
            </a:r>
          </a:p>
          <a:p>
            <a:endParaRPr lang="en-US" sz="3200" dirty="0"/>
          </a:p>
          <a:p>
            <a:r>
              <a:rPr lang="en-US" sz="3200" b="1" dirty="0"/>
              <a:t>Stubs</a:t>
            </a:r>
            <a:r>
              <a:rPr lang="en-US" sz="3200" dirty="0"/>
              <a:t> – client-side proxy for the actual procedure on the server</a:t>
            </a:r>
          </a:p>
          <a:p>
            <a:endParaRPr lang="en-US" sz="3200" dirty="0"/>
          </a:p>
          <a:p>
            <a:r>
              <a:rPr lang="en-US" sz="3200" dirty="0"/>
              <a:t>The client-side stub locates the server and </a:t>
            </a:r>
            <a:r>
              <a:rPr lang="en-US" sz="3200" i="1" dirty="0" err="1"/>
              <a:t>marshalls</a:t>
            </a:r>
            <a:r>
              <a:rPr lang="en-US" sz="3200" dirty="0"/>
              <a:t> the parameters</a:t>
            </a:r>
          </a:p>
          <a:p>
            <a:endParaRPr lang="en-US" sz="3200" dirty="0"/>
          </a:p>
          <a:p>
            <a:r>
              <a:rPr lang="en-US" sz="3200" dirty="0"/>
              <a:t>The server-side stub receives this message, unpacks the marshalled parameters, and performs the procedure on the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Execution of RPC</a:t>
            </a:r>
          </a:p>
        </p:txBody>
      </p:sp>
      <p:pic>
        <p:nvPicPr>
          <p:cNvPr id="52227" name="Picture 6" descr="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2132" y="1276709"/>
            <a:ext cx="6300670" cy="7522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6690" y="836790"/>
            <a:ext cx="8335434" cy="682978"/>
          </a:xfrm>
        </p:spPr>
        <p:txBody>
          <a:bodyPr/>
          <a:lstStyle/>
          <a:p>
            <a:pPr eaLnBrk="1" hangingPunct="1"/>
            <a:r>
              <a:rPr lang="en-US" smtClean="0"/>
              <a:t>Process State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7268" y="1985435"/>
            <a:ext cx="9828389" cy="3856566"/>
          </a:xfrm>
        </p:spPr>
        <p:txBody>
          <a:bodyPr/>
          <a:lstStyle/>
          <a:p>
            <a:r>
              <a:rPr lang="en-US" sz="2489" dirty="0"/>
              <a:t>As a process executes, it changes </a:t>
            </a:r>
            <a:r>
              <a:rPr lang="en-US" sz="2489" i="1" dirty="0"/>
              <a:t>state</a:t>
            </a:r>
            <a:endParaRPr lang="en-US" sz="2489" dirty="0"/>
          </a:p>
          <a:p>
            <a:pPr lvl="1"/>
            <a:r>
              <a:rPr lang="en-US" sz="2489" b="1" dirty="0"/>
              <a:t>new</a:t>
            </a:r>
            <a:r>
              <a:rPr lang="en-US" sz="2489" dirty="0"/>
              <a:t>:  The process is being created</a:t>
            </a:r>
          </a:p>
          <a:p>
            <a:pPr lvl="1"/>
            <a:r>
              <a:rPr lang="en-US" sz="2489" b="1" dirty="0"/>
              <a:t>running</a:t>
            </a:r>
            <a:r>
              <a:rPr lang="en-US" sz="2489" dirty="0"/>
              <a:t>:  Instructions are being executed</a:t>
            </a:r>
          </a:p>
          <a:p>
            <a:pPr lvl="1"/>
            <a:r>
              <a:rPr lang="en-US" sz="2489" b="1" dirty="0"/>
              <a:t>waiting</a:t>
            </a:r>
            <a:r>
              <a:rPr lang="en-US" sz="2489" dirty="0"/>
              <a:t>:  The process is waiting for some event to occur</a:t>
            </a:r>
          </a:p>
          <a:p>
            <a:pPr lvl="1"/>
            <a:r>
              <a:rPr lang="en-US" sz="2489" b="1" dirty="0"/>
              <a:t>ready</a:t>
            </a:r>
            <a:r>
              <a:rPr lang="en-US" sz="2489" dirty="0"/>
              <a:t>:  The process is waiting to be assigned to a processor</a:t>
            </a:r>
          </a:p>
          <a:p>
            <a:pPr lvl="1"/>
            <a:r>
              <a:rPr lang="en-US" sz="2489" b="1" dirty="0"/>
              <a:t>terminated</a:t>
            </a:r>
            <a:r>
              <a:rPr lang="en-US" sz="2489" dirty="0"/>
              <a:t>:  The process has finished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Pipes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732" y="1805052"/>
            <a:ext cx="15044468" cy="5369279"/>
          </a:xfrm>
        </p:spPr>
        <p:txBody>
          <a:bodyPr/>
          <a:lstStyle/>
          <a:p>
            <a:r>
              <a:rPr lang="en-US" sz="3200" dirty="0"/>
              <a:t>Acts as a conduit allowing two processes to communicate</a:t>
            </a:r>
          </a:p>
          <a:p>
            <a:endParaRPr lang="en-US" sz="3200" dirty="0"/>
          </a:p>
          <a:p>
            <a:r>
              <a:rPr lang="en-US" sz="3200" b="1" dirty="0"/>
              <a:t>Issues</a:t>
            </a:r>
          </a:p>
          <a:p>
            <a:pPr lvl="1"/>
            <a:r>
              <a:rPr lang="en-US" sz="3200" dirty="0"/>
              <a:t>Is communication unidirectional or bidirectional?</a:t>
            </a:r>
          </a:p>
          <a:p>
            <a:pPr lvl="1"/>
            <a:r>
              <a:rPr lang="en-US" sz="3200" dirty="0"/>
              <a:t>In the case of two-way communication, is it half or full-duplex?</a:t>
            </a:r>
          </a:p>
          <a:p>
            <a:pPr lvl="1"/>
            <a:r>
              <a:rPr lang="en-US" sz="3200" dirty="0"/>
              <a:t>Must there exist a relationship (i.e. parent-child) between the communicating processes?</a:t>
            </a:r>
          </a:p>
          <a:p>
            <a:pPr lvl="1"/>
            <a:r>
              <a:rPr lang="en-US" sz="3200" dirty="0"/>
              <a:t>Can the pipes be used over a network?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Ordinary Pipes</a:t>
            </a:r>
          </a:p>
        </p:txBody>
      </p:sp>
      <p:sp>
        <p:nvSpPr>
          <p:cNvPr id="54275" name="Content Placeholder 7"/>
          <p:cNvSpPr>
            <a:spLocks noGrp="1"/>
          </p:cNvSpPr>
          <p:nvPr>
            <p:ph idx="1"/>
          </p:nvPr>
        </p:nvSpPr>
        <p:spPr>
          <a:xfrm>
            <a:off x="398731" y="1918153"/>
            <a:ext cx="14921781" cy="5369279"/>
          </a:xfrm>
        </p:spPr>
        <p:txBody>
          <a:bodyPr/>
          <a:lstStyle/>
          <a:p>
            <a:r>
              <a:rPr lang="en-US" sz="3200" b="1" dirty="0"/>
              <a:t>Ordinary Pipes </a:t>
            </a:r>
            <a:r>
              <a:rPr lang="en-US" sz="3200" dirty="0"/>
              <a:t>allow communication in standard producer-consumer style</a:t>
            </a:r>
            <a:br>
              <a:rPr lang="en-US" sz="3200" dirty="0"/>
            </a:br>
            <a:endParaRPr lang="en-US" sz="3200" dirty="0"/>
          </a:p>
          <a:p>
            <a:r>
              <a:rPr lang="en-US" sz="3200" dirty="0"/>
              <a:t>Producer writes to one end (the </a:t>
            </a:r>
            <a:r>
              <a:rPr lang="en-US" sz="3200" i="1" dirty="0"/>
              <a:t>write-end </a:t>
            </a:r>
            <a:r>
              <a:rPr lang="en-US" sz="3200" dirty="0"/>
              <a:t>of the pipe)</a:t>
            </a:r>
            <a:br>
              <a:rPr lang="en-US" sz="3200" dirty="0"/>
            </a:br>
            <a:endParaRPr lang="en-US" sz="3200" dirty="0"/>
          </a:p>
          <a:p>
            <a:r>
              <a:rPr lang="en-US" sz="3200" dirty="0"/>
              <a:t>Consumer reads from the other end (the </a:t>
            </a:r>
            <a:r>
              <a:rPr lang="en-US" sz="3200" i="1" dirty="0"/>
              <a:t>read-end </a:t>
            </a:r>
            <a:r>
              <a:rPr lang="en-US" sz="3200" dirty="0"/>
              <a:t>of the pipe)</a:t>
            </a:r>
            <a:br>
              <a:rPr lang="en-US" sz="3200" dirty="0"/>
            </a:br>
            <a:endParaRPr lang="en-US" sz="3200" dirty="0"/>
          </a:p>
          <a:p>
            <a:r>
              <a:rPr lang="en-US" sz="3200" dirty="0"/>
              <a:t>Ordinary pipes are therefore unidirectional</a:t>
            </a:r>
            <a:br>
              <a:rPr lang="en-US" sz="3200" dirty="0"/>
            </a:br>
            <a:endParaRPr lang="en-US" sz="3200" dirty="0"/>
          </a:p>
          <a:p>
            <a:r>
              <a:rPr lang="en-US" sz="3200" dirty="0"/>
              <a:t>Require parent-child relationship between communicating processes</a:t>
            </a:r>
          </a:p>
          <a:p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Ordinary Pipes</a:t>
            </a:r>
          </a:p>
        </p:txBody>
      </p:sp>
      <p:pic>
        <p:nvPicPr>
          <p:cNvPr id="55299" name="Picture 4" descr="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02002" y="3189112"/>
            <a:ext cx="10016067" cy="2470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Named Pipes</a:t>
            </a:r>
          </a:p>
        </p:txBody>
      </p:sp>
      <p:sp>
        <p:nvSpPr>
          <p:cNvPr id="56323" name="Content Placeholder 7"/>
          <p:cNvSpPr>
            <a:spLocks noGrp="1"/>
          </p:cNvSpPr>
          <p:nvPr>
            <p:ph idx="1"/>
          </p:nvPr>
        </p:nvSpPr>
        <p:spPr>
          <a:xfrm>
            <a:off x="2411562" y="1969912"/>
            <a:ext cx="11567064" cy="5369279"/>
          </a:xfrm>
        </p:spPr>
        <p:txBody>
          <a:bodyPr/>
          <a:lstStyle/>
          <a:p>
            <a:r>
              <a:rPr lang="en-US" sz="2489" dirty="0"/>
              <a:t>Named Pipes are more powerful than ordinary pipes</a:t>
            </a:r>
            <a:br>
              <a:rPr lang="en-US" sz="2489" dirty="0"/>
            </a:br>
            <a:endParaRPr lang="en-US" sz="2489" dirty="0"/>
          </a:p>
          <a:p>
            <a:r>
              <a:rPr lang="en-US" sz="2489" dirty="0"/>
              <a:t>Communication is bidirectional</a:t>
            </a:r>
            <a:br>
              <a:rPr lang="en-US" sz="2489" dirty="0"/>
            </a:br>
            <a:endParaRPr lang="en-US" sz="2489" dirty="0"/>
          </a:p>
          <a:p>
            <a:r>
              <a:rPr lang="en-US" sz="2489" dirty="0"/>
              <a:t>No parent-child relationship is necessary between the communicating processes</a:t>
            </a:r>
            <a:br>
              <a:rPr lang="en-US" sz="2489" dirty="0"/>
            </a:br>
            <a:endParaRPr lang="en-US" sz="2489" dirty="0"/>
          </a:p>
          <a:p>
            <a:r>
              <a:rPr lang="en-US" sz="2489" dirty="0"/>
              <a:t>Several processes can use the named pipe for communication</a:t>
            </a:r>
            <a:br>
              <a:rPr lang="en-US" sz="2489" dirty="0"/>
            </a:br>
            <a:endParaRPr lang="en-US" sz="2489" dirty="0"/>
          </a:p>
          <a:p>
            <a:r>
              <a:rPr lang="en-US" sz="2489" dirty="0"/>
              <a:t>Provided on both UNIX and Windows systems</a:t>
            </a:r>
          </a:p>
          <a:p>
            <a:endParaRPr lang="en-US" sz="2489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18369" y="836790"/>
            <a:ext cx="10596033" cy="682978"/>
          </a:xfrm>
        </p:spPr>
        <p:txBody>
          <a:bodyPr/>
          <a:lstStyle/>
          <a:p>
            <a:pPr eaLnBrk="1" hangingPunct="1"/>
            <a:r>
              <a:rPr lang="en-US" smtClean="0"/>
              <a:t>Diagram of Process State</a:t>
            </a:r>
          </a:p>
        </p:txBody>
      </p:sp>
      <p:pic>
        <p:nvPicPr>
          <p:cNvPr id="10243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7891" y="2953457"/>
            <a:ext cx="10066867" cy="3567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88457" y="836790"/>
            <a:ext cx="10025944" cy="682978"/>
          </a:xfrm>
        </p:spPr>
        <p:txBody>
          <a:bodyPr/>
          <a:lstStyle/>
          <a:p>
            <a:pPr eaLnBrk="1" hangingPunct="1"/>
            <a:r>
              <a:rPr lang="en-US" smtClean="0"/>
              <a:t>Process Control Block (PCB)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07269" y="1985435"/>
            <a:ext cx="9825567" cy="4529667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sz="2845" dirty="0"/>
              <a:t>Information associated with each process</a:t>
            </a:r>
          </a:p>
          <a:p>
            <a:r>
              <a:rPr lang="en-US" sz="2845" dirty="0"/>
              <a:t>Process state</a:t>
            </a:r>
          </a:p>
          <a:p>
            <a:r>
              <a:rPr lang="en-US" sz="2845" dirty="0"/>
              <a:t>Program counter</a:t>
            </a:r>
          </a:p>
          <a:p>
            <a:r>
              <a:rPr lang="en-US" sz="2845" dirty="0"/>
              <a:t>CPU registers</a:t>
            </a:r>
          </a:p>
          <a:p>
            <a:r>
              <a:rPr lang="en-US" sz="2845" dirty="0"/>
              <a:t>CPU scheduling information</a:t>
            </a:r>
          </a:p>
          <a:p>
            <a:r>
              <a:rPr lang="en-US" sz="2845" dirty="0"/>
              <a:t>Memory-management information</a:t>
            </a:r>
          </a:p>
          <a:p>
            <a:r>
              <a:rPr lang="en-US" sz="2845" dirty="0"/>
              <a:t>Accounting information</a:t>
            </a:r>
          </a:p>
          <a:p>
            <a:r>
              <a:rPr lang="en-US" sz="2845" dirty="0"/>
              <a:t>I/O status information</a:t>
            </a:r>
          </a:p>
          <a:p>
            <a:endParaRPr lang="en-US" sz="284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276601" y="836790"/>
            <a:ext cx="10337800" cy="682978"/>
          </a:xfrm>
        </p:spPr>
        <p:txBody>
          <a:bodyPr/>
          <a:lstStyle/>
          <a:p>
            <a:pPr eaLnBrk="1" hangingPunct="1"/>
            <a:r>
              <a:rPr lang="en-US" smtClean="0"/>
              <a:t>Process Control Block (PCB)</a:t>
            </a:r>
          </a:p>
        </p:txBody>
      </p:sp>
      <p:pic>
        <p:nvPicPr>
          <p:cNvPr id="12291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1" y="1976969"/>
            <a:ext cx="4102100" cy="5856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12800" y="1408669"/>
            <a:ext cx="16140670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231F20"/>
                </a:solidFill>
                <a:latin typeface="+mn-lt"/>
                <a:cs typeface="Times New Roman" panose="02020603050405020304" pitchFamily="18" charset="0"/>
              </a:rPr>
              <a:t>Process state</a:t>
            </a:r>
            <a:r>
              <a:rPr lang="en-US" sz="2800" dirty="0">
                <a:solidFill>
                  <a:srgbClr val="231F20"/>
                </a:solidFill>
                <a:latin typeface="+mn-lt"/>
                <a:cs typeface="Times New Roman" panose="02020603050405020304" pitchFamily="18" charset="0"/>
              </a:rPr>
              <a:t>. The state may be new, ready, running, waiting, halted, </a:t>
            </a:r>
            <a:r>
              <a:rPr lang="en-US" sz="2800" dirty="0" smtClean="0">
                <a:solidFill>
                  <a:srgbClr val="231F20"/>
                </a:solidFill>
                <a:latin typeface="+mn-lt"/>
                <a:cs typeface="Times New Roman" panose="02020603050405020304" pitchFamily="18" charset="0"/>
              </a:rPr>
              <a:t>and so </a:t>
            </a:r>
            <a:r>
              <a:rPr lang="en-US" sz="2800" dirty="0">
                <a:solidFill>
                  <a:srgbClr val="231F20"/>
                </a:solidFill>
                <a:latin typeface="+mn-lt"/>
                <a:cs typeface="Times New Roman" panose="02020603050405020304" pitchFamily="18" charset="0"/>
              </a:rPr>
              <a:t>on.</a:t>
            </a:r>
            <a:br>
              <a:rPr lang="en-US" sz="2800" dirty="0">
                <a:solidFill>
                  <a:srgbClr val="231F20"/>
                </a:solidFill>
                <a:latin typeface="+mn-lt"/>
                <a:cs typeface="Times New Roman" panose="02020603050405020304" pitchFamily="18" charset="0"/>
              </a:rPr>
            </a:br>
            <a:endParaRPr lang="en-US" sz="2800" dirty="0" smtClean="0">
              <a:solidFill>
                <a:srgbClr val="231F20"/>
              </a:solidFill>
              <a:latin typeface="+mn-lt"/>
              <a:cs typeface="Times New Roman" panose="02020603050405020304" pitchFamily="18" charset="0"/>
            </a:endParaRPr>
          </a:p>
          <a:p>
            <a:r>
              <a:rPr lang="en-US" sz="2800" dirty="0" smtClean="0">
                <a:solidFill>
                  <a:srgbClr val="00ADEF"/>
                </a:solidFill>
                <a:latin typeface="+mn-lt"/>
                <a:cs typeface="Times New Roman" panose="02020603050405020304" pitchFamily="18" charset="0"/>
              </a:rPr>
              <a:t>• </a:t>
            </a:r>
            <a:r>
              <a:rPr lang="en-US" sz="2800" b="1" dirty="0">
                <a:solidFill>
                  <a:srgbClr val="231F20"/>
                </a:solidFill>
                <a:latin typeface="+mn-lt"/>
                <a:cs typeface="Times New Roman" panose="02020603050405020304" pitchFamily="18" charset="0"/>
              </a:rPr>
              <a:t>Program counter</a:t>
            </a:r>
            <a:r>
              <a:rPr lang="en-US" sz="2800" dirty="0">
                <a:solidFill>
                  <a:srgbClr val="231F20"/>
                </a:solidFill>
                <a:latin typeface="+mn-lt"/>
                <a:cs typeface="Times New Roman" panose="02020603050405020304" pitchFamily="18" charset="0"/>
              </a:rPr>
              <a:t>. The counter indicates the address of the next </a:t>
            </a:r>
            <a:r>
              <a:rPr lang="en-US" sz="2800" dirty="0" smtClean="0">
                <a:solidFill>
                  <a:srgbClr val="231F20"/>
                </a:solidFill>
                <a:latin typeface="+mn-lt"/>
                <a:cs typeface="Times New Roman" panose="02020603050405020304" pitchFamily="18" charset="0"/>
              </a:rPr>
              <a:t>instruction to </a:t>
            </a:r>
            <a:r>
              <a:rPr lang="en-US" sz="2800" dirty="0">
                <a:solidFill>
                  <a:srgbClr val="231F20"/>
                </a:solidFill>
                <a:latin typeface="+mn-lt"/>
                <a:cs typeface="Times New Roman" panose="02020603050405020304" pitchFamily="18" charset="0"/>
              </a:rPr>
              <a:t>be executed for </a:t>
            </a:r>
            <a:r>
              <a:rPr lang="en-US" sz="2800" dirty="0" smtClean="0">
                <a:solidFill>
                  <a:srgbClr val="231F20"/>
                </a:solidFill>
                <a:latin typeface="+mn-lt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solidFill>
                  <a:srgbClr val="231F20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US" sz="2800" dirty="0" smtClean="0">
                <a:solidFill>
                  <a:srgbClr val="231F20"/>
                </a:solidFill>
                <a:latin typeface="+mn-lt"/>
                <a:cs typeface="Times New Roman" panose="02020603050405020304" pitchFamily="18" charset="0"/>
              </a:rPr>
              <a:t>this </a:t>
            </a:r>
            <a:r>
              <a:rPr lang="en-US" sz="2800" dirty="0">
                <a:solidFill>
                  <a:srgbClr val="231F20"/>
                </a:solidFill>
                <a:latin typeface="+mn-lt"/>
                <a:cs typeface="Times New Roman" panose="02020603050405020304" pitchFamily="18" charset="0"/>
              </a:rPr>
              <a:t>process</a:t>
            </a:r>
            <a:r>
              <a:rPr lang="en-US" sz="2800" dirty="0" smtClean="0">
                <a:solidFill>
                  <a:srgbClr val="231F20"/>
                </a:solidFill>
                <a:latin typeface="+mn-lt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solidFill>
                  <a:srgbClr val="231F20"/>
                </a:solidFill>
                <a:latin typeface="+mn-lt"/>
                <a:cs typeface="Times New Roman" panose="02020603050405020304" pitchFamily="18" charset="0"/>
              </a:rPr>
              <a:t/>
            </a:r>
            <a:br>
              <a:rPr lang="en-US" sz="2800" dirty="0">
                <a:solidFill>
                  <a:srgbClr val="231F20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00ADEF"/>
                </a:solidFill>
                <a:latin typeface="+mn-lt"/>
                <a:cs typeface="Times New Roman" panose="02020603050405020304" pitchFamily="18" charset="0"/>
              </a:rPr>
              <a:t>• </a:t>
            </a:r>
            <a:r>
              <a:rPr lang="en-US" sz="2800" b="1" dirty="0">
                <a:solidFill>
                  <a:srgbClr val="231F20"/>
                </a:solidFill>
                <a:latin typeface="+mn-lt"/>
                <a:cs typeface="Times New Roman" panose="02020603050405020304" pitchFamily="18" charset="0"/>
              </a:rPr>
              <a:t>CPU registers</a:t>
            </a:r>
            <a:r>
              <a:rPr lang="en-US" sz="2800" dirty="0">
                <a:solidFill>
                  <a:srgbClr val="231F20"/>
                </a:solidFill>
                <a:latin typeface="+mn-lt"/>
                <a:cs typeface="Times New Roman" panose="02020603050405020304" pitchFamily="18" charset="0"/>
              </a:rPr>
              <a:t>. The registers vary in number and type, depending </a:t>
            </a:r>
            <a:r>
              <a:rPr lang="en-US" sz="2800" dirty="0" smtClean="0">
                <a:solidFill>
                  <a:srgbClr val="231F20"/>
                </a:solidFill>
                <a:latin typeface="+mn-lt"/>
                <a:cs typeface="Times New Roman" panose="02020603050405020304" pitchFamily="18" charset="0"/>
              </a:rPr>
              <a:t>on the computer architecture</a:t>
            </a:r>
            <a:r>
              <a:rPr lang="en-US" sz="2800" dirty="0">
                <a:solidFill>
                  <a:srgbClr val="231F20"/>
                </a:solidFill>
                <a:latin typeface="+mn-lt"/>
                <a:cs typeface="Times New Roman" panose="02020603050405020304" pitchFamily="18" charset="0"/>
              </a:rPr>
              <a:t>. They include accumulators, index registers</a:t>
            </a:r>
            <a:r>
              <a:rPr lang="en-US" sz="2800" dirty="0" smtClean="0">
                <a:solidFill>
                  <a:srgbClr val="231F20"/>
                </a:solidFill>
                <a:latin typeface="+mn-lt"/>
                <a:cs typeface="Times New Roman" panose="02020603050405020304" pitchFamily="18" charset="0"/>
              </a:rPr>
              <a:t>, stack </a:t>
            </a:r>
            <a:r>
              <a:rPr lang="en-US" sz="2800" dirty="0">
                <a:solidFill>
                  <a:srgbClr val="231F20"/>
                </a:solidFill>
                <a:latin typeface="+mn-lt"/>
                <a:cs typeface="Times New Roman" panose="02020603050405020304" pitchFamily="18" charset="0"/>
              </a:rPr>
              <a:t>pointers, and general-purpose registers, </a:t>
            </a:r>
            <a:r>
              <a:rPr lang="en-US" sz="2800" dirty="0" smtClean="0">
                <a:solidFill>
                  <a:srgbClr val="231F20"/>
                </a:solidFill>
                <a:latin typeface="+mn-lt"/>
                <a:cs typeface="Times New Roman" panose="02020603050405020304" pitchFamily="18" charset="0"/>
              </a:rPr>
              <a:t/>
            </a:r>
            <a:br>
              <a:rPr lang="en-US" sz="2800" dirty="0" smtClean="0">
                <a:solidFill>
                  <a:srgbClr val="231F20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US" sz="2800" dirty="0" smtClean="0">
                <a:solidFill>
                  <a:srgbClr val="231F20"/>
                </a:solidFill>
                <a:latin typeface="+mn-lt"/>
                <a:cs typeface="Times New Roman" panose="02020603050405020304" pitchFamily="18" charset="0"/>
              </a:rPr>
              <a:t>plus </a:t>
            </a:r>
            <a:r>
              <a:rPr lang="en-US" sz="2800" dirty="0">
                <a:solidFill>
                  <a:srgbClr val="231F20"/>
                </a:solidFill>
                <a:latin typeface="+mn-lt"/>
                <a:cs typeface="Times New Roman" panose="02020603050405020304" pitchFamily="18" charset="0"/>
              </a:rPr>
              <a:t>any </a:t>
            </a:r>
            <a:r>
              <a:rPr lang="en-US" sz="2800" dirty="0" smtClean="0">
                <a:solidFill>
                  <a:srgbClr val="231F20"/>
                </a:solidFill>
                <a:latin typeface="+mn-lt"/>
                <a:cs typeface="Times New Roman" panose="02020603050405020304" pitchFamily="18" charset="0"/>
              </a:rPr>
              <a:t>condition-code information</a:t>
            </a:r>
            <a:r>
              <a:rPr lang="en-US" sz="2800" dirty="0">
                <a:solidFill>
                  <a:srgbClr val="231F20"/>
                </a:solidFill>
                <a:latin typeface="+mn-lt"/>
                <a:cs typeface="Times New Roman" panose="02020603050405020304" pitchFamily="18" charset="0"/>
              </a:rPr>
              <a:t>. Along with the program counter, this state information must</a:t>
            </a:r>
            <a:br>
              <a:rPr lang="en-US" sz="2800" dirty="0">
                <a:solidFill>
                  <a:srgbClr val="231F20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231F20"/>
                </a:solidFill>
                <a:latin typeface="+mn-lt"/>
                <a:cs typeface="Times New Roman" panose="02020603050405020304" pitchFamily="18" charset="0"/>
              </a:rPr>
              <a:t>be saved when an interrupt occurs, to allow the process to be continued</a:t>
            </a:r>
            <a:br>
              <a:rPr lang="en-US" sz="2800" dirty="0">
                <a:solidFill>
                  <a:srgbClr val="231F20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231F20"/>
                </a:solidFill>
                <a:latin typeface="+mn-lt"/>
                <a:cs typeface="Times New Roman" panose="02020603050405020304" pitchFamily="18" charset="0"/>
              </a:rPr>
              <a:t>correctly </a:t>
            </a:r>
            <a:r>
              <a:rPr lang="en-US" sz="2800" dirty="0" smtClean="0">
                <a:solidFill>
                  <a:srgbClr val="231F20"/>
                </a:solidFill>
                <a:latin typeface="+mn-lt"/>
                <a:cs typeface="Times New Roman" panose="02020603050405020304" pitchFamily="18" charset="0"/>
              </a:rPr>
              <a:t>afterward.</a:t>
            </a:r>
          </a:p>
          <a:p>
            <a:r>
              <a:rPr lang="en-US" sz="2800" dirty="0">
                <a:solidFill>
                  <a:srgbClr val="231F20"/>
                </a:solidFill>
                <a:latin typeface="+mn-lt"/>
                <a:cs typeface="Times New Roman" panose="02020603050405020304" pitchFamily="18" charset="0"/>
              </a:rPr>
              <a:t/>
            </a:r>
            <a:br>
              <a:rPr lang="en-US" sz="2800" dirty="0">
                <a:solidFill>
                  <a:srgbClr val="231F20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00ADEF"/>
                </a:solidFill>
                <a:latin typeface="+mn-lt"/>
                <a:cs typeface="Times New Roman" panose="02020603050405020304" pitchFamily="18" charset="0"/>
              </a:rPr>
              <a:t>• </a:t>
            </a:r>
            <a:r>
              <a:rPr lang="en-US" sz="2800" b="1" dirty="0">
                <a:solidFill>
                  <a:srgbClr val="231F20"/>
                </a:solidFill>
                <a:latin typeface="+mn-lt"/>
                <a:cs typeface="Times New Roman" panose="02020603050405020304" pitchFamily="18" charset="0"/>
              </a:rPr>
              <a:t>CPU-scheduling information</a:t>
            </a:r>
            <a:r>
              <a:rPr lang="en-US" sz="2800" dirty="0">
                <a:solidFill>
                  <a:srgbClr val="231F20"/>
                </a:solidFill>
                <a:latin typeface="+mn-lt"/>
                <a:cs typeface="Times New Roman" panose="02020603050405020304" pitchFamily="18" charset="0"/>
              </a:rPr>
              <a:t>. This information includes a process </a:t>
            </a:r>
            <a:r>
              <a:rPr lang="en-US" sz="2800" dirty="0" smtClean="0">
                <a:solidFill>
                  <a:srgbClr val="231F20"/>
                </a:solidFill>
                <a:latin typeface="+mn-lt"/>
                <a:cs typeface="Times New Roman" panose="02020603050405020304" pitchFamily="18" charset="0"/>
              </a:rPr>
              <a:t>priority, pointers </a:t>
            </a:r>
            <a:r>
              <a:rPr lang="en-US" sz="2800" dirty="0">
                <a:solidFill>
                  <a:srgbClr val="231F20"/>
                </a:solidFill>
                <a:latin typeface="+mn-lt"/>
                <a:cs typeface="Times New Roman" panose="02020603050405020304" pitchFamily="18" charset="0"/>
              </a:rPr>
              <a:t>to scheduling queues, and any other scheduling parameters.</a:t>
            </a:r>
            <a:br>
              <a:rPr lang="en-US" sz="2800" dirty="0">
                <a:solidFill>
                  <a:srgbClr val="231F20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231F20"/>
                </a:solidFill>
                <a:latin typeface="+mn-lt"/>
                <a:cs typeface="Times New Roman" panose="02020603050405020304" pitchFamily="18" charset="0"/>
              </a:rPr>
              <a:t>(Chapter 6 describes process scheduling.)</a:t>
            </a:r>
            <a:br>
              <a:rPr lang="en-US" sz="2800" dirty="0">
                <a:solidFill>
                  <a:srgbClr val="231F20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231F20"/>
                </a:solidFill>
                <a:latin typeface="+mn-lt"/>
                <a:cs typeface="Times New Roman" panose="02020603050405020304" pitchFamily="18" charset="0"/>
              </a:rPr>
              <a:t/>
            </a:r>
            <a:br>
              <a:rPr lang="en-US" sz="2800" dirty="0">
                <a:solidFill>
                  <a:srgbClr val="231F20"/>
                </a:solidFill>
                <a:latin typeface="+mn-lt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rgbClr val="231F20"/>
                </a:solidFill>
                <a:latin typeface="+mn-lt"/>
              </a:rPr>
              <a:t/>
            </a:r>
            <a:br>
              <a:rPr lang="en-US" sz="2800" dirty="0">
                <a:solidFill>
                  <a:srgbClr val="231F20"/>
                </a:solidFill>
                <a:latin typeface="+mn-lt"/>
              </a:rPr>
            </a:b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788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s-8">
  <a:themeElements>
    <a:clrScheme name="1_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1_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1_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6039</TotalTime>
  <Words>1984</Words>
  <Application>Microsoft Office PowerPoint</Application>
  <PresentationFormat>Custom</PresentationFormat>
  <Paragraphs>382</Paragraphs>
  <Slides>53</Slides>
  <Notes>50</Notes>
  <HiddenSlides>2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5" baseType="lpstr">
      <vt:lpstr>ＭＳ Ｐゴシック</vt:lpstr>
      <vt:lpstr>Arial</vt:lpstr>
      <vt:lpstr>Courier New</vt:lpstr>
      <vt:lpstr>Helvetica</vt:lpstr>
      <vt:lpstr>Monaco</vt:lpstr>
      <vt:lpstr>Monotype Sorts</vt:lpstr>
      <vt:lpstr>Palatino-Roman</vt:lpstr>
      <vt:lpstr>Symbol</vt:lpstr>
      <vt:lpstr>Times New Roman</vt:lpstr>
      <vt:lpstr>Verdana</vt:lpstr>
      <vt:lpstr>Webdings</vt:lpstr>
      <vt:lpstr>1_os-8</vt:lpstr>
      <vt:lpstr>Chapter 3:  Processes</vt:lpstr>
      <vt:lpstr>Objectives</vt:lpstr>
      <vt:lpstr>Process Concept</vt:lpstr>
      <vt:lpstr>The Process</vt:lpstr>
      <vt:lpstr>Process State</vt:lpstr>
      <vt:lpstr>Diagram of Process State</vt:lpstr>
      <vt:lpstr>Process Control Block (PCB)</vt:lpstr>
      <vt:lpstr>Process Control Block (PCB)</vt:lpstr>
      <vt:lpstr>PowerPoint Presentation</vt:lpstr>
      <vt:lpstr>PowerPoint Presentation</vt:lpstr>
      <vt:lpstr>CPU Switch From Process to Process</vt:lpstr>
      <vt:lpstr>Process Scheduling</vt:lpstr>
      <vt:lpstr>Ready Queue And Various  I/O Device Queues</vt:lpstr>
      <vt:lpstr>Representation of Process Scheduling</vt:lpstr>
      <vt:lpstr>Schedulers</vt:lpstr>
      <vt:lpstr>Schedulers (Cont.)</vt:lpstr>
      <vt:lpstr>Addition of Medium Term Scheduling</vt:lpstr>
      <vt:lpstr>Context Switch</vt:lpstr>
      <vt:lpstr>Process Creation</vt:lpstr>
      <vt:lpstr>Process Creation (Cont.)</vt:lpstr>
      <vt:lpstr>Process Creation</vt:lpstr>
      <vt:lpstr>C Program Forking Separate Process</vt:lpstr>
      <vt:lpstr>A Tree of Processes on Solaris</vt:lpstr>
      <vt:lpstr>Process Termination</vt:lpstr>
      <vt:lpstr>Interprocess Communication</vt:lpstr>
      <vt:lpstr>Communications Models </vt:lpstr>
      <vt:lpstr>Cooperating Processes</vt:lpstr>
      <vt:lpstr>Producer-Consumer Problem</vt:lpstr>
      <vt:lpstr>PowerPoint Presentation</vt:lpstr>
      <vt:lpstr>Bounded-Buffer –  Shared-Memory Solution</vt:lpstr>
      <vt:lpstr>Bounded-Buffer – Producer</vt:lpstr>
      <vt:lpstr>Bounded Buffer – Consumer</vt:lpstr>
      <vt:lpstr>Interprocess Communication –  Message Passing</vt:lpstr>
      <vt:lpstr>Implementation Questions</vt:lpstr>
      <vt:lpstr>Direct Communication</vt:lpstr>
      <vt:lpstr>Indirect Communication</vt:lpstr>
      <vt:lpstr>Indirect Communication</vt:lpstr>
      <vt:lpstr>Indirect Communication</vt:lpstr>
      <vt:lpstr>Synchronization</vt:lpstr>
      <vt:lpstr>Buffering</vt:lpstr>
      <vt:lpstr>Examples of IPC Systems - POSIX</vt:lpstr>
      <vt:lpstr>Examples of IPC Systems - Mach</vt:lpstr>
      <vt:lpstr>Examples of IPC Systems – Windows XP</vt:lpstr>
      <vt:lpstr>Local Procedure Calls in Windows XP</vt:lpstr>
      <vt:lpstr>Communications in Client-Server Systems</vt:lpstr>
      <vt:lpstr>Sockets</vt:lpstr>
      <vt:lpstr>Socket Communication</vt:lpstr>
      <vt:lpstr>Remote Procedure Calls</vt:lpstr>
      <vt:lpstr>Execution of RPC</vt:lpstr>
      <vt:lpstr>Pipes</vt:lpstr>
      <vt:lpstr>Ordinary Pipes</vt:lpstr>
      <vt:lpstr>Ordinary Pipes</vt:lpstr>
      <vt:lpstr>Named Pipes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 Processes</dc:title>
  <dc:creator>Marilyn Turnamian</dc:creator>
  <cp:lastModifiedBy>Adnan</cp:lastModifiedBy>
  <cp:revision>190</cp:revision>
  <cp:lastPrinted>2011-01-14T21:21:29Z</cp:lastPrinted>
  <dcterms:created xsi:type="dcterms:W3CDTF">2011-01-14T20:24:54Z</dcterms:created>
  <dcterms:modified xsi:type="dcterms:W3CDTF">2024-04-26T05:02:35Z</dcterms:modified>
</cp:coreProperties>
</file>