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60"/>
  </p:notesMasterIdLst>
  <p:handoutMasterIdLst>
    <p:handoutMasterId r:id="rId61"/>
  </p:handoutMasterIdLst>
  <p:sldIdLst>
    <p:sldId id="263" r:id="rId2"/>
    <p:sldId id="339" r:id="rId3"/>
    <p:sldId id="348" r:id="rId4"/>
    <p:sldId id="349" r:id="rId5"/>
    <p:sldId id="350" r:id="rId6"/>
    <p:sldId id="264" r:id="rId7"/>
    <p:sldId id="351" r:id="rId8"/>
    <p:sldId id="352" r:id="rId9"/>
    <p:sldId id="353" r:id="rId10"/>
    <p:sldId id="285" r:id="rId11"/>
    <p:sldId id="331" r:id="rId12"/>
    <p:sldId id="330" r:id="rId13"/>
    <p:sldId id="332" r:id="rId14"/>
    <p:sldId id="333" r:id="rId15"/>
    <p:sldId id="279" r:id="rId16"/>
    <p:sldId id="280" r:id="rId17"/>
    <p:sldId id="281" r:id="rId18"/>
    <p:sldId id="282" r:id="rId19"/>
    <p:sldId id="303" r:id="rId20"/>
    <p:sldId id="283" r:id="rId21"/>
    <p:sldId id="258" r:id="rId22"/>
    <p:sldId id="286" r:id="rId23"/>
    <p:sldId id="259" r:id="rId24"/>
    <p:sldId id="304" r:id="rId25"/>
    <p:sldId id="257" r:id="rId26"/>
    <p:sldId id="334" r:id="rId27"/>
    <p:sldId id="354" r:id="rId28"/>
    <p:sldId id="355" r:id="rId29"/>
    <p:sldId id="288" r:id="rId30"/>
    <p:sldId id="356" r:id="rId31"/>
    <p:sldId id="357" r:id="rId32"/>
    <p:sldId id="358" r:id="rId33"/>
    <p:sldId id="359" r:id="rId34"/>
    <p:sldId id="360" r:id="rId35"/>
    <p:sldId id="361" r:id="rId36"/>
    <p:sldId id="362" r:id="rId37"/>
    <p:sldId id="363" r:id="rId38"/>
    <p:sldId id="340" r:id="rId39"/>
    <p:sldId id="341" r:id="rId40"/>
    <p:sldId id="342" r:id="rId41"/>
    <p:sldId id="343" r:id="rId42"/>
    <p:sldId id="265" r:id="rId43"/>
    <p:sldId id="344" r:id="rId44"/>
    <p:sldId id="345" r:id="rId45"/>
    <p:sldId id="287" r:id="rId46"/>
    <p:sldId id="346" r:id="rId47"/>
    <p:sldId id="305" r:id="rId48"/>
    <p:sldId id="306" r:id="rId49"/>
    <p:sldId id="307" r:id="rId50"/>
    <p:sldId id="308" r:id="rId51"/>
    <p:sldId id="309" r:id="rId52"/>
    <p:sldId id="310" r:id="rId53"/>
    <p:sldId id="347" r:id="rId54"/>
    <p:sldId id="338" r:id="rId55"/>
    <p:sldId id="337" r:id="rId56"/>
    <p:sldId id="289" r:id="rId57"/>
    <p:sldId id="290" r:id="rId58"/>
    <p:sldId id="335" r:id="rId59"/>
  </p:sldIdLst>
  <p:sldSz cx="16256000" cy="9144000"/>
  <p:notesSz cx="6881813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-128"/>
        <a:cs typeface="+mn-cs"/>
      </a:defRPr>
    </a:lvl1pPr>
    <a:lvl2pPr marL="652463" indent="-195263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-128"/>
        <a:cs typeface="+mn-cs"/>
      </a:defRPr>
    </a:lvl2pPr>
    <a:lvl3pPr marL="1304925" indent="-390525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-128"/>
        <a:cs typeface="+mn-cs"/>
      </a:defRPr>
    </a:lvl3pPr>
    <a:lvl4pPr marL="1958975" indent="-587375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-128"/>
        <a:cs typeface="+mn-cs"/>
      </a:defRPr>
    </a:lvl4pPr>
    <a:lvl5pPr marL="2611438" indent="-78263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27" userDrawn="1">
          <p15:clr>
            <a:srgbClr val="A4A3A4"/>
          </p15:clr>
        </p15:guide>
        <p15:guide id="2" pos="232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2" d="100"/>
          <a:sy n="52" d="100"/>
        </p:scale>
        <p:origin x="780" y="90"/>
      </p:cViewPr>
      <p:guideLst>
        <p:guide orient="horz" pos="1527"/>
        <p:guide pos="232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handoutMaster" Target="handoutMasters/handout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98788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ctr" anchorCtr="0" compatLnSpc="1">
            <a:prstTxWarp prst="textNoShape">
              <a:avLst/>
            </a:prstTxWarp>
          </a:bodyPr>
          <a:lstStyle>
            <a:lvl1pPr defTabSz="908050">
              <a:defRPr sz="1200">
                <a:latin typeface="Helvetica" charset="0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00488" y="0"/>
            <a:ext cx="3000375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ctr" anchorCtr="0" compatLnSpc="1">
            <a:prstTxWarp prst="textNoShape">
              <a:avLst/>
            </a:prstTxWarp>
          </a:bodyPr>
          <a:lstStyle>
            <a:lvl1pPr algn="r" defTabSz="908050">
              <a:defRPr sz="1200">
                <a:latin typeface="Helvetica" charset="0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78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53488"/>
            <a:ext cx="29987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b" anchorCtr="0" compatLnSpc="1">
            <a:prstTxWarp prst="textNoShape">
              <a:avLst/>
            </a:prstTxWarp>
          </a:bodyPr>
          <a:lstStyle>
            <a:lvl1pPr defTabSz="908050">
              <a:defRPr sz="1200">
                <a:latin typeface="Helvetica" charset="0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78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00488" y="8853488"/>
            <a:ext cx="3000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b" anchorCtr="0" compatLnSpc="1">
            <a:prstTxWarp prst="textNoShape">
              <a:avLst/>
            </a:prstTxWarp>
          </a:bodyPr>
          <a:lstStyle>
            <a:lvl1pPr algn="r" defTabSz="908050">
              <a:defRPr sz="1200">
                <a:latin typeface="Helvetica" charset="0"/>
              </a:defRPr>
            </a:lvl1pPr>
          </a:lstStyle>
          <a:p>
            <a:fld id="{099D7087-B4D8-4E67-A974-1C4634F4EE6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3442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98788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ctr" anchorCtr="0" compatLnSpc="1">
            <a:prstTxWarp prst="textNoShape">
              <a:avLst/>
            </a:prstTxWarp>
          </a:bodyPr>
          <a:lstStyle>
            <a:lvl1pPr defTabSz="908050">
              <a:defRPr sz="1200">
                <a:latin typeface="Helvetica" charset="0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00488" y="0"/>
            <a:ext cx="3000375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ctr" anchorCtr="0" compatLnSpc="1">
            <a:prstTxWarp prst="textNoShape">
              <a:avLst/>
            </a:prstTxWarp>
          </a:bodyPr>
          <a:lstStyle>
            <a:lvl1pPr algn="r" defTabSz="908050">
              <a:defRPr sz="1200">
                <a:latin typeface="Helvetica" charset="0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5275" y="688975"/>
            <a:ext cx="6234113" cy="35083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68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0113" y="4427538"/>
            <a:ext cx="5100637" cy="4195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68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53488"/>
            <a:ext cx="29987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b" anchorCtr="0" compatLnSpc="1">
            <a:prstTxWarp prst="textNoShape">
              <a:avLst/>
            </a:prstTxWarp>
          </a:bodyPr>
          <a:lstStyle>
            <a:lvl1pPr defTabSz="908050">
              <a:defRPr sz="1200">
                <a:latin typeface="Helvetica" charset="0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68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00488" y="8853488"/>
            <a:ext cx="3000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b" anchorCtr="0" compatLnSpc="1">
            <a:prstTxWarp prst="textNoShape">
              <a:avLst/>
            </a:prstTxWarp>
          </a:bodyPr>
          <a:lstStyle>
            <a:lvl1pPr algn="r" defTabSz="908050">
              <a:defRPr sz="1200">
                <a:latin typeface="Helvetica" charset="0"/>
              </a:defRPr>
            </a:lvl1pPr>
          </a:lstStyle>
          <a:p>
            <a:fld id="{D85F2307-3D02-499F-A7ED-5480735EB8D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33083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1pPr>
    <a:lvl2pPr marL="652463" algn="l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1304925" algn="l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958975" algn="l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2611438" algn="l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3265551" algn="l" defTabSz="65311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3918661" algn="l" defTabSz="65311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4571771" algn="l" defTabSz="65311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5224882" algn="l" defTabSz="65311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1BAB4E1-C066-4B86-8FF8-4769ACAA51DF}" type="slidenum">
              <a:rPr lang="en-US"/>
              <a:pPr/>
              <a:t>1</a:t>
            </a:fld>
            <a:endParaRPr lang="en-US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5275" y="688975"/>
            <a:ext cx="6234113" cy="3508375"/>
          </a:xfrm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3111750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28D1AB8-CAF1-4FE0-B4CC-5DBBC0D0DFB7}" type="slidenum">
              <a:rPr lang="en-US"/>
              <a:pPr/>
              <a:t>17</a:t>
            </a:fld>
            <a:endParaRPr lang="en-US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5275" y="688975"/>
            <a:ext cx="6234113" cy="3508375"/>
          </a:xfrm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4848093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C443069-D27F-4691-8F2C-D321469708DB}" type="slidenum">
              <a:rPr lang="en-US"/>
              <a:pPr/>
              <a:t>18</a:t>
            </a:fld>
            <a:endParaRPr lang="en-US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5275" y="688975"/>
            <a:ext cx="6234113" cy="3508375"/>
          </a:xfrm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2414467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8E80825-B5A0-4037-8C12-BAE4103C8A0F}" type="slidenum">
              <a:rPr lang="en-US"/>
              <a:pPr/>
              <a:t>19</a:t>
            </a:fld>
            <a:endParaRPr lang="en-US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5275" y="688975"/>
            <a:ext cx="6234113" cy="3508375"/>
          </a:xfrm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9403961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46361F1-049D-45B8-A0FB-8C7EEF10C160}" type="slidenum">
              <a:rPr lang="en-US"/>
              <a:pPr/>
              <a:t>20</a:t>
            </a:fld>
            <a:endParaRPr lang="en-US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5275" y="688975"/>
            <a:ext cx="6234113" cy="3508375"/>
          </a:xfrm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8100566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0F6D760-CD02-4864-AAFC-7F3AFC03EFCA}" type="slidenum">
              <a:rPr lang="en-US"/>
              <a:pPr/>
              <a:t>21</a:t>
            </a:fld>
            <a:endParaRPr lang="en-US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5275" y="688975"/>
            <a:ext cx="6234113" cy="3508375"/>
          </a:xfrm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9200448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B768518-CD41-450A-BB28-CDF7AF27499C}" type="slidenum">
              <a:rPr lang="en-US"/>
              <a:pPr/>
              <a:t>22</a:t>
            </a:fld>
            <a:endParaRPr lang="en-US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5275" y="688975"/>
            <a:ext cx="6234113" cy="3508375"/>
          </a:xfrm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366996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E54BDB6-9C64-488B-A95E-48B742ADD9DF}" type="slidenum">
              <a:rPr lang="en-US"/>
              <a:pPr/>
              <a:t>23</a:t>
            </a:fld>
            <a:endParaRPr lang="en-US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5275" y="688975"/>
            <a:ext cx="6234113" cy="3508375"/>
          </a:xfrm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1298899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AF0C747-5A66-4C35-A609-CC45ED79BC44}" type="slidenum">
              <a:rPr lang="en-US"/>
              <a:pPr/>
              <a:t>24</a:t>
            </a:fld>
            <a:endParaRPr lang="en-US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5275" y="688975"/>
            <a:ext cx="6234113" cy="3508375"/>
          </a:xfrm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800299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E632FED-9318-4CEB-BC0D-DB2D8F80B5E5}" type="slidenum">
              <a:rPr lang="en-US"/>
              <a:pPr/>
              <a:t>25</a:t>
            </a:fld>
            <a:endParaRPr lang="en-US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5275" y="688975"/>
            <a:ext cx="6234113" cy="3508375"/>
          </a:xfrm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9359458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5275" y="688975"/>
            <a:ext cx="6234113" cy="3508375"/>
          </a:xfrm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9518592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F38F00-A7C9-41F1-9F48-12BD35D964C2}" type="slidenum">
              <a:rPr lang="en-US"/>
              <a:pPr/>
              <a:t>6</a:t>
            </a:fld>
            <a:endParaRPr lang="en-US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5275" y="688975"/>
            <a:ext cx="6234113" cy="3508375"/>
          </a:xfrm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20234168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9C05C91-6D4E-40D2-8983-93D0185512EB}" type="slidenum">
              <a:rPr lang="en-US"/>
              <a:pPr/>
              <a:t>29</a:t>
            </a:fld>
            <a:endParaRPr lang="en-US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5275" y="688975"/>
            <a:ext cx="6234113" cy="3508375"/>
          </a:xfrm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5878534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B6B580E-B110-4641-B402-F8410777DC9C}" type="slidenum">
              <a:rPr lang="en-US"/>
              <a:pPr/>
              <a:t>42</a:t>
            </a:fld>
            <a:endParaRPr lang="en-US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5275" y="688975"/>
            <a:ext cx="6234113" cy="3508375"/>
          </a:xfrm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8057343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C7A5539-FB78-481D-8F59-E25860CD1FFF}" type="slidenum">
              <a:rPr lang="en-US"/>
              <a:pPr/>
              <a:t>45</a:t>
            </a:fld>
            <a:endParaRPr lang="en-US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5275" y="688975"/>
            <a:ext cx="6234113" cy="3508375"/>
          </a:xfrm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56489615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1EBD5DC-9506-4F27-87C5-88F8866DFF1F}" type="slidenum">
              <a:rPr lang="en-US"/>
              <a:pPr/>
              <a:t>46</a:t>
            </a:fld>
            <a:endParaRPr lang="en-US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5275" y="688975"/>
            <a:ext cx="6234113" cy="3508375"/>
          </a:xfrm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14168843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7C60873-2DB3-4B5C-AD7C-C4B66F91A951}" type="slidenum">
              <a:rPr lang="en-US"/>
              <a:pPr/>
              <a:t>47</a:t>
            </a:fld>
            <a:endParaRPr lang="en-US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5275" y="688975"/>
            <a:ext cx="6234113" cy="3508375"/>
          </a:xfrm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89023462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BF82C99-3457-413E-AF0D-4286997C47E7}" type="slidenum">
              <a:rPr lang="en-US"/>
              <a:pPr/>
              <a:t>48</a:t>
            </a:fld>
            <a:endParaRPr lang="en-US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5275" y="688975"/>
            <a:ext cx="6234113" cy="3508375"/>
          </a:xfrm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20459755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2D605FD-7322-4987-97A4-46A1E5B2690F}" type="slidenum">
              <a:rPr lang="en-US"/>
              <a:pPr/>
              <a:t>49</a:t>
            </a:fld>
            <a:endParaRPr lang="en-US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5275" y="688975"/>
            <a:ext cx="6234113" cy="3508375"/>
          </a:xfrm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75917725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CD09994-1BDE-485B-9276-B549AB3476C8}" type="slidenum">
              <a:rPr lang="en-US"/>
              <a:pPr/>
              <a:t>50</a:t>
            </a:fld>
            <a:endParaRPr lang="en-US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5275" y="688975"/>
            <a:ext cx="6234113" cy="3508375"/>
          </a:xfrm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64828748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4626CE1-23F0-44BB-BD32-5ADAEB21D9D2}" type="slidenum">
              <a:rPr lang="en-US"/>
              <a:pPr/>
              <a:t>51</a:t>
            </a:fld>
            <a:endParaRPr lang="en-US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5275" y="688975"/>
            <a:ext cx="6234113" cy="3508375"/>
          </a:xfrm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90440899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757D5C5-F3D0-4C78-B958-10CBC2C80709}" type="slidenum">
              <a:rPr lang="en-US"/>
              <a:pPr/>
              <a:t>52</a:t>
            </a:fld>
            <a:endParaRPr lang="en-US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5275" y="688975"/>
            <a:ext cx="6234113" cy="3508375"/>
          </a:xfrm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2845992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A61A843-A3D6-4026-AF41-F9DB4366038B}" type="slidenum">
              <a:rPr lang="en-US"/>
              <a:pPr/>
              <a:t>10</a:t>
            </a:fld>
            <a:endParaRPr lang="en-US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5275" y="688975"/>
            <a:ext cx="6234113" cy="3508375"/>
          </a:xfrm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02390927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 txBox="1">
            <a:spLocks noGrp="1" noChangeArrowheads="1"/>
          </p:cNvSpPr>
          <p:nvPr/>
        </p:nvSpPr>
        <p:spPr bwMode="auto">
          <a:xfrm>
            <a:off x="3900488" y="8853488"/>
            <a:ext cx="3000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892" tIns="45445" rIns="90892" bIns="45445" anchor="b"/>
          <a:lstStyle/>
          <a:p>
            <a:pPr algn="r" defTabSz="908050"/>
            <a:fld id="{5CAA3D92-F580-4216-8C04-67C3576E9B9B}" type="slidenum">
              <a:rPr lang="en-US" sz="1200">
                <a:latin typeface="Helvetica" charset="0"/>
              </a:rPr>
              <a:pPr algn="r" defTabSz="908050"/>
              <a:t>54</a:t>
            </a:fld>
            <a:endParaRPr lang="en-US" sz="1200">
              <a:latin typeface="Helvetica" charset="0"/>
            </a:endParaRPr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5275" y="688975"/>
            <a:ext cx="6234113" cy="3508375"/>
          </a:xfrm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43607449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5275" y="688975"/>
            <a:ext cx="6234113" cy="3508375"/>
          </a:xfrm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15988106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842636B-EF08-4DB2-B6CC-0110BCB4FA14}" type="slidenum">
              <a:rPr lang="en-US"/>
              <a:pPr/>
              <a:t>56</a:t>
            </a:fld>
            <a:endParaRPr lang="en-US"/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5275" y="688975"/>
            <a:ext cx="6234113" cy="3508375"/>
          </a:xfrm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48722351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25E78D1-8376-4967-934C-9A7A5E911C59}" type="slidenum">
              <a:rPr lang="en-US"/>
              <a:pPr/>
              <a:t>57</a:t>
            </a:fld>
            <a:endParaRPr lang="en-US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5275" y="688975"/>
            <a:ext cx="6234113" cy="3508375"/>
          </a:xfrm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20112604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5275" y="688975"/>
            <a:ext cx="6234113" cy="3508375"/>
          </a:xfrm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187112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5275" y="688975"/>
            <a:ext cx="6234113" cy="3508375"/>
          </a:xfrm>
          <a:ln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8618326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5275" y="688975"/>
            <a:ext cx="6234113" cy="3508375"/>
          </a:xfrm>
          <a:ln/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2632750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5275" y="688975"/>
            <a:ext cx="6234113" cy="3508375"/>
          </a:xfrm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7793979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5275" y="688975"/>
            <a:ext cx="6234113" cy="3508375"/>
          </a:xfrm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8695992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C7C4977-728B-45F9-B20C-A3D9692E5730}" type="slidenum">
              <a:rPr lang="en-US"/>
              <a:pPr/>
              <a:t>15</a:t>
            </a:fld>
            <a:endParaRPr lang="en-US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5275" y="688975"/>
            <a:ext cx="6234113" cy="3508375"/>
          </a:xfrm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1601402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F8D63A2-4AEF-4079-B7DF-B42D51AE0654}" type="slidenum">
              <a:rPr lang="en-US"/>
              <a:pPr/>
              <a:t>16</a:t>
            </a:fld>
            <a:endParaRPr lang="en-US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5275" y="688975"/>
            <a:ext cx="6234113" cy="3508375"/>
          </a:xfrm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7296044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>
            <a:grpSpLocks/>
          </p:cNvGrpSpPr>
          <p:nvPr/>
        </p:nvGrpSpPr>
        <p:grpSpPr bwMode="auto">
          <a:xfrm>
            <a:off x="353719" y="3948114"/>
            <a:ext cx="15307733" cy="268287"/>
            <a:chOff x="125" y="1865"/>
            <a:chExt cx="5424" cy="127"/>
          </a:xfrm>
        </p:grpSpPr>
        <p:sp>
          <p:nvSpPr>
            <p:cNvPr id="4" name="Rectangle 4"/>
            <p:cNvSpPr>
              <a:spLocks noChangeArrowheads="1"/>
            </p:cNvSpPr>
            <p:nvPr/>
          </p:nvSpPr>
          <p:spPr bwMode="auto">
            <a:xfrm>
              <a:off x="125" y="1865"/>
              <a:ext cx="1808" cy="127"/>
            </a:xfrm>
            <a:prstGeom prst="rect">
              <a:avLst/>
            </a:prstGeom>
            <a:solidFill>
              <a:srgbClr val="3366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ＭＳ Ｐゴシック" charset="-128"/>
              </a:endParaRPr>
            </a:p>
          </p:txBody>
        </p:sp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1933" y="1865"/>
              <a:ext cx="1808" cy="127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ＭＳ Ｐゴシック" charset="-128"/>
              </a:endParaRPr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3741" y="1865"/>
              <a:ext cx="1808" cy="127"/>
            </a:xfrm>
            <a:prstGeom prst="rect">
              <a:avLst/>
            </a:prstGeom>
            <a:solidFill>
              <a:srgbClr val="3366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ＭＳ Ｐゴシック" charset="-128"/>
              </a:endParaRPr>
            </a:p>
          </p:txBody>
        </p:sp>
      </p:grp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11433764" y="8818564"/>
            <a:ext cx="4822236" cy="3473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30622" tIns="65311" rIns="130622" bIns="65311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 b="1">
                <a:solidFill>
                  <a:srgbClr val="336699"/>
                </a:solidFill>
                <a:latin typeface="Helvetica" charset="0"/>
              </a:rPr>
              <a:t>Silberschatz, Galvin and Gagne ©2009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48919" y="8818564"/>
            <a:ext cx="3727885" cy="3473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30622" tIns="65311" rIns="130622" bIns="65311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>
                <a:solidFill>
                  <a:srgbClr val="336699"/>
                </a:solidFill>
                <a:latin typeface="Helvetica" charset="0"/>
              </a:rPr>
              <a:t>Operating System Concepts – 8</a:t>
            </a:r>
            <a:r>
              <a:rPr lang="en-US" sz="1400" b="1" baseline="30000">
                <a:solidFill>
                  <a:srgbClr val="336699"/>
                </a:solidFill>
                <a:latin typeface="Helvetica" charset="0"/>
              </a:rPr>
              <a:t>th</a:t>
            </a:r>
            <a:r>
              <a:rPr lang="en-US" sz="1400" b="1">
                <a:solidFill>
                  <a:srgbClr val="336699"/>
                </a:solidFill>
                <a:latin typeface="Helvetica" charset="0"/>
              </a:rPr>
              <a:t> Edition</a:t>
            </a:r>
          </a:p>
        </p:txBody>
      </p:sp>
      <p:pic>
        <p:nvPicPr>
          <p:cNvPr id="9" name="Picture 9" descr="dino_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75585" y="5543551"/>
            <a:ext cx="3665126" cy="2125663"/>
          </a:xfrm>
          <a:prstGeom prst="rect">
            <a:avLst/>
          </a:prstGeom>
          <a:noFill/>
          <a:ln w="76200">
            <a:solidFill>
              <a:srgbClr val="336699"/>
            </a:solidFill>
            <a:miter lim="800000"/>
            <a:headEnd/>
            <a:tailEnd/>
          </a:ln>
        </p:spPr>
      </p:pic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5732875" y="5354639"/>
            <a:ext cx="4154311" cy="2517775"/>
          </a:xfrm>
          <a:prstGeom prst="rect">
            <a:avLst/>
          </a:prstGeom>
          <a:noFill/>
          <a:ln w="57150" cmpd="thinThick">
            <a:solidFill>
              <a:srgbClr val="66CCFF"/>
            </a:solidFill>
            <a:miter lim="800000"/>
            <a:headEnd/>
            <a:tailEnd/>
          </a:ln>
          <a:effectLst/>
        </p:spPr>
        <p:txBody>
          <a:bodyPr wrap="none" lIns="130622" tIns="65311" rIns="130622" bIns="65311" anchor="ctr"/>
          <a:lstStyle/>
          <a:p>
            <a:pPr>
              <a:defRPr/>
            </a:pPr>
            <a:endParaRPr lang="en-US">
              <a:cs typeface="ＭＳ Ｐゴシック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251268" y="370417"/>
            <a:ext cx="3812821" cy="7315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1" y="370417"/>
            <a:ext cx="11167534" cy="7315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4113" y="5875867"/>
            <a:ext cx="13817600" cy="1816100"/>
          </a:xfrm>
        </p:spPr>
        <p:txBody>
          <a:bodyPr anchor="t"/>
          <a:lstStyle>
            <a:lvl1pPr algn="l">
              <a:defRPr sz="57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4113" y="3875619"/>
            <a:ext cx="13817600" cy="2000249"/>
          </a:xfrm>
        </p:spPr>
        <p:txBody>
          <a:bodyPr anchor="b"/>
          <a:lstStyle>
            <a:lvl1pPr marL="0" indent="0">
              <a:buNone/>
              <a:defRPr sz="2900"/>
            </a:lvl1pPr>
            <a:lvl2pPr marL="653110" indent="0">
              <a:buNone/>
              <a:defRPr sz="2600"/>
            </a:lvl2pPr>
            <a:lvl3pPr marL="1306220" indent="0">
              <a:buNone/>
              <a:defRPr sz="2300"/>
            </a:lvl3pPr>
            <a:lvl4pPr marL="1959331" indent="0">
              <a:buNone/>
              <a:defRPr sz="2000"/>
            </a:lvl4pPr>
            <a:lvl5pPr marL="2612441" indent="0">
              <a:buNone/>
              <a:defRPr sz="2000"/>
            </a:lvl5pPr>
            <a:lvl6pPr marL="3265551" indent="0">
              <a:buNone/>
              <a:defRPr sz="2000"/>
            </a:lvl6pPr>
            <a:lvl7pPr marL="3918661" indent="0">
              <a:buNone/>
              <a:defRPr sz="2000"/>
            </a:lvl7pPr>
            <a:lvl8pPr marL="4571771" indent="0">
              <a:buNone/>
              <a:defRPr sz="2000"/>
            </a:lvl8pPr>
            <a:lvl9pPr marL="5224882" indent="0">
              <a:buNone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3689" y="1644652"/>
            <a:ext cx="7179733" cy="6040967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84356" y="1644652"/>
            <a:ext cx="7179733" cy="6040967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366184"/>
            <a:ext cx="146304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2046817"/>
            <a:ext cx="7182556" cy="853016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53110" indent="0">
              <a:buNone/>
              <a:defRPr sz="2900" b="1"/>
            </a:lvl2pPr>
            <a:lvl3pPr marL="1306220" indent="0">
              <a:buNone/>
              <a:defRPr sz="2600" b="1"/>
            </a:lvl3pPr>
            <a:lvl4pPr marL="1959331" indent="0">
              <a:buNone/>
              <a:defRPr sz="2300" b="1"/>
            </a:lvl4pPr>
            <a:lvl5pPr marL="2612441" indent="0">
              <a:buNone/>
              <a:defRPr sz="2300" b="1"/>
            </a:lvl5pPr>
            <a:lvl6pPr marL="3265551" indent="0">
              <a:buNone/>
              <a:defRPr sz="2300" b="1"/>
            </a:lvl6pPr>
            <a:lvl7pPr marL="3918661" indent="0">
              <a:buNone/>
              <a:defRPr sz="2300" b="1"/>
            </a:lvl7pPr>
            <a:lvl8pPr marL="4571771" indent="0">
              <a:buNone/>
              <a:defRPr sz="2300" b="1"/>
            </a:lvl8pPr>
            <a:lvl9pPr marL="5224882" indent="0">
              <a:buNone/>
              <a:defRPr sz="2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2800" y="2899833"/>
            <a:ext cx="7182556" cy="5268384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57824" y="2046817"/>
            <a:ext cx="7185378" cy="853016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53110" indent="0">
              <a:buNone/>
              <a:defRPr sz="2900" b="1"/>
            </a:lvl2pPr>
            <a:lvl3pPr marL="1306220" indent="0">
              <a:buNone/>
              <a:defRPr sz="2600" b="1"/>
            </a:lvl3pPr>
            <a:lvl4pPr marL="1959331" indent="0">
              <a:buNone/>
              <a:defRPr sz="2300" b="1"/>
            </a:lvl4pPr>
            <a:lvl5pPr marL="2612441" indent="0">
              <a:buNone/>
              <a:defRPr sz="2300" b="1"/>
            </a:lvl5pPr>
            <a:lvl6pPr marL="3265551" indent="0">
              <a:buNone/>
              <a:defRPr sz="2300" b="1"/>
            </a:lvl6pPr>
            <a:lvl7pPr marL="3918661" indent="0">
              <a:buNone/>
              <a:defRPr sz="2300" b="1"/>
            </a:lvl7pPr>
            <a:lvl8pPr marL="4571771" indent="0">
              <a:buNone/>
              <a:defRPr sz="2300" b="1"/>
            </a:lvl8pPr>
            <a:lvl9pPr marL="5224882" indent="0">
              <a:buNone/>
              <a:defRPr sz="2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57824" y="2899833"/>
            <a:ext cx="7185378" cy="5268384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1" y="364067"/>
            <a:ext cx="5348113" cy="1549400"/>
          </a:xfrm>
        </p:spPr>
        <p:txBody>
          <a:bodyPr/>
          <a:lstStyle>
            <a:lvl1pPr algn="l">
              <a:defRPr sz="2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55645" y="364068"/>
            <a:ext cx="9087556" cy="7804151"/>
          </a:xfrm>
        </p:spPr>
        <p:txBody>
          <a:bodyPr/>
          <a:lstStyle>
            <a:lvl1pPr>
              <a:defRPr sz="4600"/>
            </a:lvl1pPr>
            <a:lvl2pPr>
              <a:defRPr sz="4000"/>
            </a:lvl2pPr>
            <a:lvl3pPr>
              <a:defRPr sz="34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1" y="1913468"/>
            <a:ext cx="5348113" cy="6254751"/>
          </a:xfrm>
        </p:spPr>
        <p:txBody>
          <a:bodyPr/>
          <a:lstStyle>
            <a:lvl1pPr marL="0" indent="0">
              <a:buNone/>
              <a:defRPr sz="2000"/>
            </a:lvl1pPr>
            <a:lvl2pPr marL="653110" indent="0">
              <a:buNone/>
              <a:defRPr sz="1700"/>
            </a:lvl2pPr>
            <a:lvl3pPr marL="1306220" indent="0">
              <a:buNone/>
              <a:defRPr sz="1400"/>
            </a:lvl3pPr>
            <a:lvl4pPr marL="1959331" indent="0">
              <a:buNone/>
              <a:defRPr sz="1300"/>
            </a:lvl4pPr>
            <a:lvl5pPr marL="2612441" indent="0">
              <a:buNone/>
              <a:defRPr sz="1300"/>
            </a:lvl5pPr>
            <a:lvl6pPr marL="3265551" indent="0">
              <a:buNone/>
              <a:defRPr sz="1300"/>
            </a:lvl6pPr>
            <a:lvl7pPr marL="3918661" indent="0">
              <a:buNone/>
              <a:defRPr sz="1300"/>
            </a:lvl7pPr>
            <a:lvl8pPr marL="4571771" indent="0">
              <a:buNone/>
              <a:defRPr sz="1300"/>
            </a:lvl8pPr>
            <a:lvl9pPr marL="5224882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86290" y="6400801"/>
            <a:ext cx="9753600" cy="755651"/>
          </a:xfrm>
        </p:spPr>
        <p:txBody>
          <a:bodyPr/>
          <a:lstStyle>
            <a:lvl1pPr algn="l">
              <a:defRPr sz="2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186290" y="817033"/>
            <a:ext cx="9753600" cy="5486400"/>
          </a:xfrm>
        </p:spPr>
        <p:txBody>
          <a:bodyPr/>
          <a:lstStyle>
            <a:lvl1pPr marL="0" indent="0">
              <a:buNone/>
              <a:defRPr sz="4600"/>
            </a:lvl1pPr>
            <a:lvl2pPr marL="653110" indent="0">
              <a:buNone/>
              <a:defRPr sz="4000"/>
            </a:lvl2pPr>
            <a:lvl3pPr marL="1306220" indent="0">
              <a:buNone/>
              <a:defRPr sz="3400"/>
            </a:lvl3pPr>
            <a:lvl4pPr marL="1959331" indent="0">
              <a:buNone/>
              <a:defRPr sz="2900"/>
            </a:lvl4pPr>
            <a:lvl5pPr marL="2612441" indent="0">
              <a:buNone/>
              <a:defRPr sz="2900"/>
            </a:lvl5pPr>
            <a:lvl6pPr marL="3265551" indent="0">
              <a:buNone/>
              <a:defRPr sz="2900"/>
            </a:lvl6pPr>
            <a:lvl7pPr marL="3918661" indent="0">
              <a:buNone/>
              <a:defRPr sz="2900"/>
            </a:lvl7pPr>
            <a:lvl8pPr marL="4571771" indent="0">
              <a:buNone/>
              <a:defRPr sz="2900"/>
            </a:lvl8pPr>
            <a:lvl9pPr marL="5224882" indent="0">
              <a:buNone/>
              <a:defRPr sz="29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86290" y="7156452"/>
            <a:ext cx="9753600" cy="1073149"/>
          </a:xfrm>
        </p:spPr>
        <p:txBody>
          <a:bodyPr/>
          <a:lstStyle>
            <a:lvl1pPr marL="0" indent="0">
              <a:buNone/>
              <a:defRPr sz="2000"/>
            </a:lvl1pPr>
            <a:lvl2pPr marL="653110" indent="0">
              <a:buNone/>
              <a:defRPr sz="1700"/>
            </a:lvl2pPr>
            <a:lvl3pPr marL="1306220" indent="0">
              <a:buNone/>
              <a:defRPr sz="1400"/>
            </a:lvl3pPr>
            <a:lvl4pPr marL="1959331" indent="0">
              <a:buNone/>
              <a:defRPr sz="1300"/>
            </a:lvl4pPr>
            <a:lvl5pPr marL="2612441" indent="0">
              <a:buNone/>
              <a:defRPr sz="1300"/>
            </a:lvl5pPr>
            <a:lvl6pPr marL="3265551" indent="0">
              <a:buNone/>
              <a:defRPr sz="1300"/>
            </a:lvl6pPr>
            <a:lvl7pPr marL="3918661" indent="0">
              <a:buNone/>
              <a:defRPr sz="1300"/>
            </a:lvl7pPr>
            <a:lvl8pPr marL="4571771" indent="0">
              <a:buNone/>
              <a:defRPr sz="1300"/>
            </a:lvl8pPr>
            <a:lvl9pPr marL="5224882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ino_3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508001" y="1"/>
            <a:ext cx="2126074" cy="121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812800" y="369888"/>
            <a:ext cx="14630400" cy="76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30622" tIns="65311" rIns="130622" bIns="65311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33689" y="1644650"/>
            <a:ext cx="14630400" cy="6040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30622" tIns="65311" rIns="130622" bIns="6531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6437" name="Rectangle 5"/>
          <p:cNvSpPr>
            <a:spLocks noChangeArrowheads="1"/>
          </p:cNvSpPr>
          <p:nvPr/>
        </p:nvSpPr>
        <p:spPr bwMode="auto">
          <a:xfrm>
            <a:off x="0" y="0"/>
            <a:ext cx="406400" cy="3048000"/>
          </a:xfrm>
          <a:prstGeom prst="rect">
            <a:avLst/>
          </a:prstGeom>
          <a:solidFill>
            <a:srgbClr val="336699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130622" tIns="65311" rIns="130622" bIns="65311" anchor="ctr"/>
          <a:lstStyle/>
          <a:p>
            <a:pPr algn="ctr" eaLnBrk="1" hangingPunct="1">
              <a:defRPr/>
            </a:pPr>
            <a:endParaRPr lang="en-US" sz="3400" dirty="0">
              <a:latin typeface="Times New Roman" charset="0"/>
              <a:cs typeface="ＭＳ Ｐゴシック" charset="-128"/>
            </a:endParaRPr>
          </a:p>
        </p:txBody>
      </p:sp>
      <p:sp>
        <p:nvSpPr>
          <p:cNvPr id="146438" name="Line 6"/>
          <p:cNvSpPr>
            <a:spLocks noChangeShapeType="1"/>
          </p:cNvSpPr>
          <p:nvPr/>
        </p:nvSpPr>
        <p:spPr bwMode="auto">
          <a:xfrm>
            <a:off x="812800" y="1147763"/>
            <a:ext cx="14359467" cy="0"/>
          </a:xfrm>
          <a:prstGeom prst="line">
            <a:avLst/>
          </a:prstGeom>
          <a:noFill/>
          <a:ln w="19050">
            <a:solidFill>
              <a:srgbClr val="336699"/>
            </a:solidFill>
            <a:round/>
            <a:headEnd/>
            <a:tailEnd/>
          </a:ln>
          <a:effectLst/>
        </p:spPr>
        <p:txBody>
          <a:bodyPr lIns="130622" tIns="65311" rIns="130622" bIns="65311"/>
          <a:lstStyle/>
          <a:p>
            <a:pPr>
              <a:defRPr/>
            </a:pPr>
            <a:endParaRPr lang="en-US">
              <a:ea typeface="+mn-ea"/>
            </a:endParaRPr>
          </a:p>
        </p:txBody>
      </p:sp>
      <p:sp>
        <p:nvSpPr>
          <p:cNvPr id="146439" name="Rectangle 7"/>
          <p:cNvSpPr>
            <a:spLocks noChangeArrowheads="1"/>
          </p:cNvSpPr>
          <p:nvPr/>
        </p:nvSpPr>
        <p:spPr bwMode="auto">
          <a:xfrm>
            <a:off x="0" y="3048000"/>
            <a:ext cx="406400" cy="3048000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130622" tIns="65311" rIns="130622" bIns="65311" anchor="ctr"/>
          <a:lstStyle/>
          <a:p>
            <a:pPr algn="ctr" eaLnBrk="1" hangingPunct="1">
              <a:defRPr/>
            </a:pPr>
            <a:endParaRPr lang="en-US" sz="3400" dirty="0">
              <a:latin typeface="Times New Roman" charset="0"/>
              <a:cs typeface="ＭＳ Ｐゴシック" charset="-128"/>
            </a:endParaRPr>
          </a:p>
        </p:txBody>
      </p:sp>
      <p:sp>
        <p:nvSpPr>
          <p:cNvPr id="146440" name="Rectangle 8"/>
          <p:cNvSpPr>
            <a:spLocks noChangeArrowheads="1"/>
          </p:cNvSpPr>
          <p:nvPr/>
        </p:nvSpPr>
        <p:spPr bwMode="auto">
          <a:xfrm>
            <a:off x="0" y="6096000"/>
            <a:ext cx="406400" cy="3048000"/>
          </a:xfrm>
          <a:prstGeom prst="rect">
            <a:avLst/>
          </a:prstGeom>
          <a:solidFill>
            <a:srgbClr val="336699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130622" tIns="65311" rIns="130622" bIns="65311" anchor="ctr"/>
          <a:lstStyle/>
          <a:p>
            <a:pPr algn="ctr" eaLnBrk="1" hangingPunct="1">
              <a:defRPr/>
            </a:pPr>
            <a:endParaRPr lang="en-US" sz="3400" dirty="0">
              <a:latin typeface="Times New Roman" charset="0"/>
              <a:cs typeface="ＭＳ Ｐゴシック" charset="-128"/>
            </a:endParaRPr>
          </a:p>
        </p:txBody>
      </p:sp>
      <p:sp>
        <p:nvSpPr>
          <p:cNvPr id="146441" name="Text Box 9"/>
          <p:cNvSpPr txBox="1">
            <a:spLocks noChangeArrowheads="1"/>
          </p:cNvSpPr>
          <p:nvPr/>
        </p:nvSpPr>
        <p:spPr bwMode="auto">
          <a:xfrm>
            <a:off x="7648871" y="8818564"/>
            <a:ext cx="630882" cy="3473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30622" tIns="65311" rIns="130622" bIns="65311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 b="1">
                <a:solidFill>
                  <a:srgbClr val="006699"/>
                </a:solidFill>
                <a:latin typeface="Helvetica" charset="0"/>
              </a:rPr>
              <a:t>4.</a:t>
            </a:r>
            <a:fld id="{1D2BBA59-132A-4C4C-8F11-BA90418171D4}" type="slidenum">
              <a:rPr lang="en-US" sz="1400" b="1">
                <a:solidFill>
                  <a:srgbClr val="006699"/>
                </a:solidFill>
                <a:latin typeface="Helvetica" charset="0"/>
              </a:rPr>
              <a:pPr algn="ctr">
                <a:spcBef>
                  <a:spcPct val="50000"/>
                </a:spcBef>
              </a:pPr>
              <a:t>‹#›</a:t>
            </a:fld>
            <a:endParaRPr lang="en-US" sz="1400" b="1">
              <a:solidFill>
                <a:srgbClr val="006699"/>
              </a:solidFill>
              <a:latin typeface="Helvetica" charset="0"/>
            </a:endParaRPr>
          </a:p>
        </p:txBody>
      </p:sp>
      <p:sp>
        <p:nvSpPr>
          <p:cNvPr id="146442" name="Text Box 10"/>
          <p:cNvSpPr txBox="1">
            <a:spLocks noChangeArrowheads="1"/>
          </p:cNvSpPr>
          <p:nvPr/>
        </p:nvSpPr>
        <p:spPr bwMode="auto">
          <a:xfrm>
            <a:off x="11537244" y="8783639"/>
            <a:ext cx="4824119" cy="3473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30622" tIns="65311" rIns="130622" bIns="65311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 b="1">
                <a:solidFill>
                  <a:srgbClr val="006699"/>
                </a:solidFill>
                <a:latin typeface="Helvetica" charset="0"/>
              </a:rPr>
              <a:t>Silberschatz, Galvin and Gagne ©2009</a:t>
            </a:r>
          </a:p>
        </p:txBody>
      </p:sp>
      <p:sp>
        <p:nvSpPr>
          <p:cNvPr id="146443" name="Text Box 11"/>
          <p:cNvSpPr txBox="1">
            <a:spLocks noChangeArrowheads="1"/>
          </p:cNvSpPr>
          <p:nvPr/>
        </p:nvSpPr>
        <p:spPr bwMode="auto">
          <a:xfrm>
            <a:off x="331141" y="8828089"/>
            <a:ext cx="3727885" cy="3473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30622" tIns="65311" rIns="130622" bIns="65311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>
                <a:solidFill>
                  <a:srgbClr val="006699"/>
                </a:solidFill>
                <a:latin typeface="Helvetica" charset="0"/>
              </a:rPr>
              <a:t>Operating System Concepts – 8</a:t>
            </a:r>
            <a:r>
              <a:rPr lang="en-US" sz="1400" b="1" baseline="30000">
                <a:solidFill>
                  <a:srgbClr val="006699"/>
                </a:solidFill>
                <a:latin typeface="Helvetica" charset="0"/>
              </a:rPr>
              <a:t>th</a:t>
            </a:r>
            <a:r>
              <a:rPr lang="en-US" sz="1400" b="1">
                <a:solidFill>
                  <a:srgbClr val="006699"/>
                </a:solidFill>
                <a:latin typeface="Helvetica" charset="0"/>
              </a:rPr>
              <a:t> Edition</a:t>
            </a:r>
          </a:p>
        </p:txBody>
      </p:sp>
      <p:pic>
        <p:nvPicPr>
          <p:cNvPr id="1036" name="Picture 12" descr="dino_6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13821363" y="7799389"/>
            <a:ext cx="2282238" cy="105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6" r:id="rId2"/>
    <p:sldLayoutId id="2147483705" r:id="rId3"/>
    <p:sldLayoutId id="2147483704" r:id="rId4"/>
    <p:sldLayoutId id="2147483703" r:id="rId5"/>
    <p:sldLayoutId id="2147483702" r:id="rId6"/>
    <p:sldLayoutId id="2147483701" r:id="rId7"/>
    <p:sldLayoutId id="2147483700" r:id="rId8"/>
    <p:sldLayoutId id="2147483699" r:id="rId9"/>
    <p:sldLayoutId id="2147483698" r:id="rId10"/>
    <p:sldLayoutId id="2147483697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600" b="1">
          <a:solidFill>
            <a:srgbClr val="006699"/>
          </a:solidFill>
          <a:latin typeface="+mj-lt"/>
          <a:ea typeface="ＭＳ Ｐゴシック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600" b="1">
          <a:solidFill>
            <a:srgbClr val="006699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600" b="1">
          <a:solidFill>
            <a:srgbClr val="006699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600" b="1">
          <a:solidFill>
            <a:srgbClr val="006699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600" b="1">
          <a:solidFill>
            <a:srgbClr val="006699"/>
          </a:solidFill>
          <a:latin typeface="Arial" charset="0"/>
          <a:ea typeface="ＭＳ Ｐゴシック" charset="-128"/>
          <a:cs typeface="ＭＳ Ｐゴシック" charset="-128"/>
        </a:defRPr>
      </a:lvl5pPr>
      <a:lvl6pPr marL="653110" algn="ctr" rtl="0" fontAlgn="base">
        <a:spcBef>
          <a:spcPct val="0"/>
        </a:spcBef>
        <a:spcAft>
          <a:spcPct val="0"/>
        </a:spcAft>
        <a:defRPr sz="4600" b="1">
          <a:solidFill>
            <a:srgbClr val="006699"/>
          </a:solidFill>
          <a:latin typeface="Arial" charset="0"/>
        </a:defRPr>
      </a:lvl6pPr>
      <a:lvl7pPr marL="1306220" algn="ctr" rtl="0" fontAlgn="base">
        <a:spcBef>
          <a:spcPct val="0"/>
        </a:spcBef>
        <a:spcAft>
          <a:spcPct val="0"/>
        </a:spcAft>
        <a:defRPr sz="4600" b="1">
          <a:solidFill>
            <a:srgbClr val="006699"/>
          </a:solidFill>
          <a:latin typeface="Arial" charset="0"/>
        </a:defRPr>
      </a:lvl7pPr>
      <a:lvl8pPr marL="1959331" algn="ctr" rtl="0" fontAlgn="base">
        <a:spcBef>
          <a:spcPct val="0"/>
        </a:spcBef>
        <a:spcAft>
          <a:spcPct val="0"/>
        </a:spcAft>
        <a:defRPr sz="4600" b="1">
          <a:solidFill>
            <a:srgbClr val="006699"/>
          </a:solidFill>
          <a:latin typeface="Arial" charset="0"/>
        </a:defRPr>
      </a:lvl8pPr>
      <a:lvl9pPr marL="2612441" algn="ctr" rtl="0" fontAlgn="base">
        <a:spcBef>
          <a:spcPct val="0"/>
        </a:spcBef>
        <a:spcAft>
          <a:spcPct val="0"/>
        </a:spcAft>
        <a:defRPr sz="4600" b="1">
          <a:solidFill>
            <a:srgbClr val="006699"/>
          </a:solidFill>
          <a:latin typeface="Arial" charset="0"/>
        </a:defRPr>
      </a:lvl9pPr>
    </p:titleStyle>
    <p:bodyStyle>
      <a:lvl1pPr marL="488950" indent="-488950" algn="l" rtl="0" eaLnBrk="0" fontAlgn="base" hangingPunct="0">
        <a:spcBef>
          <a:spcPct val="35000"/>
        </a:spcBef>
        <a:spcAft>
          <a:spcPct val="0"/>
        </a:spcAft>
        <a:buClr>
          <a:srgbClr val="993300"/>
        </a:buClr>
        <a:buSzPct val="90000"/>
        <a:buFont typeface="Monotype Sorts" charset="2"/>
        <a:buChar char="n"/>
        <a:defRPr kumimoji="1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1060450" indent="-407988" algn="l" rtl="0" eaLnBrk="0" fontAlgn="base" hangingPunct="0">
        <a:spcBef>
          <a:spcPct val="35000"/>
        </a:spcBef>
        <a:spcAft>
          <a:spcPct val="0"/>
        </a:spcAft>
        <a:buClr>
          <a:srgbClr val="CC6600"/>
        </a:buClr>
        <a:buSzPct val="80000"/>
        <a:buFont typeface="Monotype Sorts" charset="2"/>
        <a:buChar char="l"/>
        <a:defRPr kumimoji="1">
          <a:solidFill>
            <a:schemeClr val="tx1"/>
          </a:solidFill>
          <a:latin typeface="+mn-lt"/>
          <a:ea typeface="ＭＳ Ｐゴシック" charset="-128"/>
        </a:defRPr>
      </a:lvl2pPr>
      <a:lvl3pPr marL="1550988" indent="-325438" algn="l" rtl="0" eaLnBrk="0" fontAlgn="base" hangingPunct="0">
        <a:spcBef>
          <a:spcPct val="35000"/>
        </a:spcBef>
        <a:spcAft>
          <a:spcPct val="0"/>
        </a:spcAft>
        <a:buClr>
          <a:srgbClr val="009900"/>
        </a:buClr>
        <a:buSzPct val="75000"/>
        <a:buFont typeface="Webdings" charset="2"/>
        <a:buChar char="4"/>
        <a:defRPr kumimoji="1">
          <a:solidFill>
            <a:schemeClr val="tx1"/>
          </a:solidFill>
          <a:latin typeface="+mn-lt"/>
          <a:ea typeface="ＭＳ Ｐゴシック" charset="-128"/>
        </a:defRPr>
      </a:lvl3pPr>
      <a:lvl4pPr marL="2039938" indent="-325438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SzPct val="75000"/>
        <a:buChar char="–"/>
        <a:defRPr kumimoji="1">
          <a:solidFill>
            <a:schemeClr val="tx1"/>
          </a:solidFill>
          <a:latin typeface="+mn-lt"/>
          <a:ea typeface="ＭＳ Ｐゴシック" charset="-128"/>
        </a:defRPr>
      </a:lvl4pPr>
      <a:lvl5pPr marL="2530475" indent="-325438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5pPr>
      <a:lvl6pPr marL="3183912" indent="-326555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3837022" indent="-326555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4490133" indent="-326555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5143243" indent="-326555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53110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6220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59331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12441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65551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18661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771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24882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Chapter 4: Threads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Overview</a:t>
            </a:r>
          </a:p>
          <a:p>
            <a:r>
              <a:rPr lang="en-US" smtClean="0"/>
              <a:t>Multithreading Models</a:t>
            </a:r>
          </a:p>
          <a:p>
            <a:r>
              <a:rPr lang="en-US" smtClean="0"/>
              <a:t>Thread Libraries</a:t>
            </a:r>
          </a:p>
          <a:p>
            <a:r>
              <a:rPr lang="en-US" smtClean="0"/>
              <a:t>Threading Issues</a:t>
            </a:r>
          </a:p>
          <a:p>
            <a:r>
              <a:rPr lang="en-US" smtClean="0"/>
              <a:t>Operating System Examples</a:t>
            </a:r>
          </a:p>
          <a:p>
            <a:r>
              <a:rPr lang="en-US" smtClean="0"/>
              <a:t>Windows XP Threads</a:t>
            </a:r>
          </a:p>
          <a:p>
            <a:r>
              <a:rPr lang="en-US" smtClean="0"/>
              <a:t>Linux Threads</a:t>
            </a:r>
          </a:p>
          <a:p>
            <a:pPr>
              <a:buFont typeface="Monotype Sorts" charset="2"/>
              <a:buNone/>
            </a:pPr>
            <a:endParaRPr lang="en-US" smtClean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2563813" y="611188"/>
            <a:ext cx="10426700" cy="417512"/>
          </a:xfrm>
        </p:spPr>
        <p:txBody>
          <a:bodyPr/>
          <a:lstStyle/>
          <a:p>
            <a:pPr eaLnBrk="1" hangingPunct="1"/>
            <a:r>
              <a:rPr lang="en-US" smtClean="0"/>
              <a:t>Benefits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b="1" dirty="0"/>
              <a:t>Responsiveness</a:t>
            </a:r>
            <a:br>
              <a:rPr lang="en-US" sz="2800" b="1" dirty="0"/>
            </a:br>
            <a:endParaRPr lang="en-US" sz="2800" b="1" dirty="0"/>
          </a:p>
          <a:p>
            <a:r>
              <a:rPr lang="en-US" sz="2800" b="1" dirty="0"/>
              <a:t>Resource Sharing</a:t>
            </a:r>
            <a:br>
              <a:rPr lang="en-US" sz="2800" b="1" dirty="0"/>
            </a:br>
            <a:endParaRPr lang="en-US" sz="2800" b="1" dirty="0"/>
          </a:p>
          <a:p>
            <a:r>
              <a:rPr lang="en-US" sz="2800" b="1" dirty="0"/>
              <a:t>Economy</a:t>
            </a:r>
            <a:br>
              <a:rPr lang="en-US" sz="2800" b="1" dirty="0"/>
            </a:br>
            <a:endParaRPr lang="en-US" sz="2800" b="1" dirty="0"/>
          </a:p>
          <a:p>
            <a:r>
              <a:rPr lang="en-US" sz="2800" b="1" dirty="0"/>
              <a:t>Scalability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>
          <a:xfrm>
            <a:off x="2789238" y="369888"/>
            <a:ext cx="11510962" cy="768350"/>
          </a:xfrm>
        </p:spPr>
        <p:txBody>
          <a:bodyPr/>
          <a:lstStyle/>
          <a:p>
            <a:pPr eaLnBrk="1" hangingPunct="1"/>
            <a:r>
              <a:rPr lang="en-US" smtClean="0"/>
              <a:t>Multicore Programming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>
          <a:xfrm>
            <a:off x="2479676" y="1644650"/>
            <a:ext cx="11585575" cy="6040438"/>
          </a:xfrm>
        </p:spPr>
        <p:txBody>
          <a:bodyPr/>
          <a:lstStyle/>
          <a:p>
            <a:r>
              <a:rPr lang="en-US" sz="3200" dirty="0"/>
              <a:t>Multicore systems putting pressure on programmers, challenges include:</a:t>
            </a:r>
          </a:p>
          <a:p>
            <a:pPr lvl="1"/>
            <a:r>
              <a:rPr lang="en-US" sz="3200" b="1" dirty="0"/>
              <a:t>Dividing activities</a:t>
            </a:r>
          </a:p>
          <a:p>
            <a:pPr lvl="1"/>
            <a:r>
              <a:rPr lang="en-US" sz="3200" b="1" dirty="0"/>
              <a:t>Balance</a:t>
            </a:r>
          </a:p>
          <a:p>
            <a:pPr lvl="1"/>
            <a:r>
              <a:rPr lang="en-US" sz="3200" b="1" dirty="0"/>
              <a:t>Data splitting</a:t>
            </a:r>
          </a:p>
          <a:p>
            <a:pPr lvl="1"/>
            <a:r>
              <a:rPr lang="en-US" sz="3200" b="1" dirty="0"/>
              <a:t>Data dependency</a:t>
            </a:r>
          </a:p>
          <a:p>
            <a:pPr lvl="1"/>
            <a:r>
              <a:rPr lang="en-US" sz="3200" b="1" dirty="0"/>
              <a:t>Testing and debugging</a:t>
            </a:r>
          </a:p>
          <a:p>
            <a:pPr lvl="1"/>
            <a:endParaRPr lang="en-US" sz="32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>
          <a:xfrm>
            <a:off x="2598738" y="369888"/>
            <a:ext cx="12344400" cy="768350"/>
          </a:xfrm>
        </p:spPr>
        <p:txBody>
          <a:bodyPr/>
          <a:lstStyle/>
          <a:p>
            <a:pPr eaLnBrk="1" hangingPunct="1"/>
            <a:r>
              <a:rPr lang="en-US" smtClean="0"/>
              <a:t>Multithreaded Server Architecture</a:t>
            </a:r>
          </a:p>
        </p:txBody>
      </p:sp>
      <p:pic>
        <p:nvPicPr>
          <p:cNvPr id="28675" name="Picture 4" descr="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52597" y="2304288"/>
            <a:ext cx="12044683" cy="3844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>
          <a:xfrm>
            <a:off x="2484438" y="407988"/>
            <a:ext cx="12344400" cy="768350"/>
          </a:xfrm>
        </p:spPr>
        <p:txBody>
          <a:bodyPr/>
          <a:lstStyle/>
          <a:p>
            <a:pPr eaLnBrk="1" hangingPunct="1"/>
            <a:r>
              <a:rPr lang="en-US" sz="4000"/>
              <a:t>Concurrent Execution on a </a:t>
            </a:r>
            <a:br>
              <a:rPr lang="en-US" sz="4000"/>
            </a:br>
            <a:r>
              <a:rPr lang="en-US" sz="4000"/>
              <a:t>Single-core System</a:t>
            </a:r>
          </a:p>
        </p:txBody>
      </p:sp>
      <p:pic>
        <p:nvPicPr>
          <p:cNvPr id="30723" name="Picture 4" descr="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87626" y="3554413"/>
            <a:ext cx="11422063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>
          <a:xfrm>
            <a:off x="2284413" y="395288"/>
            <a:ext cx="12344400" cy="768350"/>
          </a:xfrm>
        </p:spPr>
        <p:txBody>
          <a:bodyPr/>
          <a:lstStyle/>
          <a:p>
            <a:pPr eaLnBrk="1" hangingPunct="1"/>
            <a:r>
              <a:rPr lang="en-US" sz="4000"/>
              <a:t>Parallel Execution on a </a:t>
            </a:r>
            <a:br>
              <a:rPr lang="en-US" sz="4000"/>
            </a:br>
            <a:r>
              <a:rPr lang="en-US" sz="4000"/>
              <a:t>Multicore System</a:t>
            </a:r>
          </a:p>
        </p:txBody>
      </p:sp>
      <p:pic>
        <p:nvPicPr>
          <p:cNvPr id="32771" name="Picture 4" descr="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51251" y="3206750"/>
            <a:ext cx="9147175" cy="284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User Threads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2800" y="1717802"/>
            <a:ext cx="14630400" cy="6040438"/>
          </a:xfrm>
        </p:spPr>
        <p:txBody>
          <a:bodyPr/>
          <a:lstStyle/>
          <a:p>
            <a:r>
              <a:rPr lang="en-US" sz="4000" dirty="0"/>
              <a:t>Thread management done by user-level threads library</a:t>
            </a:r>
            <a:br>
              <a:rPr lang="en-US" sz="4000" dirty="0"/>
            </a:br>
            <a:endParaRPr lang="en-US" sz="4000" dirty="0"/>
          </a:p>
          <a:p>
            <a:r>
              <a:rPr lang="en-US" sz="4000" dirty="0"/>
              <a:t>Three primary thread libraries:</a:t>
            </a:r>
          </a:p>
          <a:p>
            <a:pPr lvl="1"/>
            <a:r>
              <a:rPr lang="en-US" sz="4000" dirty="0"/>
              <a:t> POSIX </a:t>
            </a:r>
            <a:r>
              <a:rPr lang="en-US" sz="4000" b="1" dirty="0" err="1">
                <a:solidFill>
                  <a:srgbClr val="3366FF"/>
                </a:solidFill>
              </a:rPr>
              <a:t>Pthreads</a:t>
            </a:r>
            <a:endParaRPr lang="en-US" sz="4000" b="1" i="1" dirty="0">
              <a:solidFill>
                <a:srgbClr val="3366FF"/>
              </a:solidFill>
            </a:endParaRPr>
          </a:p>
          <a:p>
            <a:pPr lvl="1"/>
            <a:r>
              <a:rPr lang="en-US" sz="4000" dirty="0"/>
              <a:t> Win32 threads</a:t>
            </a:r>
          </a:p>
          <a:p>
            <a:pPr lvl="1"/>
            <a:r>
              <a:rPr lang="en-US" sz="4000" dirty="0"/>
              <a:t> Java threads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Kernel Threads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2800" y="1608074"/>
            <a:ext cx="14630400" cy="6040438"/>
          </a:xfrm>
        </p:spPr>
        <p:txBody>
          <a:bodyPr/>
          <a:lstStyle/>
          <a:p>
            <a:r>
              <a:rPr lang="en-US" sz="4000" dirty="0"/>
              <a:t>Supported by the Kernel</a:t>
            </a:r>
            <a:br>
              <a:rPr lang="en-US" sz="4000" dirty="0"/>
            </a:br>
            <a:endParaRPr lang="en-US" sz="4000" dirty="0"/>
          </a:p>
          <a:p>
            <a:r>
              <a:rPr lang="en-US" sz="4000" dirty="0"/>
              <a:t>Examples</a:t>
            </a:r>
          </a:p>
          <a:p>
            <a:pPr lvl="1"/>
            <a:r>
              <a:rPr lang="en-US" sz="4000" dirty="0"/>
              <a:t>Windows XP/2000</a:t>
            </a:r>
          </a:p>
          <a:p>
            <a:pPr lvl="1"/>
            <a:r>
              <a:rPr lang="en-US" sz="4000" dirty="0"/>
              <a:t>Solaris</a:t>
            </a:r>
          </a:p>
          <a:p>
            <a:pPr lvl="1"/>
            <a:r>
              <a:rPr lang="en-US" sz="4000" dirty="0"/>
              <a:t>Linux</a:t>
            </a:r>
          </a:p>
          <a:p>
            <a:pPr lvl="1"/>
            <a:r>
              <a:rPr lang="en-US" sz="4000" dirty="0"/>
              <a:t>Tru64 UNIX</a:t>
            </a:r>
          </a:p>
          <a:p>
            <a:pPr lvl="1"/>
            <a:r>
              <a:rPr lang="en-US" sz="4000" dirty="0"/>
              <a:t>Mac OS X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Multithreading Models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600" dirty="0"/>
              <a:t>Many-to-One</a:t>
            </a:r>
            <a:br>
              <a:rPr lang="en-US" sz="3600" dirty="0"/>
            </a:br>
            <a:endParaRPr lang="en-US" sz="3600" dirty="0"/>
          </a:p>
          <a:p>
            <a:r>
              <a:rPr lang="en-US" sz="3600" dirty="0"/>
              <a:t>One-to-One</a:t>
            </a:r>
            <a:br>
              <a:rPr lang="en-US" sz="3600" dirty="0"/>
            </a:br>
            <a:endParaRPr lang="en-US" sz="3600" dirty="0"/>
          </a:p>
          <a:p>
            <a:r>
              <a:rPr lang="en-US" sz="3600" dirty="0"/>
              <a:t>Many-to-Many</a:t>
            </a:r>
          </a:p>
          <a:p>
            <a:endParaRPr lang="en-US" sz="36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Many-to-One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4000" dirty="0"/>
              <a:t>Many user-level threads mapped to single kernel thread</a:t>
            </a:r>
          </a:p>
          <a:p>
            <a:endParaRPr lang="en-US" sz="4000" dirty="0"/>
          </a:p>
          <a:p>
            <a:r>
              <a:rPr lang="en-US" sz="4000" dirty="0"/>
              <a:t>Examples:</a:t>
            </a:r>
          </a:p>
          <a:p>
            <a:pPr lvl="1"/>
            <a:r>
              <a:rPr lang="en-US" sz="4000" b="1" dirty="0">
                <a:solidFill>
                  <a:srgbClr val="3366FF"/>
                </a:solidFill>
              </a:rPr>
              <a:t>Solaris Green Threads</a:t>
            </a:r>
          </a:p>
          <a:p>
            <a:pPr lvl="1"/>
            <a:r>
              <a:rPr lang="en-US" sz="4000" b="1" dirty="0">
                <a:solidFill>
                  <a:srgbClr val="3366FF"/>
                </a:solidFill>
              </a:rPr>
              <a:t>GNU Portable Threads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Many-to-One Model</a:t>
            </a:r>
          </a:p>
        </p:txBody>
      </p:sp>
      <p:pic>
        <p:nvPicPr>
          <p:cNvPr id="43011" name="Picture 4" descr="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94214" y="1522414"/>
            <a:ext cx="7915275" cy="694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Motivation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Threads run within application</a:t>
            </a:r>
          </a:p>
          <a:p>
            <a:r>
              <a:rPr lang="en-US" smtClean="0"/>
              <a:t>Multiple tasks with the application can be implemented by separate threads</a:t>
            </a:r>
          </a:p>
          <a:p>
            <a:pPr lvl="1"/>
            <a:r>
              <a:rPr lang="en-US" smtClean="0"/>
              <a:t>Update display</a:t>
            </a:r>
          </a:p>
          <a:p>
            <a:pPr lvl="1"/>
            <a:r>
              <a:rPr lang="en-US" smtClean="0"/>
              <a:t>Fetch data</a:t>
            </a:r>
          </a:p>
          <a:p>
            <a:pPr lvl="1"/>
            <a:r>
              <a:rPr lang="en-US" smtClean="0"/>
              <a:t>Spell checking</a:t>
            </a:r>
          </a:p>
          <a:p>
            <a:pPr lvl="1"/>
            <a:r>
              <a:rPr lang="en-US" smtClean="0"/>
              <a:t>Answer a network request</a:t>
            </a:r>
          </a:p>
          <a:p>
            <a:r>
              <a:rPr lang="en-US" smtClean="0"/>
              <a:t>Process creation is heavy-weight while thread creation is light-weight</a:t>
            </a:r>
          </a:p>
          <a:p>
            <a:r>
              <a:rPr lang="en-US" smtClean="0"/>
              <a:t>Can simplify code, increase efficiency</a:t>
            </a:r>
          </a:p>
          <a:p>
            <a:r>
              <a:rPr lang="en-US" smtClean="0"/>
              <a:t>Kernels are generally multithreaded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One-to-One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200" dirty="0"/>
              <a:t>Each user-level thread maps to kernel thread</a:t>
            </a:r>
          </a:p>
          <a:p>
            <a:endParaRPr lang="en-US" sz="3200" dirty="0"/>
          </a:p>
          <a:p>
            <a:r>
              <a:rPr lang="en-US" sz="3200" dirty="0"/>
              <a:t>Examples</a:t>
            </a:r>
          </a:p>
          <a:p>
            <a:pPr lvl="1"/>
            <a:r>
              <a:rPr lang="en-US" sz="3200" dirty="0"/>
              <a:t>Windows NT/XP/2000</a:t>
            </a:r>
          </a:p>
          <a:p>
            <a:pPr lvl="1"/>
            <a:r>
              <a:rPr lang="en-US" sz="3200" dirty="0"/>
              <a:t>Linux</a:t>
            </a:r>
          </a:p>
          <a:p>
            <a:pPr lvl="1"/>
            <a:r>
              <a:rPr lang="en-US" sz="3200" dirty="0"/>
              <a:t>Solaris 9 and later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One-to-one Model</a:t>
            </a:r>
          </a:p>
        </p:txBody>
      </p:sp>
      <p:pic>
        <p:nvPicPr>
          <p:cNvPr id="47107" name="Picture 4" descr="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39988" y="2678114"/>
            <a:ext cx="11607800" cy="3913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Many-to-Many Model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1425" y="2100264"/>
            <a:ext cx="11550650" cy="5926137"/>
          </a:xfrm>
        </p:spPr>
        <p:txBody>
          <a:bodyPr/>
          <a:lstStyle/>
          <a:p>
            <a:r>
              <a:rPr lang="en-US" sz="3200" dirty="0"/>
              <a:t>Allows many user level threads to be mapped to many kernel threads</a:t>
            </a:r>
          </a:p>
          <a:p>
            <a:endParaRPr lang="en-US" sz="3200" dirty="0"/>
          </a:p>
          <a:p>
            <a:r>
              <a:rPr lang="en-US" sz="3200" dirty="0"/>
              <a:t>Allows the  operating system to create a sufficient number of kernel threads</a:t>
            </a:r>
          </a:p>
          <a:p>
            <a:endParaRPr lang="en-US" sz="3200" dirty="0"/>
          </a:p>
          <a:p>
            <a:r>
              <a:rPr lang="en-US" sz="3200" dirty="0"/>
              <a:t>Solaris prior to version 9</a:t>
            </a:r>
          </a:p>
          <a:p>
            <a:endParaRPr lang="en-US" sz="3200" dirty="0"/>
          </a:p>
          <a:p>
            <a:r>
              <a:rPr lang="en-US" sz="3200" dirty="0"/>
              <a:t>Windows NT/2000 with the </a:t>
            </a:r>
            <a:r>
              <a:rPr lang="en-US" sz="3200" i="1" dirty="0" err="1"/>
              <a:t>ThreadFiber</a:t>
            </a:r>
            <a:r>
              <a:rPr lang="en-US" sz="3200" dirty="0"/>
              <a:t> package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Many-to-Many Model</a:t>
            </a:r>
          </a:p>
        </p:txBody>
      </p:sp>
      <p:pic>
        <p:nvPicPr>
          <p:cNvPr id="51203" name="Picture 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92625" y="1792289"/>
            <a:ext cx="7729538" cy="587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Two-level Model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1425" y="1930401"/>
            <a:ext cx="11283950" cy="5942013"/>
          </a:xfrm>
        </p:spPr>
        <p:txBody>
          <a:bodyPr/>
          <a:lstStyle/>
          <a:p>
            <a:r>
              <a:rPr lang="en-US" sz="2800" dirty="0"/>
              <a:t>Similar to M:M, except that it allows a user thread to be </a:t>
            </a:r>
            <a:r>
              <a:rPr lang="en-US" sz="2800" b="1" dirty="0"/>
              <a:t>bound</a:t>
            </a:r>
            <a:r>
              <a:rPr lang="en-US" sz="2800" dirty="0"/>
              <a:t> to kernel thread</a:t>
            </a:r>
          </a:p>
          <a:p>
            <a:endParaRPr lang="en-US" sz="2800" dirty="0"/>
          </a:p>
          <a:p>
            <a:r>
              <a:rPr lang="en-US" sz="2800" dirty="0"/>
              <a:t>Examples</a:t>
            </a:r>
          </a:p>
          <a:p>
            <a:pPr lvl="1"/>
            <a:r>
              <a:rPr lang="en-US" sz="2800" dirty="0"/>
              <a:t>IRIX</a:t>
            </a:r>
          </a:p>
          <a:p>
            <a:pPr lvl="1"/>
            <a:r>
              <a:rPr lang="en-US" sz="2800" dirty="0"/>
              <a:t>HP-UX</a:t>
            </a:r>
          </a:p>
          <a:p>
            <a:pPr lvl="1"/>
            <a:r>
              <a:rPr lang="en-US" sz="2800" dirty="0"/>
              <a:t>Tru64 UNIX</a:t>
            </a:r>
          </a:p>
          <a:p>
            <a:pPr lvl="1"/>
            <a:r>
              <a:rPr lang="en-US" sz="2800" dirty="0"/>
              <a:t>Solaris 8 and earlier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Two-level Model</a:t>
            </a:r>
          </a:p>
        </p:txBody>
      </p:sp>
      <p:pic>
        <p:nvPicPr>
          <p:cNvPr id="55299" name="Picture 1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36963" y="2108200"/>
            <a:ext cx="8913812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Thread Libraries</a:t>
            </a:r>
          </a:p>
        </p:txBody>
      </p:sp>
      <p:sp>
        <p:nvSpPr>
          <p:cNvPr id="57347" name="Content Placeholder 2"/>
          <p:cNvSpPr>
            <a:spLocks noGrp="1"/>
          </p:cNvSpPr>
          <p:nvPr>
            <p:ph idx="1"/>
          </p:nvPr>
        </p:nvSpPr>
        <p:spPr>
          <a:xfrm>
            <a:off x="1955800" y="1644650"/>
            <a:ext cx="12737592" cy="6040438"/>
          </a:xfrm>
        </p:spPr>
        <p:txBody>
          <a:bodyPr/>
          <a:lstStyle/>
          <a:p>
            <a:r>
              <a:rPr lang="en-US" sz="2800" b="1" dirty="0">
                <a:solidFill>
                  <a:srgbClr val="3366FF"/>
                </a:solidFill>
              </a:rPr>
              <a:t>Thread library</a:t>
            </a:r>
            <a:r>
              <a:rPr lang="en-US" sz="2800" dirty="0">
                <a:solidFill>
                  <a:srgbClr val="3366FF"/>
                </a:solidFill>
              </a:rPr>
              <a:t> </a:t>
            </a:r>
            <a:r>
              <a:rPr lang="en-US" sz="2800" dirty="0"/>
              <a:t>provides programmer with API for creating and managing threads</a:t>
            </a:r>
          </a:p>
          <a:p>
            <a:endParaRPr lang="en-US" sz="2800" dirty="0"/>
          </a:p>
          <a:p>
            <a:r>
              <a:rPr lang="en-US" sz="2800" dirty="0"/>
              <a:t>Two primary ways of implementing</a:t>
            </a:r>
          </a:p>
          <a:p>
            <a:pPr lvl="1"/>
            <a:r>
              <a:rPr lang="en-US" sz="2800" dirty="0"/>
              <a:t>Library entirely in user space</a:t>
            </a:r>
          </a:p>
          <a:p>
            <a:pPr lvl="1"/>
            <a:r>
              <a:rPr lang="en-US" sz="2800" dirty="0"/>
              <a:t>Kernel-level library supported by the OS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Solaris 2 </a:t>
            </a:r>
            <a:r>
              <a:rPr lang="en-US" b="0" dirty="0" smtClean="0"/>
              <a:t>Threads Model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13944" y="1406158"/>
            <a:ext cx="15942056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4000" dirty="0">
                <a:latin typeface="+mj-lt"/>
              </a:rPr>
              <a:t> Solaris 2: threads, </a:t>
            </a:r>
            <a:r>
              <a:rPr lang="en-US" sz="4000" dirty="0" smtClean="0">
                <a:latin typeface="+mj-lt"/>
              </a:rPr>
              <a:t>light-weight processes </a:t>
            </a:r>
            <a:r>
              <a:rPr lang="en-US" sz="4000" dirty="0">
                <a:latin typeface="+mj-lt"/>
              </a:rPr>
              <a:t>(LWPs), </a:t>
            </a:r>
            <a:r>
              <a:rPr lang="en-US" sz="4000" dirty="0" smtClean="0">
                <a:latin typeface="+mj-lt"/>
              </a:rPr>
              <a:t>and processes</a:t>
            </a:r>
            <a:endParaRPr lang="en-US" sz="4000" dirty="0">
              <a:latin typeface="+mj-lt"/>
            </a:endParaRPr>
          </a:p>
          <a:p>
            <a:pPr algn="just"/>
            <a:r>
              <a:rPr lang="en-US" sz="4000" dirty="0">
                <a:latin typeface="+mj-lt"/>
              </a:rPr>
              <a:t> At least one LWP per process </a:t>
            </a:r>
            <a:r>
              <a:rPr lang="en-US" sz="4000" dirty="0" smtClean="0">
                <a:latin typeface="+mj-lt"/>
              </a:rPr>
              <a:t>to allow </a:t>
            </a:r>
            <a:r>
              <a:rPr lang="en-US" sz="4000" dirty="0">
                <a:latin typeface="+mj-lt"/>
              </a:rPr>
              <a:t>a user thread to talk to a</a:t>
            </a:r>
          </a:p>
          <a:p>
            <a:pPr algn="just"/>
            <a:r>
              <a:rPr lang="en-US" sz="4000" dirty="0" smtClean="0">
                <a:latin typeface="+mj-lt"/>
              </a:rPr>
              <a:t>    kernel </a:t>
            </a:r>
            <a:r>
              <a:rPr lang="en-US" sz="4000" dirty="0">
                <a:latin typeface="+mj-lt"/>
              </a:rPr>
              <a:t>thread</a:t>
            </a:r>
          </a:p>
          <a:p>
            <a:pPr algn="just"/>
            <a:r>
              <a:rPr lang="en-US" sz="4000" dirty="0">
                <a:latin typeface="+mj-lt"/>
              </a:rPr>
              <a:t>User level threads switched </a:t>
            </a:r>
            <a:r>
              <a:rPr lang="en-US" sz="4000" dirty="0" smtClean="0">
                <a:latin typeface="+mj-lt"/>
              </a:rPr>
              <a:t>and scheduled </a:t>
            </a:r>
            <a:r>
              <a:rPr lang="en-US" sz="4000" dirty="0">
                <a:latin typeface="+mj-lt"/>
              </a:rPr>
              <a:t>among LWPs without</a:t>
            </a:r>
          </a:p>
          <a:p>
            <a:pPr algn="just"/>
            <a:r>
              <a:rPr lang="en-US" sz="4000" dirty="0" smtClean="0">
                <a:latin typeface="+mj-lt"/>
              </a:rPr>
              <a:t>    kernel’s knowledge</a:t>
            </a:r>
          </a:p>
          <a:p>
            <a:pPr algn="just"/>
            <a:r>
              <a:rPr lang="en-US" sz="4000" dirty="0"/>
              <a:t> One kernel thread per </a:t>
            </a:r>
            <a:r>
              <a:rPr lang="en-US" sz="4000" dirty="0" smtClean="0"/>
              <a:t>LWP; some </a:t>
            </a:r>
            <a:r>
              <a:rPr lang="en-US" sz="4000" dirty="0"/>
              <a:t>kernel threads have </a:t>
            </a:r>
            <a:r>
              <a:rPr lang="en-US" sz="4000" dirty="0" smtClean="0"/>
              <a:t>no LWP </a:t>
            </a:r>
            <a:r>
              <a:rPr lang="en-US" sz="4000" dirty="0">
                <a:solidFill>
                  <a:srgbClr val="FF0000"/>
                </a:solidFill>
              </a:rPr>
              <a:t>(e.g., threads for </a:t>
            </a:r>
            <a:r>
              <a:rPr lang="en-US" sz="4000" dirty="0" smtClean="0">
                <a:solidFill>
                  <a:srgbClr val="FF0000"/>
                </a:solidFill>
              </a:rPr>
              <a:t>clock interrupt </a:t>
            </a:r>
            <a:r>
              <a:rPr lang="en-US" sz="4000" dirty="0">
                <a:solidFill>
                  <a:srgbClr val="FF0000"/>
                </a:solidFill>
              </a:rPr>
              <a:t>handler </a:t>
            </a:r>
            <a:r>
              <a:rPr lang="en-US" sz="4000" dirty="0" smtClean="0">
                <a:solidFill>
                  <a:srgbClr val="FF0000"/>
                </a:solidFill>
              </a:rPr>
              <a:t>and scheduling</a:t>
            </a:r>
            <a:r>
              <a:rPr lang="en-US" sz="4000" dirty="0">
                <a:solidFill>
                  <a:srgbClr val="FF0000"/>
                </a:solidFill>
              </a:rPr>
              <a:t>)</a:t>
            </a:r>
            <a:endParaRPr lang="en-US" sz="4000" dirty="0">
              <a:solidFill>
                <a:srgbClr val="FF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998462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2212" y="1941872"/>
            <a:ext cx="11495544" cy="6174656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Solaris 2 </a:t>
            </a:r>
            <a:r>
              <a:rPr lang="en-US" b="0" dirty="0" smtClean="0"/>
              <a:t>Threads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34342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Pthreads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2176" y="1626363"/>
            <a:ext cx="15682976" cy="5954713"/>
          </a:xfrm>
        </p:spPr>
        <p:txBody>
          <a:bodyPr/>
          <a:lstStyle/>
          <a:p>
            <a:r>
              <a:rPr lang="en-US" sz="4000" dirty="0" smtClean="0"/>
              <a:t>A </a:t>
            </a:r>
            <a:r>
              <a:rPr lang="en-US" sz="4000" dirty="0"/>
              <a:t>POSIX standard (IEEE </a:t>
            </a:r>
            <a:r>
              <a:rPr lang="en-US" sz="4000" dirty="0" smtClean="0"/>
              <a:t>1003.1c) API </a:t>
            </a:r>
            <a:r>
              <a:rPr lang="en-US" sz="4000" dirty="0"/>
              <a:t>for thread </a:t>
            </a:r>
            <a:r>
              <a:rPr lang="en-US" sz="4000" dirty="0" smtClean="0">
                <a:solidFill>
                  <a:srgbClr val="FF0000"/>
                </a:solidFill>
              </a:rPr>
              <a:t>creation</a:t>
            </a:r>
            <a:r>
              <a:rPr lang="en-US" sz="4000" dirty="0" smtClean="0"/>
              <a:t>, </a:t>
            </a:r>
            <a:r>
              <a:rPr lang="en-US" sz="4000" dirty="0" smtClean="0">
                <a:solidFill>
                  <a:srgbClr val="FF0000"/>
                </a:solidFill>
              </a:rPr>
              <a:t>termination</a:t>
            </a:r>
            <a:r>
              <a:rPr lang="en-US" sz="4000" dirty="0"/>
              <a:t>, and </a:t>
            </a:r>
            <a:r>
              <a:rPr lang="en-US" sz="4000" dirty="0">
                <a:solidFill>
                  <a:srgbClr val="FF0000"/>
                </a:solidFill>
              </a:rPr>
              <a:t>synchronization</a:t>
            </a:r>
            <a:r>
              <a:rPr lang="en-US" sz="4000" dirty="0"/>
              <a:t>.</a:t>
            </a:r>
          </a:p>
          <a:p>
            <a:r>
              <a:rPr lang="en-US" sz="4000" dirty="0" smtClean="0"/>
              <a:t>API </a:t>
            </a:r>
            <a:r>
              <a:rPr lang="en-US" sz="4000" dirty="0"/>
              <a:t>specifies the </a:t>
            </a:r>
            <a:r>
              <a:rPr lang="en-US" sz="4000" b="1" dirty="0">
                <a:solidFill>
                  <a:srgbClr val="FF0000"/>
                </a:solidFill>
              </a:rPr>
              <a:t>behavior</a:t>
            </a:r>
            <a:r>
              <a:rPr lang="en-US" sz="4000" dirty="0"/>
              <a:t> of </a:t>
            </a:r>
            <a:r>
              <a:rPr lang="en-US" sz="4000" dirty="0" smtClean="0"/>
              <a:t>the thread </a:t>
            </a:r>
            <a:r>
              <a:rPr lang="en-US" sz="4000" dirty="0"/>
              <a:t>library, implementation is </a:t>
            </a:r>
            <a:r>
              <a:rPr lang="en-US" sz="4000" dirty="0" smtClean="0"/>
              <a:t>up to </a:t>
            </a:r>
            <a:r>
              <a:rPr lang="en-US" sz="4000" dirty="0"/>
              <a:t>developers of the library.</a:t>
            </a:r>
          </a:p>
          <a:p>
            <a:r>
              <a:rPr lang="en-US" sz="4000" dirty="0" smtClean="0"/>
              <a:t>Common </a:t>
            </a:r>
            <a:r>
              <a:rPr lang="en-US" sz="4000" dirty="0"/>
              <a:t>in UNIX </a:t>
            </a:r>
            <a:r>
              <a:rPr lang="en-US" sz="4000" dirty="0" smtClean="0"/>
              <a:t>operating systems</a:t>
            </a:r>
            <a:r>
              <a:rPr lang="en-US" sz="4000" dirty="0"/>
              <a:t>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2103824" y="3803904"/>
            <a:ext cx="35557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2"/>
                </a:solidFill>
              </a:rPr>
              <a:t>Detail in Ch</a:t>
            </a:r>
            <a:r>
              <a:rPr lang="en-US" sz="3600" dirty="0">
                <a:solidFill>
                  <a:schemeClr val="bg2"/>
                </a:solidFill>
              </a:rPr>
              <a:t>#</a:t>
            </a:r>
            <a:r>
              <a:rPr lang="en-US" sz="3600" dirty="0" smtClean="0">
                <a:solidFill>
                  <a:schemeClr val="bg2"/>
                </a:solidFill>
              </a:rPr>
              <a:t>7</a:t>
            </a:r>
            <a:endParaRPr lang="en-US" sz="3600" dirty="0"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9648" y="1353313"/>
            <a:ext cx="1526235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800" dirty="0">
                <a:latin typeface="+mj-lt"/>
              </a:rPr>
              <a:t>A thread is a “</a:t>
            </a:r>
            <a:r>
              <a:rPr lang="en-US" sz="4800" b="1" dirty="0">
                <a:solidFill>
                  <a:srgbClr val="FF0000"/>
                </a:solidFill>
                <a:latin typeface="+mj-lt"/>
              </a:rPr>
              <a:t>lightweight</a:t>
            </a:r>
            <a:r>
              <a:rPr lang="en-US" sz="4800" dirty="0">
                <a:latin typeface="+mj-lt"/>
              </a:rPr>
              <a:t>” process which executes within the </a:t>
            </a:r>
            <a:r>
              <a:rPr lang="en-US" sz="4800" dirty="0">
                <a:solidFill>
                  <a:srgbClr val="FF0000"/>
                </a:solidFill>
                <a:latin typeface="+mj-lt"/>
              </a:rPr>
              <a:t>address space</a:t>
            </a:r>
            <a:r>
              <a:rPr lang="en-US" sz="4800" dirty="0">
                <a:latin typeface="+mj-lt"/>
              </a:rPr>
              <a:t> of a process.</a:t>
            </a:r>
          </a:p>
          <a:p>
            <a:r>
              <a:rPr lang="en-US" sz="4800" dirty="0">
                <a:latin typeface="+mj-lt"/>
              </a:rPr>
              <a:t> 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800" dirty="0">
                <a:latin typeface="+mj-lt"/>
              </a:rPr>
              <a:t>A thread can be </a:t>
            </a:r>
            <a:r>
              <a:rPr lang="en-US" sz="4800" dirty="0">
                <a:solidFill>
                  <a:srgbClr val="FF0000"/>
                </a:solidFill>
                <a:latin typeface="+mj-lt"/>
              </a:rPr>
              <a:t>scheduled</a:t>
            </a:r>
            <a:r>
              <a:rPr lang="en-US" sz="4800" dirty="0">
                <a:latin typeface="+mj-lt"/>
              </a:rPr>
              <a:t> to run on a CPU as an independent unit and terminate.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800" dirty="0">
              <a:latin typeface="+mj-lt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800" dirty="0">
                <a:latin typeface="+mj-lt"/>
              </a:rPr>
              <a:t>Multiple threads can run simultaneously.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681728" y="219456"/>
            <a:ext cx="56637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solidFill>
                  <a:srgbClr val="0070C0"/>
                </a:solidFill>
              </a:rPr>
              <a:t>Thread Concept</a:t>
            </a:r>
            <a:endParaRPr lang="en-US" sz="5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48587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Creating a Thread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75488" y="1704124"/>
            <a:ext cx="16989552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err="1"/>
              <a:t>int</a:t>
            </a:r>
            <a:r>
              <a:rPr lang="en-US" sz="3600" dirty="0"/>
              <a:t> </a:t>
            </a:r>
            <a:r>
              <a:rPr lang="en-US" sz="3600" dirty="0" err="1"/>
              <a:t>pthread_create</a:t>
            </a:r>
            <a:r>
              <a:rPr lang="en-US" sz="3600" dirty="0"/>
              <a:t> </a:t>
            </a:r>
            <a:r>
              <a:rPr lang="en-US" sz="4800" dirty="0">
                <a:solidFill>
                  <a:srgbClr val="FF0000"/>
                </a:solidFill>
              </a:rPr>
              <a:t>(</a:t>
            </a:r>
            <a:r>
              <a:rPr lang="en-US" sz="3600" dirty="0" err="1"/>
              <a:t>pthread_t</a:t>
            </a:r>
            <a:r>
              <a:rPr lang="en-US" sz="3600" dirty="0"/>
              <a:t> *</a:t>
            </a:r>
            <a:r>
              <a:rPr lang="en-US" sz="3600" dirty="0" err="1" smtClean="0"/>
              <a:t>threadp</a:t>
            </a:r>
            <a:r>
              <a:rPr lang="en-US" sz="3600" dirty="0" smtClean="0"/>
              <a:t>, </a:t>
            </a:r>
          </a:p>
          <a:p>
            <a:r>
              <a:rPr lang="en-US" sz="3600" dirty="0"/>
              <a:t> </a:t>
            </a:r>
            <a:r>
              <a:rPr lang="en-US" sz="3600" dirty="0" smtClean="0"/>
              <a:t>                             </a:t>
            </a:r>
            <a:r>
              <a:rPr lang="en-US" sz="3600" dirty="0" err="1" smtClean="0"/>
              <a:t>const</a:t>
            </a:r>
            <a:r>
              <a:rPr lang="en-US" sz="3600" dirty="0" smtClean="0"/>
              <a:t> </a:t>
            </a:r>
            <a:r>
              <a:rPr lang="en-US" sz="3600" dirty="0" err="1"/>
              <a:t>pthread_attr_t</a:t>
            </a:r>
            <a:r>
              <a:rPr lang="en-US" sz="3600" dirty="0"/>
              <a:t> *</a:t>
            </a:r>
            <a:r>
              <a:rPr lang="en-US" sz="3600" dirty="0" err="1"/>
              <a:t>attr</a:t>
            </a:r>
            <a:r>
              <a:rPr lang="en-US" sz="3600" dirty="0"/>
              <a:t>,</a:t>
            </a:r>
          </a:p>
          <a:p>
            <a:r>
              <a:rPr lang="en-US" sz="3600" dirty="0" smtClean="0"/>
              <a:t>                              void</a:t>
            </a:r>
            <a:r>
              <a:rPr lang="en-US" sz="3600" dirty="0"/>
              <a:t>* (*routine)(void </a:t>
            </a:r>
            <a:r>
              <a:rPr lang="en-US" sz="3600" dirty="0" smtClean="0"/>
              <a:t>*),</a:t>
            </a:r>
          </a:p>
          <a:p>
            <a:r>
              <a:rPr lang="en-US" sz="3600" dirty="0"/>
              <a:t>	</a:t>
            </a:r>
            <a:r>
              <a:rPr lang="en-US" sz="3600" dirty="0" smtClean="0"/>
              <a:t>				  </a:t>
            </a:r>
            <a:r>
              <a:rPr lang="en-US" sz="3600" dirty="0" err="1" smtClean="0"/>
              <a:t>arg</a:t>
            </a:r>
            <a:r>
              <a:rPr lang="en-US" sz="3600" dirty="0" smtClean="0"/>
              <a:t> </a:t>
            </a:r>
            <a:r>
              <a:rPr lang="en-US" sz="3600" dirty="0"/>
              <a:t>*</a:t>
            </a:r>
            <a:r>
              <a:rPr lang="en-US" sz="3600" dirty="0" err="1" smtClean="0"/>
              <a:t>arg</a:t>
            </a:r>
            <a:endParaRPr lang="en-US" sz="3600" dirty="0" smtClean="0"/>
          </a:p>
          <a:p>
            <a:r>
              <a:rPr lang="en-US" sz="3600" dirty="0">
                <a:solidFill>
                  <a:srgbClr val="FF0000"/>
                </a:solidFill>
              </a:rPr>
              <a:t>	</a:t>
            </a:r>
            <a:r>
              <a:rPr lang="en-US" sz="3600" dirty="0" smtClean="0">
                <a:solidFill>
                  <a:srgbClr val="FF0000"/>
                </a:solidFill>
              </a:rPr>
              <a:t>				</a:t>
            </a:r>
            <a:r>
              <a:rPr lang="en-US" sz="4800" dirty="0" smtClean="0">
                <a:solidFill>
                  <a:srgbClr val="FF0000"/>
                </a:solidFill>
              </a:rPr>
              <a:t>)</a:t>
            </a:r>
            <a:r>
              <a:rPr lang="en-US" sz="3600" dirty="0" smtClean="0"/>
              <a:t>;</a:t>
            </a:r>
            <a:endParaRPr lang="en-US" sz="3600" dirty="0"/>
          </a:p>
        </p:txBody>
      </p:sp>
      <p:sp>
        <p:nvSpPr>
          <p:cNvPr id="5" name="Rectangle 4"/>
          <p:cNvSpPr/>
          <p:nvPr/>
        </p:nvSpPr>
        <p:spPr bwMode="auto">
          <a:xfrm>
            <a:off x="9235440" y="1389888"/>
            <a:ext cx="2231136" cy="53035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charset="0"/>
              </a:rPr>
              <a:t>Thread</a:t>
            </a:r>
            <a:r>
              <a:rPr kumimoji="0" lang="en-US" sz="2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charset="0"/>
              </a:rPr>
              <a:t> id</a:t>
            </a:r>
            <a:endParaRPr kumimoji="0" 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11466576" y="2171890"/>
            <a:ext cx="4352544" cy="53035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dirty="0" smtClean="0"/>
              <a:t>Specific Attributes</a:t>
            </a:r>
            <a:endParaRPr kumimoji="0" 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1161776" y="3162833"/>
            <a:ext cx="4803648" cy="128115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charset="0"/>
              </a:rPr>
              <a:t>The</a:t>
            </a:r>
            <a:r>
              <a:rPr kumimoji="0" lang="en-US" sz="2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charset="0"/>
              </a:rPr>
              <a:t> name of function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baseline="0" dirty="0" smtClean="0"/>
              <a:t>Which</a:t>
            </a:r>
            <a:r>
              <a:rPr lang="en-US" sz="2800" dirty="0" smtClean="0"/>
              <a:t> we make thread</a:t>
            </a:r>
            <a:endParaRPr kumimoji="0" 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27809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Creating a Thread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84048" y="1703892"/>
            <a:ext cx="1587195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4800" dirty="0">
                <a:solidFill>
                  <a:srgbClr val="00B050"/>
                </a:solidFill>
              </a:rPr>
              <a:t>Where: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600" dirty="0" err="1" smtClean="0">
                <a:solidFill>
                  <a:srgbClr val="FF0000"/>
                </a:solidFill>
              </a:rPr>
              <a:t>Threadp</a:t>
            </a:r>
            <a:r>
              <a:rPr lang="en-US" sz="3200" dirty="0" smtClean="0"/>
              <a:t>: </a:t>
            </a:r>
            <a:r>
              <a:rPr lang="en-US" sz="3200" dirty="0"/>
              <a:t>The thread we are trying to create—thread </a:t>
            </a:r>
            <a:r>
              <a:rPr lang="en-US" sz="3200" dirty="0" smtClean="0"/>
              <a:t>ID (TID</a:t>
            </a:r>
            <a:r>
              <a:rPr lang="en-US" sz="3200" dirty="0"/>
              <a:t>)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600" dirty="0" err="1" smtClean="0">
                <a:solidFill>
                  <a:srgbClr val="FF0000"/>
                </a:solidFill>
              </a:rPr>
              <a:t>Attr</a:t>
            </a:r>
            <a:r>
              <a:rPr lang="en-US" sz="3200" dirty="0" smtClean="0"/>
              <a:t>: </a:t>
            </a:r>
            <a:r>
              <a:rPr lang="en-US" sz="3200" dirty="0"/>
              <a:t>Used to modify the thread attributes (</a:t>
            </a:r>
            <a:r>
              <a:rPr lang="en-US" sz="3200" dirty="0" smtClean="0"/>
              <a:t>stack </a:t>
            </a:r>
            <a:r>
              <a:rPr lang="en-US" sz="3200" dirty="0" err="1" smtClean="0"/>
              <a:t>size,stack</a:t>
            </a:r>
            <a:r>
              <a:rPr lang="en-US" sz="3200" dirty="0" smtClean="0"/>
              <a:t> address</a:t>
            </a:r>
            <a:r>
              <a:rPr lang="en-US" sz="3200" dirty="0"/>
              <a:t>, </a:t>
            </a:r>
            <a:r>
              <a:rPr lang="en-US" sz="3200" dirty="0" err="1"/>
              <a:t>joinable</a:t>
            </a:r>
            <a:r>
              <a:rPr lang="en-US" sz="3200" dirty="0" err="1" smtClean="0"/>
              <a:t>,detached,priority</a:t>
            </a:r>
            <a:r>
              <a:rPr lang="en-US" sz="3200" dirty="0"/>
              <a:t>, etc.)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rgbClr val="FF0000"/>
                </a:solidFill>
              </a:rPr>
              <a:t>Routine</a:t>
            </a:r>
            <a:r>
              <a:rPr lang="en-US" sz="3200" dirty="0" smtClean="0"/>
              <a:t>: </a:t>
            </a:r>
            <a:r>
              <a:rPr lang="en-US" sz="3200" dirty="0"/>
              <a:t>The thread </a:t>
            </a:r>
            <a:r>
              <a:rPr lang="en-US" sz="3200" dirty="0" smtClean="0"/>
              <a:t>function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600" dirty="0" err="1" smtClean="0">
                <a:solidFill>
                  <a:srgbClr val="FF0000"/>
                </a:solidFill>
              </a:rPr>
              <a:t>Arg</a:t>
            </a:r>
            <a:r>
              <a:rPr lang="en-US" sz="3200" dirty="0" smtClean="0"/>
              <a:t>: </a:t>
            </a:r>
            <a:r>
              <a:rPr lang="en-US" sz="3200" dirty="0"/>
              <a:t>Any argument we want to pass to the </a:t>
            </a:r>
            <a:r>
              <a:rPr lang="en-US" sz="3200" dirty="0" smtClean="0"/>
              <a:t>thread function</a:t>
            </a:r>
            <a:r>
              <a:rPr lang="en-US" sz="3200" dirty="0"/>
              <a:t>. This does not have to be a </a:t>
            </a:r>
            <a:r>
              <a:rPr lang="en-US" sz="3200" dirty="0" smtClean="0"/>
              <a:t>simple native </a:t>
            </a:r>
            <a:r>
              <a:rPr lang="en-US" sz="3200" dirty="0"/>
              <a:t>type, it can be a ‘</a:t>
            </a:r>
            <a:r>
              <a:rPr lang="en-US" sz="3200" dirty="0" err="1"/>
              <a:t>struct</a:t>
            </a:r>
            <a:r>
              <a:rPr lang="en-US" sz="3200" dirty="0"/>
              <a:t>’ of whatever </a:t>
            </a:r>
            <a:r>
              <a:rPr lang="en-US" sz="3200" dirty="0" smtClean="0"/>
              <a:t>we want </a:t>
            </a:r>
            <a:r>
              <a:rPr lang="en-US" sz="3200" dirty="0"/>
              <a:t>to pass in.</a:t>
            </a:r>
          </a:p>
        </p:txBody>
      </p:sp>
    </p:spTree>
    <p:extLst>
      <p:ext uri="{BB962C8B-B14F-4D97-AF65-F5344CB8AC3E}">
        <p14:creationId xmlns:p14="http://schemas.microsoft.com/office/powerpoint/2010/main" val="38054618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Error Handling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83032" y="1494919"/>
            <a:ext cx="15728696" cy="5755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 smtClean="0"/>
              <a:t> </a:t>
            </a:r>
            <a:r>
              <a:rPr lang="en-US" sz="3200" dirty="0" err="1">
                <a:solidFill>
                  <a:srgbClr val="00B050"/>
                </a:solidFill>
              </a:rPr>
              <a:t>pthread_create</a:t>
            </a:r>
            <a:r>
              <a:rPr lang="en-US" sz="3200" dirty="0">
                <a:solidFill>
                  <a:srgbClr val="00B050"/>
                </a:solidFill>
              </a:rPr>
              <a:t>()</a:t>
            </a:r>
            <a:r>
              <a:rPr lang="en-US" sz="3200" dirty="0"/>
              <a:t> fails </a:t>
            </a:r>
            <a:r>
              <a:rPr lang="en-US" sz="3200" dirty="0" smtClean="0"/>
              <a:t>and returns </a:t>
            </a:r>
            <a:r>
              <a:rPr lang="en-US" sz="3200" dirty="0"/>
              <a:t>the corresponding value </a:t>
            </a:r>
            <a:r>
              <a:rPr lang="en-US" sz="3200" dirty="0" smtClean="0"/>
              <a:t>if any </a:t>
            </a:r>
            <a:r>
              <a:rPr lang="en-US" sz="3200" dirty="0"/>
              <a:t>of the following conditions </a:t>
            </a:r>
            <a:r>
              <a:rPr lang="en-US" sz="3200" dirty="0" smtClean="0"/>
              <a:t>is detected</a:t>
            </a:r>
            <a:r>
              <a:rPr lang="en-US" sz="3200" dirty="0"/>
              <a:t>: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b="1" dirty="0" smtClean="0">
                <a:solidFill>
                  <a:srgbClr val="FF0000"/>
                </a:solidFill>
              </a:rPr>
              <a:t>EAGAIN</a:t>
            </a:r>
            <a:r>
              <a:rPr lang="en-US" sz="3200" dirty="0" smtClean="0"/>
              <a:t> </a:t>
            </a:r>
            <a:r>
              <a:rPr lang="en-US" sz="3200" dirty="0"/>
              <a:t>The system-imposed </a:t>
            </a:r>
            <a:r>
              <a:rPr lang="en-US" sz="3200" i="1" dirty="0" smtClean="0">
                <a:solidFill>
                  <a:srgbClr val="00B050"/>
                </a:solidFill>
              </a:rPr>
              <a:t>limit on </a:t>
            </a:r>
            <a:r>
              <a:rPr lang="en-US" sz="3200" i="1" dirty="0">
                <a:solidFill>
                  <a:srgbClr val="00B050"/>
                </a:solidFill>
              </a:rPr>
              <a:t>the total number of threads </a:t>
            </a:r>
            <a:r>
              <a:rPr lang="en-US" sz="3200" dirty="0"/>
              <a:t>in a</a:t>
            </a:r>
          </a:p>
          <a:p>
            <a:pPr algn="just"/>
            <a:r>
              <a:rPr lang="en-US" sz="3200" dirty="0" smtClean="0"/>
              <a:t>   process </a:t>
            </a:r>
            <a:r>
              <a:rPr lang="en-US" sz="3200" dirty="0"/>
              <a:t>has been exceeded or </a:t>
            </a:r>
            <a:r>
              <a:rPr lang="en-US" sz="3200" dirty="0" smtClean="0"/>
              <a:t>some system </a:t>
            </a:r>
            <a:r>
              <a:rPr lang="en-US" sz="3200" dirty="0"/>
              <a:t>resource has been exceeded</a:t>
            </a:r>
          </a:p>
          <a:p>
            <a:pPr algn="just"/>
            <a:r>
              <a:rPr lang="en-US" sz="3200" dirty="0"/>
              <a:t> </a:t>
            </a:r>
            <a:r>
              <a:rPr lang="en-US" sz="3200" dirty="0" smtClean="0"/>
              <a:t>  (</a:t>
            </a:r>
            <a:r>
              <a:rPr lang="en-US" sz="3200" dirty="0"/>
              <a:t>for example, too many LWPs </a:t>
            </a:r>
            <a:r>
              <a:rPr lang="en-US" sz="3200" dirty="0" smtClean="0"/>
              <a:t>were created).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 smtClean="0">
                <a:solidFill>
                  <a:srgbClr val="FF0000"/>
                </a:solidFill>
              </a:rPr>
              <a:t>EINVAL</a:t>
            </a:r>
            <a:r>
              <a:rPr lang="en-US" sz="3200" b="1" dirty="0" smtClean="0"/>
              <a:t> </a:t>
            </a:r>
            <a:r>
              <a:rPr lang="en-US" sz="3200" dirty="0"/>
              <a:t>The value specified </a:t>
            </a:r>
            <a:r>
              <a:rPr lang="en-US" sz="3200" dirty="0" smtClean="0"/>
              <a:t>by </a:t>
            </a:r>
            <a:r>
              <a:rPr lang="en-US" sz="3200" b="1" dirty="0" err="1" smtClean="0">
                <a:solidFill>
                  <a:srgbClr val="00B050"/>
                </a:solidFill>
              </a:rPr>
              <a:t>attr</a:t>
            </a:r>
            <a:r>
              <a:rPr lang="en-US" sz="3200" dirty="0" smtClean="0">
                <a:solidFill>
                  <a:srgbClr val="00B050"/>
                </a:solidFill>
              </a:rPr>
              <a:t> </a:t>
            </a:r>
            <a:r>
              <a:rPr lang="en-US" sz="3200" dirty="0"/>
              <a:t>is invalid.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 smtClean="0">
                <a:solidFill>
                  <a:srgbClr val="FF0000"/>
                </a:solidFill>
              </a:rPr>
              <a:t>ENOMEM</a:t>
            </a:r>
            <a:r>
              <a:rPr lang="en-US" sz="3200" b="1" dirty="0" smtClean="0"/>
              <a:t> </a:t>
            </a:r>
            <a:r>
              <a:rPr lang="en-US" sz="3200" dirty="0"/>
              <a:t>Not enough </a:t>
            </a:r>
            <a:r>
              <a:rPr lang="en-US" sz="3200" dirty="0" smtClean="0"/>
              <a:t>memory was </a:t>
            </a:r>
            <a:r>
              <a:rPr lang="en-US" sz="3200" dirty="0"/>
              <a:t>available to create the </a:t>
            </a:r>
            <a:r>
              <a:rPr lang="en-US" sz="3200" dirty="0" smtClean="0"/>
              <a:t>new thread</a:t>
            </a:r>
            <a:r>
              <a:rPr lang="en-US" sz="3200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800" b="1" dirty="0" smtClean="0">
                <a:solidFill>
                  <a:srgbClr val="002060"/>
                </a:solidFill>
              </a:rPr>
              <a:t>Error </a:t>
            </a:r>
            <a:r>
              <a:rPr lang="en-US" sz="4800" b="1" dirty="0">
                <a:solidFill>
                  <a:srgbClr val="002060"/>
                </a:solidFill>
              </a:rPr>
              <a:t>handling:</a:t>
            </a:r>
          </a:p>
          <a:p>
            <a:r>
              <a:rPr lang="en-US" sz="3200" dirty="0"/>
              <a:t>–#include &lt;</a:t>
            </a:r>
            <a:r>
              <a:rPr lang="en-US" sz="3200" dirty="0" err="1"/>
              <a:t>errno.h</a:t>
            </a:r>
            <a:r>
              <a:rPr lang="en-US" sz="3200" dirty="0"/>
              <a:t>&gt;</a:t>
            </a:r>
          </a:p>
          <a:p>
            <a:r>
              <a:rPr lang="en-US" sz="3200" dirty="0"/>
              <a:t>–Error handling code</a:t>
            </a:r>
            <a:endParaRPr lang="en-US" sz="3200" dirty="0" smtClean="0"/>
          </a:p>
          <a:p>
            <a:pPr algn="just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4868085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Joining a Thread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44144" y="1346168"/>
            <a:ext cx="1479905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800" dirty="0">
                <a:latin typeface="+mj-lt"/>
              </a:rPr>
              <a:t>Waiting for a thread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800" dirty="0" err="1" smtClean="0">
                <a:latin typeface="+mj-lt"/>
              </a:rPr>
              <a:t>int</a:t>
            </a:r>
            <a:r>
              <a:rPr lang="en-US" sz="4800" dirty="0" smtClean="0">
                <a:latin typeface="+mj-lt"/>
              </a:rPr>
              <a:t> </a:t>
            </a:r>
            <a:r>
              <a:rPr lang="en-US" sz="4800" dirty="0" err="1">
                <a:latin typeface="+mj-lt"/>
              </a:rPr>
              <a:t>pthread_join</a:t>
            </a:r>
            <a:r>
              <a:rPr lang="en-US" sz="4800" dirty="0">
                <a:latin typeface="+mj-lt"/>
              </a:rPr>
              <a:t>(</a:t>
            </a:r>
            <a:r>
              <a:rPr lang="en-US" sz="4800" dirty="0" err="1">
                <a:latin typeface="+mj-lt"/>
              </a:rPr>
              <a:t>pthread_t</a:t>
            </a:r>
            <a:r>
              <a:rPr lang="en-US" sz="4800" dirty="0">
                <a:latin typeface="+mj-lt"/>
              </a:rPr>
              <a:t> </a:t>
            </a:r>
            <a:r>
              <a:rPr lang="en-US" sz="4800" dirty="0" err="1" smtClean="0">
                <a:latin typeface="+mj-lt"/>
              </a:rPr>
              <a:t>aThread,void</a:t>
            </a:r>
            <a:r>
              <a:rPr lang="en-US" sz="4800" dirty="0" smtClean="0">
                <a:latin typeface="+mj-lt"/>
              </a:rPr>
              <a:t> </a:t>
            </a:r>
            <a:r>
              <a:rPr lang="en-US" sz="4800" dirty="0">
                <a:latin typeface="+mj-lt"/>
              </a:rPr>
              <a:t>**</a:t>
            </a:r>
            <a:r>
              <a:rPr lang="en-US" sz="4800" dirty="0" err="1">
                <a:latin typeface="+mj-lt"/>
              </a:rPr>
              <a:t>statusp</a:t>
            </a:r>
            <a:r>
              <a:rPr lang="en-US" sz="4800" dirty="0">
                <a:latin typeface="+mj-lt"/>
              </a:rPr>
              <a:t>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800" dirty="0" smtClean="0">
                <a:latin typeface="+mj-lt"/>
              </a:rPr>
              <a:t>‘</a:t>
            </a:r>
            <a:r>
              <a:rPr lang="en-US" sz="4800" dirty="0" err="1">
                <a:latin typeface="+mj-lt"/>
              </a:rPr>
              <a:t>statusp</a:t>
            </a:r>
            <a:r>
              <a:rPr lang="en-US" sz="4800" dirty="0">
                <a:latin typeface="+mj-lt"/>
              </a:rPr>
              <a:t>’ get return value </a:t>
            </a:r>
            <a:r>
              <a:rPr lang="en-US" sz="4800" dirty="0" smtClean="0">
                <a:latin typeface="+mj-lt"/>
              </a:rPr>
              <a:t>of </a:t>
            </a:r>
            <a:r>
              <a:rPr lang="en-US" sz="4800" dirty="0" err="1" smtClean="0">
                <a:latin typeface="+mj-lt"/>
              </a:rPr>
              <a:t>pthread_exit</a:t>
            </a:r>
            <a:endParaRPr lang="en-US" sz="4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4619831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Joining a Thread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27152" y="1625614"/>
            <a:ext cx="1576628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4000" dirty="0" smtClean="0"/>
              <a:t>Cannot </a:t>
            </a:r>
            <a:r>
              <a:rPr lang="en-US" sz="4000" dirty="0"/>
              <a:t>join with a detached thread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4000" dirty="0" smtClean="0"/>
              <a:t>Can </a:t>
            </a:r>
            <a:r>
              <a:rPr lang="en-US" sz="4000" dirty="0"/>
              <a:t>only join with thread’s in </a:t>
            </a:r>
            <a:r>
              <a:rPr lang="en-US" sz="4000" dirty="0" smtClean="0"/>
              <a:t>the same </a:t>
            </a:r>
            <a:r>
              <a:rPr lang="en-US" sz="4000" dirty="0"/>
              <a:t>process address space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4000" dirty="0" smtClean="0"/>
              <a:t>Multiple </a:t>
            </a:r>
            <a:r>
              <a:rPr lang="en-US" sz="4000" dirty="0"/>
              <a:t>threads can join with </a:t>
            </a:r>
            <a:r>
              <a:rPr lang="en-US" sz="4000" dirty="0" smtClean="0"/>
              <a:t>one thread </a:t>
            </a:r>
            <a:r>
              <a:rPr lang="en-US" sz="4000" dirty="0"/>
              <a:t>but only one </a:t>
            </a:r>
            <a:r>
              <a:rPr lang="en-US" sz="4000" dirty="0" smtClean="0"/>
              <a:t>returns successfully</a:t>
            </a:r>
            <a:r>
              <a:rPr lang="en-US" sz="4000" dirty="0"/>
              <a:t>; others return with </a:t>
            </a:r>
            <a:r>
              <a:rPr lang="en-US" sz="4000" dirty="0" smtClean="0"/>
              <a:t>an error </a:t>
            </a:r>
            <a:r>
              <a:rPr lang="en-US" sz="4000" dirty="0"/>
              <a:t>that no thread could be </a:t>
            </a:r>
            <a:r>
              <a:rPr lang="en-US" sz="4000" dirty="0" smtClean="0"/>
              <a:t>found with </a:t>
            </a:r>
            <a:r>
              <a:rPr lang="en-US" sz="4000" dirty="0"/>
              <a:t>the given </a:t>
            </a:r>
            <a:r>
              <a:rPr lang="en-US" sz="4000" dirty="0" smtClean="0"/>
              <a:t>TID.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57483852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Terminating a Thread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65328" y="1636098"/>
            <a:ext cx="15790672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 smtClean="0"/>
              <a:t>Main </a:t>
            </a:r>
            <a:r>
              <a:rPr lang="en-US" sz="4000" dirty="0"/>
              <a:t>thread terminates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 smtClean="0"/>
              <a:t>Thread </a:t>
            </a:r>
            <a:r>
              <a:rPr lang="en-US" sz="4000" dirty="0"/>
              <a:t>returns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 smtClean="0"/>
              <a:t>void </a:t>
            </a:r>
            <a:r>
              <a:rPr lang="en-US" sz="4000" dirty="0" err="1"/>
              <a:t>pthread_exit</a:t>
            </a:r>
            <a:r>
              <a:rPr lang="en-US" sz="4000" dirty="0"/>
              <a:t>(void *</a:t>
            </a:r>
            <a:r>
              <a:rPr lang="en-US" sz="4000" dirty="0" err="1"/>
              <a:t>valuep</a:t>
            </a:r>
            <a:r>
              <a:rPr lang="en-US" sz="40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 smtClean="0"/>
              <a:t>Returns </a:t>
            </a:r>
            <a:r>
              <a:rPr lang="en-US" sz="4000" dirty="0"/>
              <a:t>value pointed to </a:t>
            </a:r>
            <a:r>
              <a:rPr lang="en-US" sz="4000" dirty="0" smtClean="0"/>
              <a:t>by ‘</a:t>
            </a:r>
            <a:r>
              <a:rPr lang="en-US" sz="4000" dirty="0" err="1" smtClean="0">
                <a:solidFill>
                  <a:srgbClr val="00B050"/>
                </a:solidFill>
              </a:rPr>
              <a:t>valuep</a:t>
            </a:r>
            <a:r>
              <a:rPr lang="en-US" sz="4000" dirty="0" smtClean="0"/>
              <a:t>’ </a:t>
            </a:r>
            <a:r>
              <a:rPr lang="en-US" sz="4000" dirty="0"/>
              <a:t>to a joining </a:t>
            </a:r>
            <a:r>
              <a:rPr lang="en-US" sz="4000" dirty="0" smtClean="0"/>
              <a:t>thread, provided </a:t>
            </a:r>
            <a:r>
              <a:rPr lang="en-US" sz="4000" dirty="0"/>
              <a:t>the exiting thread </a:t>
            </a:r>
            <a:r>
              <a:rPr lang="en-US" sz="4000" dirty="0" smtClean="0"/>
              <a:t>is not detached.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03029512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10464" y="1138238"/>
            <a:ext cx="15701264" cy="7478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#include &lt;</a:t>
            </a:r>
            <a:r>
              <a:rPr lang="en-US" sz="3200" dirty="0" err="1"/>
              <a:t>stdio.h</a:t>
            </a:r>
            <a:r>
              <a:rPr lang="en-US" sz="3200" dirty="0"/>
              <a:t>&gt;</a:t>
            </a:r>
          </a:p>
          <a:p>
            <a:r>
              <a:rPr lang="en-US" sz="3200" dirty="0"/>
              <a:t>#include &lt;</a:t>
            </a:r>
            <a:r>
              <a:rPr lang="en-US" sz="3200" dirty="0" err="1"/>
              <a:t>stdlib.h</a:t>
            </a:r>
            <a:r>
              <a:rPr lang="en-US" sz="3200" dirty="0"/>
              <a:t>&gt;</a:t>
            </a:r>
          </a:p>
          <a:p>
            <a:r>
              <a:rPr lang="en-US" sz="3200" dirty="0"/>
              <a:t>#include &lt;</a:t>
            </a:r>
            <a:r>
              <a:rPr lang="en-US" sz="3200" dirty="0" err="1"/>
              <a:t>pthread.h</a:t>
            </a:r>
            <a:r>
              <a:rPr lang="en-US" sz="3200" dirty="0"/>
              <a:t>&gt;</a:t>
            </a:r>
          </a:p>
          <a:p>
            <a:r>
              <a:rPr lang="en-US" sz="3200" dirty="0"/>
              <a:t>/* Prototype for a function to be passed to our thread */</a:t>
            </a:r>
          </a:p>
          <a:p>
            <a:r>
              <a:rPr lang="en-US" sz="3200" dirty="0"/>
              <a:t>void* </a:t>
            </a:r>
            <a:r>
              <a:rPr lang="en-US" sz="3200" dirty="0" err="1"/>
              <a:t>MyThreadFunc</a:t>
            </a:r>
            <a:r>
              <a:rPr lang="en-US" sz="3200" dirty="0"/>
              <a:t>(void *</a:t>
            </a:r>
            <a:r>
              <a:rPr lang="en-US" sz="3200" dirty="0" err="1"/>
              <a:t>arg</a:t>
            </a:r>
            <a:r>
              <a:rPr lang="en-US" sz="3200" dirty="0"/>
              <a:t>);</a:t>
            </a:r>
          </a:p>
          <a:p>
            <a:r>
              <a:rPr lang="en-US" sz="3200" dirty="0" err="1"/>
              <a:t>int</a:t>
            </a:r>
            <a:r>
              <a:rPr lang="en-US" sz="3200" dirty="0"/>
              <a:t> main()</a:t>
            </a:r>
          </a:p>
          <a:p>
            <a:r>
              <a:rPr lang="en-US" sz="3200" dirty="0"/>
              <a:t>{</a:t>
            </a:r>
          </a:p>
          <a:p>
            <a:r>
              <a:rPr lang="en-US" sz="3200" dirty="0" err="1"/>
              <a:t>pthread_t</a:t>
            </a:r>
            <a:r>
              <a:rPr lang="en-US" sz="3200" dirty="0"/>
              <a:t> </a:t>
            </a:r>
            <a:r>
              <a:rPr lang="en-US" sz="3200" dirty="0" err="1"/>
              <a:t>aThread</a:t>
            </a:r>
            <a:r>
              <a:rPr lang="en-US" sz="3200" dirty="0"/>
              <a:t>;</a:t>
            </a:r>
          </a:p>
          <a:p>
            <a:r>
              <a:rPr lang="en-US" sz="3200" dirty="0"/>
              <a:t>/* Create a thread and have it run the </a:t>
            </a:r>
            <a:r>
              <a:rPr lang="en-US" sz="3200" dirty="0" err="1"/>
              <a:t>MyThreadFunction</a:t>
            </a:r>
            <a:r>
              <a:rPr lang="en-US" sz="3200" dirty="0"/>
              <a:t> */</a:t>
            </a:r>
          </a:p>
          <a:p>
            <a:r>
              <a:rPr lang="en-US" sz="3200" dirty="0" err="1"/>
              <a:t>pthread_create</a:t>
            </a:r>
            <a:r>
              <a:rPr lang="en-US" sz="3200" dirty="0"/>
              <a:t>(&amp;</a:t>
            </a:r>
            <a:r>
              <a:rPr lang="en-US" sz="3200" dirty="0" err="1"/>
              <a:t>aThread</a:t>
            </a:r>
            <a:r>
              <a:rPr lang="en-US" sz="3200" dirty="0"/>
              <a:t>, NULL, </a:t>
            </a:r>
            <a:r>
              <a:rPr lang="en-US" sz="3200" dirty="0" err="1"/>
              <a:t>MyThreadFunc</a:t>
            </a:r>
            <a:r>
              <a:rPr lang="en-US" sz="3200" dirty="0"/>
              <a:t>, NULL);</a:t>
            </a:r>
          </a:p>
          <a:p>
            <a:r>
              <a:rPr lang="en-US" sz="3200" dirty="0"/>
              <a:t>/* Parent waits for the </a:t>
            </a:r>
            <a:r>
              <a:rPr lang="en-US" sz="3200" dirty="0" err="1"/>
              <a:t>aThread</a:t>
            </a:r>
            <a:r>
              <a:rPr lang="en-US" sz="3200" dirty="0"/>
              <a:t> thread to exit */</a:t>
            </a:r>
          </a:p>
          <a:p>
            <a:r>
              <a:rPr lang="en-US" sz="3200" dirty="0" err="1"/>
              <a:t>pthread_join</a:t>
            </a:r>
            <a:r>
              <a:rPr lang="en-US" sz="3200" dirty="0"/>
              <a:t>(</a:t>
            </a:r>
            <a:r>
              <a:rPr lang="en-US" sz="3200" dirty="0" err="1"/>
              <a:t>aThread</a:t>
            </a:r>
            <a:r>
              <a:rPr lang="en-US" sz="3200" dirty="0"/>
              <a:t>, NULL);</a:t>
            </a:r>
          </a:p>
          <a:p>
            <a:r>
              <a:rPr lang="en-US" sz="3200" dirty="0" err="1"/>
              <a:t>printf</a:t>
            </a:r>
            <a:r>
              <a:rPr lang="en-US" sz="3200" dirty="0"/>
              <a:t> ("Exiting the main function.\n");</a:t>
            </a:r>
          </a:p>
          <a:p>
            <a:r>
              <a:rPr lang="en-US" sz="3200" dirty="0"/>
              <a:t>return 0;</a:t>
            </a:r>
          </a:p>
          <a:p>
            <a:r>
              <a:rPr lang="en-US" sz="3200" dirty="0"/>
              <a:t>}</a:t>
            </a:r>
          </a:p>
        </p:txBody>
      </p:sp>
      <p:sp>
        <p:nvSpPr>
          <p:cNvPr id="5" name="Rounded Rectangular Callout 4"/>
          <p:cNvSpPr/>
          <p:nvPr/>
        </p:nvSpPr>
        <p:spPr bwMode="auto">
          <a:xfrm>
            <a:off x="5504688" y="3707291"/>
            <a:ext cx="4023360" cy="677579"/>
          </a:xfrm>
          <a:prstGeom prst="wedgeRoundRectCallout">
            <a:avLst>
              <a:gd name="adj1" fmla="val -25378"/>
              <a:gd name="adj2" fmla="val 226995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charset="0"/>
              </a:rPr>
              <a:t>Default attribute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9973056" y="3707291"/>
            <a:ext cx="4023360" cy="677579"/>
          </a:xfrm>
          <a:prstGeom prst="wedgeRoundRectCallout">
            <a:avLst>
              <a:gd name="adj1" fmla="val -19469"/>
              <a:gd name="adj2" fmla="val 229694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charset="0"/>
              </a:rPr>
              <a:t>No Argument pass to this thread 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8967216" y="7059401"/>
            <a:ext cx="3230880" cy="677579"/>
          </a:xfrm>
          <a:prstGeom prst="wedgeRoundRectCallout">
            <a:avLst>
              <a:gd name="adj1" fmla="val -39014"/>
              <a:gd name="adj2" fmla="val -215644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Address of this function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5504688" y="8107913"/>
            <a:ext cx="5175504" cy="677579"/>
          </a:xfrm>
          <a:prstGeom prst="wedgeRoundRectCallout">
            <a:avLst>
              <a:gd name="adj1" fmla="val -39014"/>
              <a:gd name="adj2" fmla="val -215644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No need of return value to parent function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061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812800" y="1931384"/>
            <a:ext cx="1440281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/>
              <a:t>void* </a:t>
            </a:r>
            <a:r>
              <a:rPr lang="en-US" sz="3600" dirty="0" err="1"/>
              <a:t>MyThreadFunc</a:t>
            </a:r>
            <a:r>
              <a:rPr lang="en-US" sz="3600" dirty="0"/>
              <a:t>(void* </a:t>
            </a:r>
            <a:r>
              <a:rPr lang="en-US" sz="3600" dirty="0" err="1"/>
              <a:t>arg</a:t>
            </a:r>
            <a:r>
              <a:rPr lang="en-US" sz="3600" dirty="0"/>
              <a:t>)</a:t>
            </a:r>
          </a:p>
          <a:p>
            <a:r>
              <a:rPr lang="en-US" sz="3600" dirty="0"/>
              <a:t>{</a:t>
            </a:r>
          </a:p>
          <a:p>
            <a:r>
              <a:rPr lang="en-US" sz="3600" dirty="0" err="1"/>
              <a:t>printf</a:t>
            </a:r>
            <a:r>
              <a:rPr lang="en-US" sz="3600" dirty="0"/>
              <a:t> ("Hello, world! ... The threaded version.\n");</a:t>
            </a:r>
          </a:p>
          <a:p>
            <a:r>
              <a:rPr lang="en-US" sz="3600" dirty="0"/>
              <a:t>return NULL;</a:t>
            </a:r>
          </a:p>
          <a:p>
            <a:r>
              <a:rPr lang="en-US" sz="3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23763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Pthreads Example</a:t>
            </a:r>
          </a:p>
        </p:txBody>
      </p:sp>
      <p:pic>
        <p:nvPicPr>
          <p:cNvPr id="61443" name="Picture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0705" y="1771650"/>
            <a:ext cx="12717210" cy="584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Pthreads Example (Cont.)</a:t>
            </a:r>
          </a:p>
        </p:txBody>
      </p:sp>
      <p:pic>
        <p:nvPicPr>
          <p:cNvPr id="62467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95676" y="1566863"/>
            <a:ext cx="9631363" cy="6246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93776" y="1664208"/>
            <a:ext cx="1494129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800" dirty="0" smtClean="0">
                <a:latin typeface="+mj-lt"/>
              </a:rPr>
              <a:t>Threads </a:t>
            </a:r>
            <a:r>
              <a:rPr lang="en-US" sz="4800" dirty="0">
                <a:latin typeface="+mj-lt"/>
              </a:rPr>
              <a:t>have their own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800" dirty="0" smtClean="0">
                <a:latin typeface="+mj-lt"/>
              </a:rPr>
              <a:t>Thread </a:t>
            </a:r>
            <a:r>
              <a:rPr lang="en-US" sz="4800" dirty="0">
                <a:latin typeface="+mj-lt"/>
              </a:rPr>
              <a:t>ID </a:t>
            </a:r>
            <a:r>
              <a:rPr lang="en-US" sz="4800" dirty="0" smtClean="0">
                <a:latin typeface="+mj-lt"/>
              </a:rPr>
              <a:t>(just like process id)</a:t>
            </a:r>
            <a:endParaRPr lang="en-US" sz="4800" dirty="0">
              <a:latin typeface="+mj-lt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800" dirty="0" smtClean="0">
                <a:latin typeface="+mj-lt"/>
              </a:rPr>
              <a:t>CPU </a:t>
            </a:r>
            <a:r>
              <a:rPr lang="en-US" sz="4800" dirty="0">
                <a:latin typeface="+mj-lt"/>
              </a:rPr>
              <a:t>context (PC, SP, register set, etc.)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800" dirty="0" smtClean="0">
                <a:latin typeface="+mj-lt"/>
              </a:rPr>
              <a:t>Stack </a:t>
            </a:r>
            <a:endParaRPr lang="en-US" sz="4800" dirty="0">
              <a:latin typeface="+mj-lt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800" dirty="0" smtClean="0">
                <a:latin typeface="+mj-lt"/>
              </a:rPr>
              <a:t>Priority </a:t>
            </a:r>
            <a:endParaRPr lang="en-US" sz="4800" dirty="0">
              <a:latin typeface="+mj-lt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800" dirty="0" err="1" smtClean="0">
                <a:latin typeface="+mj-lt"/>
              </a:rPr>
              <a:t>Errno</a:t>
            </a:r>
            <a:r>
              <a:rPr lang="en-US" sz="4800" dirty="0" smtClean="0">
                <a:latin typeface="+mj-lt"/>
              </a:rPr>
              <a:t> </a:t>
            </a:r>
            <a:r>
              <a:rPr lang="en-US" sz="4000" dirty="0" smtClean="0">
                <a:solidFill>
                  <a:srgbClr val="FF0000"/>
                </a:solidFill>
                <a:latin typeface="+mj-lt"/>
              </a:rPr>
              <a:t>(if any error fails then error reason will be in </a:t>
            </a:r>
            <a:r>
              <a:rPr lang="en-US" sz="4000" dirty="0" err="1" smtClean="0">
                <a:solidFill>
                  <a:srgbClr val="FF0000"/>
                </a:solidFill>
                <a:latin typeface="+mj-lt"/>
              </a:rPr>
              <a:t>Errno</a:t>
            </a:r>
            <a:r>
              <a:rPr lang="en-US" sz="4000" dirty="0" smtClean="0">
                <a:solidFill>
                  <a:srgbClr val="FF0000"/>
                </a:solidFill>
                <a:latin typeface="+mj-lt"/>
              </a:rPr>
              <a:t>)</a:t>
            </a:r>
            <a:endParaRPr lang="en-US" sz="48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81728" y="219456"/>
            <a:ext cx="56637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solidFill>
                  <a:srgbClr val="0070C0"/>
                </a:solidFill>
              </a:rPr>
              <a:t>Thread Concept</a:t>
            </a:r>
            <a:endParaRPr lang="en-US" sz="5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885776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Win32 API  Multithreaded C Program</a:t>
            </a:r>
          </a:p>
        </p:txBody>
      </p:sp>
      <p:pic>
        <p:nvPicPr>
          <p:cNvPr id="63491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27501" y="1152526"/>
            <a:ext cx="8456613" cy="79914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1"/>
          <p:cNvSpPr>
            <a:spLocks noGrp="1"/>
          </p:cNvSpPr>
          <p:nvPr>
            <p:ph type="title"/>
          </p:nvPr>
        </p:nvSpPr>
        <p:spPr>
          <a:xfrm>
            <a:off x="1852613" y="369888"/>
            <a:ext cx="12344400" cy="768350"/>
          </a:xfrm>
        </p:spPr>
        <p:txBody>
          <a:bodyPr/>
          <a:lstStyle/>
          <a:p>
            <a:r>
              <a:rPr lang="en-US" sz="4000"/>
              <a:t>Win32 API  Multithreaded C Program (Cont.)</a:t>
            </a:r>
          </a:p>
        </p:txBody>
      </p:sp>
      <p:pic>
        <p:nvPicPr>
          <p:cNvPr id="64515" name="Picture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49613" y="1384300"/>
            <a:ext cx="9263062" cy="605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Java Threads</a:t>
            </a:r>
          </a:p>
        </p:txBody>
      </p:sp>
      <p:sp>
        <p:nvSpPr>
          <p:cNvPr id="6553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812800" y="1643064"/>
            <a:ext cx="14630400" cy="4130675"/>
          </a:xfrm>
        </p:spPr>
        <p:txBody>
          <a:bodyPr/>
          <a:lstStyle/>
          <a:p>
            <a:r>
              <a:rPr lang="en-US" sz="3200" dirty="0" smtClean="0"/>
              <a:t>Java threads are managed by the JVM</a:t>
            </a:r>
          </a:p>
          <a:p>
            <a:pPr>
              <a:buFont typeface="Monotype Sorts" charset="2"/>
              <a:buNone/>
            </a:pPr>
            <a:endParaRPr lang="en-US" sz="3200" dirty="0" smtClean="0"/>
          </a:p>
          <a:p>
            <a:r>
              <a:rPr lang="en-US" sz="3200" dirty="0" smtClean="0"/>
              <a:t>Typically implemented using the threads model provided by underlying OS</a:t>
            </a:r>
          </a:p>
          <a:p>
            <a:pPr>
              <a:buFont typeface="Monotype Sorts" charset="2"/>
              <a:buNone/>
            </a:pPr>
            <a:endParaRPr lang="en-US" sz="3200" dirty="0" smtClean="0"/>
          </a:p>
          <a:p>
            <a:r>
              <a:rPr lang="en-US" sz="3200" dirty="0" smtClean="0"/>
              <a:t>Java threads may be created by:</a:t>
            </a:r>
            <a:br>
              <a:rPr lang="en-US" sz="3200" dirty="0" smtClean="0"/>
            </a:br>
            <a:endParaRPr lang="en-US" sz="3200" dirty="0" smtClean="0"/>
          </a:p>
          <a:p>
            <a:pPr lvl="1"/>
            <a:r>
              <a:rPr lang="en-US" sz="3200" dirty="0" smtClean="0"/>
              <a:t>Extending Thread class</a:t>
            </a:r>
          </a:p>
          <a:p>
            <a:pPr lvl="1"/>
            <a:r>
              <a:rPr lang="en-US" sz="3200" dirty="0" smtClean="0"/>
              <a:t>Implementing the Runnable interface</a:t>
            </a:r>
            <a:br>
              <a:rPr lang="en-US" sz="3200" dirty="0" smtClean="0"/>
            </a:br>
            <a:endParaRPr lang="en-US" sz="3200" dirty="0" smtClean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Java Multithreaded Program</a:t>
            </a:r>
          </a:p>
        </p:txBody>
      </p:sp>
      <p:pic>
        <p:nvPicPr>
          <p:cNvPr id="67587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1793" y="1138238"/>
            <a:ext cx="10765664" cy="8005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Java Multithreaded Program (Cont.)</a:t>
            </a:r>
          </a:p>
        </p:txBody>
      </p:sp>
      <p:pic>
        <p:nvPicPr>
          <p:cNvPr id="68611" name="Picture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49601" y="1444625"/>
            <a:ext cx="10139363" cy="6369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Threading Issues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2800" y="1853184"/>
            <a:ext cx="13470128" cy="5976938"/>
          </a:xfrm>
        </p:spPr>
        <p:txBody>
          <a:bodyPr/>
          <a:lstStyle/>
          <a:p>
            <a:r>
              <a:rPr lang="en-US" sz="3600" smtClean="0"/>
              <a:t>Semantics of </a:t>
            </a:r>
            <a:r>
              <a:rPr lang="en-US" sz="3600" b="1" smtClean="0"/>
              <a:t>fork()</a:t>
            </a:r>
            <a:r>
              <a:rPr lang="en-US" sz="3600" smtClean="0"/>
              <a:t> and </a:t>
            </a:r>
            <a:r>
              <a:rPr lang="en-US" sz="3600" b="1" smtClean="0"/>
              <a:t>exec()</a:t>
            </a:r>
            <a:r>
              <a:rPr lang="en-US" sz="3600" smtClean="0"/>
              <a:t> system calls</a:t>
            </a:r>
          </a:p>
          <a:p>
            <a:endParaRPr lang="en-US" sz="2000" dirty="0"/>
          </a:p>
          <a:p>
            <a:r>
              <a:rPr lang="en-US" sz="3600" b="1" dirty="0" smtClean="0">
                <a:solidFill>
                  <a:srgbClr val="3366FF"/>
                </a:solidFill>
              </a:rPr>
              <a:t>Thread cancellation</a:t>
            </a:r>
            <a:r>
              <a:rPr lang="en-US" sz="3600" dirty="0" smtClean="0">
                <a:solidFill>
                  <a:srgbClr val="3366FF"/>
                </a:solidFill>
              </a:rPr>
              <a:t> </a:t>
            </a:r>
            <a:r>
              <a:rPr lang="en-US" sz="3600" dirty="0" smtClean="0"/>
              <a:t>of </a:t>
            </a:r>
            <a:r>
              <a:rPr lang="en-US" sz="3600" b="1" dirty="0" smtClean="0">
                <a:solidFill>
                  <a:srgbClr val="3366FF"/>
                </a:solidFill>
              </a:rPr>
              <a:t>target thread</a:t>
            </a:r>
          </a:p>
          <a:p>
            <a:pPr lvl="1"/>
            <a:r>
              <a:rPr lang="en-US" sz="3600" dirty="0" smtClean="0"/>
              <a:t>Asynchronous or deferred</a:t>
            </a:r>
          </a:p>
          <a:p>
            <a:pPr lvl="1"/>
            <a:endParaRPr lang="en-US" sz="2000" dirty="0"/>
          </a:p>
          <a:p>
            <a:r>
              <a:rPr lang="en-US" sz="3600" b="1" dirty="0" smtClean="0">
                <a:solidFill>
                  <a:srgbClr val="3366FF"/>
                </a:solidFill>
              </a:rPr>
              <a:t>Signal </a:t>
            </a:r>
            <a:r>
              <a:rPr lang="en-US" sz="3600" dirty="0" smtClean="0"/>
              <a:t>handling</a:t>
            </a:r>
          </a:p>
          <a:p>
            <a:pPr lvl="1"/>
            <a:r>
              <a:rPr lang="en-US" sz="3600" dirty="0" smtClean="0"/>
              <a:t>Synchronous and asynchronous</a:t>
            </a:r>
          </a:p>
          <a:p>
            <a:pPr lvl="1">
              <a:buFont typeface="Monotype Sorts" charset="2"/>
              <a:buNone/>
            </a:pPr>
            <a:endParaRPr lang="en-US" sz="2000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Threading Issues (Cont.)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2800" y="1721231"/>
            <a:ext cx="12830048" cy="5976938"/>
          </a:xfrm>
        </p:spPr>
        <p:txBody>
          <a:bodyPr/>
          <a:lstStyle/>
          <a:p>
            <a:pPr>
              <a:buFont typeface="Monotype Sorts" charset="2"/>
              <a:buNone/>
            </a:pPr>
            <a:endParaRPr lang="en-US" sz="2000" dirty="0"/>
          </a:p>
          <a:p>
            <a:r>
              <a:rPr lang="en-US" sz="3600" b="1" dirty="0" smtClean="0">
                <a:solidFill>
                  <a:srgbClr val="3366FF"/>
                </a:solidFill>
              </a:rPr>
              <a:t>Thread pools</a:t>
            </a:r>
          </a:p>
          <a:p>
            <a:r>
              <a:rPr lang="en-US" sz="3600" b="1" dirty="0" smtClean="0">
                <a:solidFill>
                  <a:srgbClr val="3366FF"/>
                </a:solidFill>
              </a:rPr>
              <a:t>Thread-specific data</a:t>
            </a:r>
          </a:p>
          <a:p>
            <a:pPr marL="979488" lvl="2" indent="-488950">
              <a:buClr>
                <a:srgbClr val="993300"/>
              </a:buClr>
              <a:buSzPct val="90000"/>
              <a:buFont typeface="Monotype Sorts" charset="2"/>
              <a:buChar char="n"/>
            </a:pPr>
            <a:r>
              <a:rPr lang="en-US" sz="3600" dirty="0" smtClean="0"/>
              <a:t>Create Facility needed for data private to thread</a:t>
            </a:r>
            <a:endParaRPr lang="en-US" sz="2000" b="1" dirty="0">
              <a:solidFill>
                <a:srgbClr val="3366FF"/>
              </a:solidFill>
            </a:endParaRPr>
          </a:p>
          <a:p>
            <a:r>
              <a:rPr lang="en-US" sz="3600" b="1" dirty="0" smtClean="0">
                <a:solidFill>
                  <a:srgbClr val="3366FF"/>
                </a:solidFill>
              </a:rPr>
              <a:t>Scheduler activations</a:t>
            </a:r>
          </a:p>
          <a:p>
            <a:pPr>
              <a:buFont typeface="Monotype Sorts" charset="2"/>
              <a:buNone/>
            </a:pPr>
            <a:endParaRPr lang="en-US" sz="3600" b="1" dirty="0" smtClean="0">
              <a:solidFill>
                <a:srgbClr val="3366FF"/>
              </a:solidFill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>
          <a:xfrm>
            <a:off x="2946400" y="369888"/>
            <a:ext cx="11353800" cy="768350"/>
          </a:xfrm>
        </p:spPr>
        <p:txBody>
          <a:bodyPr/>
          <a:lstStyle/>
          <a:p>
            <a:pPr eaLnBrk="1" hangingPunct="1"/>
            <a:r>
              <a:rPr lang="en-US" smtClean="0"/>
              <a:t>Semantics of fork() and exec()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 smtClean="0"/>
              <a:t>Does </a:t>
            </a:r>
            <a:r>
              <a:rPr lang="en-US" sz="2800" b="1" dirty="0" smtClean="0"/>
              <a:t>fork()</a:t>
            </a:r>
            <a:r>
              <a:rPr lang="en-US" sz="2800" dirty="0" smtClean="0"/>
              <a:t> duplicate only the calling thread or all threads?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>
          <a:xfrm>
            <a:off x="2892426" y="369888"/>
            <a:ext cx="11407775" cy="768350"/>
          </a:xfrm>
        </p:spPr>
        <p:txBody>
          <a:bodyPr/>
          <a:lstStyle/>
          <a:p>
            <a:pPr eaLnBrk="1" hangingPunct="1"/>
            <a:r>
              <a:rPr lang="en-US" smtClean="0"/>
              <a:t>Thread Cancellation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8928" y="1839787"/>
            <a:ext cx="15099919" cy="5908675"/>
          </a:xfrm>
        </p:spPr>
        <p:txBody>
          <a:bodyPr/>
          <a:lstStyle/>
          <a:p>
            <a:r>
              <a:rPr lang="en-US" sz="3200" dirty="0" smtClean="0"/>
              <a:t>Terminating a thread before it has finished</a:t>
            </a:r>
          </a:p>
          <a:p>
            <a:endParaRPr lang="en-US" sz="3200" dirty="0" smtClean="0"/>
          </a:p>
          <a:p>
            <a:r>
              <a:rPr lang="en-US" sz="3200" dirty="0" smtClean="0"/>
              <a:t>Two general approaches:</a:t>
            </a:r>
          </a:p>
          <a:p>
            <a:pPr lvl="1"/>
            <a:r>
              <a:rPr lang="en-US" sz="3200" b="1" dirty="0" smtClean="0"/>
              <a:t>Asynchronous cancellation</a:t>
            </a:r>
            <a:r>
              <a:rPr lang="en-US" sz="3200" dirty="0" smtClean="0"/>
              <a:t> terminates the target thread immediately.</a:t>
            </a:r>
          </a:p>
          <a:p>
            <a:pPr lvl="1"/>
            <a:r>
              <a:rPr lang="en-US" sz="3200" b="1" dirty="0" smtClean="0"/>
              <a:t>Deferred cancellation</a:t>
            </a:r>
            <a:r>
              <a:rPr lang="en-US" sz="3200" dirty="0" smtClean="0"/>
              <a:t> allows the target thread to periodically check if it should be cancelled.</a:t>
            </a:r>
          </a:p>
          <a:p>
            <a:pPr lvl="1">
              <a:buFont typeface="Monotype Sorts" charset="2"/>
              <a:buNone/>
            </a:pPr>
            <a:endParaRPr lang="en-US" sz="3200" dirty="0" smtClean="0"/>
          </a:p>
          <a:p>
            <a:pPr lvl="1"/>
            <a:endParaRPr lang="en-US" sz="3200" dirty="0" smtClean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>
          <a:xfrm>
            <a:off x="3022600" y="369888"/>
            <a:ext cx="11277600" cy="768350"/>
          </a:xfrm>
        </p:spPr>
        <p:txBody>
          <a:bodyPr/>
          <a:lstStyle/>
          <a:p>
            <a:pPr eaLnBrk="1" hangingPunct="1"/>
            <a:r>
              <a:rPr lang="en-US" smtClean="0"/>
              <a:t>Signal Handling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2354" y="1697546"/>
            <a:ext cx="14990190" cy="6540500"/>
          </a:xfrm>
        </p:spPr>
        <p:txBody>
          <a:bodyPr/>
          <a:lstStyle/>
          <a:p>
            <a:pPr marL="542925" indent="-542925"/>
            <a:r>
              <a:rPr lang="en-US" sz="2800" dirty="0" smtClean="0"/>
              <a:t>Signals are used in UNIX systems to notify a process that a particular event has occurred.</a:t>
            </a:r>
          </a:p>
          <a:p>
            <a:pPr marL="542925" indent="-542925"/>
            <a:endParaRPr lang="en-US" sz="1600" dirty="0"/>
          </a:p>
          <a:p>
            <a:pPr marL="542925" indent="-542925"/>
            <a:r>
              <a:rPr lang="en-US" sz="2800" dirty="0" smtClean="0"/>
              <a:t>A </a:t>
            </a:r>
            <a:r>
              <a:rPr lang="en-US" sz="2800" b="1" dirty="0" smtClean="0">
                <a:solidFill>
                  <a:srgbClr val="3366FF"/>
                </a:solidFill>
              </a:rPr>
              <a:t>signal handler</a:t>
            </a:r>
            <a:r>
              <a:rPr lang="en-US" sz="2800" dirty="0" smtClean="0">
                <a:solidFill>
                  <a:srgbClr val="3366FF"/>
                </a:solidFill>
              </a:rPr>
              <a:t> </a:t>
            </a:r>
            <a:r>
              <a:rPr lang="en-US" sz="2800" dirty="0" smtClean="0"/>
              <a:t>is used to process signals</a:t>
            </a:r>
          </a:p>
          <a:p>
            <a:pPr marL="1141413" lvl="1" indent="-488950">
              <a:buFont typeface="Webdings" charset="2"/>
              <a:buAutoNum type="arabicPeriod"/>
            </a:pPr>
            <a:r>
              <a:rPr lang="en-US" sz="2800" dirty="0" smtClean="0"/>
              <a:t>Signal is generated by particular event</a:t>
            </a:r>
          </a:p>
          <a:p>
            <a:pPr marL="1141413" lvl="1" indent="-488950">
              <a:buFont typeface="Webdings" charset="2"/>
              <a:buAutoNum type="arabicPeriod"/>
            </a:pPr>
            <a:r>
              <a:rPr lang="en-US" sz="2800" dirty="0" smtClean="0"/>
              <a:t>Signal is delivered to a process</a:t>
            </a:r>
          </a:p>
          <a:p>
            <a:pPr marL="1141413" lvl="1" indent="-488950">
              <a:buFont typeface="Webdings" charset="2"/>
              <a:buAutoNum type="arabicPeriod"/>
            </a:pPr>
            <a:r>
              <a:rPr lang="en-US" sz="2800" dirty="0" smtClean="0"/>
              <a:t>Signal is handled</a:t>
            </a:r>
          </a:p>
          <a:p>
            <a:pPr marL="1141413" lvl="1" indent="-488950">
              <a:buFont typeface="Webdings" charset="2"/>
              <a:buAutoNum type="arabicPeriod"/>
            </a:pPr>
            <a:endParaRPr lang="en-US" sz="1600" dirty="0"/>
          </a:p>
          <a:p>
            <a:pPr marL="542925" indent="-542925"/>
            <a:r>
              <a:rPr lang="en-US" sz="2800" dirty="0" smtClean="0"/>
              <a:t>Options:</a:t>
            </a:r>
          </a:p>
          <a:p>
            <a:pPr marL="1141413" lvl="1" indent="-488950"/>
            <a:r>
              <a:rPr lang="en-US" sz="2800" dirty="0" smtClean="0"/>
              <a:t>Deliver the signal to the thread to which the signal applies</a:t>
            </a:r>
          </a:p>
          <a:p>
            <a:pPr marL="1141413" lvl="1" indent="-488950"/>
            <a:r>
              <a:rPr lang="en-US" sz="2800" dirty="0" smtClean="0"/>
              <a:t>Deliver the signal to every thread in the process</a:t>
            </a:r>
          </a:p>
          <a:p>
            <a:pPr marL="1141413" lvl="1" indent="-488950"/>
            <a:r>
              <a:rPr lang="en-US" sz="2800" dirty="0" smtClean="0"/>
              <a:t>Deliver the signal to certain threads in the process</a:t>
            </a:r>
          </a:p>
          <a:p>
            <a:pPr marL="1141413" lvl="1" indent="-488950"/>
            <a:r>
              <a:rPr lang="en-US" sz="2800" dirty="0" smtClean="0"/>
              <a:t>Assign a specific thread to receive all signals for the process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49808" y="1700784"/>
            <a:ext cx="14648688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5400" b="1" dirty="0" smtClean="0">
                <a:latin typeface="+mj-lt"/>
              </a:rPr>
              <a:t>Threads </a:t>
            </a:r>
            <a:r>
              <a:rPr lang="en-US" sz="5400" b="1" dirty="0">
                <a:latin typeface="+mj-lt"/>
              </a:rPr>
              <a:t>share </a:t>
            </a:r>
          </a:p>
          <a:p>
            <a:pPr marL="1223963" lvl="1" indent="-571500">
              <a:buFont typeface="Arial" panose="020B0604020202020204" pitchFamily="34" charset="0"/>
              <a:buChar char="•"/>
            </a:pPr>
            <a:r>
              <a:rPr lang="en-US" sz="4400" dirty="0" smtClean="0">
                <a:latin typeface="+mj-lt"/>
              </a:rPr>
              <a:t>Code </a:t>
            </a:r>
            <a:r>
              <a:rPr lang="en-US" sz="4400" dirty="0">
                <a:latin typeface="+mj-lt"/>
              </a:rPr>
              <a:t>and data </a:t>
            </a:r>
          </a:p>
          <a:p>
            <a:pPr marL="1223963" lvl="1" indent="-571500">
              <a:buFont typeface="Arial" panose="020B0604020202020204" pitchFamily="34" charset="0"/>
              <a:buChar char="•"/>
            </a:pPr>
            <a:r>
              <a:rPr lang="en-US" sz="4400" dirty="0" smtClean="0">
                <a:latin typeface="+mj-lt"/>
              </a:rPr>
              <a:t>Open </a:t>
            </a:r>
            <a:r>
              <a:rPr lang="en-US" sz="4400" dirty="0">
                <a:latin typeface="+mj-lt"/>
              </a:rPr>
              <a:t>files (through the PPFDT) </a:t>
            </a:r>
          </a:p>
          <a:p>
            <a:pPr marL="1223963" lvl="1" indent="-571500">
              <a:buFont typeface="Arial" panose="020B0604020202020204" pitchFamily="34" charset="0"/>
              <a:buChar char="•"/>
            </a:pPr>
            <a:r>
              <a:rPr lang="en-US" sz="4400" dirty="0" smtClean="0">
                <a:latin typeface="+mj-lt"/>
              </a:rPr>
              <a:t>Current </a:t>
            </a:r>
            <a:r>
              <a:rPr lang="en-US" sz="4400" dirty="0">
                <a:latin typeface="+mj-lt"/>
              </a:rPr>
              <a:t>working directory </a:t>
            </a:r>
          </a:p>
          <a:p>
            <a:pPr marL="1223963" lvl="1" indent="-571500">
              <a:buFont typeface="Arial" panose="020B0604020202020204" pitchFamily="34" charset="0"/>
              <a:buChar char="•"/>
            </a:pPr>
            <a:r>
              <a:rPr lang="en-US" sz="4400" dirty="0" smtClean="0">
                <a:latin typeface="+mj-lt"/>
              </a:rPr>
              <a:t>User </a:t>
            </a:r>
            <a:r>
              <a:rPr lang="en-US" sz="4400" dirty="0">
                <a:latin typeface="+mj-lt"/>
              </a:rPr>
              <a:t>and group IDs </a:t>
            </a:r>
          </a:p>
          <a:p>
            <a:pPr marL="1223963" lvl="1" indent="-571500">
              <a:buFont typeface="Arial" panose="020B0604020202020204" pitchFamily="34" charset="0"/>
              <a:buChar char="•"/>
            </a:pPr>
            <a:r>
              <a:rPr lang="en-US" sz="4400" dirty="0" smtClean="0">
                <a:latin typeface="+mj-lt"/>
              </a:rPr>
              <a:t>Signal </a:t>
            </a:r>
            <a:r>
              <a:rPr lang="en-US" sz="4400" dirty="0">
                <a:latin typeface="+mj-lt"/>
              </a:rPr>
              <a:t>setups and handlers </a:t>
            </a:r>
          </a:p>
          <a:p>
            <a:pPr marL="1223963" lvl="1" indent="-571500">
              <a:buFont typeface="Arial" panose="020B0604020202020204" pitchFamily="34" charset="0"/>
              <a:buChar char="•"/>
            </a:pPr>
            <a:r>
              <a:rPr lang="en-US" sz="4400" dirty="0" smtClean="0">
                <a:latin typeface="+mj-lt"/>
              </a:rPr>
              <a:t>PCB </a:t>
            </a:r>
            <a:endParaRPr lang="en-US" sz="4400" dirty="0">
              <a:latin typeface="+mj-lt"/>
            </a:endParaRPr>
          </a:p>
        </p:txBody>
      </p:sp>
      <p:sp>
        <p:nvSpPr>
          <p:cNvPr id="3" name="Cloud Callout 2"/>
          <p:cNvSpPr/>
          <p:nvPr/>
        </p:nvSpPr>
        <p:spPr bwMode="auto">
          <a:xfrm>
            <a:off x="9290304" y="329184"/>
            <a:ext cx="2322576" cy="1975104"/>
          </a:xfrm>
          <a:prstGeom prst="cloudCallout">
            <a:avLst>
              <a:gd name="adj1" fmla="val -32644"/>
              <a:gd name="adj2" fmla="val 95833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7200" dirty="0" smtClean="0"/>
              <a:t> </a:t>
            </a:r>
            <a:r>
              <a:rPr lang="en-US" sz="7200" dirty="0" smtClean="0">
                <a:solidFill>
                  <a:srgbClr val="FF0000"/>
                </a:solidFill>
              </a:rPr>
              <a:t>?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46709078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Thread Pools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2800" y="1553210"/>
            <a:ext cx="14786864" cy="5970588"/>
          </a:xfrm>
        </p:spPr>
        <p:txBody>
          <a:bodyPr/>
          <a:lstStyle/>
          <a:p>
            <a:r>
              <a:rPr lang="en-US" sz="2800" dirty="0" smtClean="0"/>
              <a:t>Create a number of threads in a pool where they await work</a:t>
            </a:r>
          </a:p>
          <a:p>
            <a:endParaRPr lang="en-US" sz="2800" dirty="0" smtClean="0"/>
          </a:p>
          <a:p>
            <a:r>
              <a:rPr lang="en-US" sz="2800" dirty="0" smtClean="0"/>
              <a:t>Advantages:</a:t>
            </a:r>
          </a:p>
          <a:p>
            <a:pPr lvl="1"/>
            <a:r>
              <a:rPr lang="en-US" sz="2800" dirty="0" smtClean="0"/>
              <a:t>Usually slightly faster to service a request with an existing thread than create a new thread</a:t>
            </a:r>
          </a:p>
          <a:p>
            <a:pPr lvl="1"/>
            <a:r>
              <a:rPr lang="en-US" sz="2800" dirty="0" smtClean="0"/>
              <a:t>Allows the number of threads in the application(s) to be bound to the size of the pool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Thread Specific Data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2800" y="1681226"/>
            <a:ext cx="14914880" cy="5970588"/>
          </a:xfrm>
        </p:spPr>
        <p:txBody>
          <a:bodyPr/>
          <a:lstStyle/>
          <a:p>
            <a:r>
              <a:rPr lang="en-US" sz="2800" dirty="0" smtClean="0"/>
              <a:t>Allows each thread to have its own copy of data</a:t>
            </a:r>
          </a:p>
          <a:p>
            <a:endParaRPr lang="en-US" sz="2800" dirty="0" smtClean="0"/>
          </a:p>
          <a:p>
            <a:r>
              <a:rPr lang="en-US" sz="2800" dirty="0" smtClean="0"/>
              <a:t>Useful when you do not have control over the thread creation process (i.e., when using a thread pool)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Scheduler Activations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5006" y="1644650"/>
            <a:ext cx="15405988" cy="5989638"/>
          </a:xfrm>
        </p:spPr>
        <p:txBody>
          <a:bodyPr/>
          <a:lstStyle/>
          <a:p>
            <a:r>
              <a:rPr lang="en-US" sz="3200" dirty="0" smtClean="0"/>
              <a:t>Both M:M and Two-level models require communication to maintain the appropriate number of kernel threads allocated to the application</a:t>
            </a:r>
          </a:p>
          <a:p>
            <a:endParaRPr lang="en-US" sz="3200" dirty="0" smtClean="0"/>
          </a:p>
          <a:p>
            <a:r>
              <a:rPr lang="en-US" sz="3200" dirty="0" smtClean="0"/>
              <a:t>Scheduler activations provide </a:t>
            </a:r>
            <a:r>
              <a:rPr lang="en-US" sz="3200" b="1" dirty="0" err="1" smtClean="0">
                <a:solidFill>
                  <a:srgbClr val="3366FF"/>
                </a:solidFill>
              </a:rPr>
              <a:t>upcalls</a:t>
            </a:r>
            <a:r>
              <a:rPr lang="en-US" sz="3200" dirty="0" smtClean="0">
                <a:solidFill>
                  <a:srgbClr val="3366FF"/>
                </a:solidFill>
              </a:rPr>
              <a:t> </a:t>
            </a:r>
            <a:r>
              <a:rPr lang="en-US" sz="3200" dirty="0" smtClean="0"/>
              <a:t>- a communication mechanism from the kernel to the thread library</a:t>
            </a:r>
          </a:p>
          <a:p>
            <a:endParaRPr lang="en-US" sz="3200" dirty="0" smtClean="0"/>
          </a:p>
          <a:p>
            <a:r>
              <a:rPr lang="en-US" sz="3200" dirty="0" smtClean="0"/>
              <a:t>This communication allows an application to maintain the correct number kernel threads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Lightweight Processes</a:t>
            </a:r>
          </a:p>
        </p:txBody>
      </p:sp>
      <p:pic>
        <p:nvPicPr>
          <p:cNvPr id="86019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22938" y="1955801"/>
            <a:ext cx="4646612" cy="3738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789238" y="369888"/>
            <a:ext cx="11510962" cy="768350"/>
          </a:xfrm>
        </p:spPr>
        <p:txBody>
          <a:bodyPr/>
          <a:lstStyle/>
          <a:p>
            <a:pPr eaLnBrk="1" hangingPunct="1"/>
            <a:r>
              <a:rPr lang="en-US" smtClean="0"/>
              <a:t>Operating System Examples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25196" y="1608074"/>
            <a:ext cx="11204575" cy="5989638"/>
          </a:xfrm>
        </p:spPr>
        <p:txBody>
          <a:bodyPr/>
          <a:lstStyle/>
          <a:p>
            <a:r>
              <a:rPr lang="en-US" sz="3200" dirty="0" smtClean="0"/>
              <a:t>Windows XP Threads</a:t>
            </a:r>
          </a:p>
          <a:p>
            <a:endParaRPr lang="en-US" sz="3200" dirty="0" smtClean="0"/>
          </a:p>
          <a:p>
            <a:r>
              <a:rPr lang="en-US" sz="3200" dirty="0" smtClean="0"/>
              <a:t>Linux Thread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Title 1"/>
          <p:cNvSpPr>
            <a:spLocks noGrp="1"/>
          </p:cNvSpPr>
          <p:nvPr>
            <p:ph type="title" idx="4294967295"/>
          </p:nvPr>
        </p:nvSpPr>
        <p:spPr>
          <a:xfrm>
            <a:off x="2760664" y="369888"/>
            <a:ext cx="11539537" cy="768350"/>
          </a:xfrm>
        </p:spPr>
        <p:txBody>
          <a:bodyPr/>
          <a:lstStyle/>
          <a:p>
            <a:pPr eaLnBrk="1" hangingPunct="1"/>
            <a:r>
              <a:rPr lang="en-US" smtClean="0"/>
              <a:t>Windows XP Threads Data Structures</a:t>
            </a:r>
          </a:p>
        </p:txBody>
      </p:sp>
      <p:pic>
        <p:nvPicPr>
          <p:cNvPr id="89091" name="Picture 4" descr="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46575" y="1458913"/>
            <a:ext cx="7562850" cy="653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Windows XP Threads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2800" y="1138238"/>
            <a:ext cx="14630400" cy="6856412"/>
          </a:xfrm>
        </p:spPr>
        <p:txBody>
          <a:bodyPr/>
          <a:lstStyle/>
          <a:p>
            <a:r>
              <a:rPr lang="en-US" sz="2800" dirty="0" smtClean="0"/>
              <a:t>Implements the one-to-one mapping, kernel-level</a:t>
            </a:r>
          </a:p>
          <a:p>
            <a:endParaRPr lang="en-US" sz="1600" dirty="0"/>
          </a:p>
          <a:p>
            <a:r>
              <a:rPr lang="en-US" sz="2800" dirty="0" smtClean="0"/>
              <a:t>Each thread contains</a:t>
            </a:r>
          </a:p>
          <a:p>
            <a:pPr lvl="1"/>
            <a:r>
              <a:rPr lang="en-US" sz="2800" dirty="0" smtClean="0"/>
              <a:t>A thread id</a:t>
            </a:r>
          </a:p>
          <a:p>
            <a:pPr lvl="1"/>
            <a:r>
              <a:rPr lang="en-US" sz="2800" dirty="0" smtClean="0"/>
              <a:t>Register set</a:t>
            </a:r>
          </a:p>
          <a:p>
            <a:pPr lvl="1"/>
            <a:r>
              <a:rPr lang="en-US" sz="2800" dirty="0" smtClean="0"/>
              <a:t>Separate user and kernel stacks</a:t>
            </a:r>
          </a:p>
          <a:p>
            <a:pPr lvl="1"/>
            <a:r>
              <a:rPr lang="en-US" sz="2800" dirty="0" smtClean="0"/>
              <a:t>Private data storage area</a:t>
            </a:r>
          </a:p>
          <a:p>
            <a:pPr lvl="1"/>
            <a:endParaRPr lang="en-US" sz="1600" dirty="0"/>
          </a:p>
          <a:p>
            <a:r>
              <a:rPr lang="en-US" sz="2800" dirty="0" smtClean="0"/>
              <a:t>The register set, stacks, and private storage area are known as the </a:t>
            </a:r>
            <a:r>
              <a:rPr lang="en-US" sz="2800" b="1" dirty="0" smtClean="0">
                <a:solidFill>
                  <a:srgbClr val="3366FF"/>
                </a:solidFill>
              </a:rPr>
              <a:t>context</a:t>
            </a:r>
            <a:r>
              <a:rPr lang="en-US" sz="2800" dirty="0" smtClean="0">
                <a:solidFill>
                  <a:srgbClr val="3366FF"/>
                </a:solidFill>
              </a:rPr>
              <a:t> </a:t>
            </a:r>
            <a:r>
              <a:rPr lang="en-US" sz="2800" dirty="0" smtClean="0"/>
              <a:t>of the threads</a:t>
            </a:r>
            <a:endParaRPr lang="en-US" sz="1600" dirty="0"/>
          </a:p>
          <a:p>
            <a:r>
              <a:rPr lang="en-US" sz="2800" dirty="0" smtClean="0"/>
              <a:t>The primary data structures of a thread include:</a:t>
            </a:r>
          </a:p>
          <a:p>
            <a:pPr lvl="1"/>
            <a:r>
              <a:rPr lang="en-US" sz="2800" dirty="0" smtClean="0"/>
              <a:t>ETHREAD (executive thread block)</a:t>
            </a:r>
          </a:p>
          <a:p>
            <a:pPr lvl="1"/>
            <a:r>
              <a:rPr lang="en-US" sz="2800" dirty="0" smtClean="0"/>
              <a:t>KTHREAD (kernel thread block)</a:t>
            </a:r>
          </a:p>
          <a:p>
            <a:pPr lvl="1"/>
            <a:r>
              <a:rPr lang="en-US" sz="2800" dirty="0" smtClean="0"/>
              <a:t>TEB (thread environment block)</a:t>
            </a:r>
          </a:p>
          <a:p>
            <a:pPr>
              <a:buFont typeface="Monotype Sorts" charset="2"/>
              <a:buNone/>
            </a:pPr>
            <a:endParaRPr lang="en-US" sz="2800" dirty="0" smtClean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Linux Threads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2800" y="1783271"/>
            <a:ext cx="14630400" cy="5994400"/>
          </a:xfrm>
        </p:spPr>
        <p:txBody>
          <a:bodyPr/>
          <a:lstStyle/>
          <a:p>
            <a:r>
              <a:rPr lang="en-US" sz="2800" dirty="0" smtClean="0"/>
              <a:t>Linux refers to them as </a:t>
            </a:r>
            <a:r>
              <a:rPr lang="en-US" sz="2800" i="1" dirty="0" smtClean="0"/>
              <a:t>tasks</a:t>
            </a:r>
            <a:r>
              <a:rPr lang="en-US" sz="2800" dirty="0" smtClean="0"/>
              <a:t> rather than </a:t>
            </a:r>
            <a:r>
              <a:rPr lang="en-US" sz="2800" i="1" dirty="0" smtClean="0"/>
              <a:t>threads</a:t>
            </a:r>
          </a:p>
          <a:p>
            <a:pPr>
              <a:buFont typeface="Monotype Sorts" charset="2"/>
              <a:buNone/>
            </a:pPr>
            <a:endParaRPr lang="en-US" sz="2800" dirty="0" smtClean="0"/>
          </a:p>
          <a:p>
            <a:r>
              <a:rPr lang="en-US" sz="2800" dirty="0" smtClean="0"/>
              <a:t>Thread creation is done through </a:t>
            </a:r>
            <a:r>
              <a:rPr lang="en-US" sz="2800" dirty="0" smtClean="0">
                <a:latin typeface="Courier New" charset="0"/>
                <a:cs typeface="Courier New" charset="0"/>
              </a:rPr>
              <a:t>clone() </a:t>
            </a:r>
            <a:r>
              <a:rPr lang="en-US" sz="2800" dirty="0" smtClean="0"/>
              <a:t>system call</a:t>
            </a:r>
          </a:p>
          <a:p>
            <a:pPr>
              <a:buFont typeface="Monotype Sorts" charset="2"/>
              <a:buNone/>
            </a:pPr>
            <a:endParaRPr lang="en-US" sz="2800" dirty="0" smtClean="0"/>
          </a:p>
          <a:p>
            <a:r>
              <a:rPr lang="en-US" sz="2800" dirty="0" smtClean="0">
                <a:latin typeface="Courier New" charset="0"/>
                <a:cs typeface="Courier New" charset="0"/>
              </a:rPr>
              <a:t>clone() </a:t>
            </a:r>
            <a:r>
              <a:rPr lang="en-US" sz="2800" dirty="0" smtClean="0"/>
              <a:t>allows a child task to share the address space of the parent task (process)</a:t>
            </a:r>
          </a:p>
          <a:p>
            <a:endParaRPr lang="en-US" sz="2800" dirty="0" smtClean="0">
              <a:latin typeface="Courier New" charset="0"/>
              <a:cs typeface="Courier New" charset="0"/>
            </a:endParaRPr>
          </a:p>
          <a:p>
            <a:r>
              <a:rPr lang="en-US" sz="2800" dirty="0" err="1" smtClean="0">
                <a:latin typeface="Courier New" charset="0"/>
                <a:cs typeface="Courier New" charset="0"/>
              </a:rPr>
              <a:t>struct</a:t>
            </a:r>
            <a:r>
              <a:rPr lang="en-US" sz="2800" dirty="0" smtClean="0">
                <a:latin typeface="Courier New" charset="0"/>
                <a:cs typeface="Courier New" charset="0"/>
              </a:rPr>
              <a:t> </a:t>
            </a:r>
            <a:r>
              <a:rPr lang="en-US" sz="2800" dirty="0" err="1" smtClean="0">
                <a:latin typeface="Courier New" charset="0"/>
                <a:cs typeface="Courier New" charset="0"/>
              </a:rPr>
              <a:t>task_struct</a:t>
            </a:r>
            <a:r>
              <a:rPr lang="en-US" sz="2800" dirty="0" smtClean="0">
                <a:latin typeface="Courier New" charset="0"/>
                <a:cs typeface="Courier New" charset="0"/>
              </a:rPr>
              <a:t> </a:t>
            </a:r>
            <a:r>
              <a:rPr lang="en-US" sz="2800" dirty="0" smtClean="0">
                <a:cs typeface="Courier New" charset="0"/>
              </a:rPr>
              <a:t>points to process data structures (shared or unique)</a:t>
            </a:r>
            <a:endParaRPr lang="en-US" sz="2800" dirty="0" smtClean="0">
              <a:latin typeface="Courier New" charset="0"/>
              <a:cs typeface="Courier New" charset="0"/>
            </a:endParaRPr>
          </a:p>
          <a:p>
            <a:endParaRPr lang="en-US" sz="2800" dirty="0" smtClean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Linux Threads</a:t>
            </a:r>
          </a:p>
        </p:txBody>
      </p:sp>
      <p:pic>
        <p:nvPicPr>
          <p:cNvPr id="95235" name="Picture 7" descr="in-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17925" y="4845051"/>
            <a:ext cx="9107488" cy="294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2968625" y="1362076"/>
            <a:ext cx="10515600" cy="1903413"/>
          </a:xfrm>
          <a:prstGeom prst="rect">
            <a:avLst/>
          </a:prstGeom>
          <a:noFill/>
        </p:spPr>
        <p:txBody>
          <a:bodyPr lIns="130622" tIns="65311" rIns="130622" bIns="65311">
            <a:spAutoFit/>
          </a:bodyPr>
          <a:lstStyle/>
          <a:p>
            <a:pPr marL="488950" indent="-488950">
              <a:spcBef>
                <a:spcPct val="35000"/>
              </a:spcBef>
              <a:buClr>
                <a:srgbClr val="993300"/>
              </a:buClr>
              <a:buSzPct val="90000"/>
              <a:buFont typeface="Monotype Sorts" charset="2"/>
              <a:buChar char="n"/>
            </a:pPr>
            <a:r>
              <a:rPr kumimoji="1" lang="en-US">
                <a:latin typeface="Courier New" charset="0"/>
                <a:cs typeface="Courier New" charset="0"/>
              </a:rPr>
              <a:t>fork() </a:t>
            </a:r>
            <a:r>
              <a:rPr kumimoji="1" lang="en-US">
                <a:latin typeface="Helvetica" charset="0"/>
              </a:rPr>
              <a:t>and </a:t>
            </a:r>
            <a:r>
              <a:rPr kumimoji="1" lang="en-US">
                <a:latin typeface="Courier New" charset="0"/>
                <a:cs typeface="Courier New" charset="0"/>
              </a:rPr>
              <a:t>clone()</a:t>
            </a:r>
            <a:r>
              <a:rPr kumimoji="1" lang="en-US">
                <a:latin typeface="Helvetica" charset="0"/>
              </a:rPr>
              <a:t> system calls</a:t>
            </a:r>
          </a:p>
          <a:p>
            <a:pPr marL="488950" indent="-488950">
              <a:spcBef>
                <a:spcPct val="35000"/>
              </a:spcBef>
              <a:buClr>
                <a:srgbClr val="993300"/>
              </a:buClr>
              <a:buSzPct val="90000"/>
              <a:buFont typeface="Monotype Sorts" charset="2"/>
              <a:buChar char="n"/>
            </a:pPr>
            <a:r>
              <a:rPr kumimoji="1" lang="en-US">
                <a:latin typeface="Helvetica" charset="0"/>
              </a:rPr>
              <a:t>Doesn’t distinguish between process and thread</a:t>
            </a:r>
          </a:p>
          <a:p>
            <a:pPr marL="1141413" lvl="1" indent="-488950">
              <a:spcBef>
                <a:spcPct val="35000"/>
              </a:spcBef>
              <a:buClr>
                <a:srgbClr val="993300"/>
              </a:buClr>
              <a:buSzPct val="90000"/>
              <a:buFont typeface="Monotype Sorts" charset="2"/>
              <a:buChar char="n"/>
            </a:pPr>
            <a:r>
              <a:rPr kumimoji="1" lang="en-US">
                <a:latin typeface="Helvetica" charset="0"/>
              </a:rPr>
              <a:t>Uses term </a:t>
            </a:r>
            <a:r>
              <a:rPr kumimoji="1" lang="en-US" i="1">
                <a:latin typeface="Helvetica" charset="0"/>
              </a:rPr>
              <a:t>task </a:t>
            </a:r>
            <a:r>
              <a:rPr kumimoji="1" lang="en-US">
                <a:latin typeface="Helvetica" charset="0"/>
              </a:rPr>
              <a:t>rather than thread</a:t>
            </a:r>
            <a:r>
              <a:rPr lang="en-US"/>
              <a:t> </a:t>
            </a:r>
          </a:p>
          <a:p>
            <a:pPr marL="488950" indent="-488950">
              <a:spcBef>
                <a:spcPct val="35000"/>
              </a:spcBef>
              <a:buClr>
                <a:srgbClr val="993300"/>
              </a:buClr>
              <a:buSzPct val="90000"/>
              <a:buFont typeface="Monotype Sorts" charset="2"/>
              <a:buChar char="n"/>
            </a:pPr>
            <a:r>
              <a:rPr kumimoji="1" lang="en-US">
                <a:latin typeface="Courier New" charset="0"/>
                <a:cs typeface="Courier New" charset="0"/>
              </a:rPr>
              <a:t>clone() </a:t>
            </a:r>
            <a:r>
              <a:rPr kumimoji="1" lang="en-US">
                <a:latin typeface="Helvetica" charset="0"/>
                <a:cs typeface="Courier New" charset="0"/>
              </a:rPr>
              <a:t>takes options to determine sharing on process create</a:t>
            </a:r>
          </a:p>
          <a:p>
            <a:pPr marL="488950" indent="-488950">
              <a:spcBef>
                <a:spcPct val="35000"/>
              </a:spcBef>
              <a:buClr>
                <a:srgbClr val="993300"/>
              </a:buClr>
              <a:buSzPct val="90000"/>
              <a:buFont typeface="Monotype Sorts" charset="2"/>
              <a:buChar char="n"/>
            </a:pPr>
            <a:r>
              <a:rPr kumimoji="1" lang="en-US">
                <a:latin typeface="Courier New" charset="0"/>
                <a:cs typeface="Courier New" charset="0"/>
              </a:rPr>
              <a:t>struct task_struct </a:t>
            </a:r>
            <a:r>
              <a:rPr kumimoji="1" lang="en-US">
                <a:latin typeface="Helvetica" charset="0"/>
                <a:cs typeface="Courier New" charset="0"/>
              </a:rPr>
              <a:t>points to process data structures (shared or unique)</a:t>
            </a:r>
            <a:endParaRPr kumimoji="1" lang="en-US">
              <a:latin typeface="Courier New" charset="0"/>
              <a:cs typeface="Courier New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2513013" y="369888"/>
            <a:ext cx="12344400" cy="768350"/>
          </a:xfrm>
        </p:spPr>
        <p:txBody>
          <a:bodyPr/>
          <a:lstStyle/>
          <a:p>
            <a:pPr eaLnBrk="1" hangingPunct="1"/>
            <a:r>
              <a:rPr lang="en-US" smtClean="0"/>
              <a:t>Single and Multithreaded Processes</a:t>
            </a:r>
          </a:p>
        </p:txBody>
      </p:sp>
      <p:pic>
        <p:nvPicPr>
          <p:cNvPr id="22531" name="Picture 1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323151"/>
            <a:ext cx="11321162" cy="6661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ounded Rectangular Callout 1"/>
          <p:cNvSpPr/>
          <p:nvPr/>
        </p:nvSpPr>
        <p:spPr bwMode="auto">
          <a:xfrm>
            <a:off x="10277856" y="1398463"/>
            <a:ext cx="5978144" cy="2080577"/>
          </a:xfrm>
          <a:prstGeom prst="wedgeRoundRectCallout">
            <a:avLst>
              <a:gd name="adj1" fmla="val -52926"/>
              <a:gd name="adj2" fmla="val -787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charset="0"/>
              </a:rPr>
              <a:t> 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charset="0"/>
              </a:rPr>
              <a:t>you need to Create CPU context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charset="0"/>
              </a:rPr>
              <a:t> </a:t>
            </a:r>
            <a:r>
              <a:rPr kumimoji="0" lang="en-US" sz="2800" b="0" i="0" u="none" strike="noStrike" cap="none" normalizeH="0" smtClean="0">
                <a:ln>
                  <a:noFill/>
                </a:ln>
                <a:solidFill>
                  <a:schemeClr val="tx1"/>
                </a:solidFill>
                <a:effectLst/>
                <a:latin typeface="Verdana" charset="0"/>
              </a:rPr>
              <a:t>and stack. </a:t>
            </a:r>
            <a:endParaRPr kumimoji="0" 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Threads are Similar to Processes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847088"/>
            <a:ext cx="1563624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 smtClean="0"/>
              <a:t>A </a:t>
            </a:r>
            <a:r>
              <a:rPr lang="en-US" sz="4000" dirty="0"/>
              <a:t>thread can be in states similar to a process (new, ready, </a:t>
            </a:r>
            <a:r>
              <a:rPr lang="en-US" sz="4000" dirty="0" smtClean="0"/>
              <a:t>running, blocked</a:t>
            </a:r>
            <a:r>
              <a:rPr lang="en-US" sz="4000" dirty="0"/>
              <a:t>, </a:t>
            </a:r>
            <a:r>
              <a:rPr lang="en-US" sz="4000" dirty="0" smtClean="0"/>
              <a:t>terminated)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 smtClean="0"/>
              <a:t>A </a:t>
            </a:r>
            <a:r>
              <a:rPr lang="en-US" sz="4000" dirty="0"/>
              <a:t>thread can create another thread </a:t>
            </a:r>
          </a:p>
        </p:txBody>
      </p:sp>
    </p:spTree>
    <p:extLst>
      <p:ext uri="{BB962C8B-B14F-4D97-AF65-F5344CB8AC3E}">
        <p14:creationId xmlns:p14="http://schemas.microsoft.com/office/powerpoint/2010/main" val="2626672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Threads are Different from Processes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12064" y="1920240"/>
            <a:ext cx="155448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400" dirty="0" smtClean="0">
                <a:latin typeface="+mj-lt"/>
              </a:rPr>
              <a:t>Multiple </a:t>
            </a:r>
            <a:r>
              <a:rPr lang="en-US" sz="4400" dirty="0">
                <a:latin typeface="+mj-lt"/>
              </a:rPr>
              <a:t>threads can operate within the same address </a:t>
            </a:r>
            <a:r>
              <a:rPr lang="en-US" sz="4400" dirty="0" smtClean="0">
                <a:latin typeface="+mj-lt"/>
              </a:rPr>
              <a:t>space.</a:t>
            </a:r>
          </a:p>
          <a:p>
            <a:r>
              <a:rPr lang="en-US" sz="4400" dirty="0" smtClean="0">
                <a:latin typeface="+mj-lt"/>
              </a:rPr>
              <a:t> </a:t>
            </a:r>
            <a:endParaRPr lang="en-US" sz="44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400" dirty="0" smtClean="0">
                <a:latin typeface="+mj-lt"/>
              </a:rPr>
              <a:t>No </a:t>
            </a:r>
            <a:r>
              <a:rPr lang="en-US" sz="4400" dirty="0">
                <a:latin typeface="+mj-lt"/>
              </a:rPr>
              <a:t>“automatic” protection mechanism is in place for threads—they are meant to help each other</a:t>
            </a:r>
          </a:p>
        </p:txBody>
      </p:sp>
    </p:spTree>
    <p:extLst>
      <p:ext uri="{BB962C8B-B14F-4D97-AF65-F5344CB8AC3E}">
        <p14:creationId xmlns:p14="http://schemas.microsoft.com/office/powerpoint/2010/main" val="14545165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Threads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12064" y="2066544"/>
            <a:ext cx="508876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Responsiveness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12800" y="2871739"/>
            <a:ext cx="1528445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4000" dirty="0" smtClean="0"/>
              <a:t>Multi-threaded </a:t>
            </a:r>
            <a:r>
              <a:rPr lang="en-US" sz="4000" dirty="0"/>
              <a:t>servers (e.g., browsers) can allow interaction with user while a thread is formulating response to a </a:t>
            </a:r>
            <a:r>
              <a:rPr lang="en-US" sz="4000" dirty="0" smtClean="0"/>
              <a:t>previous user </a:t>
            </a:r>
            <a:r>
              <a:rPr lang="en-US" sz="4000" dirty="0"/>
              <a:t>query (e.g., rendering a web page) </a:t>
            </a:r>
          </a:p>
        </p:txBody>
      </p:sp>
    </p:spTree>
    <p:extLst>
      <p:ext uri="{BB962C8B-B14F-4D97-AF65-F5344CB8AC3E}">
        <p14:creationId xmlns:p14="http://schemas.microsoft.com/office/powerpoint/2010/main" val="1056691988"/>
      </p:ext>
    </p:extLst>
  </p:cSld>
  <p:clrMapOvr>
    <a:masterClrMapping/>
  </p:clrMapOvr>
</p:sld>
</file>

<file path=ppt/theme/theme1.xml><?xml version="1.0" encoding="utf-8"?>
<a:theme xmlns:a="http://schemas.openxmlformats.org/drawingml/2006/main" name="os-8">
  <a:themeElements>
    <a:clrScheme name="os-8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os-8">
      <a:majorFont>
        <a:latin typeface="Arial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lnDef>
  </a:objectDefaults>
  <a:extraClrSchemeLst>
    <a:extraClrScheme>
      <a:clrScheme name="os-8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OS8</Template>
  <TotalTime>2655</TotalTime>
  <Words>1615</Words>
  <Application>Microsoft Office PowerPoint</Application>
  <PresentationFormat>Custom</PresentationFormat>
  <Paragraphs>326</Paragraphs>
  <Slides>58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8" baseType="lpstr">
      <vt:lpstr>ＭＳ Ｐゴシック</vt:lpstr>
      <vt:lpstr>Arial</vt:lpstr>
      <vt:lpstr>Courier New</vt:lpstr>
      <vt:lpstr>Helvetica</vt:lpstr>
      <vt:lpstr>Monotype Sorts</vt:lpstr>
      <vt:lpstr>Times New Roman</vt:lpstr>
      <vt:lpstr>Verdana</vt:lpstr>
      <vt:lpstr>Webdings</vt:lpstr>
      <vt:lpstr>Wingdings</vt:lpstr>
      <vt:lpstr>os-8</vt:lpstr>
      <vt:lpstr>Chapter 4: Threads</vt:lpstr>
      <vt:lpstr>Motivation</vt:lpstr>
      <vt:lpstr>PowerPoint Presentation</vt:lpstr>
      <vt:lpstr>PowerPoint Presentation</vt:lpstr>
      <vt:lpstr>PowerPoint Presentation</vt:lpstr>
      <vt:lpstr>Single and Multithreaded Processes</vt:lpstr>
      <vt:lpstr>Threads are Similar to Processes </vt:lpstr>
      <vt:lpstr>Threads are Different from Processes </vt:lpstr>
      <vt:lpstr>Advantages of Threads</vt:lpstr>
      <vt:lpstr>Benefits</vt:lpstr>
      <vt:lpstr>Multicore Programming</vt:lpstr>
      <vt:lpstr>Multithreaded Server Architecture</vt:lpstr>
      <vt:lpstr>Concurrent Execution on a  Single-core System</vt:lpstr>
      <vt:lpstr>Parallel Execution on a  Multicore System</vt:lpstr>
      <vt:lpstr>User Threads</vt:lpstr>
      <vt:lpstr>Kernel Threads</vt:lpstr>
      <vt:lpstr>Multithreading Models</vt:lpstr>
      <vt:lpstr>Many-to-One</vt:lpstr>
      <vt:lpstr>Many-to-One Model</vt:lpstr>
      <vt:lpstr>One-to-One</vt:lpstr>
      <vt:lpstr>One-to-one Model</vt:lpstr>
      <vt:lpstr>Many-to-Many Model</vt:lpstr>
      <vt:lpstr>Many-to-Many Model</vt:lpstr>
      <vt:lpstr>Two-level Model</vt:lpstr>
      <vt:lpstr>Two-level Model</vt:lpstr>
      <vt:lpstr>Thread Libraries</vt:lpstr>
      <vt:lpstr>Solaris 2 Threads Model</vt:lpstr>
      <vt:lpstr>Solaris 2 Threads Model</vt:lpstr>
      <vt:lpstr>Pthreads</vt:lpstr>
      <vt:lpstr>Creating a Thread</vt:lpstr>
      <vt:lpstr>Creating a Thread</vt:lpstr>
      <vt:lpstr>Error Handling</vt:lpstr>
      <vt:lpstr>Joining a Thread</vt:lpstr>
      <vt:lpstr>Joining a Thread</vt:lpstr>
      <vt:lpstr>Terminating a Thread</vt:lpstr>
      <vt:lpstr>PowerPoint Presentation</vt:lpstr>
      <vt:lpstr>PowerPoint Presentation</vt:lpstr>
      <vt:lpstr>Pthreads Example</vt:lpstr>
      <vt:lpstr>Pthreads Example (Cont.)</vt:lpstr>
      <vt:lpstr>Win32 API  Multithreaded C Program</vt:lpstr>
      <vt:lpstr>Win32 API  Multithreaded C Program (Cont.)</vt:lpstr>
      <vt:lpstr>Java Threads</vt:lpstr>
      <vt:lpstr>Java Multithreaded Program</vt:lpstr>
      <vt:lpstr>Java Multithreaded Program (Cont.)</vt:lpstr>
      <vt:lpstr>Threading Issues</vt:lpstr>
      <vt:lpstr>Threading Issues (Cont.)</vt:lpstr>
      <vt:lpstr>Semantics of fork() and exec()</vt:lpstr>
      <vt:lpstr>Thread Cancellation</vt:lpstr>
      <vt:lpstr>Signal Handling</vt:lpstr>
      <vt:lpstr>Thread Pools</vt:lpstr>
      <vt:lpstr>Thread Specific Data</vt:lpstr>
      <vt:lpstr>Scheduler Activations</vt:lpstr>
      <vt:lpstr>Lightweight Processes</vt:lpstr>
      <vt:lpstr>Operating System Examples</vt:lpstr>
      <vt:lpstr>Windows XP Threads Data Structures</vt:lpstr>
      <vt:lpstr>Windows XP Threads</vt:lpstr>
      <vt:lpstr>Linux Threads</vt:lpstr>
      <vt:lpstr>Linux Threads</vt:lpstr>
    </vt:vector>
  </TitlesOfParts>
  <Company>Lucent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Figure 5.01</dc:title>
  <dc:creator>Marilyn Turnamian</dc:creator>
  <cp:lastModifiedBy>Adnan</cp:lastModifiedBy>
  <cp:revision>214</cp:revision>
  <cp:lastPrinted>2011-01-26T17:51:27Z</cp:lastPrinted>
  <dcterms:created xsi:type="dcterms:W3CDTF">2011-01-26T16:51:35Z</dcterms:created>
  <dcterms:modified xsi:type="dcterms:W3CDTF">2022-05-24T05:59:05Z</dcterms:modified>
</cp:coreProperties>
</file>