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9"/>
  </p:notesMasterIdLst>
  <p:handoutMasterIdLst>
    <p:handoutMasterId r:id="rId60"/>
  </p:handoutMasterIdLst>
  <p:sldIdLst>
    <p:sldId id="256" r:id="rId2"/>
    <p:sldId id="353" r:id="rId3"/>
    <p:sldId id="257" r:id="rId4"/>
    <p:sldId id="278" r:id="rId5"/>
    <p:sldId id="372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6" r:id="rId14"/>
    <p:sldId id="360" r:id="rId15"/>
    <p:sldId id="269" r:id="rId16"/>
    <p:sldId id="361" r:id="rId17"/>
    <p:sldId id="270" r:id="rId18"/>
    <p:sldId id="271" r:id="rId19"/>
    <p:sldId id="281" r:id="rId20"/>
    <p:sldId id="282" r:id="rId21"/>
    <p:sldId id="272" r:id="rId22"/>
    <p:sldId id="283" r:id="rId23"/>
    <p:sldId id="273" r:id="rId24"/>
    <p:sldId id="274" r:id="rId25"/>
    <p:sldId id="292" r:id="rId26"/>
    <p:sldId id="275" r:id="rId27"/>
    <p:sldId id="357" r:id="rId28"/>
    <p:sldId id="358" r:id="rId29"/>
    <p:sldId id="329" r:id="rId30"/>
    <p:sldId id="363" r:id="rId31"/>
    <p:sldId id="348" r:id="rId32"/>
    <p:sldId id="359" r:id="rId33"/>
    <p:sldId id="364" r:id="rId34"/>
    <p:sldId id="365" r:id="rId35"/>
    <p:sldId id="366" r:id="rId36"/>
    <p:sldId id="290" r:id="rId37"/>
    <p:sldId id="301" r:id="rId38"/>
    <p:sldId id="367" r:id="rId39"/>
    <p:sldId id="349" r:id="rId40"/>
    <p:sldId id="350" r:id="rId41"/>
    <p:sldId id="326" r:id="rId42"/>
    <p:sldId id="368" r:id="rId43"/>
    <p:sldId id="369" r:id="rId44"/>
    <p:sldId id="370" r:id="rId45"/>
    <p:sldId id="351" r:id="rId46"/>
    <p:sldId id="371" r:id="rId47"/>
    <p:sldId id="319" r:id="rId48"/>
    <p:sldId id="302" r:id="rId49"/>
    <p:sldId id="315" r:id="rId50"/>
    <p:sldId id="316" r:id="rId51"/>
    <p:sldId id="317" r:id="rId52"/>
    <p:sldId id="330" r:id="rId53"/>
    <p:sldId id="344" r:id="rId54"/>
    <p:sldId id="345" r:id="rId55"/>
    <p:sldId id="346" r:id="rId56"/>
    <p:sldId id="347" r:id="rId57"/>
    <p:sldId id="289" r:id="rId58"/>
  </p:sldIdLst>
  <p:sldSz cx="1625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7" userDrawn="1">
          <p15:clr>
            <a:srgbClr val="A4A3A4"/>
          </p15:clr>
        </p15:guide>
        <p15:guide id="2" pos="23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34" autoAdjust="0"/>
    <p:restoredTop sz="96187" autoAdjust="0"/>
  </p:normalViewPr>
  <p:slideViewPr>
    <p:cSldViewPr snapToGrid="0">
      <p:cViewPr varScale="1">
        <p:scale>
          <a:sx n="55" d="100"/>
          <a:sy n="55" d="100"/>
        </p:scale>
        <p:origin x="906" y="90"/>
      </p:cViewPr>
      <p:guideLst>
        <p:guide orient="horz" pos="1517"/>
        <p:guide pos="23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</a:defRPr>
            </a:lvl1pPr>
          </a:lstStyle>
          <a:p>
            <a:fld id="{54492EB3-0312-4C94-ACA2-C5355F3C76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68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</a:defRPr>
            </a:lvl1pPr>
          </a:lstStyle>
          <a:p>
            <a:fld id="{0C9E32B4-B3B1-4225-B1EE-1A9B01E99D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09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C76A4-7CFC-45C3-A87F-C66B869671CB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87492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689BC-F572-4BA9-AB89-A03A584F0857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2759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85B22-6B66-48BC-8AE6-1E478A3CAB3A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7356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08355F-3906-4B8A-A13C-4D51DD85A2A4}" type="slidenum">
              <a:rPr lang="en-US"/>
              <a:pPr/>
              <a:t>13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1078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5B593B-0AEB-430F-A40A-ABB32B8A3B3A}" type="slidenum">
              <a:rPr lang="en-US"/>
              <a:pPr/>
              <a:t>14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662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8AC77-05AD-4B47-9659-126DABED6D46}" type="slidenum">
              <a:rPr lang="en-US"/>
              <a:pPr/>
              <a:t>15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3104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64175B-759C-440D-948D-A19806604024}" type="slidenum">
              <a:rPr lang="en-US"/>
              <a:pPr/>
              <a:t>16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8451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52C7D-DD15-4840-8F87-F3C9189612C6}" type="slidenum">
              <a:rPr lang="en-US"/>
              <a:pPr/>
              <a:t>17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0623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51B8F-42BC-4F70-BBB4-B75117B82E89}" type="slidenum">
              <a:rPr lang="en-US"/>
              <a:pPr/>
              <a:t>18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4452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8AB46-E39A-45DC-96AA-EBEAB3713A7B}" type="slidenum">
              <a:rPr lang="en-US"/>
              <a:pPr/>
              <a:t>19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0096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BD9BEE-782A-4A51-B4CD-DD4202A318B3}" type="slidenum">
              <a:rPr lang="en-US"/>
              <a:pPr/>
              <a:t>20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4434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55504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9D6252-9D79-45B3-A133-502007AED4E7}" type="slidenum">
              <a:rPr lang="en-US"/>
              <a:pPr/>
              <a:t>21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2899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285CF-9147-4C86-BFB0-5537E5985403}" type="slidenum">
              <a:rPr lang="en-US"/>
              <a:pPr/>
              <a:t>22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5235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955D52-9982-4A86-A44F-222362204651}" type="slidenum">
              <a:rPr lang="en-US"/>
              <a:pPr/>
              <a:t>23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4800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79A738-9A4B-4B70-A2E4-85751BE973DF}" type="slidenum">
              <a:rPr lang="en-US"/>
              <a:pPr/>
              <a:t>24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7241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18887-75B5-408A-B8AC-5EA0ABF8D853}" type="slidenum">
              <a:rPr lang="en-US"/>
              <a:pPr/>
              <a:t>25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8159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CA0314-E5D9-4509-9AF9-A7EA88DFAD0A}" type="slidenum">
              <a:rPr lang="en-US"/>
              <a:pPr/>
              <a:t>26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772067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5313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11227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AE5287-434B-4E28-B04B-E31B51CD754A}" type="slidenum">
              <a:rPr lang="en-US"/>
              <a:pPr/>
              <a:t>29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1743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D8BEFD-DE3A-422F-AFAA-E26CE7473F29}" type="slidenum">
              <a:rPr lang="en-US"/>
              <a:pPr/>
              <a:t>31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5078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4ED71-0D3F-4B0F-92B2-0A838296B595}" type="slidenum">
              <a:rPr lang="en-US"/>
              <a:pPr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89312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8681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B320BB-398A-4A04-8BB1-17855C21961F}" type="slidenum">
              <a:rPr lang="en-US"/>
              <a:pPr/>
              <a:t>36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5807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738B46-12BD-4446-A6F7-9C9FE987E152}" type="slidenum">
              <a:rPr lang="en-US"/>
              <a:pPr/>
              <a:t>37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41053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283A2-B722-46C9-A49B-A21ACB7FC6DB}" type="slidenum">
              <a:rPr lang="en-US"/>
              <a:pPr/>
              <a:t>39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5881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75CE7-7258-47DB-AB98-A3B39CE9A9AA}" type="slidenum">
              <a:rPr lang="en-US"/>
              <a:pPr/>
              <a:t>40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84360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49ADA-BE74-41D7-BC32-3D75266ED622}" type="slidenum">
              <a:rPr lang="en-US"/>
              <a:pPr/>
              <a:t>41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07948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9320E-0BA8-494B-A821-35288194FE29}" type="slidenum">
              <a:rPr lang="en-US"/>
              <a:pPr/>
              <a:t>45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60914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365683-9F0E-4E17-8133-2421DEE06219}" type="slidenum">
              <a:rPr lang="en-US"/>
              <a:pPr/>
              <a:t>47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26125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A76C7-0215-4085-A473-315A24B4BFF7}" type="slidenum">
              <a:rPr lang="en-US"/>
              <a:pPr/>
              <a:t>48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65102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F4AA6-5623-4E1F-8317-F7D00EA1E473}" type="slidenum">
              <a:rPr lang="en-US"/>
              <a:pPr/>
              <a:t>49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800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04C15-BB92-480D-A600-A12CC9213F13}" type="slidenum">
              <a:rPr lang="en-US"/>
              <a:pPr/>
              <a:t>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76119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3D24D-5125-4AE9-ABA8-0ED1B47B5BD4}" type="slidenum">
              <a:rPr lang="en-US"/>
              <a:pPr/>
              <a:t>50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45396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50D156-35E9-4E22-BBD7-B652F311FABB}" type="slidenum">
              <a:rPr lang="en-US"/>
              <a:pPr/>
              <a:t>51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09561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8F268E-2A03-40EA-894B-8EF6DC029F56}" type="slidenum">
              <a:rPr lang="en-US"/>
              <a:pPr/>
              <a:t>52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59476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3A140B-5356-4FFE-B84E-2EB291CADAF0}" type="slidenum">
              <a:rPr lang="en-US"/>
              <a:pPr/>
              <a:t>53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04014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BAA96-B9D8-43EE-AE3B-E43D2C768C1E}" type="slidenum">
              <a:rPr lang="en-US"/>
              <a:pPr/>
              <a:t>54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04782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F1F95-3677-4922-941D-521227D594D3}" type="slidenum">
              <a:rPr lang="en-US"/>
              <a:pPr/>
              <a:t>55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00874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C00A6-5557-45CD-9256-DF811CEBED31}" type="slidenum">
              <a:rPr lang="en-US"/>
              <a:pPr/>
              <a:t>56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72943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60786-C6EC-46DE-BB4C-00F9336E2DF7}" type="slidenum">
              <a:rPr lang="en-US"/>
              <a:pPr/>
              <a:t>57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7320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5762D-50E3-4B49-AC35-AB41CC4A133C}" type="slidenum">
              <a:rPr lang="en-US"/>
              <a:pPr/>
              <a:t>6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994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20190-F904-4007-A11B-C0603F036466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7447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60FD50-1798-4884-8B81-CDFE853188F9}" type="slidenum">
              <a:rPr lang="en-US"/>
              <a:pPr/>
              <a:t>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4907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D7B7A3-AC53-43E5-B643-2C51BEB2A4FF}" type="slidenum">
              <a:rPr lang="en-US"/>
              <a:pPr/>
              <a:t>9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4304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CDA14-3197-4095-A0D3-F47D3DA01A1E}" type="slidenum">
              <a:rPr lang="en-US"/>
              <a:pPr/>
              <a:t>10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54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53719" y="3948114"/>
            <a:ext cx="15307733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537244" y="8783639"/>
            <a:ext cx="4824119" cy="34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919" y="8818564"/>
            <a:ext cx="3777578" cy="34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Operating System Concepts  – 8</a:t>
            </a:r>
            <a:r>
              <a:rPr lang="en-US" sz="14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5585" y="5543551"/>
            <a:ext cx="3665126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732875" y="5354639"/>
            <a:ext cx="4154311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914401"/>
            <a:ext cx="13817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51268" y="370417"/>
            <a:ext cx="3812821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1" y="370417"/>
            <a:ext cx="11167534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113" y="5875867"/>
            <a:ext cx="13817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3" y="3875619"/>
            <a:ext cx="13817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3689" y="1644652"/>
            <a:ext cx="7179733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4356" y="1644652"/>
            <a:ext cx="7179733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7"/>
            <a:ext cx="7182556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2899833"/>
            <a:ext cx="7182556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4" y="2046817"/>
            <a:ext cx="7185378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4" y="2899833"/>
            <a:ext cx="7185378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364067"/>
            <a:ext cx="5348113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5" y="364068"/>
            <a:ext cx="9087556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1913468"/>
            <a:ext cx="5348113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1"/>
            <a:ext cx="9753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2"/>
            <a:ext cx="9753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08001" y="1"/>
            <a:ext cx="2126074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69888"/>
            <a:ext cx="14630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3689" y="1644650"/>
            <a:ext cx="14630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0" y="0"/>
            <a:ext cx="4064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2998" name="Line 6"/>
          <p:cNvSpPr>
            <a:spLocks noChangeShapeType="1"/>
          </p:cNvSpPr>
          <p:nvPr/>
        </p:nvSpPr>
        <p:spPr bwMode="auto">
          <a:xfrm>
            <a:off x="812800" y="1147763"/>
            <a:ext cx="14359467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0" y="3048000"/>
            <a:ext cx="4064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3000" name="Rectangle 8"/>
          <p:cNvSpPr>
            <a:spLocks noChangeArrowheads="1"/>
          </p:cNvSpPr>
          <p:nvPr/>
        </p:nvSpPr>
        <p:spPr bwMode="auto">
          <a:xfrm>
            <a:off x="0" y="6096000"/>
            <a:ext cx="4064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7648870" y="8818564"/>
            <a:ext cx="630882" cy="34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5.</a:t>
            </a:r>
            <a:fld id="{2A4C16DD-49BF-48F5-8211-DA6BB90C5110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4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11537244" y="8783639"/>
            <a:ext cx="4824119" cy="34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331141" y="8828089"/>
            <a:ext cx="3727885" cy="34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3821363" y="7799389"/>
            <a:ext cx="22822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4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smtClean="0"/>
              <a:t>Chapter 5:  CPU Scheduling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8725" y="1662114"/>
            <a:ext cx="11004550" cy="5030787"/>
          </a:xfrm>
        </p:spPr>
        <p:txBody>
          <a:bodyPr/>
          <a:lstStyle/>
          <a:p>
            <a:r>
              <a:rPr lang="en-US" sz="3200" dirty="0"/>
              <a:t>Basic Concepts</a:t>
            </a:r>
          </a:p>
          <a:p>
            <a:r>
              <a:rPr lang="en-US" sz="3200" dirty="0"/>
              <a:t>Scheduling Criteria </a:t>
            </a:r>
          </a:p>
          <a:p>
            <a:r>
              <a:rPr lang="en-US" sz="3200" dirty="0"/>
              <a:t>Scheduling Algorithms</a:t>
            </a:r>
          </a:p>
          <a:p>
            <a:r>
              <a:rPr lang="en-US" sz="3200" dirty="0"/>
              <a:t>Thread Scheduling</a:t>
            </a:r>
          </a:p>
          <a:p>
            <a:r>
              <a:rPr lang="en-US" sz="3200" dirty="0"/>
              <a:t>Multiple-Processor Scheduling</a:t>
            </a:r>
          </a:p>
          <a:p>
            <a:r>
              <a:rPr lang="en-US" sz="3200" dirty="0"/>
              <a:t>Operating Systems Examples</a:t>
            </a:r>
          </a:p>
          <a:p>
            <a:r>
              <a:rPr lang="en-US" sz="3200" dirty="0"/>
              <a:t>Algorithm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55901" y="533400"/>
            <a:ext cx="12006263" cy="609600"/>
          </a:xfrm>
        </p:spPr>
        <p:txBody>
          <a:bodyPr/>
          <a:lstStyle/>
          <a:p>
            <a:pPr eaLnBrk="1" hangingPunct="1"/>
            <a:r>
              <a:rPr lang="en-US" sz="4000" dirty="0"/>
              <a:t>First-Come, First-Served (FCFS) Scheduling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1346" y="1171513"/>
            <a:ext cx="13214351" cy="5486400"/>
          </a:xfrm>
        </p:spPr>
        <p:txBody>
          <a:bodyPr/>
          <a:lstStyle/>
          <a:p>
            <a:pPr>
              <a:lnSpc>
                <a:spcPct val="90000"/>
              </a:lnSpc>
              <a:buNone/>
              <a:tabLst>
                <a:tab pos="4330700" algn="ctr"/>
                <a:tab pos="6621463" algn="ctr"/>
              </a:tabLst>
            </a:pPr>
            <a:r>
              <a:rPr lang="en-US" sz="3600" dirty="0"/>
              <a:t>		</a:t>
            </a:r>
            <a:r>
              <a:rPr lang="en-US" sz="3200" u="sng" dirty="0"/>
              <a:t>Process</a:t>
            </a:r>
            <a:r>
              <a:rPr lang="en-US" sz="3200" dirty="0"/>
              <a:t>	</a:t>
            </a:r>
            <a:r>
              <a:rPr lang="en-US" sz="3200" u="sng" dirty="0"/>
              <a:t>Burst Time	</a:t>
            </a:r>
          </a:p>
          <a:p>
            <a:pPr>
              <a:lnSpc>
                <a:spcPct val="90000"/>
              </a:lnSpc>
              <a:buNone/>
              <a:tabLst>
                <a:tab pos="4330700" algn="ctr"/>
                <a:tab pos="6621463" algn="ctr"/>
              </a:tabLst>
            </a:pPr>
            <a:r>
              <a:rPr lang="en-US" sz="3200" dirty="0"/>
              <a:t>		 </a:t>
            </a:r>
            <a:r>
              <a:rPr lang="en-US" sz="3200" i="1" dirty="0"/>
              <a:t>P</a:t>
            </a:r>
            <a:r>
              <a:rPr lang="en-US" sz="3200" i="1" baseline="-25000" dirty="0"/>
              <a:t>1</a:t>
            </a:r>
            <a:r>
              <a:rPr lang="en-US" sz="3200" dirty="0"/>
              <a:t>	24</a:t>
            </a:r>
          </a:p>
          <a:p>
            <a:pPr>
              <a:lnSpc>
                <a:spcPct val="90000"/>
              </a:lnSpc>
              <a:buNone/>
              <a:tabLst>
                <a:tab pos="4330700" algn="ctr"/>
                <a:tab pos="6621463" algn="ctr"/>
              </a:tabLst>
            </a:pPr>
            <a:r>
              <a:rPr lang="en-US" sz="3200" dirty="0"/>
              <a:t>		 </a:t>
            </a:r>
            <a:r>
              <a:rPr lang="en-US" sz="3200" i="1" dirty="0"/>
              <a:t>P</a:t>
            </a:r>
            <a:r>
              <a:rPr lang="en-US" sz="3200" i="1" baseline="-25000" dirty="0"/>
              <a:t>2</a:t>
            </a:r>
            <a:r>
              <a:rPr lang="en-US" sz="3200" dirty="0"/>
              <a:t> 	3</a:t>
            </a:r>
          </a:p>
          <a:p>
            <a:pPr>
              <a:lnSpc>
                <a:spcPct val="90000"/>
              </a:lnSpc>
              <a:buNone/>
              <a:tabLst>
                <a:tab pos="4330700" algn="ctr"/>
                <a:tab pos="6621463" algn="ctr"/>
              </a:tabLst>
            </a:pPr>
            <a:r>
              <a:rPr lang="en-US" sz="3200" dirty="0"/>
              <a:t>		 </a:t>
            </a:r>
            <a:r>
              <a:rPr lang="en-US" sz="3200" i="1" dirty="0"/>
              <a:t>P</a:t>
            </a:r>
            <a:r>
              <a:rPr lang="en-US" sz="3200" i="1" baseline="-25000" dirty="0"/>
              <a:t>3	 </a:t>
            </a:r>
            <a:r>
              <a:rPr lang="en-US" sz="3200" dirty="0"/>
              <a:t>3</a:t>
            </a:r>
            <a:r>
              <a:rPr lang="en-US" sz="3200" i="1" baseline="-25000" dirty="0"/>
              <a:t> </a:t>
            </a:r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z="3200" dirty="0"/>
              <a:t>Suppose that the processes arrive in the order: </a:t>
            </a:r>
            <a:r>
              <a:rPr lang="en-US" sz="3200" i="1" dirty="0"/>
              <a:t>P</a:t>
            </a:r>
            <a:r>
              <a:rPr lang="en-US" sz="3200" i="1" baseline="-25000" dirty="0"/>
              <a:t>1</a:t>
            </a:r>
            <a:r>
              <a:rPr lang="en-US" sz="3200" dirty="0"/>
              <a:t> , </a:t>
            </a:r>
            <a:r>
              <a:rPr lang="en-US" sz="3200" i="1" dirty="0"/>
              <a:t>P</a:t>
            </a:r>
            <a:r>
              <a:rPr lang="en-US" sz="3200" i="1" baseline="-25000" dirty="0"/>
              <a:t>2</a:t>
            </a:r>
            <a:r>
              <a:rPr lang="en-US" sz="3200" dirty="0"/>
              <a:t> , </a:t>
            </a:r>
            <a:r>
              <a:rPr lang="en-US" sz="3200" i="1" dirty="0"/>
              <a:t>P</a:t>
            </a:r>
            <a:r>
              <a:rPr lang="en-US" sz="3200" i="1" baseline="-25000" dirty="0"/>
              <a:t>3  </a:t>
            </a:r>
            <a:br>
              <a:rPr lang="en-US" sz="3200" i="1" baseline="-25000" dirty="0"/>
            </a:br>
            <a:r>
              <a:rPr lang="en-US" sz="3200" dirty="0"/>
              <a:t>The Gantt Chart for the schedule is:</a:t>
            </a:r>
            <a:br>
              <a:rPr lang="en-US" sz="32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z="3200" dirty="0" smtClean="0"/>
              <a:t>Waiting </a:t>
            </a:r>
            <a:r>
              <a:rPr lang="en-US" sz="3200" dirty="0"/>
              <a:t>time for </a:t>
            </a:r>
            <a:r>
              <a:rPr lang="en-US" sz="3200" i="1" dirty="0"/>
              <a:t>P</a:t>
            </a:r>
            <a:r>
              <a:rPr lang="en-US" sz="3200" i="1" baseline="-25000" dirty="0"/>
              <a:t>1</a:t>
            </a:r>
            <a:r>
              <a:rPr lang="en-US" sz="3200" dirty="0"/>
              <a:t>  = 0; </a:t>
            </a:r>
            <a:r>
              <a:rPr lang="en-US" sz="3200" i="1" dirty="0"/>
              <a:t>P</a:t>
            </a:r>
            <a:r>
              <a:rPr lang="en-US" sz="3200" i="1" baseline="-25000" dirty="0"/>
              <a:t>2</a:t>
            </a:r>
            <a:r>
              <a:rPr lang="en-US" sz="3200" dirty="0"/>
              <a:t>  = 24; </a:t>
            </a:r>
            <a:r>
              <a:rPr lang="en-US" sz="3200" i="1" dirty="0"/>
              <a:t>P</a:t>
            </a:r>
            <a:r>
              <a:rPr lang="en-US" sz="3200" i="1" baseline="-25000" dirty="0"/>
              <a:t>3 </a:t>
            </a:r>
            <a:r>
              <a:rPr lang="en-US" sz="3200" dirty="0"/>
              <a:t>= 27</a:t>
            </a:r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z="3200" dirty="0"/>
              <a:t>Average waiting time:  (0 + 24 + 27)/3 = 17</a:t>
            </a:r>
          </a:p>
        </p:txBody>
      </p:sp>
      <p:grpSp>
        <p:nvGrpSpPr>
          <p:cNvPr id="35844" name="Group 18"/>
          <p:cNvGrpSpPr>
            <a:grpSpLocks/>
          </p:cNvGrpSpPr>
          <p:nvPr/>
        </p:nvGrpSpPr>
        <p:grpSpPr bwMode="auto">
          <a:xfrm>
            <a:off x="1941656" y="4717578"/>
            <a:ext cx="9022436" cy="2071944"/>
            <a:chOff x="895" y="2688"/>
            <a:chExt cx="3405" cy="654"/>
          </a:xfrm>
        </p:grpSpPr>
        <p:sp>
          <p:nvSpPr>
            <p:cNvPr id="35845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1828" y="2793"/>
              <a:ext cx="160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3316" y="2793"/>
              <a:ext cx="160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3892" y="2793"/>
              <a:ext cx="160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9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Text Box 14"/>
            <p:cNvSpPr txBox="1">
              <a:spLocks noChangeArrowheads="1"/>
            </p:cNvSpPr>
            <p:nvPr/>
          </p:nvSpPr>
          <p:spPr bwMode="auto">
            <a:xfrm>
              <a:off x="2982" y="3225"/>
              <a:ext cx="166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  <p:sp>
          <p:nvSpPr>
            <p:cNvPr id="35856" name="Text Box 15"/>
            <p:cNvSpPr txBox="1">
              <a:spLocks noChangeArrowheads="1"/>
            </p:cNvSpPr>
            <p:nvPr/>
          </p:nvSpPr>
          <p:spPr bwMode="auto">
            <a:xfrm>
              <a:off x="3558" y="3225"/>
              <a:ext cx="166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27</a:t>
              </a:r>
            </a:p>
          </p:txBody>
        </p:sp>
        <p:sp>
          <p:nvSpPr>
            <p:cNvPr id="35857" name="Text Box 16"/>
            <p:cNvSpPr txBox="1">
              <a:spLocks noChangeArrowheads="1"/>
            </p:cNvSpPr>
            <p:nvPr/>
          </p:nvSpPr>
          <p:spPr bwMode="auto">
            <a:xfrm>
              <a:off x="4134" y="3225"/>
              <a:ext cx="166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35858" name="Text Box 17"/>
            <p:cNvSpPr txBox="1">
              <a:spLocks noChangeArrowheads="1"/>
            </p:cNvSpPr>
            <p:nvPr/>
          </p:nvSpPr>
          <p:spPr bwMode="auto">
            <a:xfrm>
              <a:off x="895" y="3225"/>
              <a:ext cx="118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  <p:sp>
        <p:nvSpPr>
          <p:cNvPr id="2" name="Action Button: Help 1">
            <a:hlinkClick r:id="" action="ppaction://noaction" highlightClick="1"/>
          </p:cNvPr>
          <p:cNvSpPr/>
          <p:nvPr/>
        </p:nvSpPr>
        <p:spPr bwMode="auto">
          <a:xfrm>
            <a:off x="12929235" y="4060291"/>
            <a:ext cx="2544954" cy="2597622"/>
          </a:xfrm>
          <a:prstGeom prst="actionButtonHelp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12929235" y="3032944"/>
            <a:ext cx="2544954" cy="13133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Preemptive or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NonPreemptive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36004" y="1770491"/>
            <a:ext cx="4981383" cy="65606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chemeClr val="bg1"/>
                </a:solidFill>
              </a:rPr>
              <a:t>It is Non-Preemptive scheduling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smtClean="0"/>
              <a:t>FCFS Scheduling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488" y="1418077"/>
            <a:ext cx="15471648" cy="7012691"/>
          </a:xfrm>
        </p:spPr>
        <p:txBody>
          <a:bodyPr/>
          <a:lstStyle/>
          <a:p>
            <a:pPr>
              <a:buNone/>
              <a:tabLst>
                <a:tab pos="5214938" algn="ctr"/>
              </a:tabLst>
            </a:pPr>
            <a:r>
              <a:rPr lang="en-US" sz="2800" dirty="0"/>
              <a:t>Suppose that the processes arrive in the order:</a:t>
            </a:r>
          </a:p>
          <a:p>
            <a:pPr>
              <a:buNone/>
              <a:tabLst>
                <a:tab pos="5214938" algn="ctr"/>
              </a:tabLst>
            </a:pPr>
            <a:r>
              <a:rPr lang="en-US" sz="2800" dirty="0"/>
              <a:t>		 </a:t>
            </a:r>
            <a:r>
              <a:rPr lang="en-US" sz="2800" i="1" dirty="0"/>
              <a:t>P</a:t>
            </a:r>
            <a:r>
              <a:rPr lang="en-US" sz="2800" i="1" baseline="-25000" dirty="0"/>
              <a:t>2</a:t>
            </a:r>
            <a:r>
              <a:rPr lang="en-US" sz="2800" dirty="0"/>
              <a:t> , </a:t>
            </a:r>
            <a:r>
              <a:rPr lang="en-US" sz="2800" i="1" dirty="0"/>
              <a:t>P</a:t>
            </a:r>
            <a:r>
              <a:rPr lang="en-US" sz="2800" i="1" baseline="-25000" dirty="0"/>
              <a:t>3</a:t>
            </a:r>
            <a:r>
              <a:rPr lang="en-US" sz="2800" dirty="0"/>
              <a:t> , </a:t>
            </a:r>
            <a:r>
              <a:rPr lang="en-US" sz="2800" i="1" dirty="0"/>
              <a:t>P</a:t>
            </a:r>
            <a:r>
              <a:rPr lang="en-US" sz="2800" i="1" baseline="-25000" dirty="0"/>
              <a:t>1</a:t>
            </a:r>
            <a:r>
              <a:rPr lang="en-US" sz="2800" dirty="0"/>
              <a:t> </a:t>
            </a:r>
          </a:p>
          <a:p>
            <a:pPr>
              <a:tabLst>
                <a:tab pos="5214938" algn="ctr"/>
              </a:tabLst>
            </a:pPr>
            <a:r>
              <a:rPr lang="en-US" sz="2800" dirty="0"/>
              <a:t>The Gantt chart for the schedule is:</a:t>
            </a:r>
            <a:br>
              <a:rPr lang="en-US" sz="2800" dirty="0"/>
            </a:br>
            <a:endParaRPr lang="en-US" sz="2800" dirty="0"/>
          </a:p>
          <a:p>
            <a:pPr>
              <a:tabLst>
                <a:tab pos="5214938" algn="ctr"/>
              </a:tabLst>
            </a:pPr>
            <a:endParaRPr lang="en-US" sz="2800" dirty="0"/>
          </a:p>
          <a:p>
            <a:pPr>
              <a:tabLst>
                <a:tab pos="5214938" algn="ctr"/>
              </a:tabLst>
            </a:pPr>
            <a:endParaRPr lang="en-US" sz="2800" dirty="0"/>
          </a:p>
          <a:p>
            <a:pPr>
              <a:tabLst>
                <a:tab pos="5214938" algn="ctr"/>
              </a:tabLst>
            </a:pPr>
            <a:endParaRPr lang="en-US" sz="2800" dirty="0"/>
          </a:p>
          <a:p>
            <a:pPr>
              <a:tabLst>
                <a:tab pos="5214938" algn="ctr"/>
              </a:tabLst>
            </a:pPr>
            <a:r>
              <a:rPr lang="en-US" sz="2800" dirty="0" smtClean="0"/>
              <a:t>Waiting </a:t>
            </a:r>
            <a:r>
              <a:rPr lang="en-US" sz="2800" dirty="0"/>
              <a:t>time for </a:t>
            </a:r>
            <a:r>
              <a:rPr lang="en-US" sz="2800" i="1" dirty="0"/>
              <a:t>P</a:t>
            </a:r>
            <a:r>
              <a:rPr lang="en-US" sz="2800" i="1" baseline="-25000" dirty="0"/>
              <a:t>1 </a:t>
            </a:r>
            <a:r>
              <a:rPr lang="en-US" sz="2800" i="1" dirty="0"/>
              <a:t>=</a:t>
            </a:r>
            <a:r>
              <a:rPr lang="en-US" sz="2800" dirty="0"/>
              <a:t> 6</a:t>
            </a:r>
            <a:r>
              <a:rPr lang="en-US" sz="2800" i="1" dirty="0"/>
              <a:t>;</a:t>
            </a:r>
            <a:r>
              <a:rPr lang="en-US" sz="2800" i="1" baseline="-25000" dirty="0"/>
              <a:t> </a:t>
            </a:r>
            <a:r>
              <a:rPr lang="en-US" sz="2800" i="1" dirty="0"/>
              <a:t>P</a:t>
            </a:r>
            <a:r>
              <a:rPr lang="en-US" sz="2800" i="1" baseline="-25000" dirty="0"/>
              <a:t>2</a:t>
            </a:r>
            <a:r>
              <a:rPr lang="en-US" sz="2800" dirty="0"/>
              <a:t> = 0</a:t>
            </a:r>
            <a:r>
              <a:rPr lang="en-US" sz="2800" i="1" baseline="-25000" dirty="0"/>
              <a:t>; </a:t>
            </a:r>
            <a:r>
              <a:rPr lang="en-US" sz="2800" i="1" dirty="0"/>
              <a:t>P</a:t>
            </a:r>
            <a:r>
              <a:rPr lang="en-US" sz="2800" i="1" baseline="-25000" dirty="0"/>
              <a:t>3 </a:t>
            </a:r>
            <a:r>
              <a:rPr lang="en-US" sz="2800" i="1" dirty="0"/>
              <a:t>= </a:t>
            </a:r>
            <a:r>
              <a:rPr lang="en-US" sz="2800" dirty="0"/>
              <a:t>3</a:t>
            </a:r>
            <a:endParaRPr lang="en-US" sz="2800" i="1" dirty="0"/>
          </a:p>
          <a:p>
            <a:pPr>
              <a:tabLst>
                <a:tab pos="5214938" algn="ctr"/>
              </a:tabLst>
            </a:pPr>
            <a:r>
              <a:rPr lang="en-US" sz="2800" dirty="0"/>
              <a:t>Average waiting time:   (6 + 0 + 3)/3 = 3</a:t>
            </a:r>
          </a:p>
          <a:p>
            <a:pPr>
              <a:tabLst>
                <a:tab pos="5214938" algn="ctr"/>
              </a:tabLst>
            </a:pPr>
            <a:r>
              <a:rPr lang="en-US" sz="2800" dirty="0"/>
              <a:t>Much better than previous case</a:t>
            </a:r>
          </a:p>
          <a:p>
            <a:pPr>
              <a:tabLst>
                <a:tab pos="5214938" algn="ctr"/>
              </a:tabLst>
            </a:pPr>
            <a:r>
              <a:rPr lang="en-US" sz="2800" b="1" dirty="0">
                <a:solidFill>
                  <a:srgbClr val="FF0000"/>
                </a:solidFill>
              </a:rPr>
              <a:t>Convoy effect </a:t>
            </a:r>
            <a:r>
              <a:rPr lang="en-US" sz="2800" dirty="0"/>
              <a:t>- </a:t>
            </a:r>
            <a:r>
              <a:rPr lang="en-US" sz="2800" b="1" dirty="0">
                <a:solidFill>
                  <a:srgbClr val="00B050"/>
                </a:solidFill>
              </a:rPr>
              <a:t>short process </a:t>
            </a:r>
            <a:r>
              <a:rPr lang="en-US" sz="2800" dirty="0"/>
              <a:t>behind </a:t>
            </a:r>
            <a:r>
              <a:rPr lang="en-US" sz="2800" b="1" dirty="0">
                <a:solidFill>
                  <a:srgbClr val="002060"/>
                </a:solidFill>
              </a:rPr>
              <a:t>long process</a:t>
            </a:r>
          </a:p>
          <a:p>
            <a:pPr lvl="1">
              <a:tabLst>
                <a:tab pos="5214938" algn="ctr"/>
              </a:tabLst>
            </a:pPr>
            <a:r>
              <a:rPr lang="en-US" sz="2800" dirty="0"/>
              <a:t>Consider one CPU-bound and many I/O-bound processes</a:t>
            </a:r>
          </a:p>
        </p:txBody>
      </p:sp>
      <p:grpSp>
        <p:nvGrpSpPr>
          <p:cNvPr id="37892" name="Group 20"/>
          <p:cNvGrpSpPr>
            <a:grpSpLocks/>
          </p:cNvGrpSpPr>
          <p:nvPr/>
        </p:nvGrpSpPr>
        <p:grpSpPr bwMode="auto">
          <a:xfrm>
            <a:off x="4179888" y="3473450"/>
            <a:ext cx="8177212" cy="1443038"/>
            <a:chOff x="884" y="1650"/>
            <a:chExt cx="3434" cy="682"/>
          </a:xfrm>
        </p:grpSpPr>
        <p:sp>
          <p:nvSpPr>
            <p:cNvPr id="37893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4" name="Text Box 7"/>
            <p:cNvSpPr txBox="1">
              <a:spLocks noChangeArrowheads="1"/>
            </p:cNvSpPr>
            <p:nvPr/>
          </p:nvSpPr>
          <p:spPr bwMode="auto">
            <a:xfrm flipH="1">
              <a:off x="3222" y="1726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5" name="Text Box 8"/>
            <p:cNvSpPr txBox="1">
              <a:spLocks noChangeArrowheads="1"/>
            </p:cNvSpPr>
            <p:nvPr/>
          </p:nvSpPr>
          <p:spPr bwMode="auto">
            <a:xfrm flipH="1">
              <a:off x="1734" y="1726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6" name="Text Box 9"/>
            <p:cNvSpPr txBox="1">
              <a:spLocks noChangeArrowheads="1"/>
            </p:cNvSpPr>
            <p:nvPr/>
          </p:nvSpPr>
          <p:spPr bwMode="auto">
            <a:xfrm flipH="1">
              <a:off x="1158" y="1726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7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Text Box 16"/>
            <p:cNvSpPr txBox="1">
              <a:spLocks noChangeArrowheads="1"/>
            </p:cNvSpPr>
            <p:nvPr/>
          </p:nvSpPr>
          <p:spPr bwMode="auto">
            <a:xfrm flipH="1">
              <a:off x="2088" y="215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37904" name="Text Box 17"/>
            <p:cNvSpPr txBox="1">
              <a:spLocks noChangeArrowheads="1"/>
            </p:cNvSpPr>
            <p:nvPr/>
          </p:nvSpPr>
          <p:spPr bwMode="auto">
            <a:xfrm flipH="1">
              <a:off x="1512" y="215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37905" name="Text Box 18"/>
            <p:cNvSpPr txBox="1">
              <a:spLocks noChangeArrowheads="1"/>
            </p:cNvSpPr>
            <p:nvPr/>
          </p:nvSpPr>
          <p:spPr bwMode="auto">
            <a:xfrm flipH="1">
              <a:off x="4133" y="2158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37906" name="Text Box 19"/>
            <p:cNvSpPr txBox="1">
              <a:spLocks noChangeArrowheads="1"/>
            </p:cNvSpPr>
            <p:nvPr/>
          </p:nvSpPr>
          <p:spPr bwMode="auto">
            <a:xfrm flipH="1">
              <a:off x="884" y="215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54288" y="369888"/>
            <a:ext cx="11745912" cy="768350"/>
          </a:xfrm>
        </p:spPr>
        <p:txBody>
          <a:bodyPr/>
          <a:lstStyle/>
          <a:p>
            <a:pPr eaLnBrk="1" hangingPunct="1"/>
            <a:r>
              <a:rPr lang="en-US" smtClean="0"/>
              <a:t>Shortest-Job-First (SJF) Scheduling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4028" y="1644650"/>
            <a:ext cx="14601316" cy="6040438"/>
          </a:xfrm>
        </p:spPr>
        <p:txBody>
          <a:bodyPr/>
          <a:lstStyle/>
          <a:p>
            <a:r>
              <a:rPr lang="en-US" sz="3200" dirty="0" smtClean="0"/>
              <a:t>Associate with each process the length of its next CPU burst</a:t>
            </a:r>
          </a:p>
          <a:p>
            <a:pPr lvl="1"/>
            <a:r>
              <a:rPr lang="en-US" sz="3200" dirty="0" smtClean="0"/>
              <a:t> Use these lengths to schedule the process with the shortest time</a:t>
            </a:r>
          </a:p>
          <a:p>
            <a:endParaRPr lang="en-US" sz="3200" dirty="0" smtClean="0"/>
          </a:p>
          <a:p>
            <a:r>
              <a:rPr lang="en-US" sz="3200" dirty="0" smtClean="0"/>
              <a:t>SJF is optimal – gives minimum average waiting time for a given set of processes</a:t>
            </a:r>
          </a:p>
          <a:p>
            <a:pPr lvl="1"/>
            <a:r>
              <a:rPr lang="en-US" sz="3200" dirty="0" smtClean="0"/>
              <a:t>The difficulty is knowing the length of the next CPU request</a:t>
            </a:r>
          </a:p>
          <a:p>
            <a:pPr lvl="1"/>
            <a:r>
              <a:rPr lang="en-US" sz="3200" dirty="0" smtClean="0"/>
              <a:t>Could ask the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SJF</a:t>
            </a:r>
          </a:p>
        </p:txBody>
      </p:sp>
      <p:sp>
        <p:nvSpPr>
          <p:cNvPr id="4198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629017" y="1501323"/>
            <a:ext cx="14630400" cy="6040438"/>
          </a:xfrm>
          <a:noFill/>
        </p:spPr>
        <p:txBody>
          <a:bodyPr/>
          <a:lstStyle/>
          <a:p>
            <a:pPr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      	                </a:t>
            </a:r>
            <a:r>
              <a:rPr lang="en-US" sz="2400" u="sng" dirty="0" err="1" smtClean="0"/>
              <a:t>Process</a:t>
            </a:r>
            <a:r>
              <a:rPr lang="en-US" sz="2400" u="sng" dirty="0" err="1" smtClean="0">
                <a:solidFill>
                  <a:schemeClr val="bg1"/>
                </a:solidFill>
              </a:rPr>
              <a:t>Arriva</a:t>
            </a:r>
            <a:r>
              <a:rPr lang="en-US" sz="2400" u="sng" dirty="0" smtClean="0">
                <a:solidFill>
                  <a:schemeClr val="bg1"/>
                </a:solidFill>
              </a:rPr>
              <a:t>	l Time</a:t>
            </a:r>
            <a:r>
              <a:rPr lang="en-US" sz="2400" dirty="0" smtClean="0"/>
              <a:t>	</a:t>
            </a:r>
            <a:r>
              <a:rPr lang="en-US" sz="2400" u="sng" dirty="0" smtClean="0"/>
              <a:t>Burst Time</a:t>
            </a:r>
            <a:endParaRPr lang="en-US" sz="2400" dirty="0" smtClean="0"/>
          </a:p>
          <a:p>
            <a:pPr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0.0</a:t>
            </a:r>
            <a:r>
              <a:rPr lang="en-US" sz="2400" dirty="0" smtClean="0"/>
              <a:t>	6</a:t>
            </a:r>
          </a:p>
          <a:p>
            <a:pPr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 	</a:t>
            </a:r>
            <a:r>
              <a:rPr lang="en-US" sz="2400" dirty="0" smtClean="0">
                <a:solidFill>
                  <a:schemeClr val="bg1"/>
                </a:solidFill>
              </a:rPr>
              <a:t>2.0</a:t>
            </a:r>
            <a:r>
              <a:rPr lang="en-US" sz="2400" dirty="0" smtClean="0"/>
              <a:t>	8</a:t>
            </a:r>
          </a:p>
          <a:p>
            <a:pPr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4.0</a:t>
            </a:r>
            <a:r>
              <a:rPr lang="en-US" sz="2400" dirty="0" smtClean="0"/>
              <a:t>	7</a:t>
            </a:r>
          </a:p>
          <a:p>
            <a:pPr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4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5.0</a:t>
            </a:r>
            <a:r>
              <a:rPr lang="en-US" sz="2400" dirty="0" smtClean="0"/>
              <a:t>	3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SJF scheduling chart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4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Average waiting time = (3 + 16 + 9 + 0) / 4 = 7</a:t>
            </a:r>
            <a:endParaRPr lang="en-US" sz="2400" i="1" baseline="-25000" dirty="0" smtClean="0"/>
          </a:p>
        </p:txBody>
      </p:sp>
      <p:grpSp>
        <p:nvGrpSpPr>
          <p:cNvPr id="41988" name="Group 74"/>
          <p:cNvGrpSpPr>
            <a:grpSpLocks/>
          </p:cNvGrpSpPr>
          <p:nvPr/>
        </p:nvGrpSpPr>
        <p:grpSpPr bwMode="auto">
          <a:xfrm>
            <a:off x="1344042" y="4705796"/>
            <a:ext cx="8704263" cy="1487487"/>
            <a:chOff x="896" y="2352"/>
            <a:chExt cx="3655" cy="703"/>
          </a:xfrm>
        </p:grpSpPr>
        <p:sp>
          <p:nvSpPr>
            <p:cNvPr id="41989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Text Box 38"/>
            <p:cNvSpPr txBox="1">
              <a:spLocks noChangeArrowheads="1"/>
            </p:cNvSpPr>
            <p:nvPr/>
          </p:nvSpPr>
          <p:spPr bwMode="auto">
            <a:xfrm flipH="1">
              <a:off x="1052" y="2441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1" name="Text Box 39"/>
            <p:cNvSpPr txBox="1">
              <a:spLocks noChangeArrowheads="1"/>
            </p:cNvSpPr>
            <p:nvPr/>
          </p:nvSpPr>
          <p:spPr bwMode="auto">
            <a:xfrm flipH="1">
              <a:off x="3019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2" name="Text Box 40"/>
            <p:cNvSpPr txBox="1">
              <a:spLocks noChangeArrowheads="1"/>
            </p:cNvSpPr>
            <p:nvPr/>
          </p:nvSpPr>
          <p:spPr bwMode="auto">
            <a:xfrm flipH="1">
              <a:off x="2012" y="2477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3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Text Box 48"/>
            <p:cNvSpPr txBox="1">
              <a:spLocks noChangeArrowheads="1"/>
            </p:cNvSpPr>
            <p:nvPr/>
          </p:nvSpPr>
          <p:spPr bwMode="auto">
            <a:xfrm flipH="1">
              <a:off x="1569" y="2861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41997" name="Text Box 49"/>
            <p:cNvSpPr txBox="1">
              <a:spLocks noChangeArrowheads="1"/>
            </p:cNvSpPr>
            <p:nvPr/>
          </p:nvSpPr>
          <p:spPr bwMode="auto">
            <a:xfrm flipH="1">
              <a:off x="3358" y="287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16</a:t>
              </a:r>
            </a:p>
          </p:txBody>
        </p:sp>
        <p:sp>
          <p:nvSpPr>
            <p:cNvPr id="41998" name="Text Box 50"/>
            <p:cNvSpPr txBox="1">
              <a:spLocks noChangeArrowheads="1"/>
            </p:cNvSpPr>
            <p:nvPr/>
          </p:nvSpPr>
          <p:spPr bwMode="auto">
            <a:xfrm flipH="1">
              <a:off x="896" y="2881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41999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Text Box 64"/>
            <p:cNvSpPr txBox="1">
              <a:spLocks noChangeArrowheads="1"/>
            </p:cNvSpPr>
            <p:nvPr/>
          </p:nvSpPr>
          <p:spPr bwMode="auto">
            <a:xfrm flipH="1">
              <a:off x="2625" y="2861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9</a:t>
              </a:r>
            </a:p>
          </p:txBody>
        </p:sp>
        <p:sp>
          <p:nvSpPr>
            <p:cNvPr id="42004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Text Box 70"/>
            <p:cNvSpPr txBox="1">
              <a:spLocks noChangeArrowheads="1"/>
            </p:cNvSpPr>
            <p:nvPr/>
          </p:nvSpPr>
          <p:spPr bwMode="auto">
            <a:xfrm flipH="1">
              <a:off x="3787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42006" name="Text Box 73"/>
            <p:cNvSpPr txBox="1">
              <a:spLocks noChangeArrowheads="1"/>
            </p:cNvSpPr>
            <p:nvPr/>
          </p:nvSpPr>
          <p:spPr bwMode="auto">
            <a:xfrm flipH="1">
              <a:off x="4366" y="287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37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/>
              <a:t>Example of Shortest-remaining-time-first</a:t>
            </a:r>
          </a:p>
        </p:txBody>
      </p:sp>
      <p:sp>
        <p:nvSpPr>
          <p:cNvPr id="50179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538403" y="1333754"/>
            <a:ext cx="14630400" cy="6040438"/>
          </a:xfrm>
          <a:noFill/>
        </p:spPr>
        <p:txBody>
          <a:bodyPr/>
          <a:lstStyle/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800" dirty="0" smtClean="0"/>
              <a:t>Now we add the concepts of varying arrival times and preemption to the analysis</a:t>
            </a:r>
          </a:p>
          <a:p>
            <a:pPr>
              <a:buNone/>
              <a:tabLst>
                <a:tab pos="2289175" algn="ctr"/>
                <a:tab pos="4648200" algn="ctr"/>
                <a:tab pos="7346950" algn="ctr"/>
              </a:tabLst>
            </a:pPr>
            <a:endParaRPr lang="en-US" sz="2800" dirty="0" smtClean="0"/>
          </a:p>
          <a:p>
            <a:pPr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800" dirty="0" smtClean="0"/>
              <a:t>		         </a:t>
            </a:r>
            <a:r>
              <a:rPr lang="en-US" sz="2800" u="sng" dirty="0" err="1" smtClean="0"/>
              <a:t>Process</a:t>
            </a:r>
            <a:r>
              <a:rPr lang="en-US" sz="2800" u="sng" dirty="0" err="1" smtClean="0">
                <a:solidFill>
                  <a:schemeClr val="bg1"/>
                </a:solidFill>
              </a:rPr>
              <a:t>A</a:t>
            </a:r>
            <a:r>
              <a:rPr lang="en-US" sz="2800" u="sng" dirty="0" smtClean="0">
                <a:solidFill>
                  <a:schemeClr val="bg1"/>
                </a:solidFill>
              </a:rPr>
              <a:t>	</a:t>
            </a:r>
            <a:r>
              <a:rPr lang="en-US" sz="2800" u="sng" dirty="0" err="1" smtClean="0">
                <a:solidFill>
                  <a:schemeClr val="bg1"/>
                </a:solidFill>
              </a:rPr>
              <a:t>arri</a:t>
            </a:r>
            <a:r>
              <a:rPr lang="en-US" sz="2800" u="sng" dirty="0" smtClean="0">
                <a:solidFill>
                  <a:schemeClr val="bg1"/>
                </a:solidFill>
              </a:rPr>
              <a:t> </a:t>
            </a:r>
            <a:r>
              <a:rPr lang="en-US" sz="2800" i="1" u="sng" dirty="0" smtClean="0"/>
              <a:t>Arrival </a:t>
            </a:r>
            <a:r>
              <a:rPr lang="en-US" sz="2800" u="sng" dirty="0" err="1" smtClean="0"/>
              <a:t>Time</a:t>
            </a:r>
            <a:r>
              <a:rPr lang="en-US" sz="2800" u="sng" dirty="0" err="1" smtClean="0">
                <a:solidFill>
                  <a:schemeClr val="bg1"/>
                </a:solidFill>
              </a:rPr>
              <a:t>T</a:t>
            </a:r>
            <a:r>
              <a:rPr lang="en-US" sz="2800" dirty="0" smtClean="0"/>
              <a:t>	</a:t>
            </a:r>
            <a:r>
              <a:rPr lang="en-US" sz="2800" u="sng" dirty="0" smtClean="0"/>
              <a:t>Burst Time</a:t>
            </a:r>
            <a:endParaRPr lang="en-US" sz="2800" dirty="0" smtClean="0"/>
          </a:p>
          <a:p>
            <a:pPr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0000"/>
                </a:solidFill>
              </a:rPr>
              <a:t>0</a:t>
            </a:r>
            <a:r>
              <a:rPr lang="en-US" sz="2800" dirty="0" smtClean="0"/>
              <a:t>	8</a:t>
            </a:r>
          </a:p>
          <a:p>
            <a:pPr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2 	</a:t>
            </a:r>
            <a:r>
              <a:rPr lang="en-US" sz="2800" dirty="0" smtClean="0">
                <a:solidFill>
                  <a:srgbClr val="000000"/>
                </a:solidFill>
              </a:rPr>
              <a:t>1</a:t>
            </a:r>
            <a:r>
              <a:rPr lang="en-US" sz="2800" dirty="0" smtClean="0"/>
              <a:t>	4</a:t>
            </a:r>
          </a:p>
          <a:p>
            <a:pPr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3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0000"/>
                </a:solidFill>
              </a:rPr>
              <a:t>2</a:t>
            </a:r>
            <a:r>
              <a:rPr lang="en-US" sz="2800" dirty="0" smtClean="0"/>
              <a:t>	9</a:t>
            </a:r>
          </a:p>
          <a:p>
            <a:pPr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4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0000"/>
                </a:solidFill>
              </a:rPr>
              <a:t>3</a:t>
            </a:r>
            <a:r>
              <a:rPr lang="en-US" sz="2800" dirty="0" smtClean="0"/>
              <a:t>	5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800" i="1" dirty="0" smtClean="0"/>
              <a:t>Preemptive </a:t>
            </a:r>
            <a:r>
              <a:rPr lang="en-US" sz="2800" dirty="0" smtClean="0"/>
              <a:t>SJF Gantt Chart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8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8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8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800" dirty="0" smtClean="0"/>
              <a:t>Average waiting time = [(10-1)+(1-1)+(17-2)+5-3)]/4 = 26/4 = 6.5 </a:t>
            </a:r>
            <a:r>
              <a:rPr lang="en-US" sz="2800" dirty="0" err="1" smtClean="0"/>
              <a:t>msec</a:t>
            </a:r>
            <a:endParaRPr lang="en-US" sz="28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800" i="1" baseline="-25000" dirty="0" smtClean="0"/>
          </a:p>
          <a:p>
            <a:pPr>
              <a:buNone/>
              <a:tabLst>
                <a:tab pos="2289175" algn="ctr"/>
                <a:tab pos="4648200" algn="ctr"/>
                <a:tab pos="7346950" algn="ctr"/>
              </a:tabLst>
            </a:pPr>
            <a:endParaRPr lang="en-US" sz="2800" i="1" baseline="-25000" dirty="0" smtClean="0"/>
          </a:p>
        </p:txBody>
      </p:sp>
      <p:grpSp>
        <p:nvGrpSpPr>
          <p:cNvPr id="50180" name="Group 74"/>
          <p:cNvGrpSpPr>
            <a:grpSpLocks/>
          </p:cNvGrpSpPr>
          <p:nvPr/>
        </p:nvGrpSpPr>
        <p:grpSpPr bwMode="auto">
          <a:xfrm>
            <a:off x="1879792" y="6185408"/>
            <a:ext cx="8702675" cy="1384300"/>
            <a:chOff x="901" y="2366"/>
            <a:chExt cx="3655" cy="654"/>
          </a:xfrm>
        </p:grpSpPr>
        <p:sp>
          <p:nvSpPr>
            <p:cNvPr id="50181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2" name="Text Box 38"/>
            <p:cNvSpPr txBox="1">
              <a:spLocks noChangeArrowheads="1"/>
            </p:cNvSpPr>
            <p:nvPr/>
          </p:nvSpPr>
          <p:spPr bwMode="auto">
            <a:xfrm flipH="1">
              <a:off x="1052" y="2441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83" name="Text Box 39"/>
            <p:cNvSpPr txBox="1">
              <a:spLocks noChangeArrowheads="1"/>
            </p:cNvSpPr>
            <p:nvPr/>
          </p:nvSpPr>
          <p:spPr bwMode="auto">
            <a:xfrm flipH="1">
              <a:off x="3019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84" name="Text Box 40"/>
            <p:cNvSpPr txBox="1">
              <a:spLocks noChangeArrowheads="1"/>
            </p:cNvSpPr>
            <p:nvPr/>
          </p:nvSpPr>
          <p:spPr bwMode="auto">
            <a:xfrm flipH="1">
              <a:off x="1498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85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6" name="Text Box 48"/>
            <p:cNvSpPr txBox="1">
              <a:spLocks noChangeArrowheads="1"/>
            </p:cNvSpPr>
            <p:nvPr/>
          </p:nvSpPr>
          <p:spPr bwMode="auto">
            <a:xfrm flipH="1">
              <a:off x="1244" y="2845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50187" name="Text Box 49"/>
            <p:cNvSpPr txBox="1">
              <a:spLocks noChangeArrowheads="1"/>
            </p:cNvSpPr>
            <p:nvPr/>
          </p:nvSpPr>
          <p:spPr bwMode="auto">
            <a:xfrm flipH="1">
              <a:off x="3353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17</a:t>
              </a:r>
            </a:p>
          </p:txBody>
        </p:sp>
        <p:sp>
          <p:nvSpPr>
            <p:cNvPr id="50188" name="Text Box 50"/>
            <p:cNvSpPr txBox="1">
              <a:spLocks noChangeArrowheads="1"/>
            </p:cNvSpPr>
            <p:nvPr/>
          </p:nvSpPr>
          <p:spPr bwMode="auto">
            <a:xfrm flipH="1">
              <a:off x="90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0189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0" name="Text Box 64"/>
            <p:cNvSpPr txBox="1">
              <a:spLocks noChangeArrowheads="1"/>
            </p:cNvSpPr>
            <p:nvPr/>
          </p:nvSpPr>
          <p:spPr bwMode="auto">
            <a:xfrm flipH="1">
              <a:off x="2597" y="2845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10</a:t>
              </a:r>
            </a:p>
          </p:txBody>
        </p:sp>
        <p:sp>
          <p:nvSpPr>
            <p:cNvPr id="50191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Text Box 70"/>
            <p:cNvSpPr txBox="1">
              <a:spLocks noChangeArrowheads="1"/>
            </p:cNvSpPr>
            <p:nvPr/>
          </p:nvSpPr>
          <p:spPr bwMode="auto">
            <a:xfrm flipH="1">
              <a:off x="3787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50193" name="Text Box 73"/>
            <p:cNvSpPr txBox="1">
              <a:spLocks noChangeArrowheads="1"/>
            </p:cNvSpPr>
            <p:nvPr/>
          </p:nvSpPr>
          <p:spPr bwMode="auto">
            <a:xfrm flipH="1">
              <a:off x="4371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26</a:t>
              </a:r>
            </a:p>
          </p:txBody>
        </p:sp>
        <p:sp>
          <p:nvSpPr>
            <p:cNvPr id="50194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Text Box 64"/>
            <p:cNvSpPr txBox="1">
              <a:spLocks noChangeArrowheads="1"/>
            </p:cNvSpPr>
            <p:nvPr/>
          </p:nvSpPr>
          <p:spPr bwMode="auto">
            <a:xfrm flipH="1">
              <a:off x="186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0196" name="Text Box 39"/>
            <p:cNvSpPr txBox="1">
              <a:spLocks noChangeArrowheads="1"/>
            </p:cNvSpPr>
            <p:nvPr/>
          </p:nvSpPr>
          <p:spPr bwMode="auto">
            <a:xfrm flipH="1">
              <a:off x="2185" y="243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716214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mtClean="0"/>
              <a:t>Priority Scheduling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450" y="1516634"/>
            <a:ext cx="14528165" cy="6040438"/>
          </a:xfrm>
        </p:spPr>
        <p:txBody>
          <a:bodyPr/>
          <a:lstStyle/>
          <a:p>
            <a:r>
              <a:rPr lang="en-US" sz="2800" dirty="0" smtClean="0"/>
              <a:t>A priority number (integer) is associated with each process</a:t>
            </a:r>
          </a:p>
          <a:p>
            <a:endParaRPr lang="en-US" sz="1600" dirty="0"/>
          </a:p>
          <a:p>
            <a:r>
              <a:rPr lang="en-US" sz="2800" dirty="0" smtClean="0"/>
              <a:t>The CPU is allocated to the process with the highest priority (smallest integer </a:t>
            </a:r>
            <a:r>
              <a:rPr lang="en-US" sz="2800" dirty="0" smtClean="0">
                <a:sym typeface="Symbol" charset="2"/>
              </a:rPr>
              <a:t> highest priority)</a:t>
            </a:r>
          </a:p>
          <a:p>
            <a:pPr lvl="1"/>
            <a:r>
              <a:rPr lang="en-US" sz="2800" dirty="0" smtClean="0"/>
              <a:t>Preemptive</a:t>
            </a:r>
          </a:p>
          <a:p>
            <a:pPr lvl="1"/>
            <a:r>
              <a:rPr lang="en-US" sz="2800" dirty="0" err="1" smtClean="0"/>
              <a:t>Nonpreemptive</a:t>
            </a:r>
            <a:endParaRPr lang="en-US" sz="2800" dirty="0" smtClean="0"/>
          </a:p>
          <a:p>
            <a:pPr lvl="1"/>
            <a:endParaRPr lang="en-US" sz="1600" dirty="0"/>
          </a:p>
          <a:p>
            <a:r>
              <a:rPr lang="en-US" sz="2800" dirty="0" smtClean="0"/>
              <a:t>SJF is priority scheduling where priority is the inverse of predicted next CPU burst time</a:t>
            </a:r>
          </a:p>
          <a:p>
            <a:endParaRPr lang="en-US" sz="1600" dirty="0"/>
          </a:p>
          <a:p>
            <a:r>
              <a:rPr lang="en-US" sz="2800" dirty="0" smtClean="0"/>
              <a:t>Problem </a:t>
            </a:r>
            <a:r>
              <a:rPr lang="en-US" sz="2800" dirty="0" smtClean="0">
                <a:sym typeface="Symbol" charset="2"/>
              </a:rPr>
              <a:t> </a:t>
            </a:r>
            <a:r>
              <a:rPr lang="en-US" sz="2800" b="1" dirty="0" smtClean="0">
                <a:sym typeface="Symbol" charset="2"/>
              </a:rPr>
              <a:t>Starvation </a:t>
            </a:r>
            <a:r>
              <a:rPr lang="en-US" sz="2800" dirty="0" smtClean="0">
                <a:sym typeface="Symbol" charset="2"/>
              </a:rPr>
              <a:t>– low priority processes may never execute</a:t>
            </a:r>
          </a:p>
          <a:p>
            <a:endParaRPr lang="en-US" sz="1600" dirty="0">
              <a:sym typeface="Symbol" charset="2"/>
            </a:endParaRPr>
          </a:p>
          <a:p>
            <a:r>
              <a:rPr lang="en-US" sz="2800" dirty="0" smtClean="0">
                <a:sym typeface="Symbol" charset="2"/>
              </a:rPr>
              <a:t>Solution  </a:t>
            </a:r>
            <a:r>
              <a:rPr lang="en-US" sz="2800" b="1" dirty="0" smtClean="0">
                <a:sym typeface="Symbol" charset="2"/>
              </a:rPr>
              <a:t>Aging </a:t>
            </a:r>
            <a:r>
              <a:rPr lang="en-US" sz="2800" dirty="0" smtClean="0">
                <a:sym typeface="Symbol" charset="2"/>
              </a:rPr>
              <a:t>– as time progresses increase the priority of the process</a:t>
            </a:r>
          </a:p>
          <a:p>
            <a:pPr>
              <a:buFont typeface="Monotype Sorts" charset="2"/>
              <a:buNone/>
            </a:pPr>
            <a:endParaRPr lang="en-US" sz="2800" dirty="0" smtClean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7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/>
              <a:t>Example of Priority Scheduling</a:t>
            </a:r>
          </a:p>
        </p:txBody>
      </p:sp>
      <p:sp>
        <p:nvSpPr>
          <p:cNvPr id="5427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768096" y="1297178"/>
            <a:ext cx="15167977" cy="6040438"/>
          </a:xfrm>
          <a:noFill/>
        </p:spPr>
        <p:txBody>
          <a:bodyPr/>
          <a:lstStyle/>
          <a:p>
            <a:pPr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800" dirty="0" smtClean="0"/>
              <a:t>		         </a:t>
            </a:r>
            <a:r>
              <a:rPr lang="en-US" sz="2800" u="sng" dirty="0" err="1" smtClean="0"/>
              <a:t>Process</a:t>
            </a:r>
            <a:r>
              <a:rPr lang="en-US" sz="2800" u="sng" dirty="0" err="1" smtClean="0">
                <a:solidFill>
                  <a:schemeClr val="bg1"/>
                </a:solidFill>
              </a:rPr>
              <a:t>A</a:t>
            </a:r>
            <a:r>
              <a:rPr lang="en-US" sz="2800" u="sng" dirty="0" smtClean="0">
                <a:solidFill>
                  <a:schemeClr val="bg1"/>
                </a:solidFill>
              </a:rPr>
              <a:t>	</a:t>
            </a:r>
            <a:r>
              <a:rPr lang="en-US" sz="2800" u="sng" dirty="0" err="1" smtClean="0">
                <a:solidFill>
                  <a:schemeClr val="bg1"/>
                </a:solidFill>
              </a:rPr>
              <a:t>arri</a:t>
            </a:r>
            <a:r>
              <a:rPr lang="en-US" sz="2800" u="sng" dirty="0" smtClean="0">
                <a:solidFill>
                  <a:schemeClr val="bg1"/>
                </a:solidFill>
              </a:rPr>
              <a:t> </a:t>
            </a:r>
            <a:r>
              <a:rPr lang="en-US" sz="2800" u="sng" dirty="0" smtClean="0"/>
              <a:t>Burst </a:t>
            </a:r>
            <a:r>
              <a:rPr lang="en-US" sz="2800" u="sng" dirty="0" err="1" smtClean="0"/>
              <a:t>Time</a:t>
            </a:r>
            <a:r>
              <a:rPr lang="en-US" sz="2800" u="sng" dirty="0" err="1" smtClean="0">
                <a:solidFill>
                  <a:schemeClr val="bg1"/>
                </a:solidFill>
              </a:rPr>
              <a:t>T</a:t>
            </a:r>
            <a:r>
              <a:rPr lang="en-US" sz="2800" dirty="0" smtClean="0"/>
              <a:t>	</a:t>
            </a:r>
            <a:r>
              <a:rPr lang="en-US" sz="2800" u="sng" dirty="0" smtClean="0"/>
              <a:t>Priority</a:t>
            </a:r>
            <a:endParaRPr lang="en-US" sz="2800" dirty="0" smtClean="0"/>
          </a:p>
          <a:p>
            <a:pPr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1</a:t>
            </a:r>
            <a:r>
              <a:rPr lang="en-US" sz="2800" dirty="0" smtClean="0"/>
              <a:t>	1</a:t>
            </a:r>
            <a:r>
              <a:rPr lang="en-US" sz="2800" dirty="0" smtClean="0">
                <a:solidFill>
                  <a:srgbClr val="000000"/>
                </a:solidFill>
              </a:rPr>
              <a:t>0</a:t>
            </a:r>
            <a:r>
              <a:rPr lang="en-US" sz="2800" dirty="0" smtClean="0"/>
              <a:t>	3</a:t>
            </a:r>
          </a:p>
          <a:p>
            <a:pPr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2 	</a:t>
            </a:r>
            <a:r>
              <a:rPr lang="en-US" sz="2800" dirty="0" smtClean="0">
                <a:solidFill>
                  <a:srgbClr val="000000"/>
                </a:solidFill>
              </a:rPr>
              <a:t>1</a:t>
            </a:r>
            <a:r>
              <a:rPr lang="en-US" sz="2800" dirty="0" smtClean="0"/>
              <a:t>	1</a:t>
            </a:r>
          </a:p>
          <a:p>
            <a:pPr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3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0000"/>
                </a:solidFill>
              </a:rPr>
              <a:t>2</a:t>
            </a:r>
            <a:r>
              <a:rPr lang="en-US" sz="2800" dirty="0" smtClean="0"/>
              <a:t>	4</a:t>
            </a:r>
          </a:p>
          <a:p>
            <a:pPr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4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0000"/>
                </a:solidFill>
              </a:rPr>
              <a:t>1</a:t>
            </a:r>
            <a:r>
              <a:rPr lang="en-US" sz="2800" dirty="0" smtClean="0"/>
              <a:t>	5</a:t>
            </a:r>
          </a:p>
          <a:p>
            <a:pPr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800" dirty="0" smtClean="0"/>
              <a:t>		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5	</a:t>
            </a:r>
            <a:r>
              <a:rPr lang="en-US" sz="2800" dirty="0" smtClean="0"/>
              <a:t>5	2</a:t>
            </a:r>
            <a:endParaRPr lang="en-US" sz="2800" baseline="-250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800" dirty="0" smtClean="0"/>
              <a:t>Priority scheduling Gantt Chart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8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8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8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8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800" dirty="0" smtClean="0"/>
              <a:t>Average waiting time = 8.2 </a:t>
            </a:r>
            <a:r>
              <a:rPr lang="en-US" sz="2800" dirty="0" err="1" smtClean="0"/>
              <a:t>msec</a:t>
            </a:r>
            <a:endParaRPr lang="en-US" sz="2800" i="1" baseline="-25000" dirty="0" smtClean="0"/>
          </a:p>
        </p:txBody>
      </p:sp>
      <p:grpSp>
        <p:nvGrpSpPr>
          <p:cNvPr id="54276" name="Group 74"/>
          <p:cNvGrpSpPr>
            <a:grpSpLocks/>
          </p:cNvGrpSpPr>
          <p:nvPr/>
        </p:nvGrpSpPr>
        <p:grpSpPr bwMode="auto">
          <a:xfrm>
            <a:off x="2050798" y="5398452"/>
            <a:ext cx="8665970" cy="1939163"/>
            <a:chOff x="901" y="2366"/>
            <a:chExt cx="3174" cy="654"/>
          </a:xfrm>
        </p:grpSpPr>
        <p:sp>
          <p:nvSpPr>
            <p:cNvPr id="54277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8" name="Text Box 38"/>
            <p:cNvSpPr txBox="1">
              <a:spLocks noChangeArrowheads="1"/>
            </p:cNvSpPr>
            <p:nvPr/>
          </p:nvSpPr>
          <p:spPr bwMode="auto">
            <a:xfrm flipH="1">
              <a:off x="1052" y="2441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79" name="Text Box 39"/>
            <p:cNvSpPr txBox="1">
              <a:spLocks noChangeArrowheads="1"/>
            </p:cNvSpPr>
            <p:nvPr/>
          </p:nvSpPr>
          <p:spPr bwMode="auto">
            <a:xfrm flipH="1">
              <a:off x="3235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0" name="Text Box 40"/>
            <p:cNvSpPr txBox="1">
              <a:spLocks noChangeArrowheads="1"/>
            </p:cNvSpPr>
            <p:nvPr/>
          </p:nvSpPr>
          <p:spPr bwMode="auto">
            <a:xfrm flipH="1">
              <a:off x="1498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5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1" name="Line 43"/>
            <p:cNvSpPr>
              <a:spLocks noChangeShapeType="1"/>
            </p:cNvSpPr>
            <p:nvPr/>
          </p:nvSpPr>
          <p:spPr bwMode="auto">
            <a:xfrm flipH="1">
              <a:off x="3174" y="23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Text Box 48"/>
            <p:cNvSpPr txBox="1">
              <a:spLocks noChangeArrowheads="1"/>
            </p:cNvSpPr>
            <p:nvPr/>
          </p:nvSpPr>
          <p:spPr bwMode="auto">
            <a:xfrm flipH="1">
              <a:off x="1244" y="2845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54283" name="Text Box 49"/>
            <p:cNvSpPr txBox="1">
              <a:spLocks noChangeArrowheads="1"/>
            </p:cNvSpPr>
            <p:nvPr/>
          </p:nvSpPr>
          <p:spPr bwMode="auto">
            <a:xfrm flipH="1">
              <a:off x="3580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18</a:t>
              </a:r>
            </a:p>
          </p:txBody>
        </p:sp>
        <p:sp>
          <p:nvSpPr>
            <p:cNvPr id="54284" name="Text Box 50"/>
            <p:cNvSpPr txBox="1">
              <a:spLocks noChangeArrowheads="1"/>
            </p:cNvSpPr>
            <p:nvPr/>
          </p:nvSpPr>
          <p:spPr bwMode="auto">
            <a:xfrm flipH="1">
              <a:off x="90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4285" name="Line 52"/>
            <p:cNvSpPr>
              <a:spLocks noChangeShapeType="1"/>
            </p:cNvSpPr>
            <p:nvPr/>
          </p:nvSpPr>
          <p:spPr bwMode="auto">
            <a:xfrm flipH="1">
              <a:off x="3683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Text Box 64"/>
            <p:cNvSpPr txBox="1">
              <a:spLocks noChangeArrowheads="1"/>
            </p:cNvSpPr>
            <p:nvPr/>
          </p:nvSpPr>
          <p:spPr bwMode="auto">
            <a:xfrm flipH="1">
              <a:off x="3089" y="2845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16</a:t>
              </a:r>
            </a:p>
          </p:txBody>
        </p:sp>
        <p:sp>
          <p:nvSpPr>
            <p:cNvPr id="54287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Text Box 70"/>
            <p:cNvSpPr txBox="1">
              <a:spLocks noChangeArrowheads="1"/>
            </p:cNvSpPr>
            <p:nvPr/>
          </p:nvSpPr>
          <p:spPr bwMode="auto">
            <a:xfrm flipH="1">
              <a:off x="3722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9" name="Text Box 73"/>
            <p:cNvSpPr txBox="1">
              <a:spLocks noChangeArrowheads="1"/>
            </p:cNvSpPr>
            <p:nvPr/>
          </p:nvSpPr>
          <p:spPr bwMode="auto">
            <a:xfrm flipH="1">
              <a:off x="3890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19</a:t>
              </a:r>
            </a:p>
          </p:txBody>
        </p:sp>
        <p:sp>
          <p:nvSpPr>
            <p:cNvPr id="54290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1" name="Text Box 64"/>
            <p:cNvSpPr txBox="1">
              <a:spLocks noChangeArrowheads="1"/>
            </p:cNvSpPr>
            <p:nvPr/>
          </p:nvSpPr>
          <p:spPr bwMode="auto">
            <a:xfrm flipH="1">
              <a:off x="186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4292" name="Text Box 39"/>
            <p:cNvSpPr txBox="1">
              <a:spLocks noChangeArrowheads="1"/>
            </p:cNvSpPr>
            <p:nvPr/>
          </p:nvSpPr>
          <p:spPr bwMode="auto">
            <a:xfrm flipH="1">
              <a:off x="2569" y="243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Round Robin (RR)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2336" y="1624395"/>
            <a:ext cx="15709392" cy="5978525"/>
          </a:xfrm>
        </p:spPr>
        <p:txBody>
          <a:bodyPr/>
          <a:lstStyle/>
          <a:p>
            <a:r>
              <a:rPr lang="en-US" sz="3200" dirty="0" smtClean="0"/>
              <a:t>Each process gets a small unit of CPU time (</a:t>
            </a:r>
            <a:r>
              <a:rPr lang="en-US" sz="3200" b="1" dirty="0" smtClean="0"/>
              <a:t>time quantum </a:t>
            </a:r>
            <a:r>
              <a:rPr lang="en-US" sz="3200" dirty="0" smtClean="0"/>
              <a:t>q), usually 10-100 milliseconds.  After this time has elapsed, the process is preempted and added to the end of the ready queue.</a:t>
            </a:r>
          </a:p>
          <a:p>
            <a:r>
              <a:rPr lang="en-US" sz="3200" dirty="0" smtClean="0"/>
              <a:t>If there are </a:t>
            </a:r>
            <a:r>
              <a:rPr lang="en-US" sz="3200" i="1" dirty="0" smtClean="0"/>
              <a:t>n</a:t>
            </a:r>
            <a:r>
              <a:rPr lang="en-US" sz="3200" dirty="0" smtClean="0"/>
              <a:t> processes in the ready queue and the time quantum is </a:t>
            </a:r>
            <a:r>
              <a:rPr lang="en-US" sz="3200" i="1" dirty="0" smtClean="0"/>
              <a:t>q</a:t>
            </a:r>
            <a:r>
              <a:rPr lang="en-US" sz="3200" dirty="0" smtClean="0"/>
              <a:t>, then each process gets 1/</a:t>
            </a:r>
            <a:r>
              <a:rPr lang="en-US" sz="3200" i="1" dirty="0" smtClean="0"/>
              <a:t>n</a:t>
            </a:r>
            <a:r>
              <a:rPr lang="en-US" sz="3200" dirty="0" smtClean="0"/>
              <a:t> of the CPU time in chunks of at most </a:t>
            </a:r>
            <a:r>
              <a:rPr lang="en-US" sz="3200" i="1" dirty="0" smtClean="0"/>
              <a:t>q</a:t>
            </a:r>
            <a:r>
              <a:rPr lang="en-US" sz="3200" dirty="0" smtClean="0"/>
              <a:t> time units at once.  No process waits more than (</a:t>
            </a:r>
            <a:r>
              <a:rPr lang="en-US" sz="3200" i="1" dirty="0" smtClean="0"/>
              <a:t>n</a:t>
            </a:r>
            <a:r>
              <a:rPr lang="en-US" sz="3200" dirty="0" smtClean="0"/>
              <a:t>-1)</a:t>
            </a:r>
            <a:r>
              <a:rPr lang="en-US" sz="3200" i="1" dirty="0" smtClean="0"/>
              <a:t>q </a:t>
            </a:r>
            <a:r>
              <a:rPr lang="en-US" sz="3200" dirty="0" smtClean="0"/>
              <a:t>time units.</a:t>
            </a:r>
          </a:p>
          <a:p>
            <a:r>
              <a:rPr lang="en-US" sz="3200" dirty="0" smtClean="0"/>
              <a:t>Timer interrupts every quantum to schedule next process</a:t>
            </a:r>
          </a:p>
          <a:p>
            <a:r>
              <a:rPr lang="en-US" sz="3200" dirty="0" smtClean="0"/>
              <a:t>Performance</a:t>
            </a:r>
          </a:p>
          <a:p>
            <a:pPr lvl="1"/>
            <a:r>
              <a:rPr lang="en-US" sz="3200" i="1" dirty="0" smtClean="0"/>
              <a:t>q</a:t>
            </a:r>
            <a:r>
              <a:rPr lang="en-US" sz="3200" dirty="0" smtClean="0"/>
              <a:t> large </a:t>
            </a:r>
            <a:r>
              <a:rPr lang="en-US" sz="3200" dirty="0" smtClean="0">
                <a:sym typeface="Symbol" charset="2"/>
              </a:rPr>
              <a:t> FIFO</a:t>
            </a:r>
          </a:p>
          <a:p>
            <a:pPr lvl="1"/>
            <a:r>
              <a:rPr lang="en-US" sz="3200" i="1" dirty="0" smtClean="0">
                <a:sym typeface="Symbol" charset="2"/>
              </a:rPr>
              <a:t>q </a:t>
            </a:r>
            <a:r>
              <a:rPr lang="en-US" sz="3200" dirty="0" smtClean="0">
                <a:sym typeface="Symbol" charset="2"/>
              </a:rPr>
              <a:t>small  </a:t>
            </a:r>
            <a:r>
              <a:rPr lang="en-US" sz="3200" i="1" dirty="0" smtClean="0">
                <a:sym typeface="Symbol" charset="2"/>
              </a:rPr>
              <a:t>q </a:t>
            </a:r>
            <a:r>
              <a:rPr lang="en-US" sz="3200" dirty="0" smtClean="0">
                <a:sym typeface="Symbol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41601" y="25400"/>
            <a:ext cx="12082463" cy="1125538"/>
          </a:xfrm>
        </p:spPr>
        <p:txBody>
          <a:bodyPr/>
          <a:lstStyle/>
          <a:p>
            <a:pPr eaLnBrk="1" hangingPunct="1"/>
            <a:r>
              <a:rPr lang="en-US" smtClean="0"/>
              <a:t>Example of RR with Time Quantum = 4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084" y="1309688"/>
            <a:ext cx="14190636" cy="5978525"/>
          </a:xfrm>
        </p:spPr>
        <p:txBody>
          <a:bodyPr/>
          <a:lstStyle/>
          <a:p>
            <a:pPr>
              <a:lnSpc>
                <a:spcPct val="90000"/>
              </a:lnSpc>
              <a:buNone/>
              <a:tabLst>
                <a:tab pos="3173413" algn="ctr"/>
                <a:tab pos="5708650" algn="ctr"/>
              </a:tabLst>
            </a:pPr>
            <a:r>
              <a:rPr lang="en-US" sz="2800" dirty="0" smtClean="0"/>
              <a:t>		</a:t>
            </a:r>
            <a:r>
              <a:rPr lang="en-US" sz="2800" u="sng" dirty="0" smtClean="0"/>
              <a:t>Process</a:t>
            </a:r>
            <a:r>
              <a:rPr lang="en-US" sz="2800" dirty="0" smtClean="0"/>
              <a:t>	</a:t>
            </a:r>
            <a:r>
              <a:rPr lang="en-US" sz="2800" u="sng" dirty="0" smtClean="0"/>
              <a:t>Burst Time</a:t>
            </a:r>
          </a:p>
          <a:p>
            <a:pPr>
              <a:lnSpc>
                <a:spcPct val="90000"/>
              </a:lnSpc>
              <a:buNone/>
              <a:tabLst>
                <a:tab pos="3173413" algn="ctr"/>
                <a:tab pos="5708650" algn="ctr"/>
              </a:tabLst>
            </a:pPr>
            <a:r>
              <a:rPr lang="en-US" sz="2800" i="1" dirty="0" smtClean="0"/>
              <a:t>		P</a:t>
            </a:r>
            <a:r>
              <a:rPr lang="en-US" sz="2800" i="1" baseline="-25000" dirty="0" smtClean="0"/>
              <a:t>1	</a:t>
            </a:r>
            <a:r>
              <a:rPr lang="en-US" sz="2800" dirty="0" smtClean="0"/>
              <a:t>24</a:t>
            </a:r>
          </a:p>
          <a:p>
            <a:pPr>
              <a:lnSpc>
                <a:spcPct val="90000"/>
              </a:lnSpc>
              <a:buNone/>
              <a:tabLst>
                <a:tab pos="3173413" algn="ctr"/>
                <a:tab pos="5708650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2	 </a:t>
            </a:r>
            <a:r>
              <a:rPr lang="en-US" sz="2800" dirty="0" smtClean="0"/>
              <a:t>3</a:t>
            </a:r>
          </a:p>
          <a:p>
            <a:pPr>
              <a:lnSpc>
                <a:spcPct val="90000"/>
              </a:lnSpc>
              <a:buNone/>
              <a:tabLst>
                <a:tab pos="3173413" algn="ctr"/>
                <a:tab pos="5708650" algn="ctr"/>
              </a:tabLst>
            </a:pPr>
            <a:r>
              <a:rPr lang="en-US" sz="2800" dirty="0" smtClean="0"/>
              <a:t>		 </a:t>
            </a:r>
            <a:r>
              <a:rPr lang="en-US" sz="2800" i="1" dirty="0" smtClean="0"/>
              <a:t>P</a:t>
            </a:r>
            <a:r>
              <a:rPr lang="en-US" sz="2800" i="1" baseline="-25000" dirty="0" smtClean="0"/>
              <a:t>3	</a:t>
            </a:r>
            <a:r>
              <a:rPr lang="en-US" sz="2800" dirty="0" smtClean="0"/>
              <a:t>3</a:t>
            </a:r>
          </a:p>
          <a:p>
            <a:pPr>
              <a:lnSpc>
                <a:spcPct val="90000"/>
              </a:lnSpc>
              <a:buNone/>
              <a:tabLst>
                <a:tab pos="3173413" algn="ctr"/>
                <a:tab pos="5708650" algn="ctr"/>
              </a:tabLst>
            </a:pPr>
            <a:r>
              <a:rPr lang="en-US" sz="2800" dirty="0" smtClean="0"/>
              <a:t>		</a:t>
            </a:r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z="2800" dirty="0" smtClean="0"/>
              <a:t>The Gantt chart is: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z="2800" dirty="0" smtClean="0"/>
              <a:t>Typically, higher average turnaround than SJF, but better </a:t>
            </a:r>
            <a:r>
              <a:rPr lang="en-US" sz="2800" i="1" dirty="0" smtClean="0"/>
              <a:t>response</a:t>
            </a:r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z="2800" dirty="0" smtClean="0"/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z="2800" dirty="0" smtClean="0"/>
              <a:t>q usually 10ms to 100ms, context switch &lt; 10 </a:t>
            </a:r>
            <a:r>
              <a:rPr lang="en-US" sz="2800" dirty="0" err="1" smtClean="0"/>
              <a:t>usec</a:t>
            </a:r>
            <a:endParaRPr lang="en-US" sz="2800" dirty="0" smtClean="0"/>
          </a:p>
        </p:txBody>
      </p:sp>
      <p:grpSp>
        <p:nvGrpSpPr>
          <p:cNvPr id="58372" name="Group 27"/>
          <p:cNvGrpSpPr>
            <a:grpSpLocks/>
          </p:cNvGrpSpPr>
          <p:nvPr/>
        </p:nvGrpSpPr>
        <p:grpSpPr bwMode="auto">
          <a:xfrm>
            <a:off x="1654969" y="4500119"/>
            <a:ext cx="9372695" cy="2120137"/>
            <a:chOff x="1088" y="2640"/>
            <a:chExt cx="2951" cy="593"/>
          </a:xfrm>
        </p:grpSpPr>
        <p:grpSp>
          <p:nvGrpSpPr>
            <p:cNvPr id="58373" name="Group 14"/>
            <p:cNvGrpSpPr>
              <a:grpSpLocks/>
            </p:cNvGrpSpPr>
            <p:nvPr/>
          </p:nvGrpSpPr>
          <p:grpSpPr bwMode="auto"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58383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58384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2</a:t>
                </a:r>
              </a:p>
            </p:txBody>
          </p:sp>
          <p:sp>
            <p:nvSpPr>
              <p:cNvPr id="58385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3</a:t>
                </a:r>
              </a:p>
            </p:txBody>
          </p:sp>
          <p:sp>
            <p:nvSpPr>
              <p:cNvPr id="58386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7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8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9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90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</p:grpSp>
        <p:sp>
          <p:nvSpPr>
            <p:cNvPr id="58374" name="Text Box 15"/>
            <p:cNvSpPr txBox="1">
              <a:spLocks noChangeArrowheads="1"/>
            </p:cNvSpPr>
            <p:nvPr/>
          </p:nvSpPr>
          <p:spPr bwMode="auto">
            <a:xfrm>
              <a:off x="1088" y="3052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8375" name="Text Box 16"/>
            <p:cNvSpPr txBox="1">
              <a:spLocks noChangeArrowheads="1"/>
            </p:cNvSpPr>
            <p:nvPr/>
          </p:nvSpPr>
          <p:spPr bwMode="auto">
            <a:xfrm>
              <a:off x="1386" y="3059"/>
              <a:ext cx="1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8376" name="Text Box 17"/>
            <p:cNvSpPr txBox="1">
              <a:spLocks noChangeArrowheads="1"/>
            </p:cNvSpPr>
            <p:nvPr/>
          </p:nvSpPr>
          <p:spPr bwMode="auto">
            <a:xfrm>
              <a:off x="1803" y="3059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7</a:t>
              </a:r>
            </a:p>
          </p:txBody>
        </p:sp>
        <p:sp>
          <p:nvSpPr>
            <p:cNvPr id="58377" name="Text Box 18"/>
            <p:cNvSpPr txBox="1">
              <a:spLocks noChangeArrowheads="1"/>
            </p:cNvSpPr>
            <p:nvPr/>
          </p:nvSpPr>
          <p:spPr bwMode="auto">
            <a:xfrm>
              <a:off x="2114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10</a:t>
              </a:r>
            </a:p>
          </p:txBody>
        </p:sp>
        <p:sp>
          <p:nvSpPr>
            <p:cNvPr id="58378" name="Text Box 19"/>
            <p:cNvSpPr txBox="1">
              <a:spLocks noChangeArrowheads="1"/>
            </p:cNvSpPr>
            <p:nvPr/>
          </p:nvSpPr>
          <p:spPr bwMode="auto">
            <a:xfrm>
              <a:off x="2502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14</a:t>
              </a:r>
            </a:p>
          </p:txBody>
        </p:sp>
        <p:sp>
          <p:nvSpPr>
            <p:cNvPr id="58379" name="Text Box 20"/>
            <p:cNvSpPr txBox="1">
              <a:spLocks noChangeArrowheads="1"/>
            </p:cNvSpPr>
            <p:nvPr/>
          </p:nvSpPr>
          <p:spPr bwMode="auto">
            <a:xfrm>
              <a:off x="2838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18</a:t>
              </a:r>
            </a:p>
          </p:txBody>
        </p:sp>
        <p:sp>
          <p:nvSpPr>
            <p:cNvPr id="58380" name="Text Box 21"/>
            <p:cNvSpPr txBox="1">
              <a:spLocks noChangeArrowheads="1"/>
            </p:cNvSpPr>
            <p:nvPr/>
          </p:nvSpPr>
          <p:spPr bwMode="auto">
            <a:xfrm>
              <a:off x="3134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22</a:t>
              </a:r>
            </a:p>
          </p:txBody>
        </p:sp>
        <p:sp>
          <p:nvSpPr>
            <p:cNvPr id="58381" name="Text Box 22"/>
            <p:cNvSpPr txBox="1">
              <a:spLocks noChangeArrowheads="1"/>
            </p:cNvSpPr>
            <p:nvPr/>
          </p:nvSpPr>
          <p:spPr bwMode="auto">
            <a:xfrm>
              <a:off x="3518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26</a:t>
              </a:r>
            </a:p>
          </p:txBody>
        </p:sp>
        <p:sp>
          <p:nvSpPr>
            <p:cNvPr id="58382" name="Text Box 24"/>
            <p:cNvSpPr txBox="1">
              <a:spLocks noChangeArrowheads="1"/>
            </p:cNvSpPr>
            <p:nvPr/>
          </p:nvSpPr>
          <p:spPr bwMode="auto">
            <a:xfrm>
              <a:off x="3854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8289" y="514350"/>
            <a:ext cx="11744325" cy="700088"/>
          </a:xfrm>
        </p:spPr>
        <p:txBody>
          <a:bodyPr/>
          <a:lstStyle/>
          <a:p>
            <a:pPr eaLnBrk="1" hangingPunct="1"/>
            <a:r>
              <a:rPr lang="en-US" sz="4400"/>
              <a:t>Time Quantum and Context Switch Time</a:t>
            </a:r>
          </a:p>
        </p:txBody>
      </p:sp>
      <p:pic>
        <p:nvPicPr>
          <p:cNvPr id="6041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415" y="1561910"/>
            <a:ext cx="15288794" cy="604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720575" y="1644650"/>
            <a:ext cx="13106400" cy="6040438"/>
          </a:xfrm>
        </p:spPr>
        <p:txBody>
          <a:bodyPr/>
          <a:lstStyle/>
          <a:p>
            <a:r>
              <a:rPr lang="en-US" sz="3200" dirty="0"/>
              <a:t>To introduce CPU scheduling, which is the basis for multiprogrammed operating systems</a:t>
            </a:r>
          </a:p>
          <a:p>
            <a:endParaRPr lang="en-US" sz="3200" dirty="0"/>
          </a:p>
          <a:p>
            <a:r>
              <a:rPr lang="en-US" sz="3200" dirty="0"/>
              <a:t>To describe various CPU-scheduling algorithms</a:t>
            </a:r>
          </a:p>
          <a:p>
            <a:endParaRPr lang="en-US" sz="3200" dirty="0"/>
          </a:p>
          <a:p>
            <a:r>
              <a:rPr lang="en-US" sz="3200" dirty="0"/>
              <a:t>To discuss evaluation criteria for selecting a CPU-scheduling algorithm for a particular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39939" y="636588"/>
            <a:ext cx="12803187" cy="609600"/>
          </a:xfrm>
        </p:spPr>
        <p:txBody>
          <a:bodyPr/>
          <a:lstStyle/>
          <a:p>
            <a:pPr eaLnBrk="1" hangingPunct="1"/>
            <a:r>
              <a:rPr lang="en-US" sz="3700"/>
              <a:t>Turnaround Time Varies With </a:t>
            </a:r>
            <a:br>
              <a:rPr lang="en-US" sz="3700"/>
            </a:br>
            <a:r>
              <a:rPr lang="en-US" sz="3700"/>
              <a:t>The Time Quantum</a:t>
            </a:r>
          </a:p>
        </p:txBody>
      </p:sp>
      <p:pic>
        <p:nvPicPr>
          <p:cNvPr id="6246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6080" y="1246188"/>
            <a:ext cx="8503095" cy="6224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8" name="TextBox 3"/>
          <p:cNvSpPr txBox="1">
            <a:spLocks noChangeArrowheads="1"/>
          </p:cNvSpPr>
          <p:nvPr/>
        </p:nvSpPr>
        <p:spPr bwMode="auto">
          <a:xfrm>
            <a:off x="8845041" y="4358655"/>
            <a:ext cx="34702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>
            <a:spAutoFit/>
          </a:bodyPr>
          <a:lstStyle/>
          <a:p>
            <a:r>
              <a:rPr lang="en-US" dirty="0"/>
              <a:t>80% of CPU bursts should be shorter than 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730500" y="407988"/>
            <a:ext cx="11569700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Queue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9675" y="1644650"/>
            <a:ext cx="11615738" cy="6961188"/>
          </a:xfrm>
        </p:spPr>
        <p:txBody>
          <a:bodyPr/>
          <a:lstStyle/>
          <a:p>
            <a:r>
              <a:rPr lang="en-US" smtClean="0"/>
              <a:t>Ready queue is partitioned into separate queues, eg:</a:t>
            </a:r>
          </a:p>
          <a:p>
            <a:pPr lvl="1"/>
            <a:r>
              <a:rPr lang="en-US" smtClean="0"/>
              <a:t>foreground (interactive)</a:t>
            </a:r>
          </a:p>
          <a:p>
            <a:pPr lvl="1"/>
            <a:r>
              <a:rPr lang="en-US" smtClean="0"/>
              <a:t>background (batch)</a:t>
            </a:r>
          </a:p>
          <a:p>
            <a:r>
              <a:rPr lang="en-US" smtClean="0"/>
              <a:t>Process permanently in a given queue</a:t>
            </a:r>
          </a:p>
          <a:p>
            <a:pPr lvl="1"/>
            <a:endParaRPr lang="en-US" sz="1100"/>
          </a:p>
          <a:p>
            <a:r>
              <a:rPr lang="en-US" smtClean="0"/>
              <a:t>Each queue has its own scheduling algorithm:</a:t>
            </a:r>
          </a:p>
          <a:p>
            <a:pPr lvl="1"/>
            <a:r>
              <a:rPr lang="en-US" smtClean="0"/>
              <a:t>foreground – RR</a:t>
            </a:r>
          </a:p>
          <a:p>
            <a:pPr lvl="1"/>
            <a:r>
              <a:rPr lang="en-US" smtClean="0"/>
              <a:t>background – FCFS</a:t>
            </a:r>
          </a:p>
          <a:p>
            <a:pPr lvl="1"/>
            <a:endParaRPr lang="en-US" sz="1100"/>
          </a:p>
          <a:p>
            <a:r>
              <a:rPr lang="en-US" smtClean="0"/>
              <a:t>Scheduling must be done between the queues:</a:t>
            </a:r>
          </a:p>
          <a:p>
            <a:pPr lvl="1"/>
            <a:r>
              <a:rPr lang="en-US" smtClean="0"/>
              <a:t>Fixed priority scheduling; (i.e., serve all from foreground then from background).  Possibility of starvation.</a:t>
            </a:r>
          </a:p>
          <a:p>
            <a:pPr lvl="1"/>
            <a:r>
              <a:rPr lang="en-US" smtClean="0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smtClean="0"/>
              <a:t>20% to background in FCFS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906714" y="369888"/>
            <a:ext cx="11393487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Queue Scheduling</a:t>
            </a:r>
          </a:p>
        </p:txBody>
      </p:sp>
      <p:pic>
        <p:nvPicPr>
          <p:cNvPr id="66563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3013" y="1566864"/>
            <a:ext cx="10691812" cy="628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60600" y="369888"/>
            <a:ext cx="12039600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Feedback Queue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1426" y="1957389"/>
            <a:ext cx="11026775" cy="5978525"/>
          </a:xfrm>
        </p:spPr>
        <p:txBody>
          <a:bodyPr/>
          <a:lstStyle/>
          <a:p>
            <a:r>
              <a:rPr lang="en-US" smtClean="0"/>
              <a:t>A process can move between the various queues; aging can be implemented this way</a:t>
            </a:r>
          </a:p>
          <a:p>
            <a:endParaRPr lang="en-US" smtClean="0"/>
          </a:p>
          <a:p>
            <a:r>
              <a:rPr lang="en-US" smtClean="0"/>
              <a:t>Multilevel-feedback-queue scheduler defined by the following parameters:</a:t>
            </a:r>
          </a:p>
          <a:p>
            <a:pPr lvl="1"/>
            <a:r>
              <a:rPr lang="en-US" smtClean="0"/>
              <a:t>number of queues</a:t>
            </a:r>
          </a:p>
          <a:p>
            <a:pPr lvl="1"/>
            <a:r>
              <a:rPr lang="en-US" smtClean="0"/>
              <a:t>scheduling algorithms for each queue</a:t>
            </a:r>
          </a:p>
          <a:p>
            <a:pPr lvl="1"/>
            <a:r>
              <a:rPr lang="en-US" smtClean="0"/>
              <a:t>method used to determine when to upgrade a process</a:t>
            </a:r>
          </a:p>
          <a:p>
            <a:pPr lvl="1"/>
            <a:r>
              <a:rPr lang="en-US" smtClean="0"/>
              <a:t>method used to determine when to demote a process</a:t>
            </a:r>
          </a:p>
          <a:p>
            <a:pPr lvl="1"/>
            <a:r>
              <a:rPr lang="en-US" smtClean="0"/>
              <a:t>method used to determine which queue a process will enter when that process needs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625" y="0"/>
            <a:ext cx="11658600" cy="1125538"/>
          </a:xfrm>
        </p:spPr>
        <p:txBody>
          <a:bodyPr/>
          <a:lstStyle/>
          <a:p>
            <a:pPr eaLnBrk="1" hangingPunct="1"/>
            <a:r>
              <a:rPr lang="en-US" smtClean="0"/>
              <a:t>Example of Multilevel Feedback Queue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9675" y="1644650"/>
            <a:ext cx="11410950" cy="6040438"/>
          </a:xfrm>
        </p:spPr>
        <p:txBody>
          <a:bodyPr/>
          <a:lstStyle/>
          <a:p>
            <a:r>
              <a:rPr lang="en-US" smtClean="0"/>
              <a:t>Three queues: 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0</a:t>
            </a:r>
            <a:r>
              <a:rPr lang="en-US" smtClean="0"/>
              <a:t> – RR with time quantum 8 milliseconds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1</a:t>
            </a:r>
            <a:r>
              <a:rPr lang="en-US" smtClean="0"/>
              <a:t> – RR time quantum 16 milliseconds</a:t>
            </a:r>
          </a:p>
          <a:p>
            <a:pPr lvl="1"/>
            <a:r>
              <a:rPr lang="en-US" i="1" smtClean="0"/>
              <a:t>Q</a:t>
            </a:r>
            <a:r>
              <a:rPr lang="en-US" baseline="-25000" smtClean="0"/>
              <a:t>2</a:t>
            </a:r>
            <a:r>
              <a:rPr lang="en-US" smtClean="0"/>
              <a:t> – FCFS</a:t>
            </a:r>
          </a:p>
          <a:p>
            <a:pPr lvl="1"/>
            <a:endParaRPr lang="en-US" smtClean="0"/>
          </a:p>
          <a:p>
            <a:r>
              <a:rPr lang="en-US" smtClean="0"/>
              <a:t>Scheduling</a:t>
            </a:r>
          </a:p>
          <a:p>
            <a:pPr lvl="1"/>
            <a:r>
              <a:rPr lang="en-US" smtClean="0"/>
              <a:t>A new job enters queue </a:t>
            </a:r>
            <a:r>
              <a:rPr lang="en-US" i="1" smtClean="0"/>
              <a:t>Q</a:t>
            </a:r>
            <a:r>
              <a:rPr lang="en-US" i="1" baseline="-25000" smtClean="0"/>
              <a:t>0</a:t>
            </a:r>
            <a:r>
              <a:rPr lang="en-US" i="1" smtClean="0"/>
              <a:t> </a:t>
            </a:r>
            <a:r>
              <a:rPr lang="en-US" smtClean="0"/>
              <a:t>which is served</a:t>
            </a:r>
            <a:r>
              <a:rPr lang="en-US" i="1" smtClean="0"/>
              <a:t> </a:t>
            </a:r>
            <a:r>
              <a:rPr lang="en-US" smtClean="0"/>
              <a:t>FCFS</a:t>
            </a:r>
          </a:p>
          <a:p>
            <a:pPr lvl="2"/>
            <a:r>
              <a:rPr lang="en-US" smtClean="0"/>
              <a:t>When it gains CPU, job receives 8 milliseconds</a:t>
            </a:r>
          </a:p>
          <a:p>
            <a:pPr lvl="2"/>
            <a:r>
              <a:rPr lang="en-US" smtClean="0"/>
              <a:t>If it does not finish in 8 milliseconds, job is moved to queue </a:t>
            </a:r>
            <a:r>
              <a:rPr lang="en-US" i="1" smtClean="0"/>
              <a:t>Q</a:t>
            </a:r>
            <a:r>
              <a:rPr lang="en-US" baseline="-25000" smtClean="0"/>
              <a:t>1</a:t>
            </a:r>
            <a:endParaRPr lang="en-US" smtClean="0"/>
          </a:p>
          <a:p>
            <a:pPr lvl="1"/>
            <a:r>
              <a:rPr lang="en-US" smtClean="0"/>
              <a:t>At </a:t>
            </a:r>
            <a:r>
              <a:rPr lang="en-US" i="1" smtClean="0"/>
              <a:t>Q</a:t>
            </a:r>
            <a:r>
              <a:rPr lang="en-US" baseline="-25000" smtClean="0"/>
              <a:t>1</a:t>
            </a:r>
            <a:r>
              <a:rPr lang="en-US" smtClean="0"/>
              <a:t> job is again served FCFS and receives 16 additional milliseconds</a:t>
            </a:r>
          </a:p>
          <a:p>
            <a:pPr lvl="2"/>
            <a:r>
              <a:rPr lang="en-US" smtClean="0"/>
              <a:t>If it still does not complete, it is preempted and moved to queue </a:t>
            </a:r>
            <a:r>
              <a:rPr lang="en-US" i="1" smtClean="0"/>
              <a:t>Q</a:t>
            </a:r>
            <a:r>
              <a:rPr lang="en-US" baseline="-25000" smtClean="0"/>
              <a:t>2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3364" y="369888"/>
            <a:ext cx="11526837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Feedback Queues</a:t>
            </a:r>
          </a:p>
        </p:txBody>
      </p:sp>
      <p:pic>
        <p:nvPicPr>
          <p:cNvPr id="72707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7325" y="1947864"/>
            <a:ext cx="10275888" cy="555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16214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mtClean="0"/>
              <a:t>Multiple-Processor Scheduling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1426" y="1881188"/>
            <a:ext cx="11407775" cy="6411912"/>
          </a:xfrm>
        </p:spPr>
        <p:txBody>
          <a:bodyPr/>
          <a:lstStyle/>
          <a:p>
            <a:r>
              <a:rPr lang="en-US" dirty="0" smtClean="0"/>
              <a:t>CPU scheduling more complex when multiple CPUs are available</a:t>
            </a:r>
          </a:p>
          <a:p>
            <a:endParaRPr lang="en-US" sz="1100" dirty="0"/>
          </a:p>
          <a:p>
            <a:r>
              <a:rPr lang="en-US" b="1" dirty="0" smtClean="0"/>
              <a:t>Homogeneous processors </a:t>
            </a:r>
            <a:r>
              <a:rPr lang="en-US" dirty="0" smtClean="0"/>
              <a:t>within a multiprocessor</a:t>
            </a:r>
          </a:p>
          <a:p>
            <a:endParaRPr lang="en-US" sz="1100" dirty="0"/>
          </a:p>
          <a:p>
            <a:r>
              <a:rPr lang="en-US" b="1" dirty="0" smtClean="0"/>
              <a:t>Asymmetric multiprocessing </a:t>
            </a:r>
            <a:r>
              <a:rPr lang="en-US" dirty="0" smtClean="0"/>
              <a:t>– only one processor accesses the system data structures, alleviating the need for data sharing</a:t>
            </a:r>
          </a:p>
          <a:p>
            <a:endParaRPr lang="en-US" sz="1100" dirty="0"/>
          </a:p>
          <a:p>
            <a:r>
              <a:rPr lang="en-US" b="1" dirty="0" smtClean="0"/>
              <a:t>Symmetric multiprocessing (SMP) </a:t>
            </a:r>
            <a:r>
              <a:rPr lang="en-US" dirty="0" smtClean="0"/>
              <a:t>– each processor is self-scheduling, all processes in common ready queue, or each has its own private queue of ready processes</a:t>
            </a:r>
          </a:p>
          <a:p>
            <a:pPr lvl="1"/>
            <a:r>
              <a:rPr lang="en-US" dirty="0" smtClean="0"/>
              <a:t>Currently, most common</a:t>
            </a:r>
          </a:p>
          <a:p>
            <a:endParaRPr lang="en-US" sz="1100" dirty="0"/>
          </a:p>
          <a:p>
            <a:r>
              <a:rPr lang="en-US" b="1" dirty="0" smtClean="0"/>
              <a:t>Processor affinity </a:t>
            </a:r>
            <a:r>
              <a:rPr lang="en-US" dirty="0" smtClean="0"/>
              <a:t>– process has affinity for processor on which it is currently running</a:t>
            </a:r>
          </a:p>
          <a:p>
            <a:pPr lvl="1"/>
            <a:r>
              <a:rPr lang="en-US" b="1" dirty="0" smtClean="0"/>
              <a:t>soft affinity</a:t>
            </a:r>
          </a:p>
          <a:p>
            <a:pPr lvl="1"/>
            <a:r>
              <a:rPr lang="en-US" b="1" dirty="0" smtClean="0"/>
              <a:t>hard affinity</a:t>
            </a:r>
          </a:p>
          <a:p>
            <a:pPr lvl="1"/>
            <a:r>
              <a:rPr lang="en-US" dirty="0" smtClean="0"/>
              <a:t>Variations including </a:t>
            </a:r>
            <a:r>
              <a:rPr lang="en-US" b="1" dirty="0" smtClean="0"/>
              <a:t>processor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2568576" y="369888"/>
            <a:ext cx="11731625" cy="768350"/>
          </a:xfrm>
        </p:spPr>
        <p:txBody>
          <a:bodyPr/>
          <a:lstStyle/>
          <a:p>
            <a:pPr eaLnBrk="1" hangingPunct="1"/>
            <a:r>
              <a:rPr lang="en-US" smtClean="0"/>
              <a:t>Multicore Processors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>
          <a:xfrm>
            <a:off x="2479676" y="1644650"/>
            <a:ext cx="11599863" cy="6040438"/>
          </a:xfrm>
        </p:spPr>
        <p:txBody>
          <a:bodyPr/>
          <a:lstStyle/>
          <a:p>
            <a:r>
              <a:rPr lang="en-US" dirty="0" smtClean="0"/>
              <a:t>Recent trend to place multiple processor cores on same physical chip</a:t>
            </a:r>
          </a:p>
          <a:p>
            <a:endParaRPr lang="en-US" dirty="0" smtClean="0"/>
          </a:p>
          <a:p>
            <a:r>
              <a:rPr lang="en-US" dirty="0" smtClean="0"/>
              <a:t>Faster and consumes less power</a:t>
            </a:r>
          </a:p>
          <a:p>
            <a:endParaRPr lang="en-US" dirty="0" smtClean="0"/>
          </a:p>
          <a:p>
            <a:r>
              <a:rPr lang="en-US" dirty="0" smtClean="0"/>
              <a:t>Multiple threads per core also growing</a:t>
            </a:r>
          </a:p>
          <a:p>
            <a:pPr lvl="1"/>
            <a:r>
              <a:rPr lang="en-US" dirty="0" smtClean="0"/>
              <a:t>Takes advantage of memory stall to make progress on another thread while memory retrieve happens</a:t>
            </a:r>
          </a:p>
          <a:p>
            <a:pPr lvl="1">
              <a:buFont typeface="Monotype Sorts" charset="2"/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3065464" y="369888"/>
            <a:ext cx="11234737" cy="768350"/>
          </a:xfrm>
        </p:spPr>
        <p:txBody>
          <a:bodyPr/>
          <a:lstStyle/>
          <a:p>
            <a:pPr eaLnBrk="1" hangingPunct="1"/>
            <a:r>
              <a:rPr lang="en-US" smtClean="0"/>
              <a:t>Multithreaded Multicore System</a:t>
            </a:r>
          </a:p>
        </p:txBody>
      </p:sp>
      <p:pic>
        <p:nvPicPr>
          <p:cNvPr id="89091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03538" y="1868488"/>
            <a:ext cx="101727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2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41639" y="4964114"/>
            <a:ext cx="103092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8150" y="369888"/>
            <a:ext cx="11322050" cy="768350"/>
          </a:xfrm>
        </p:spPr>
        <p:txBody>
          <a:bodyPr/>
          <a:lstStyle/>
          <a:p>
            <a:pPr eaLnBrk="1" hangingPunct="1"/>
            <a:r>
              <a:rPr lang="en-US" smtClean="0"/>
              <a:t>Operating System Examples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3476" y="1479551"/>
            <a:ext cx="10266363" cy="4678363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Solaris scheduling</a:t>
            </a:r>
          </a:p>
          <a:p>
            <a:r>
              <a:rPr lang="en-US" smtClean="0"/>
              <a:t>Windows XP scheduling</a:t>
            </a:r>
          </a:p>
          <a:p>
            <a:r>
              <a:rPr lang="en-US" smtClean="0"/>
              <a:t>Linux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Concepts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4167" y="1700213"/>
            <a:ext cx="13116546" cy="4572000"/>
          </a:xfrm>
        </p:spPr>
        <p:txBody>
          <a:bodyPr/>
          <a:lstStyle/>
          <a:p>
            <a:r>
              <a:rPr lang="en-US" sz="3200" dirty="0"/>
              <a:t>Maximum CPU utilization obtained with multiprogramming</a:t>
            </a:r>
          </a:p>
          <a:p>
            <a:endParaRPr lang="en-US" sz="3200" dirty="0"/>
          </a:p>
          <a:p>
            <a:r>
              <a:rPr lang="en-US" sz="3200" dirty="0"/>
              <a:t>CPU–I/O Burst Cycle – Process execution consists of a </a:t>
            </a:r>
            <a:r>
              <a:rPr lang="en-US" sz="3200" i="1" dirty="0"/>
              <a:t>cycle</a:t>
            </a:r>
            <a:r>
              <a:rPr lang="en-US" sz="3200" dirty="0"/>
              <a:t> of CPU execution and I/O wait</a:t>
            </a:r>
          </a:p>
          <a:p>
            <a:endParaRPr lang="en-US" sz="3200" dirty="0"/>
          </a:p>
          <a:p>
            <a:r>
              <a:rPr lang="en-US" sz="3200" b="1" dirty="0"/>
              <a:t>CPU burst </a:t>
            </a:r>
            <a:r>
              <a:rPr lang="en-US" sz="3200" dirty="0"/>
              <a:t>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Solaris</a:t>
            </a:r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Priority-based scheduling</a:t>
            </a:r>
          </a:p>
          <a:p>
            <a:r>
              <a:rPr lang="en-US" dirty="0" smtClean="0"/>
              <a:t>Six classes available</a:t>
            </a:r>
          </a:p>
          <a:p>
            <a:pPr lvl="1"/>
            <a:r>
              <a:rPr lang="en-US" dirty="0" smtClean="0"/>
              <a:t>Time sharing (default)</a:t>
            </a:r>
          </a:p>
          <a:p>
            <a:pPr lvl="1"/>
            <a:r>
              <a:rPr lang="en-US" dirty="0" smtClean="0"/>
              <a:t>Interactive</a:t>
            </a:r>
          </a:p>
          <a:p>
            <a:pPr lvl="1"/>
            <a:r>
              <a:rPr lang="en-US" dirty="0" smtClean="0"/>
              <a:t>Real time</a:t>
            </a:r>
          </a:p>
          <a:p>
            <a:pPr lvl="1"/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Fair Share</a:t>
            </a:r>
          </a:p>
          <a:p>
            <a:pPr lvl="1"/>
            <a:r>
              <a:rPr lang="en-US" dirty="0" smtClean="0"/>
              <a:t>Fixed priority</a:t>
            </a:r>
          </a:p>
          <a:p>
            <a:r>
              <a:rPr lang="en-US" dirty="0" smtClean="0"/>
              <a:t>Given thread can be in one class at a time</a:t>
            </a:r>
          </a:p>
          <a:p>
            <a:r>
              <a:rPr lang="en-US" dirty="0" smtClean="0"/>
              <a:t>Each class has its own scheduling algorithm</a:t>
            </a:r>
          </a:p>
          <a:p>
            <a:r>
              <a:rPr lang="en-US" dirty="0" smtClean="0"/>
              <a:t>Time sharing is multi-level feedback queue</a:t>
            </a:r>
          </a:p>
          <a:p>
            <a:pPr lvl="1"/>
            <a:r>
              <a:rPr lang="en-US" dirty="0" smtClean="0"/>
              <a:t>Loadable table configurable by </a:t>
            </a:r>
            <a:r>
              <a:rPr lang="en-US" dirty="0" err="1" smtClean="0"/>
              <a:t>sysadmin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1426" y="369888"/>
            <a:ext cx="11788775" cy="768350"/>
          </a:xfrm>
        </p:spPr>
        <p:txBody>
          <a:bodyPr/>
          <a:lstStyle/>
          <a:p>
            <a:pPr eaLnBrk="1" hangingPunct="1"/>
            <a:r>
              <a:rPr lang="en-US" smtClean="0"/>
              <a:t>Solaris Dispatch Table </a:t>
            </a:r>
          </a:p>
        </p:txBody>
      </p:sp>
      <p:pic>
        <p:nvPicPr>
          <p:cNvPr id="9523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0250" y="2103439"/>
            <a:ext cx="7462838" cy="599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Solaris Scheduling</a:t>
            </a:r>
          </a:p>
        </p:txBody>
      </p:sp>
      <p:pic>
        <p:nvPicPr>
          <p:cNvPr id="97283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9389" y="1655764"/>
            <a:ext cx="4981575" cy="687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Solaris Scheduling (Cont.)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Scheduler converts class-specific priorities into a per-thread global priority</a:t>
            </a:r>
          </a:p>
          <a:p>
            <a:pPr lvl="1"/>
            <a:r>
              <a:rPr lang="en-US" smtClean="0"/>
              <a:t>Thread with highest priority runs next</a:t>
            </a:r>
          </a:p>
          <a:p>
            <a:pPr lvl="1"/>
            <a:r>
              <a:rPr lang="en-US" smtClean="0"/>
              <a:t>Runs until (1) blocks, (2) uses time slice, (3) preempted by higher-priority thread</a:t>
            </a:r>
          </a:p>
          <a:p>
            <a:pPr lvl="1"/>
            <a:r>
              <a:rPr lang="en-US" smtClean="0"/>
              <a:t>Multiple threads at same priority selected via RR</a:t>
            </a:r>
          </a:p>
          <a:p>
            <a:pPr lvl="1"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Scheduling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Windows uses priority-based preemptive scheduling</a:t>
            </a:r>
          </a:p>
          <a:p>
            <a:r>
              <a:rPr lang="en-US" smtClean="0"/>
              <a:t>Highest-priority thread runs next</a:t>
            </a:r>
          </a:p>
          <a:p>
            <a:r>
              <a:rPr lang="en-US" i="1" smtClean="0"/>
              <a:t>Dispatcher </a:t>
            </a:r>
            <a:r>
              <a:rPr lang="en-US" smtClean="0"/>
              <a:t>is scheduler</a:t>
            </a:r>
          </a:p>
          <a:p>
            <a:r>
              <a:rPr lang="en-US" smtClean="0"/>
              <a:t>Thread runs until (1) blocks, (2) uses time slice, (3) preempted by higher-priority thread</a:t>
            </a:r>
          </a:p>
          <a:p>
            <a:r>
              <a:rPr lang="en-US" smtClean="0"/>
              <a:t>Real-time threads can preempt non-real-time</a:t>
            </a:r>
          </a:p>
          <a:p>
            <a:r>
              <a:rPr lang="en-US" smtClean="0"/>
              <a:t>32-level priority scheme</a:t>
            </a:r>
          </a:p>
          <a:p>
            <a:r>
              <a:rPr lang="en-US" b="1" smtClean="0">
                <a:solidFill>
                  <a:srgbClr val="3366FF"/>
                </a:solidFill>
              </a:rPr>
              <a:t>Variable class </a:t>
            </a:r>
            <a:r>
              <a:rPr lang="en-US" smtClean="0"/>
              <a:t>is 1-15, </a:t>
            </a:r>
            <a:r>
              <a:rPr lang="en-US" b="1" smtClean="0">
                <a:solidFill>
                  <a:srgbClr val="3366FF"/>
                </a:solidFill>
              </a:rPr>
              <a:t>real-time class </a:t>
            </a:r>
            <a:r>
              <a:rPr lang="en-US" smtClean="0"/>
              <a:t>is</a:t>
            </a:r>
            <a:r>
              <a:rPr lang="en-US" b="1" smtClean="0">
                <a:solidFill>
                  <a:srgbClr val="3366FF"/>
                </a:solidFill>
              </a:rPr>
              <a:t> </a:t>
            </a:r>
            <a:r>
              <a:rPr lang="en-US" smtClean="0"/>
              <a:t>16-31</a:t>
            </a:r>
          </a:p>
          <a:p>
            <a:r>
              <a:rPr lang="en-US" smtClean="0"/>
              <a:t>Priority 0 is memory-management thread</a:t>
            </a:r>
          </a:p>
          <a:p>
            <a:r>
              <a:rPr lang="en-US" smtClean="0"/>
              <a:t>Queue for each priority</a:t>
            </a:r>
          </a:p>
          <a:p>
            <a:r>
              <a:rPr lang="en-US" smtClean="0"/>
              <a:t>If no run-able thread, runs </a:t>
            </a:r>
            <a:r>
              <a:rPr lang="en-US" b="1" smtClean="0">
                <a:solidFill>
                  <a:srgbClr val="3366FF"/>
                </a:solidFill>
              </a:rPr>
              <a:t>idle thread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Priority Classes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Win32 API identifies several priority classes to which a process can belong</a:t>
            </a:r>
          </a:p>
          <a:p>
            <a:pPr lvl="1"/>
            <a:r>
              <a:rPr lang="en-US" smtClean="0"/>
              <a:t>REALTIME_PRIORITY_CLASS, HIGH_PRIORITY_CLASS, ABOVE_NORMAL_PRIORITY_CLASS,NORMAL_PRIORITY_CLASS, BELOW_NORMAL_PRIORITY_CLASS, IDLE_PRIORITY_CLASS</a:t>
            </a:r>
            <a:endParaRPr lang="en-US" b="1" smtClean="0">
              <a:solidFill>
                <a:srgbClr val="3366FF"/>
              </a:solidFill>
            </a:endParaRPr>
          </a:p>
          <a:p>
            <a:pPr lvl="1"/>
            <a:r>
              <a:rPr lang="en-US" smtClean="0"/>
              <a:t>All are variable except REALTIME</a:t>
            </a:r>
          </a:p>
          <a:p>
            <a:r>
              <a:rPr lang="en-US" smtClean="0"/>
              <a:t>A thread within a given priority class has a relative priority</a:t>
            </a:r>
          </a:p>
          <a:p>
            <a:pPr lvl="1"/>
            <a:r>
              <a:rPr lang="en-US" smtClean="0"/>
              <a:t>TIME_CRITICAL, HIGHEST, ABOVE_NORMAL, NORMAL, BELOW_NORMAL, LOWEST, IDLE</a:t>
            </a:r>
          </a:p>
          <a:p>
            <a:r>
              <a:rPr lang="en-US" smtClean="0"/>
              <a:t>Priority class and relative priority combine to give numeric priority</a:t>
            </a:r>
          </a:p>
          <a:p>
            <a:r>
              <a:rPr lang="en-US" smtClean="0"/>
              <a:t>Base priority is NORMAL within the class</a:t>
            </a:r>
          </a:p>
          <a:p>
            <a:r>
              <a:rPr lang="en-US" smtClean="0"/>
              <a:t>If quantum expires, priority lowered, but never below base</a:t>
            </a:r>
          </a:p>
          <a:p>
            <a:r>
              <a:rPr lang="en-US" smtClean="0"/>
              <a:t>If wait occurs, priority boosted depending on what was waited for</a:t>
            </a:r>
          </a:p>
          <a:p>
            <a:r>
              <a:rPr lang="en-US" smtClean="0"/>
              <a:t>Foreground window given 3x priority boost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8738" y="369888"/>
            <a:ext cx="11701462" cy="768350"/>
          </a:xfrm>
        </p:spPr>
        <p:txBody>
          <a:bodyPr/>
          <a:lstStyle/>
          <a:p>
            <a:pPr eaLnBrk="1" hangingPunct="1"/>
            <a:r>
              <a:rPr lang="en-US" smtClean="0"/>
              <a:t>Windows XP Priorities</a:t>
            </a:r>
          </a:p>
        </p:txBody>
      </p:sp>
      <p:pic>
        <p:nvPicPr>
          <p:cNvPr id="10240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0964" y="2401888"/>
            <a:ext cx="11082337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1426" y="369888"/>
            <a:ext cx="11788775" cy="768350"/>
          </a:xfrm>
        </p:spPr>
        <p:txBody>
          <a:bodyPr/>
          <a:lstStyle/>
          <a:p>
            <a:pPr eaLnBrk="1" hangingPunct="1"/>
            <a:r>
              <a:rPr lang="en-US" smtClean="0"/>
              <a:t>Linux Scheduling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1426" y="1881189"/>
            <a:ext cx="11026775" cy="597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Constant order </a:t>
            </a:r>
            <a:r>
              <a:rPr lang="en-US" i="1" smtClean="0"/>
              <a:t>O</a:t>
            </a:r>
            <a:r>
              <a:rPr lang="en-US" smtClean="0"/>
              <a:t>(1) scheduling time</a:t>
            </a:r>
          </a:p>
          <a:p>
            <a:pPr>
              <a:lnSpc>
                <a:spcPct val="90000"/>
              </a:lnSpc>
            </a:pPr>
            <a:r>
              <a:rPr lang="en-US" smtClean="0"/>
              <a:t>Preemptive, priority based</a:t>
            </a:r>
          </a:p>
          <a:p>
            <a:pPr>
              <a:lnSpc>
                <a:spcPct val="90000"/>
              </a:lnSpc>
            </a:pPr>
            <a:r>
              <a:rPr lang="en-US" smtClean="0"/>
              <a:t>Two priority ranges: time-sharing and real-time</a:t>
            </a:r>
          </a:p>
          <a:p>
            <a:pPr>
              <a:lnSpc>
                <a:spcPct val="90000"/>
              </a:lnSpc>
            </a:pPr>
            <a:r>
              <a:rPr lang="en-US" b="1" smtClean="0"/>
              <a:t>Real-time </a:t>
            </a:r>
            <a:r>
              <a:rPr lang="en-US" smtClean="0"/>
              <a:t>range from 0 to 99 and </a:t>
            </a:r>
            <a:r>
              <a:rPr lang="en-US" b="1" smtClean="0"/>
              <a:t>nice </a:t>
            </a:r>
            <a:r>
              <a:rPr lang="en-US" smtClean="0"/>
              <a:t>value from 100 to 140</a:t>
            </a:r>
          </a:p>
          <a:p>
            <a:pPr>
              <a:lnSpc>
                <a:spcPct val="90000"/>
              </a:lnSpc>
            </a:pPr>
            <a:r>
              <a:rPr lang="en-US" smtClean="0"/>
              <a:t>Map into  global priority with numerically lower values indicating higher priority</a:t>
            </a:r>
          </a:p>
          <a:p>
            <a:pPr>
              <a:lnSpc>
                <a:spcPct val="90000"/>
              </a:lnSpc>
            </a:pPr>
            <a:r>
              <a:rPr lang="en-US" smtClean="0"/>
              <a:t>Higher priority gets larger q</a:t>
            </a:r>
          </a:p>
          <a:p>
            <a:pPr>
              <a:lnSpc>
                <a:spcPct val="90000"/>
              </a:lnSpc>
            </a:pPr>
            <a:r>
              <a:rPr lang="en-US" smtClean="0"/>
              <a:t>Task run-able as long as time left in time slice (</a:t>
            </a:r>
            <a:r>
              <a:rPr lang="en-US" b="1" smtClean="0">
                <a:solidFill>
                  <a:srgbClr val="3366FF"/>
                </a:solidFill>
              </a:rPr>
              <a:t>active</a:t>
            </a:r>
            <a:r>
              <a:rPr lang="en-US" smtClean="0"/>
              <a:t>)</a:t>
            </a:r>
          </a:p>
          <a:p>
            <a:pPr>
              <a:lnSpc>
                <a:spcPct val="90000"/>
              </a:lnSpc>
            </a:pPr>
            <a:r>
              <a:rPr lang="en-US" smtClean="0"/>
              <a:t>If no time left (</a:t>
            </a:r>
            <a:r>
              <a:rPr lang="en-US" b="1" smtClean="0">
                <a:solidFill>
                  <a:srgbClr val="3366FF"/>
                </a:solidFill>
              </a:rPr>
              <a:t>expired</a:t>
            </a:r>
            <a:r>
              <a:rPr lang="en-US" smtClean="0"/>
              <a:t>), not run-able until all other tasks use their slices</a:t>
            </a:r>
          </a:p>
          <a:p>
            <a:pPr>
              <a:lnSpc>
                <a:spcPct val="90000"/>
              </a:lnSpc>
            </a:pPr>
            <a:r>
              <a:rPr lang="en-US" smtClean="0"/>
              <a:t>All run-able tasks tracked in per-CPU </a:t>
            </a:r>
            <a:r>
              <a:rPr lang="en-US" b="1" smtClean="0">
                <a:solidFill>
                  <a:srgbClr val="3366FF"/>
                </a:solidFill>
              </a:rPr>
              <a:t>runqueue </a:t>
            </a:r>
            <a:r>
              <a:rPr lang="en-US" smtClean="0"/>
              <a:t>data structure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Two priority arrays (active, expired)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Tasks indexed by priority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When no more active, arrays are exchanged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Scheduling (Cont.)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Real-time scheduling according to POSIX.1b</a:t>
            </a:r>
          </a:p>
          <a:p>
            <a:pPr lvl="1"/>
            <a:r>
              <a:rPr lang="en-US" smtClean="0"/>
              <a:t>Real-time tasks have static priorities</a:t>
            </a:r>
          </a:p>
          <a:p>
            <a:r>
              <a:rPr lang="en-US" smtClean="0"/>
              <a:t>All other tasks dynamic based on </a:t>
            </a:r>
            <a:r>
              <a:rPr lang="en-US" i="1" smtClean="0"/>
              <a:t>nice </a:t>
            </a:r>
            <a:r>
              <a:rPr lang="en-US" smtClean="0"/>
              <a:t>value plus or minus 5</a:t>
            </a:r>
          </a:p>
          <a:p>
            <a:pPr lvl="1"/>
            <a:r>
              <a:rPr lang="en-US" smtClean="0"/>
              <a:t>Interactivity of task determines plus or minus</a:t>
            </a:r>
          </a:p>
          <a:p>
            <a:pPr lvl="2"/>
            <a:r>
              <a:rPr lang="en-US" smtClean="0"/>
              <a:t>More interactive -&gt; more minus</a:t>
            </a:r>
          </a:p>
          <a:p>
            <a:pPr lvl="1"/>
            <a:r>
              <a:rPr lang="en-US" smtClean="0"/>
              <a:t>Priority recalculated when task expired</a:t>
            </a:r>
          </a:p>
          <a:p>
            <a:pPr lvl="1"/>
            <a:r>
              <a:rPr lang="en-US" smtClean="0"/>
              <a:t>This exchanging arrays implements adjusted priorities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373064"/>
            <a:ext cx="13187362" cy="771525"/>
          </a:xfrm>
        </p:spPr>
        <p:txBody>
          <a:bodyPr/>
          <a:lstStyle/>
          <a:p>
            <a:pPr eaLnBrk="1" hangingPunct="1"/>
            <a:r>
              <a:rPr lang="en-US" smtClean="0"/>
              <a:t>Priorities and Time-slice length</a:t>
            </a:r>
          </a:p>
        </p:txBody>
      </p:sp>
      <p:pic>
        <p:nvPicPr>
          <p:cNvPr id="10752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0476" y="1839914"/>
            <a:ext cx="11155363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8800" y="628650"/>
            <a:ext cx="11887200" cy="609600"/>
          </a:xfrm>
        </p:spPr>
        <p:txBody>
          <a:bodyPr/>
          <a:lstStyle/>
          <a:p>
            <a:pPr eaLnBrk="1" hangingPunct="1"/>
            <a:r>
              <a:rPr lang="en-US" sz="4000" dirty="0"/>
              <a:t>Alternating Sequence of CPU and </a:t>
            </a:r>
            <a:br>
              <a:rPr lang="en-US" sz="4000" dirty="0"/>
            </a:br>
            <a:r>
              <a:rPr lang="en-US" sz="4000" dirty="0"/>
              <a:t>I/O Bursts</a:t>
            </a:r>
          </a:p>
        </p:txBody>
      </p:sp>
      <p:pic>
        <p:nvPicPr>
          <p:cNvPr id="2355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597" y="16933"/>
            <a:ext cx="5591781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0835416" y="1673524"/>
            <a:ext cx="4186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life Cycle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700" y="4079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/>
              <a:t>List of Tasks Indexed </a:t>
            </a:r>
            <a:br>
              <a:rPr lang="en-US" sz="4000"/>
            </a:br>
            <a:r>
              <a:rPr lang="en-US" sz="4000"/>
              <a:t>According to Priorities</a:t>
            </a:r>
          </a:p>
        </p:txBody>
      </p:sp>
      <p:pic>
        <p:nvPicPr>
          <p:cNvPr id="10957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0563" y="2582863"/>
            <a:ext cx="101028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4964" y="369888"/>
            <a:ext cx="11425237" cy="768350"/>
          </a:xfrm>
        </p:spPr>
        <p:txBody>
          <a:bodyPr/>
          <a:lstStyle/>
          <a:p>
            <a:pPr eaLnBrk="1" hangingPunct="1"/>
            <a:r>
              <a:rPr lang="en-US" smtClean="0"/>
              <a:t>Algorithm Evaluation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1425" y="1843088"/>
            <a:ext cx="11349038" cy="6191250"/>
          </a:xfrm>
        </p:spPr>
        <p:txBody>
          <a:bodyPr/>
          <a:lstStyle/>
          <a:p>
            <a:r>
              <a:rPr lang="en-US" smtClean="0"/>
              <a:t>How to select CPU-scheduling algorithm for an OS?</a:t>
            </a:r>
          </a:p>
          <a:p>
            <a:endParaRPr lang="en-US" smtClean="0"/>
          </a:p>
          <a:p>
            <a:r>
              <a:rPr lang="en-US" smtClean="0"/>
              <a:t>Determine criteria, then evaluate algorithms</a:t>
            </a:r>
          </a:p>
          <a:p>
            <a:endParaRPr lang="en-US" smtClean="0"/>
          </a:p>
          <a:p>
            <a:r>
              <a:rPr lang="en-US" smtClean="0"/>
              <a:t>Deterministic modeling</a:t>
            </a:r>
          </a:p>
          <a:p>
            <a:pPr lvl="1"/>
            <a:r>
              <a:rPr lang="en-US" smtClean="0"/>
              <a:t>Type of </a:t>
            </a:r>
            <a:r>
              <a:rPr lang="en-US" b="1" smtClean="0"/>
              <a:t>analytic evaluation</a:t>
            </a:r>
          </a:p>
          <a:p>
            <a:pPr lvl="1"/>
            <a:r>
              <a:rPr lang="en-US" smtClean="0"/>
              <a:t>Takes a particular predetermined workload and defines the performance of each algorithm  for that workload</a:t>
            </a:r>
          </a:p>
          <a:p>
            <a:pPr>
              <a:buFont typeface="Monotype Sorts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Queueing Models</a:t>
            </a:r>
          </a:p>
        </p:txBody>
      </p:sp>
      <p:sp>
        <p:nvSpPr>
          <p:cNvPr id="1136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Describes the arrival of processes, and CPU and I/O bursts probabilistically</a:t>
            </a:r>
          </a:p>
          <a:p>
            <a:pPr lvl="1"/>
            <a:r>
              <a:rPr lang="en-US" smtClean="0"/>
              <a:t>Commonly exponential, and described by mean</a:t>
            </a:r>
          </a:p>
          <a:p>
            <a:pPr lvl="1"/>
            <a:r>
              <a:rPr lang="en-US" smtClean="0"/>
              <a:t>Computes average throughput, utilization, waiting time, etc</a:t>
            </a:r>
          </a:p>
          <a:p>
            <a:r>
              <a:rPr lang="en-US" smtClean="0"/>
              <a:t>Computer system described as network of servers, each with queue of waiting processes</a:t>
            </a:r>
          </a:p>
          <a:p>
            <a:pPr lvl="1"/>
            <a:r>
              <a:rPr lang="en-US" smtClean="0"/>
              <a:t>Knowing arrival rates and service rates</a:t>
            </a:r>
          </a:p>
          <a:p>
            <a:pPr lvl="1"/>
            <a:r>
              <a:rPr lang="en-US" smtClean="0"/>
              <a:t>Computes utilization, average queue length, average wait time, etc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Little’s Formula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n</a:t>
            </a:r>
            <a:r>
              <a:rPr lang="en-US" smtClean="0"/>
              <a:t> = average queue length</a:t>
            </a:r>
          </a:p>
          <a:p>
            <a:r>
              <a:rPr lang="en-US" i="1" smtClean="0"/>
              <a:t>W</a:t>
            </a:r>
            <a:r>
              <a:rPr lang="en-US" smtClean="0"/>
              <a:t> = average waiting time in queue</a:t>
            </a:r>
          </a:p>
          <a:p>
            <a:r>
              <a:rPr lang="en-US" i="1" smtClean="0"/>
              <a:t>λ</a:t>
            </a:r>
            <a:r>
              <a:rPr lang="en-US" smtClean="0"/>
              <a:t> = average arrival rate into queue</a:t>
            </a:r>
          </a:p>
          <a:p>
            <a:r>
              <a:rPr lang="en-US" smtClean="0"/>
              <a:t>Little’s law – in steady state, processes leaving queue must equal processes arriving, thus</a:t>
            </a:r>
            <a:br>
              <a:rPr lang="en-US" smtClean="0"/>
            </a:br>
            <a:r>
              <a:rPr lang="en-US" i="1" smtClean="0"/>
              <a:t>n </a:t>
            </a:r>
            <a:r>
              <a:rPr lang="en-US" smtClean="0"/>
              <a:t>= </a:t>
            </a:r>
            <a:r>
              <a:rPr lang="en-US" i="1" smtClean="0"/>
              <a:t>λ </a:t>
            </a:r>
            <a:r>
              <a:rPr lang="en-US" smtClean="0"/>
              <a:t>x</a:t>
            </a:r>
            <a:r>
              <a:rPr lang="en-US" i="1" smtClean="0"/>
              <a:t> W</a:t>
            </a:r>
          </a:p>
          <a:p>
            <a:pPr lvl="1"/>
            <a:r>
              <a:rPr lang="en-US" smtClean="0"/>
              <a:t>Valid for any scheduling algorithm and arrival distribution</a:t>
            </a:r>
          </a:p>
          <a:p>
            <a:endParaRPr lang="en-US" smtClean="0"/>
          </a:p>
          <a:p>
            <a:r>
              <a:rPr lang="en-US" smtClean="0"/>
              <a:t>For example, if on average 7 processes arrive per second, and normally 14 processes in queue, then average wait time per process = 2 seconds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Simulations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Queueing models limited</a:t>
            </a:r>
          </a:p>
          <a:p>
            <a:r>
              <a:rPr lang="en-US" b="1" smtClean="0"/>
              <a:t>Simulations </a:t>
            </a:r>
            <a:r>
              <a:rPr lang="en-US" smtClean="0"/>
              <a:t>more accurate</a:t>
            </a:r>
          </a:p>
          <a:p>
            <a:pPr lvl="1"/>
            <a:r>
              <a:rPr lang="en-US" smtClean="0"/>
              <a:t>Programmed model of computer system</a:t>
            </a:r>
          </a:p>
          <a:p>
            <a:pPr lvl="1"/>
            <a:r>
              <a:rPr lang="en-US" smtClean="0"/>
              <a:t>Clock is a variable</a:t>
            </a:r>
          </a:p>
          <a:p>
            <a:pPr lvl="1"/>
            <a:r>
              <a:rPr lang="en-US" smtClean="0"/>
              <a:t>Gather statistics  indicating algorithm performance</a:t>
            </a:r>
          </a:p>
          <a:p>
            <a:pPr lvl="1"/>
            <a:r>
              <a:rPr lang="en-US" smtClean="0"/>
              <a:t>Data to drive simulation gathered via</a:t>
            </a:r>
          </a:p>
          <a:p>
            <a:pPr lvl="2"/>
            <a:r>
              <a:rPr lang="en-US" smtClean="0"/>
              <a:t>Random number generator according to probabilities</a:t>
            </a:r>
          </a:p>
          <a:p>
            <a:pPr lvl="2"/>
            <a:r>
              <a:rPr lang="en-US" smtClean="0"/>
              <a:t>Distributions defined mathematically or empirically</a:t>
            </a:r>
          </a:p>
          <a:p>
            <a:pPr lvl="2"/>
            <a:r>
              <a:rPr lang="en-US" smtClean="0"/>
              <a:t>Trace tapes record sequences of real events in real systems</a:t>
            </a:r>
          </a:p>
          <a:p>
            <a:pPr lvl="2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700" y="4079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/>
              <a:t>Evaluation of CPU Schedulers </a:t>
            </a:r>
            <a:br>
              <a:rPr lang="en-US" sz="4000"/>
            </a:br>
            <a:r>
              <a:rPr lang="en-US" sz="4000"/>
              <a:t>by Simulation</a:t>
            </a:r>
          </a:p>
        </p:txBody>
      </p:sp>
      <p:pic>
        <p:nvPicPr>
          <p:cNvPr id="116739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0913" y="1535114"/>
            <a:ext cx="11498262" cy="637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 idx="4294967295"/>
          </p:nvPr>
        </p:nvSpPr>
        <p:spPr>
          <a:xfrm>
            <a:off x="1270000" y="369888"/>
            <a:ext cx="12344400" cy="768350"/>
          </a:xfrm>
        </p:spPr>
        <p:txBody>
          <a:bodyPr/>
          <a:lstStyle/>
          <a:p>
            <a:r>
              <a:rPr lang="en-US" smtClean="0"/>
              <a:t>Implementation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47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22" tIns="65311" rIns="130622" bIns="65311"/>
          <a:lstStyle/>
          <a:p>
            <a:pPr marL="488950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 sz="2600">
                <a:latin typeface="Helvetica" charset="0"/>
              </a:rPr>
              <a:t>Even simulations have limited accuracy</a:t>
            </a:r>
          </a:p>
          <a:p>
            <a:pPr marL="488950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Just implement new scheduler and test in real systems</a:t>
            </a:r>
          </a:p>
          <a:p>
            <a:pPr marL="1141413" lvl="1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High cost, high risk</a:t>
            </a:r>
          </a:p>
          <a:p>
            <a:pPr marL="1141413" lvl="1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Environments vary</a:t>
            </a:r>
          </a:p>
          <a:p>
            <a:pPr marL="488950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Most flexible schedulers can be modified per-site or per-system</a:t>
            </a:r>
          </a:p>
          <a:p>
            <a:pPr marL="488950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Or APIs to modify priorities</a:t>
            </a:r>
          </a:p>
          <a:p>
            <a:pPr marL="488950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r>
              <a:rPr kumimoji="1" lang="en-US">
                <a:latin typeface="Helvetica" charset="0"/>
              </a:rPr>
              <a:t>But again environments vary</a:t>
            </a:r>
          </a:p>
          <a:p>
            <a:pPr marL="488950" indent="-488950" defTabSz="1304925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</a:pPr>
            <a:endParaRPr kumimoji="1" lang="en-US" sz="2600">
              <a:latin typeface="Helvetica" charset="0"/>
            </a:endParaRPr>
          </a:p>
          <a:p>
            <a:pPr marL="1550988" lvl="2" indent="-325438" defTabSz="1304925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</a:pPr>
            <a:endParaRPr kumimoji="1" lang="en-US" sz="2600">
              <a:latin typeface="Helvetica" charset="0"/>
            </a:endParaRPr>
          </a:p>
          <a:p>
            <a:pPr marL="1141413" lvl="1" indent="-488950" defTabSz="1304925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</a:pPr>
            <a:endParaRPr kumimoji="1" lang="en-US" sz="2600">
              <a:latin typeface="Helvetica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98700" y="914401"/>
            <a:ext cx="11658600" cy="2836863"/>
          </a:xfrm>
        </p:spPr>
        <p:txBody>
          <a:bodyPr/>
          <a:lstStyle/>
          <a:p>
            <a:pPr eaLnBrk="1" hangingPunct="1"/>
            <a:r>
              <a:rPr lang="en-US" smtClean="0"/>
              <a:t>End of Chapter 5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5.08</a:t>
            </a:r>
          </a:p>
        </p:txBody>
      </p:sp>
      <p:pic>
        <p:nvPicPr>
          <p:cNvPr id="12185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9575" y="2667001"/>
            <a:ext cx="10731500" cy="33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In-5.7</a:t>
            </a:r>
          </a:p>
        </p:txBody>
      </p:sp>
      <p:pic>
        <p:nvPicPr>
          <p:cNvPr id="12390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9551" y="2741613"/>
            <a:ext cx="11015663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Scheduler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2800" y="1259458"/>
            <a:ext cx="15443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+mj-lt"/>
              </a:rPr>
              <a:t>Short-term scheduler</a:t>
            </a:r>
          </a:p>
          <a:p>
            <a:endParaRPr lang="en-US" sz="3600" dirty="0">
              <a:latin typeface="+mj-lt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+mj-lt"/>
              </a:rPr>
              <a:t>Selects </a:t>
            </a:r>
            <a:r>
              <a:rPr lang="en-US" sz="3600" dirty="0">
                <a:latin typeface="+mj-lt"/>
              </a:rPr>
              <a:t>a process from </a:t>
            </a:r>
            <a:r>
              <a:rPr lang="en-US" sz="3600" dirty="0" smtClean="0">
                <a:latin typeface="+mj-lt"/>
              </a:rPr>
              <a:t>among the </a:t>
            </a:r>
            <a:r>
              <a:rPr lang="en-US" sz="3600" dirty="0">
                <a:latin typeface="+mj-lt"/>
              </a:rPr>
              <a:t>processes in the </a:t>
            </a:r>
            <a:r>
              <a:rPr lang="en-US" sz="3600" dirty="0" smtClean="0">
                <a:latin typeface="+mj-lt"/>
              </a:rPr>
              <a:t>ready queue</a:t>
            </a:r>
          </a:p>
          <a:p>
            <a:endParaRPr lang="en-US" sz="3600" dirty="0">
              <a:latin typeface="+mj-lt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+mj-lt"/>
              </a:rPr>
              <a:t>Invokes </a:t>
            </a:r>
            <a:r>
              <a:rPr lang="en-US" sz="3600" dirty="0">
                <a:latin typeface="+mj-lt"/>
              </a:rPr>
              <a:t>the dispatcher to </a:t>
            </a:r>
            <a:r>
              <a:rPr lang="en-US" sz="3600" dirty="0" smtClean="0">
                <a:latin typeface="+mj-lt"/>
              </a:rPr>
              <a:t>have the </a:t>
            </a:r>
            <a:r>
              <a:rPr lang="en-US" sz="3600" dirty="0">
                <a:latin typeface="+mj-lt"/>
              </a:rPr>
              <a:t>CPU allocated to </a:t>
            </a:r>
            <a:r>
              <a:rPr lang="en-US" sz="3600" dirty="0" smtClean="0">
                <a:latin typeface="+mj-lt"/>
              </a:rPr>
              <a:t>the selected </a:t>
            </a:r>
            <a:r>
              <a:rPr lang="en-US" sz="3600" dirty="0">
                <a:latin typeface="+mj-lt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98875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In-5.8</a:t>
            </a:r>
          </a:p>
        </p:txBody>
      </p:sp>
      <p:pic>
        <p:nvPicPr>
          <p:cNvPr id="12595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1138" y="3017839"/>
            <a:ext cx="11472862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In-5.9</a:t>
            </a:r>
          </a:p>
        </p:txBody>
      </p:sp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/>
          <a:srcRect l="908" t="42131" r="1271" b="42615"/>
          <a:stretch>
            <a:fillRect/>
          </a:stretch>
        </p:blipFill>
        <p:spPr bwMode="auto">
          <a:xfrm>
            <a:off x="2678114" y="3001964"/>
            <a:ext cx="11272837" cy="117157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Dispatch Latency</a:t>
            </a:r>
          </a:p>
        </p:txBody>
      </p:sp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3"/>
          <a:srcRect l="28979" t="16327" r="30817" b="50131"/>
          <a:stretch>
            <a:fillRect/>
          </a:stretch>
        </p:blipFill>
        <p:spPr bwMode="auto">
          <a:xfrm>
            <a:off x="3449638" y="2224088"/>
            <a:ext cx="9231312" cy="547846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Thread Scheduling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9676" y="2139951"/>
            <a:ext cx="11439525" cy="4208463"/>
          </a:xfrm>
        </p:spPr>
        <p:txBody>
          <a:bodyPr/>
          <a:lstStyle/>
          <a:p>
            <a:r>
              <a:rPr lang="en-US" smtClean="0"/>
              <a:t>JVM Uses a Preemptive, Priority-Based Scheduling Algorithm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FIFO Queue is Used if There Are Multiple Threads With the Same Priority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 Thread Scheduling (Cont.)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9676" y="1644650"/>
            <a:ext cx="11453813" cy="6040438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/>
              <a:t>JVM Schedules a Thread to Run When: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 marL="1141413" lvl="1" indent="-488950">
              <a:buFontTx/>
              <a:buAutoNum type="arabicPeriod"/>
            </a:pPr>
            <a:r>
              <a:rPr lang="en-US" smtClean="0"/>
              <a:t>The Currently Running Thread Exits the Runnable State</a:t>
            </a:r>
          </a:p>
          <a:p>
            <a:pPr marL="1141413" lvl="1" indent="-488950">
              <a:buFontTx/>
              <a:buAutoNum type="arabicPeriod"/>
            </a:pPr>
            <a:r>
              <a:rPr lang="en-US" smtClean="0"/>
              <a:t>A Higher Priority Thread Enters the Runnable State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   * Note – the JVM Does Not Specify Whether Threads are Time-Sliced or Not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Time-Slicing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7300" y="1695450"/>
            <a:ext cx="11772900" cy="65024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/>
              <a:t>Since the JVM Doesn’t Ensure Time-Slicing, the yield() Method </a:t>
            </a:r>
          </a:p>
          <a:p>
            <a:pPr>
              <a:buFont typeface="Monotype Sorts" charset="2"/>
              <a:buNone/>
            </a:pPr>
            <a:r>
              <a:rPr lang="en-US" smtClean="0"/>
              <a:t>May Be Used:</a:t>
            </a:r>
          </a:p>
          <a:p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	while (true) {</a:t>
            </a:r>
          </a:p>
          <a:p>
            <a:pPr>
              <a:buFont typeface="Monotype Sorts" charset="2"/>
              <a:buNone/>
            </a:pPr>
            <a:r>
              <a:rPr lang="en-US" smtClean="0"/>
              <a:t>		// perform CPU-intensive task</a:t>
            </a:r>
          </a:p>
          <a:p>
            <a:pPr>
              <a:buFont typeface="Monotype Sorts" charset="2"/>
              <a:buNone/>
            </a:pPr>
            <a:r>
              <a:rPr lang="en-US" smtClean="0"/>
              <a:t>		. . .</a:t>
            </a:r>
          </a:p>
          <a:p>
            <a:pPr>
              <a:buFont typeface="Monotype Sorts" charset="2"/>
              <a:buNone/>
            </a:pPr>
            <a:r>
              <a:rPr lang="en-US" smtClean="0"/>
              <a:t>		Thread.yield();</a:t>
            </a:r>
          </a:p>
          <a:p>
            <a:pPr>
              <a:buFont typeface="Monotype Sorts" charset="2"/>
              <a:buNone/>
            </a:pPr>
            <a:r>
              <a:rPr lang="en-US" smtClean="0"/>
              <a:t>	}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This Yields Control to Another Thread of Equal Priority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Priorities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6713" y="1925638"/>
            <a:ext cx="11455400" cy="516255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b="1" u="sng" smtClean="0"/>
              <a:t>Priority</a:t>
            </a:r>
            <a:r>
              <a:rPr lang="en-US" b="1" smtClean="0"/>
              <a:t>			</a:t>
            </a:r>
            <a:r>
              <a:rPr lang="en-US" b="1" u="sng" smtClean="0"/>
              <a:t>Comment</a:t>
            </a:r>
          </a:p>
          <a:p>
            <a:pPr>
              <a:buFont typeface="Monotype Sorts" charset="2"/>
              <a:buNone/>
            </a:pPr>
            <a:r>
              <a:rPr lang="en-US" smtClean="0"/>
              <a:t>Thread.MIN_PRIORITY		Minimum Thread Priority</a:t>
            </a:r>
          </a:p>
          <a:p>
            <a:pPr>
              <a:buFont typeface="Monotype Sorts" charset="2"/>
              <a:buNone/>
            </a:pPr>
            <a:r>
              <a:rPr lang="en-US" smtClean="0"/>
              <a:t>Thread.MAX_PRIORITY	               Maximum Thread Priority</a:t>
            </a:r>
          </a:p>
          <a:p>
            <a:pPr>
              <a:buFont typeface="Monotype Sorts" charset="2"/>
              <a:buNone/>
            </a:pPr>
            <a:r>
              <a:rPr lang="en-US" smtClean="0"/>
              <a:t>Thread.NORM_PRIORITY	               Default Thread Priority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r>
              <a:rPr lang="en-US" smtClean="0"/>
              <a:t>Priorities May Be Set Using setPriority() method:</a:t>
            </a:r>
          </a:p>
          <a:p>
            <a:pPr>
              <a:buFont typeface="Monotype Sorts" charset="2"/>
              <a:buNone/>
            </a:pPr>
            <a:r>
              <a:rPr lang="en-US" smtClean="0"/>
              <a:t>	setPriority(Thread.NORM_PRIORITY + 2);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Solaris 2 Scheduling</a:t>
            </a:r>
          </a:p>
        </p:txBody>
      </p:sp>
      <p:pic>
        <p:nvPicPr>
          <p:cNvPr id="14029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8388" y="1773239"/>
            <a:ext cx="6940550" cy="624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Dispatcher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85" y="1515286"/>
            <a:ext cx="15766211" cy="5978525"/>
          </a:xfrm>
        </p:spPr>
        <p:txBody>
          <a:bodyPr/>
          <a:lstStyle/>
          <a:p>
            <a:r>
              <a:rPr lang="en-US" sz="3200" dirty="0"/>
              <a:t>Dispatcher module gives control of the CPU to the process selected by the short-term scheduler; this involves:</a:t>
            </a:r>
          </a:p>
          <a:p>
            <a:pPr lvl="1"/>
            <a:r>
              <a:rPr lang="en-US" sz="3200" dirty="0"/>
              <a:t>switching context</a:t>
            </a:r>
          </a:p>
          <a:p>
            <a:pPr lvl="1"/>
            <a:r>
              <a:rPr lang="en-US" sz="3200" dirty="0"/>
              <a:t>switching to user mode</a:t>
            </a:r>
          </a:p>
          <a:p>
            <a:pPr lvl="1"/>
            <a:r>
              <a:rPr lang="en-US" sz="3200" dirty="0"/>
              <a:t>jumping to the proper location in the user program to restart that program</a:t>
            </a:r>
          </a:p>
          <a:p>
            <a:pPr lvl="1"/>
            <a:endParaRPr lang="en-US" sz="3200" dirty="0"/>
          </a:p>
          <a:p>
            <a:r>
              <a:rPr lang="en-US" sz="3200" b="1" dirty="0">
                <a:solidFill>
                  <a:srgbClr val="0070C0"/>
                </a:solidFill>
              </a:rPr>
              <a:t>Dispatch latency </a:t>
            </a:r>
            <a:r>
              <a:rPr lang="en-US" sz="3200" dirty="0"/>
              <a:t>– </a:t>
            </a:r>
            <a:r>
              <a:rPr lang="en-US" sz="3200" dirty="0" smtClean="0"/>
              <a:t>Time </a:t>
            </a:r>
            <a:r>
              <a:rPr lang="en-US" sz="3200" dirty="0"/>
              <a:t>it takes for the dispatcher to stop one process and start another running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27300" y="369888"/>
            <a:ext cx="11772900" cy="768350"/>
          </a:xfrm>
        </p:spPr>
        <p:txBody>
          <a:bodyPr/>
          <a:lstStyle/>
          <a:p>
            <a:pPr eaLnBrk="1" hangingPunct="1"/>
            <a:r>
              <a:rPr lang="en-US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639" y="1138238"/>
            <a:ext cx="14619380" cy="6040438"/>
          </a:xfrm>
        </p:spPr>
        <p:txBody>
          <a:bodyPr/>
          <a:lstStyle/>
          <a:p>
            <a:pPr marL="489833" indent="-489833">
              <a:defRPr/>
            </a:pPr>
            <a:r>
              <a:rPr lang="en-US" sz="2800" dirty="0"/>
              <a:t>Selects from among the processes in ready queue, and allocates the CPU to one of them</a:t>
            </a:r>
          </a:p>
          <a:p>
            <a:pPr marL="1061304" lvl="1" indent="-408194">
              <a:defRPr/>
            </a:pPr>
            <a:r>
              <a:rPr lang="en-US" sz="2800" dirty="0"/>
              <a:t>Queue may be ordered in various ways</a:t>
            </a:r>
          </a:p>
          <a:p>
            <a:pPr marL="489833" indent="-489833">
              <a:defRPr/>
            </a:pPr>
            <a:r>
              <a:rPr lang="en-US" sz="2800" dirty="0"/>
              <a:t>CPU scheduling decisions may take place when a process:</a:t>
            </a:r>
          </a:p>
          <a:p>
            <a:pPr marL="1142943" lvl="1" indent="-489833">
              <a:buNone/>
              <a:defRPr/>
            </a:pPr>
            <a:r>
              <a:rPr lang="en-US" sz="2800" dirty="0">
                <a:solidFill>
                  <a:srgbClr val="CC6600"/>
                </a:solidFill>
              </a:rPr>
              <a:t>1.	</a:t>
            </a:r>
            <a:r>
              <a:rPr lang="en-US" sz="2800" dirty="0"/>
              <a:t>Switches from running to waiting state</a:t>
            </a:r>
          </a:p>
          <a:p>
            <a:pPr marL="1142943" lvl="1" indent="-489833">
              <a:buNone/>
              <a:defRPr/>
            </a:pPr>
            <a:r>
              <a:rPr lang="en-US" sz="2800" dirty="0">
                <a:solidFill>
                  <a:srgbClr val="CC6600"/>
                </a:solidFill>
              </a:rPr>
              <a:t>2.</a:t>
            </a:r>
            <a:r>
              <a:rPr lang="en-US" sz="2800" dirty="0"/>
              <a:t>	Switches from running to ready state</a:t>
            </a:r>
          </a:p>
          <a:p>
            <a:pPr marL="1142943" lvl="1" indent="-489833">
              <a:buNone/>
              <a:defRPr/>
            </a:pPr>
            <a:r>
              <a:rPr lang="en-US" sz="2800" dirty="0">
                <a:solidFill>
                  <a:srgbClr val="CC6600"/>
                </a:solidFill>
              </a:rPr>
              <a:t>3.</a:t>
            </a:r>
            <a:r>
              <a:rPr lang="en-US" sz="2800" dirty="0"/>
              <a:t>	Switches from waiting to ready</a:t>
            </a:r>
          </a:p>
          <a:p>
            <a:pPr marL="1142943" lvl="1" indent="-489833">
              <a:buFont typeface="Monotype Sorts" charset="2"/>
              <a:buAutoNum type="arabicPeriod" startAt="4"/>
              <a:defRPr/>
            </a:pPr>
            <a:r>
              <a:rPr lang="en-US" sz="2800" dirty="0"/>
              <a:t>Terminates</a:t>
            </a:r>
          </a:p>
          <a:p>
            <a:pPr marL="489833" indent="-489833">
              <a:defRPr/>
            </a:pPr>
            <a:r>
              <a:rPr lang="en-US" sz="2800" dirty="0"/>
              <a:t>Scheduling under 1 and 4 is </a:t>
            </a:r>
            <a:r>
              <a:rPr lang="en-US" sz="3200" b="1" dirty="0" err="1">
                <a:solidFill>
                  <a:srgbClr val="0070C0"/>
                </a:solidFill>
              </a:rPr>
              <a:t>nonpreemptive</a:t>
            </a:r>
            <a:endParaRPr lang="en-US" sz="2800" b="1" dirty="0">
              <a:solidFill>
                <a:srgbClr val="0070C0"/>
              </a:solidFill>
            </a:endParaRPr>
          </a:p>
          <a:p>
            <a:pPr marL="489833" indent="-489833">
              <a:defRPr/>
            </a:pPr>
            <a:r>
              <a:rPr lang="en-US" sz="2800" dirty="0"/>
              <a:t>All other scheduling is </a:t>
            </a:r>
            <a:r>
              <a:rPr lang="en-US" sz="3200" b="1" dirty="0">
                <a:solidFill>
                  <a:srgbClr val="0070C0"/>
                </a:solidFill>
              </a:rPr>
              <a:t>preemptive</a:t>
            </a:r>
            <a:endParaRPr lang="en-US" sz="2800" b="1" dirty="0">
              <a:solidFill>
                <a:srgbClr val="0070C0"/>
              </a:solidFill>
            </a:endParaRPr>
          </a:p>
          <a:p>
            <a:pPr marL="1061304" lvl="1" indent="-408194">
              <a:defRPr/>
            </a:pPr>
            <a:r>
              <a:rPr lang="en-US" sz="2800" dirty="0"/>
              <a:t>Consider access to shared data</a:t>
            </a:r>
          </a:p>
          <a:p>
            <a:pPr marL="1061304" lvl="1" indent="-408194">
              <a:defRPr/>
            </a:pPr>
            <a:r>
              <a:rPr lang="en-US" sz="2800" dirty="0"/>
              <a:t>Consider preemption while in kernel mode</a:t>
            </a:r>
          </a:p>
          <a:p>
            <a:pPr marL="1061304" lvl="1" indent="-408194">
              <a:defRPr/>
            </a:pPr>
            <a:r>
              <a:rPr lang="en-US" sz="2800" dirty="0"/>
              <a:t>Consider interrupts occurring during crucial OS activities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55900" y="369888"/>
            <a:ext cx="11544300" cy="768350"/>
          </a:xfrm>
        </p:spPr>
        <p:txBody>
          <a:bodyPr/>
          <a:lstStyle/>
          <a:p>
            <a:pPr eaLnBrk="1" hangingPunct="1"/>
            <a:r>
              <a:rPr lang="en-US" smtClean="0"/>
              <a:t>Scheduling Criteria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931" y="1410072"/>
            <a:ext cx="15411212" cy="6611937"/>
          </a:xfrm>
        </p:spPr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</a:rPr>
              <a:t>CPU utilization </a:t>
            </a:r>
            <a:r>
              <a:rPr lang="en-US" sz="2800" dirty="0"/>
              <a:t>– keep the CPU as busy as possible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0070C0"/>
                </a:solidFill>
              </a:rPr>
              <a:t>Throughput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– # of processes that complete their execution per time unit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0070C0"/>
                </a:solidFill>
              </a:rPr>
              <a:t>Turnaround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time</a:t>
            </a:r>
            <a:r>
              <a:rPr lang="en-US" sz="2800" b="1" dirty="0"/>
              <a:t> </a:t>
            </a:r>
            <a:r>
              <a:rPr lang="en-US" sz="2800" dirty="0"/>
              <a:t>– </a:t>
            </a:r>
            <a:r>
              <a:rPr lang="en-US" sz="2800" dirty="0" smtClean="0"/>
              <a:t>Amount </a:t>
            </a:r>
            <a:r>
              <a:rPr lang="en-US" sz="2800" dirty="0"/>
              <a:t>of time to execute a particular process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0070C0"/>
                </a:solidFill>
              </a:rPr>
              <a:t>Waiting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time</a:t>
            </a:r>
            <a:r>
              <a:rPr lang="en-US" sz="2800" b="1" dirty="0"/>
              <a:t> </a:t>
            </a:r>
            <a:r>
              <a:rPr lang="en-US" sz="2800" dirty="0"/>
              <a:t>– </a:t>
            </a:r>
            <a:r>
              <a:rPr lang="en-US" sz="2800" dirty="0" smtClean="0"/>
              <a:t>Amount of </a:t>
            </a:r>
            <a:r>
              <a:rPr lang="en-US" sz="2800" dirty="0"/>
              <a:t>time a process has been waiting in the ready queue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0070C0"/>
                </a:solidFill>
              </a:rPr>
              <a:t>Response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time</a:t>
            </a:r>
            <a:r>
              <a:rPr lang="en-US" sz="2800" b="1" dirty="0"/>
              <a:t> </a:t>
            </a:r>
            <a:r>
              <a:rPr lang="en-US" sz="2800" dirty="0"/>
              <a:t>– </a:t>
            </a:r>
            <a:r>
              <a:rPr lang="en-US" sz="2800" dirty="0" smtClean="0"/>
              <a:t>Amount of </a:t>
            </a:r>
            <a:r>
              <a:rPr lang="en-US" sz="2800" dirty="0"/>
              <a:t>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755900" y="369888"/>
            <a:ext cx="11544300" cy="768350"/>
          </a:xfrm>
        </p:spPr>
        <p:txBody>
          <a:bodyPr/>
          <a:lstStyle/>
          <a:p>
            <a:pPr eaLnBrk="1" hangingPunct="1"/>
            <a:r>
              <a:rPr lang="en-US" sz="4000"/>
              <a:t>Scheduling Algorithm Optimization Criteria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360" y="1587484"/>
            <a:ext cx="11026775" cy="5978525"/>
          </a:xfrm>
        </p:spPr>
        <p:txBody>
          <a:bodyPr/>
          <a:lstStyle/>
          <a:p>
            <a:r>
              <a:rPr lang="en-US" sz="4000" dirty="0"/>
              <a:t>Max CPU utilization</a:t>
            </a:r>
          </a:p>
          <a:p>
            <a:r>
              <a:rPr lang="en-US" sz="4000" dirty="0"/>
              <a:t>Max throughput</a:t>
            </a:r>
          </a:p>
          <a:p>
            <a:r>
              <a:rPr lang="en-US" sz="4000" dirty="0"/>
              <a:t>Min turnaround time </a:t>
            </a:r>
          </a:p>
          <a:p>
            <a:r>
              <a:rPr lang="en-US" sz="4000" dirty="0"/>
              <a:t>Min waiting time </a:t>
            </a:r>
          </a:p>
          <a:p>
            <a:r>
              <a:rPr lang="en-US" sz="4000" dirty="0"/>
              <a:t>Min response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10724</TotalTime>
  <Words>1895</Words>
  <Application>Microsoft Office PowerPoint</Application>
  <PresentationFormat>Custom</PresentationFormat>
  <Paragraphs>480</Paragraphs>
  <Slides>57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ＭＳ Ｐゴシック</vt:lpstr>
      <vt:lpstr>Arial</vt:lpstr>
      <vt:lpstr>Helvetica</vt:lpstr>
      <vt:lpstr>Monotype Sorts</vt:lpstr>
      <vt:lpstr>Symbol</vt:lpstr>
      <vt:lpstr>Times New Roman</vt:lpstr>
      <vt:lpstr>Verdana</vt:lpstr>
      <vt:lpstr>Webdings</vt:lpstr>
      <vt:lpstr>Wingdings</vt:lpstr>
      <vt:lpstr>os-8</vt:lpstr>
      <vt:lpstr>Chapter 5:  CPU Scheduling</vt:lpstr>
      <vt:lpstr>Objectives</vt:lpstr>
      <vt:lpstr>Basic Concepts</vt:lpstr>
      <vt:lpstr>Alternating Sequence of CPU and  I/O Bursts</vt:lpstr>
      <vt:lpstr>CPU Scheduler </vt:lpstr>
      <vt:lpstr>Dispatcher</vt:lpstr>
      <vt:lpstr>CPU Scheduler</vt:lpstr>
      <vt:lpstr>Scheduling Criteria</vt:lpstr>
      <vt:lpstr>Scheduling Algorithm Optimization Criteria</vt:lpstr>
      <vt:lpstr>First-Come, First-Served (FCFS) Scheduling</vt:lpstr>
      <vt:lpstr>FCFS Scheduling (Cont.)</vt:lpstr>
      <vt:lpstr>Shortest-Job-First (SJF) Scheduling</vt:lpstr>
      <vt:lpstr>Example of SJF</vt:lpstr>
      <vt:lpstr>Example of Shortest-remaining-time-first</vt:lpstr>
      <vt:lpstr>Priority Scheduling</vt:lpstr>
      <vt:lpstr>Example of Priority Scheduling</vt:lpstr>
      <vt:lpstr>Round Robin (RR)</vt:lpstr>
      <vt:lpstr>Example of RR with Time Quantum = 4</vt:lpstr>
      <vt:lpstr>Time Quantum and Context Switch Time</vt:lpstr>
      <vt:lpstr>Turnaround Time Varies With  The Time Quantum</vt:lpstr>
      <vt:lpstr>Multilevel Queue</vt:lpstr>
      <vt:lpstr>Multilevel Queue Scheduling</vt:lpstr>
      <vt:lpstr>Multilevel Feedback Queue</vt:lpstr>
      <vt:lpstr>Example of Multilevel Feedback Queue</vt:lpstr>
      <vt:lpstr>Multilevel Feedback Queues</vt:lpstr>
      <vt:lpstr>Multiple-Processor Scheduling</vt:lpstr>
      <vt:lpstr>Multicore Processors</vt:lpstr>
      <vt:lpstr>Multithreaded Multicore System</vt:lpstr>
      <vt:lpstr>Operating System Examples</vt:lpstr>
      <vt:lpstr>Solaris</vt:lpstr>
      <vt:lpstr>Solaris Dispatch Table </vt:lpstr>
      <vt:lpstr>Solaris Scheduling</vt:lpstr>
      <vt:lpstr>Solaris Scheduling (Cont.)</vt:lpstr>
      <vt:lpstr>Windows Scheduling</vt:lpstr>
      <vt:lpstr>Windows Priority Classes</vt:lpstr>
      <vt:lpstr>Windows XP Priorities</vt:lpstr>
      <vt:lpstr>Linux Scheduling</vt:lpstr>
      <vt:lpstr>Linux Scheduling (Cont.)</vt:lpstr>
      <vt:lpstr>Priorities and Time-slice length</vt:lpstr>
      <vt:lpstr>List of Tasks Indexed  According to Priorities</vt:lpstr>
      <vt:lpstr>Algorithm Evaluation</vt:lpstr>
      <vt:lpstr>Queueing Models</vt:lpstr>
      <vt:lpstr>Little’s Formula</vt:lpstr>
      <vt:lpstr>Simulations</vt:lpstr>
      <vt:lpstr>Evaluation of CPU Schedulers  by Simulation</vt:lpstr>
      <vt:lpstr>Implementation</vt:lpstr>
      <vt:lpstr>End of Chapter 5</vt:lpstr>
      <vt:lpstr>5.08</vt:lpstr>
      <vt:lpstr>In-5.7</vt:lpstr>
      <vt:lpstr>In-5.8</vt:lpstr>
      <vt:lpstr>In-5.9</vt:lpstr>
      <vt:lpstr>Dispatch Latency</vt:lpstr>
      <vt:lpstr>Java Thread Scheduling</vt:lpstr>
      <vt:lpstr>Java Thread Scheduling (Cont.)</vt:lpstr>
      <vt:lpstr>Time-Slicing</vt:lpstr>
      <vt:lpstr>Thread Priorities</vt:lpstr>
      <vt:lpstr>Solaris 2 Scheduling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Adnan</cp:lastModifiedBy>
  <cp:revision>190</cp:revision>
  <cp:lastPrinted>2011-02-07T04:52:44Z</cp:lastPrinted>
  <dcterms:created xsi:type="dcterms:W3CDTF">2011-02-10T17:10:04Z</dcterms:created>
  <dcterms:modified xsi:type="dcterms:W3CDTF">2022-05-09T11:55:48Z</dcterms:modified>
</cp:coreProperties>
</file>