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C9E2"/>
    <a:srgbClr val="A7C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3" autoAdjust="0"/>
    <p:restoredTop sz="94660"/>
  </p:normalViewPr>
  <p:slideViewPr>
    <p:cSldViewPr snapToGrid="0">
      <p:cViewPr>
        <p:scale>
          <a:sx n="60" d="100"/>
          <a:sy n="60" d="100"/>
        </p:scale>
        <p:origin x="10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FE04-BA0E-4CA9-888E-A4AD6FBFD28D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37EAD-0848-43FA-84E0-599B4E60B8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87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7EAD-0848-43FA-84E0-599B4E60B88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4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37EAD-0848-43FA-84E0-599B4E60B88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62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6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8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31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1503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61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0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69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60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82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6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73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3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8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5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8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55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1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98ADC-E065-4FE2-BCB0-E1A9EC03736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EAD64-0CB6-4666-8396-9C88F62569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90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86CCF-8536-6405-9B57-A65701CB1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7725"/>
            <a:ext cx="9144000" cy="125730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Cn lab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75ABD-FEDA-31CB-8456-57EF0A7F9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675" y="2600325"/>
            <a:ext cx="8477249" cy="194159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Designing a network for fcai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3FF5B-9AF2-6B32-F02D-F76CA2E4160C}"/>
              </a:ext>
            </a:extLst>
          </p:cNvPr>
          <p:cNvSpPr txBox="1"/>
          <p:nvPr/>
        </p:nvSpPr>
        <p:spPr>
          <a:xfrm>
            <a:off x="7761767" y="4809947"/>
            <a:ext cx="3896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Muhammad Bilal (232442)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Noor (232448)</a:t>
            </a:r>
          </a:p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BSCS-EVE-F-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-C-4</a:t>
            </a:r>
          </a:p>
        </p:txBody>
      </p:sp>
    </p:spTree>
    <p:extLst>
      <p:ext uri="{BB962C8B-B14F-4D97-AF65-F5344CB8AC3E}">
        <p14:creationId xmlns:p14="http://schemas.microsoft.com/office/powerpoint/2010/main" val="329048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7571-902B-BDBF-0771-7C9228F2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2103"/>
            <a:ext cx="9905999" cy="5441005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Following are the screenshot of some PING requests and mails: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FC4D6-60E0-1C5F-7EEE-0945D842C4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 t="22399" r="13535"/>
          <a:stretch/>
        </p:blipFill>
        <p:spPr>
          <a:xfrm>
            <a:off x="207004" y="874978"/>
            <a:ext cx="5240486" cy="3482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C15DC6-2E19-8DBA-049C-F67F9D30F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35" y="874978"/>
            <a:ext cx="5382892" cy="3482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F5D23-761A-2B66-037A-9EDF8F0075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1" t="16353" r="4657" b="4158"/>
          <a:stretch/>
        </p:blipFill>
        <p:spPr>
          <a:xfrm>
            <a:off x="1799618" y="4445540"/>
            <a:ext cx="8754894" cy="23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1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143C-6F11-70F6-F151-8F885232A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320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44631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BB98-4EE6-98D9-CC05-2BC6009E0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0228"/>
            <a:ext cx="9905998" cy="1093550"/>
          </a:xfrm>
        </p:spPr>
        <p:txBody>
          <a:bodyPr/>
          <a:lstStyle/>
          <a:p>
            <a:r>
              <a:rPr lang="en-US" u="sng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Network Topology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EF5A89E-DE1E-68B5-7B51-C42313B6B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621" y="3162406"/>
            <a:ext cx="731583" cy="1226926"/>
          </a:xfr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8C49C65-8D5D-5036-E223-098BF977ABB2}"/>
              </a:ext>
            </a:extLst>
          </p:cNvPr>
          <p:cNvGrpSpPr/>
          <p:nvPr/>
        </p:nvGrpSpPr>
        <p:grpSpPr>
          <a:xfrm>
            <a:off x="145915" y="1147864"/>
            <a:ext cx="11692647" cy="5509907"/>
            <a:chOff x="145915" y="1147864"/>
            <a:chExt cx="11692647" cy="550990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A06255B-B157-531C-26B1-0524F6EB875F}"/>
                </a:ext>
              </a:extLst>
            </p:cNvPr>
            <p:cNvGrpSpPr/>
            <p:nvPr/>
          </p:nvGrpSpPr>
          <p:grpSpPr>
            <a:xfrm>
              <a:off x="145915" y="1147864"/>
              <a:ext cx="11692647" cy="5509907"/>
              <a:chOff x="0" y="0"/>
              <a:chExt cx="5943600" cy="3212465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84D98FC-4055-C342-7565-7814A2D62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214" y="0"/>
                <a:ext cx="5208270" cy="1069975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7C981A0-9EB5-787E-27B0-ACB3FFB76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066800"/>
                <a:ext cx="5943600" cy="2145665"/>
              </a:xfrm>
              <a:prstGeom prst="rect">
                <a:avLst/>
              </a:prstGeom>
            </p:spPr>
          </p:pic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4B9BD92-E07A-B723-4B4A-23419E944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915" y="1147864"/>
              <a:ext cx="1371791" cy="182973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57C41AD-3B85-B94C-C52F-31E4F3220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66771" y="1147864"/>
              <a:ext cx="1371791" cy="1829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597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7C1A-2700-0BA4-0D45-0A692DA0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90" y="1435086"/>
            <a:ext cx="5356665" cy="51726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network topology for the design</a:t>
            </a:r>
          </a:p>
          <a:p>
            <a:pPr marL="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is a star topology.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the switches in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Department are connected to a Router.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Design of Department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Department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is similar to this.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B80B6-39E0-86F0-DC5D-9E6F47CB1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81" y="127708"/>
            <a:ext cx="5556439" cy="66025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6C44EE-9B11-B07C-6A1A-A35B09BB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5" y="127709"/>
            <a:ext cx="5524426" cy="903070"/>
          </a:xfrm>
        </p:spPr>
        <p:txBody>
          <a:bodyPr>
            <a:normAutofit/>
          </a:bodyPr>
          <a:lstStyle/>
          <a:p>
            <a:r>
              <a:rPr lang="en-US" sz="3000" u="sng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Design of Departments</a:t>
            </a:r>
          </a:p>
        </p:txBody>
      </p:sp>
    </p:spTree>
    <p:extLst>
      <p:ext uri="{BB962C8B-B14F-4D97-AF65-F5344CB8AC3E}">
        <p14:creationId xmlns:p14="http://schemas.microsoft.com/office/powerpoint/2010/main" val="1075579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AA26-BBC3-D22F-8E24-ECF26524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6074"/>
            <a:ext cx="9905998" cy="1478570"/>
          </a:xfrm>
        </p:spPr>
        <p:txBody>
          <a:bodyPr/>
          <a:lstStyle/>
          <a:p>
            <a:r>
              <a:rPr lang="en-US" u="sng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Design of Server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39CE0-818B-0DFE-25F2-214E29BCC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95120"/>
            <a:ext cx="4954588" cy="419608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Routers of all Departments are further connected to a Main Router placed in Server Room.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Router connects the servers to the Departments.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DHCP Server is configured on Routers of each department.</a:t>
            </a:r>
            <a:endParaRPr lang="en-US" dirty="0">
              <a:solidFill>
                <a:schemeClr val="bg2">
                  <a:lumMod val="50000"/>
                </a:schemeClr>
              </a:solidFill>
              <a:effectLst/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34C175-F487-B550-8F25-71999DF945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" r="2317"/>
          <a:stretch/>
        </p:blipFill>
        <p:spPr>
          <a:xfrm>
            <a:off x="6096001" y="1670368"/>
            <a:ext cx="5974079" cy="396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3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D8C6-35C8-3D47-45EF-85AC4C25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721371"/>
          </a:xfrm>
        </p:spPr>
        <p:txBody>
          <a:bodyPr/>
          <a:lstStyle/>
          <a:p>
            <a:r>
              <a:rPr lang="en-US" sz="3600" u="sng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Subnetting:</a:t>
            </a:r>
            <a:endParaRPr lang="en-US" dirty="0">
              <a:solidFill>
                <a:schemeClr val="bg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CC2827E-4A0E-5753-66FF-75153EC172D5}"/>
              </a:ext>
            </a:extLst>
          </p:cNvPr>
          <p:cNvGrpSpPr/>
          <p:nvPr/>
        </p:nvGrpSpPr>
        <p:grpSpPr>
          <a:xfrm>
            <a:off x="204281" y="2178997"/>
            <a:ext cx="11391089" cy="3978754"/>
            <a:chOff x="214009" y="1234421"/>
            <a:chExt cx="11274358" cy="368706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D7DBD4D-50A7-E18B-D136-ECA91B6D32D8}"/>
                </a:ext>
              </a:extLst>
            </p:cNvPr>
            <p:cNvGrpSpPr/>
            <p:nvPr/>
          </p:nvGrpSpPr>
          <p:grpSpPr>
            <a:xfrm>
              <a:off x="214009" y="1656678"/>
              <a:ext cx="11274358" cy="3264809"/>
              <a:chOff x="223736" y="3125554"/>
              <a:chExt cx="11274358" cy="3264810"/>
            </a:xfrm>
          </p:grpSpPr>
          <p:sp>
            <p:nvSpPr>
              <p:cNvPr id="8" name="Text Box 66">
                <a:extLst>
                  <a:ext uri="{FF2B5EF4-FFF2-40B4-BE49-F238E27FC236}">
                    <a16:creationId xmlns:a16="http://schemas.microsoft.com/office/drawing/2014/main" id="{1337C5F4-B967-FF33-CA92-E649466B99C9}"/>
                  </a:ext>
                </a:extLst>
              </p:cNvPr>
              <p:cNvSpPr txBox="1"/>
              <p:nvPr/>
            </p:nvSpPr>
            <p:spPr>
              <a:xfrm>
                <a:off x="1548947" y="3949837"/>
                <a:ext cx="1215163" cy="33636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Router 1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3495508-6235-0763-0297-CECCCA37A88A}"/>
                  </a:ext>
                </a:extLst>
              </p:cNvPr>
              <p:cNvGrpSpPr/>
              <p:nvPr/>
            </p:nvGrpSpPr>
            <p:grpSpPr>
              <a:xfrm>
                <a:off x="223736" y="3125554"/>
                <a:ext cx="11274358" cy="3264810"/>
                <a:chOff x="0" y="1737112"/>
                <a:chExt cx="7918269" cy="3264874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CF622C7-B9B3-6FF5-B80E-B85B1A4F633C}"/>
                    </a:ext>
                  </a:extLst>
                </p:cNvPr>
                <p:cNvGrpSpPr/>
                <p:nvPr/>
              </p:nvGrpSpPr>
              <p:grpSpPr>
                <a:xfrm>
                  <a:off x="560070" y="1737112"/>
                  <a:ext cx="6798129" cy="2960074"/>
                  <a:chOff x="-65859" y="1737112"/>
                  <a:chExt cx="6798129" cy="2960074"/>
                </a:xfrm>
              </p:grpSpPr>
              <p:sp>
                <p:nvSpPr>
                  <p:cNvPr id="25" name="Flowchart: Magnetic Disk 24">
                    <a:extLst>
                      <a:ext uri="{FF2B5EF4-FFF2-40B4-BE49-F238E27FC236}">
                        <a16:creationId xmlns:a16="http://schemas.microsoft.com/office/drawing/2014/main" id="{95475750-FC49-C291-5CCD-8D8EE27C32AB}"/>
                      </a:ext>
                    </a:extLst>
                  </p:cNvPr>
                  <p:cNvSpPr/>
                  <p:nvPr/>
                </p:nvSpPr>
                <p:spPr>
                  <a:xfrm>
                    <a:off x="2804704" y="1737112"/>
                    <a:ext cx="822960" cy="304800"/>
                  </a:xfrm>
                  <a:prstGeom prst="flowChartMagneticDisk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26" name="Flowchart: Magnetic Disk 25">
                    <a:extLst>
                      <a:ext uri="{FF2B5EF4-FFF2-40B4-BE49-F238E27FC236}">
                        <a16:creationId xmlns:a16="http://schemas.microsoft.com/office/drawing/2014/main" id="{0E0FC1E4-E9E3-AE32-18CF-B487E9DF819F}"/>
                      </a:ext>
                    </a:extLst>
                  </p:cNvPr>
                  <p:cNvSpPr/>
                  <p:nvPr/>
                </p:nvSpPr>
                <p:spPr>
                  <a:xfrm>
                    <a:off x="304800" y="2933700"/>
                    <a:ext cx="662940" cy="266700"/>
                  </a:xfrm>
                  <a:prstGeom prst="flowChartMagneticDisk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Flowchart: Magnetic Disk 26">
                    <a:extLst>
                      <a:ext uri="{FF2B5EF4-FFF2-40B4-BE49-F238E27FC236}">
                        <a16:creationId xmlns:a16="http://schemas.microsoft.com/office/drawing/2014/main" id="{68C42270-7242-359E-F098-E3C939D76CA3}"/>
                      </a:ext>
                    </a:extLst>
                  </p:cNvPr>
                  <p:cNvSpPr/>
                  <p:nvPr/>
                </p:nvSpPr>
                <p:spPr>
                  <a:xfrm>
                    <a:off x="5796642" y="2988129"/>
                    <a:ext cx="662940" cy="266700"/>
                  </a:xfrm>
                  <a:prstGeom prst="flowChartMagneticDisk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Flowchart: Magnetic Disk 27">
                    <a:extLst>
                      <a:ext uri="{FF2B5EF4-FFF2-40B4-BE49-F238E27FC236}">
                        <a16:creationId xmlns:a16="http://schemas.microsoft.com/office/drawing/2014/main" id="{4B7CE682-E0FB-BF37-57F2-12EC00DF14B6}"/>
                      </a:ext>
                    </a:extLst>
                  </p:cNvPr>
                  <p:cNvSpPr/>
                  <p:nvPr/>
                </p:nvSpPr>
                <p:spPr>
                  <a:xfrm>
                    <a:off x="2884714" y="2966358"/>
                    <a:ext cx="662940" cy="266700"/>
                  </a:xfrm>
                  <a:prstGeom prst="flowChartMagneticDisk">
                    <a:avLst/>
                  </a:prstGeom>
                  <a:solidFill>
                    <a:schemeClr val="accent4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 dirty="0"/>
                  </a:p>
                </p:txBody>
              </p: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957C8A8-D4B5-1E1D-4929-A17FFF51334B}"/>
                      </a:ext>
                    </a:extLst>
                  </p:cNvPr>
                  <p:cNvCxnSpPr>
                    <a:cxnSpLocks/>
                    <a:stCxn id="25" idx="2"/>
                    <a:endCxn id="26" idx="1"/>
                  </p:cNvCxnSpPr>
                  <p:nvPr/>
                </p:nvCxnSpPr>
                <p:spPr>
                  <a:xfrm flipH="1">
                    <a:off x="636271" y="1889512"/>
                    <a:ext cx="2168434" cy="1044188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35E9F8EF-B452-2CD6-3656-C78998C8771D}"/>
                      </a:ext>
                    </a:extLst>
                  </p:cNvPr>
                  <p:cNvCxnSpPr>
                    <a:cxnSpLocks/>
                    <a:stCxn id="25" idx="3"/>
                    <a:endCxn id="28" idx="1"/>
                  </p:cNvCxnSpPr>
                  <p:nvPr/>
                </p:nvCxnSpPr>
                <p:spPr>
                  <a:xfrm>
                    <a:off x="3216184" y="2041912"/>
                    <a:ext cx="0" cy="924445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DF4C6BD6-8E41-0DDE-2DC1-6E39716F86F1}"/>
                      </a:ext>
                    </a:extLst>
                  </p:cNvPr>
                  <p:cNvCxnSpPr>
                    <a:cxnSpLocks/>
                    <a:stCxn id="25" idx="4"/>
                    <a:endCxn id="27" idx="1"/>
                  </p:cNvCxnSpPr>
                  <p:nvPr/>
                </p:nvCxnSpPr>
                <p:spPr>
                  <a:xfrm>
                    <a:off x="3627664" y="1889512"/>
                    <a:ext cx="2500448" cy="1098617"/>
                  </a:xfrm>
                  <a:prstGeom prst="line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>
                    <a:extLst>
                      <a:ext uri="{FF2B5EF4-FFF2-40B4-BE49-F238E27FC236}">
                        <a16:creationId xmlns:a16="http://schemas.microsoft.com/office/drawing/2014/main" id="{CFEB0374-B46F-AA81-3D99-0EC2B9358FC7}"/>
                      </a:ext>
                    </a:extLst>
                  </p:cNvPr>
                  <p:cNvCxnSpPr>
                    <a:cxnSpLocks/>
                    <a:stCxn id="26" idx="3"/>
                    <a:endCxn id="14" idx="0"/>
                  </p:cNvCxnSpPr>
                  <p:nvPr/>
                </p:nvCxnSpPr>
                <p:spPr>
                  <a:xfrm flipH="1">
                    <a:off x="-65859" y="3200400"/>
                    <a:ext cx="702130" cy="772886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2783DA2F-C21C-98B3-F418-7A7DA67380CE}"/>
                      </a:ext>
                    </a:extLst>
                  </p:cNvPr>
                  <p:cNvCxnSpPr>
                    <a:cxnSpLocks/>
                    <a:stCxn id="26" idx="3"/>
                    <a:endCxn id="15" idx="0"/>
                  </p:cNvCxnSpPr>
                  <p:nvPr/>
                </p:nvCxnSpPr>
                <p:spPr>
                  <a:xfrm flipH="1">
                    <a:off x="599651" y="3200400"/>
                    <a:ext cx="36619" cy="1492211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>
                    <a:extLst>
                      <a:ext uri="{FF2B5EF4-FFF2-40B4-BE49-F238E27FC236}">
                        <a16:creationId xmlns:a16="http://schemas.microsoft.com/office/drawing/2014/main" id="{3EF482D0-2597-51B9-31E6-C212A6E5014B}"/>
                      </a:ext>
                    </a:extLst>
                  </p:cNvPr>
                  <p:cNvCxnSpPr>
                    <a:cxnSpLocks/>
                    <a:stCxn id="26" idx="3"/>
                    <a:endCxn id="16" idx="0"/>
                  </p:cNvCxnSpPr>
                  <p:nvPr/>
                </p:nvCxnSpPr>
                <p:spPr>
                  <a:xfrm>
                    <a:off x="636271" y="3200400"/>
                    <a:ext cx="592728" cy="884789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Arrow Connector 36">
                    <a:extLst>
                      <a:ext uri="{FF2B5EF4-FFF2-40B4-BE49-F238E27FC236}">
                        <a16:creationId xmlns:a16="http://schemas.microsoft.com/office/drawing/2014/main" id="{6BA95429-1700-1A80-7686-D0703D2BC701}"/>
                      </a:ext>
                    </a:extLst>
                  </p:cNvPr>
                  <p:cNvCxnSpPr>
                    <a:cxnSpLocks/>
                    <a:stCxn id="28" idx="3"/>
                    <a:endCxn id="17" idx="0"/>
                  </p:cNvCxnSpPr>
                  <p:nvPr/>
                </p:nvCxnSpPr>
                <p:spPr>
                  <a:xfrm flipH="1">
                    <a:off x="2448741" y="3233059"/>
                    <a:ext cx="767443" cy="778328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795EB2B6-255D-46BF-0B40-241F8038681E}"/>
                      </a:ext>
                    </a:extLst>
                  </p:cNvPr>
                  <p:cNvCxnSpPr>
                    <a:cxnSpLocks/>
                    <a:stCxn id="28" idx="3"/>
                    <a:endCxn id="18" idx="0"/>
                  </p:cNvCxnSpPr>
                  <p:nvPr/>
                </p:nvCxnSpPr>
                <p:spPr>
                  <a:xfrm>
                    <a:off x="3216184" y="3233059"/>
                    <a:ext cx="452" cy="1426028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E8DD50AB-490F-FDFB-7B96-DDBACF7526E9}"/>
                      </a:ext>
                    </a:extLst>
                  </p:cNvPr>
                  <p:cNvCxnSpPr>
                    <a:cxnSpLocks/>
                    <a:stCxn id="28" idx="3"/>
                    <a:endCxn id="19" idx="0"/>
                  </p:cNvCxnSpPr>
                  <p:nvPr/>
                </p:nvCxnSpPr>
                <p:spPr>
                  <a:xfrm>
                    <a:off x="3216184" y="3233059"/>
                    <a:ext cx="647700" cy="827314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05ACB462-C951-CCAA-134B-BA5BEF3E3AF4}"/>
                      </a:ext>
                    </a:extLst>
                  </p:cNvPr>
                  <p:cNvCxnSpPr>
                    <a:cxnSpLocks/>
                    <a:stCxn id="27" idx="3"/>
                    <a:endCxn id="20" idx="0"/>
                  </p:cNvCxnSpPr>
                  <p:nvPr/>
                </p:nvCxnSpPr>
                <p:spPr>
                  <a:xfrm flipH="1">
                    <a:off x="5404212" y="3254829"/>
                    <a:ext cx="723900" cy="745671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E2A8C27F-BB25-153A-57DA-6BD9527E5F36}"/>
                      </a:ext>
                    </a:extLst>
                  </p:cNvPr>
                  <p:cNvCxnSpPr>
                    <a:cxnSpLocks/>
                    <a:endCxn id="21" idx="0"/>
                  </p:cNvCxnSpPr>
                  <p:nvPr/>
                </p:nvCxnSpPr>
                <p:spPr>
                  <a:xfrm flipH="1">
                    <a:off x="6100898" y="3243943"/>
                    <a:ext cx="29301" cy="1453243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62A294BB-6541-2450-1792-6E75DABB52FD}"/>
                      </a:ext>
                    </a:extLst>
                  </p:cNvPr>
                  <p:cNvCxnSpPr>
                    <a:cxnSpLocks/>
                    <a:endCxn id="22" idx="0"/>
                  </p:cNvCxnSpPr>
                  <p:nvPr/>
                </p:nvCxnSpPr>
                <p:spPr>
                  <a:xfrm>
                    <a:off x="6139542" y="3265715"/>
                    <a:ext cx="592728" cy="794657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298C5AAF-356B-5C97-83E6-D3F9853E8337}"/>
                    </a:ext>
                  </a:extLst>
                </p:cNvPr>
                <p:cNvGrpSpPr/>
                <p:nvPr/>
              </p:nvGrpSpPr>
              <p:grpSpPr>
                <a:xfrm>
                  <a:off x="0" y="3973286"/>
                  <a:ext cx="7918269" cy="1028700"/>
                  <a:chOff x="0" y="0"/>
                  <a:chExt cx="7918269" cy="1028700"/>
                </a:xfrm>
              </p:grpSpPr>
              <p:sp>
                <p:nvSpPr>
                  <p:cNvPr id="14" name="Text Box 70">
                    <a:extLst>
                      <a:ext uri="{FF2B5EF4-FFF2-40B4-BE49-F238E27FC236}">
                        <a16:creationId xmlns:a16="http://schemas.microsoft.com/office/drawing/2014/main" id="{5951C7A4-EE18-0716-6F6A-C84F5BB29BF8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1120140" cy="335280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192.168.1.128/26</a:t>
                    </a:r>
                  </a:p>
                </p:txBody>
              </p:sp>
              <p:sp>
                <p:nvSpPr>
                  <p:cNvPr id="15" name="Text Box 70">
                    <a:extLst>
                      <a:ext uri="{FF2B5EF4-FFF2-40B4-BE49-F238E27FC236}">
                        <a16:creationId xmlns:a16="http://schemas.microsoft.com/office/drawing/2014/main" id="{C03DB84D-386A-52C4-1E1A-3E7AE41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665510" y="719325"/>
                    <a:ext cx="1120140" cy="304800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6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192.168.1.64/26</a:t>
                    </a:r>
                  </a:p>
                </p:txBody>
              </p:sp>
              <p:sp>
                <p:nvSpPr>
                  <p:cNvPr id="16" name="Text Box 70">
                    <a:extLst>
                      <a:ext uri="{FF2B5EF4-FFF2-40B4-BE49-F238E27FC236}">
                        <a16:creationId xmlns:a16="http://schemas.microsoft.com/office/drawing/2014/main" id="{82822FF0-31B7-24D1-B6EA-13B7C4E16EDB}"/>
                      </a:ext>
                    </a:extLst>
                  </p:cNvPr>
                  <p:cNvSpPr txBox="1"/>
                  <p:nvPr/>
                </p:nvSpPr>
                <p:spPr>
                  <a:xfrm>
                    <a:off x="1294858" y="111902"/>
                    <a:ext cx="1120140" cy="304800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6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192.168.1.0/26</a:t>
                    </a:r>
                  </a:p>
                </p:txBody>
              </p:sp>
              <p:sp>
                <p:nvSpPr>
                  <p:cNvPr id="17" name="Text Box 70">
                    <a:extLst>
                      <a:ext uri="{FF2B5EF4-FFF2-40B4-BE49-F238E27FC236}">
                        <a16:creationId xmlns:a16="http://schemas.microsoft.com/office/drawing/2014/main" id="{9E899231-31CF-66CF-70DC-98699D6E4E5F}"/>
                      </a:ext>
                    </a:extLst>
                  </p:cNvPr>
                  <p:cNvSpPr txBox="1"/>
                  <p:nvPr/>
                </p:nvSpPr>
                <p:spPr>
                  <a:xfrm>
                    <a:off x="2514600" y="38100"/>
                    <a:ext cx="1120140" cy="304800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192.168.2.128/26</a:t>
                    </a:r>
                  </a:p>
                </p:txBody>
              </p:sp>
              <p:sp>
                <p:nvSpPr>
                  <p:cNvPr id="18" name="Text Box 70">
                    <a:extLst>
                      <a:ext uri="{FF2B5EF4-FFF2-40B4-BE49-F238E27FC236}">
                        <a16:creationId xmlns:a16="http://schemas.microsoft.com/office/drawing/2014/main" id="{9A00B588-FD22-E0E5-407D-758132D1B07D}"/>
                      </a:ext>
                    </a:extLst>
                  </p:cNvPr>
                  <p:cNvSpPr txBox="1"/>
                  <p:nvPr/>
                </p:nvSpPr>
                <p:spPr>
                  <a:xfrm>
                    <a:off x="3282495" y="685801"/>
                    <a:ext cx="1120140" cy="304800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6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192.168.2.64/26</a:t>
                    </a:r>
                  </a:p>
                </p:txBody>
              </p:sp>
              <p:sp>
                <p:nvSpPr>
                  <p:cNvPr id="19" name="Text Box 70">
                    <a:extLst>
                      <a:ext uri="{FF2B5EF4-FFF2-40B4-BE49-F238E27FC236}">
                        <a16:creationId xmlns:a16="http://schemas.microsoft.com/office/drawing/2014/main" id="{00F8ED35-9BB1-8DE1-F3DD-F454AC6F18B1}"/>
                      </a:ext>
                    </a:extLst>
                  </p:cNvPr>
                  <p:cNvSpPr txBox="1"/>
                  <p:nvPr/>
                </p:nvSpPr>
                <p:spPr>
                  <a:xfrm>
                    <a:off x="3929743" y="87086"/>
                    <a:ext cx="1120140" cy="304800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192.168.2.0/26</a:t>
                    </a:r>
                  </a:p>
                </p:txBody>
              </p:sp>
              <p:sp>
                <p:nvSpPr>
                  <p:cNvPr id="20" name="Text Box 70">
                    <a:extLst>
                      <a:ext uri="{FF2B5EF4-FFF2-40B4-BE49-F238E27FC236}">
                        <a16:creationId xmlns:a16="http://schemas.microsoft.com/office/drawing/2014/main" id="{DBC54924-8B3E-6D19-5E4D-AF952C2C5E1B}"/>
                      </a:ext>
                    </a:extLst>
                  </p:cNvPr>
                  <p:cNvSpPr txBox="1"/>
                  <p:nvPr/>
                </p:nvSpPr>
                <p:spPr>
                  <a:xfrm>
                    <a:off x="5470071" y="27214"/>
                    <a:ext cx="1120140" cy="304800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192.168.3.128/26</a:t>
                    </a:r>
                  </a:p>
                </p:txBody>
              </p:sp>
              <p:sp>
                <p:nvSpPr>
                  <p:cNvPr id="21" name="Text Box 70">
                    <a:extLst>
                      <a:ext uri="{FF2B5EF4-FFF2-40B4-BE49-F238E27FC236}">
                        <a16:creationId xmlns:a16="http://schemas.microsoft.com/office/drawing/2014/main" id="{166D2A00-630B-E5FD-757D-31083A4ABA6F}"/>
                      </a:ext>
                    </a:extLst>
                  </p:cNvPr>
                  <p:cNvSpPr txBox="1"/>
                  <p:nvPr/>
                </p:nvSpPr>
                <p:spPr>
                  <a:xfrm>
                    <a:off x="6166757" y="723900"/>
                    <a:ext cx="1120140" cy="304800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6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192.168.3.64/26</a:t>
                    </a:r>
                  </a:p>
                </p:txBody>
              </p:sp>
              <p:sp>
                <p:nvSpPr>
                  <p:cNvPr id="22" name="Text Box 70">
                    <a:extLst>
                      <a:ext uri="{FF2B5EF4-FFF2-40B4-BE49-F238E27FC236}">
                        <a16:creationId xmlns:a16="http://schemas.microsoft.com/office/drawing/2014/main" id="{A986FDBD-F237-01D1-59C0-41FF45C16B87}"/>
                      </a:ext>
                    </a:extLst>
                  </p:cNvPr>
                  <p:cNvSpPr txBox="1"/>
                  <p:nvPr/>
                </p:nvSpPr>
                <p:spPr>
                  <a:xfrm>
                    <a:off x="6798129" y="87086"/>
                    <a:ext cx="1120140" cy="304800"/>
                  </a:xfrm>
                  <a:prstGeom prst="rect">
                    <a:avLst/>
                  </a:prstGeom>
                  <a:noFill/>
                  <a:ln w="6350">
                    <a:solidFill>
                      <a:schemeClr val="bg1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</a:pPr>
                    <a:r>
                      <a:rPr lang="en-US" sz="1400" kern="1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192.168.3.0/26</a:t>
                    </a:r>
                  </a:p>
                </p:txBody>
              </p:sp>
            </p:grpSp>
          </p:grpSp>
          <p:sp>
            <p:nvSpPr>
              <p:cNvPr id="43" name="Text Box 66">
                <a:extLst>
                  <a:ext uri="{FF2B5EF4-FFF2-40B4-BE49-F238E27FC236}">
                    <a16:creationId xmlns:a16="http://schemas.microsoft.com/office/drawing/2014/main" id="{9F36F623-DA23-8F21-2438-BF71A3DC296F}"/>
                  </a:ext>
                </a:extLst>
              </p:cNvPr>
              <p:cNvSpPr txBox="1"/>
              <p:nvPr/>
            </p:nvSpPr>
            <p:spPr>
              <a:xfrm>
                <a:off x="9811294" y="3997190"/>
                <a:ext cx="1215163" cy="33636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Router 3</a:t>
                </a:r>
              </a:p>
            </p:txBody>
          </p:sp>
          <p:sp>
            <p:nvSpPr>
              <p:cNvPr id="44" name="Text Box 66">
                <a:extLst>
                  <a:ext uri="{FF2B5EF4-FFF2-40B4-BE49-F238E27FC236}">
                    <a16:creationId xmlns:a16="http://schemas.microsoft.com/office/drawing/2014/main" id="{781C802F-41C7-364F-3AE9-C96CCAA4F28E}"/>
                  </a:ext>
                </a:extLst>
              </p:cNvPr>
              <p:cNvSpPr txBox="1"/>
              <p:nvPr/>
            </p:nvSpPr>
            <p:spPr>
              <a:xfrm>
                <a:off x="5685340" y="3998672"/>
                <a:ext cx="1215163" cy="33636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kern="100" dirty="0"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Router 2</a:t>
                </a:r>
              </a:p>
            </p:txBody>
          </p:sp>
        </p:grpSp>
        <p:sp>
          <p:nvSpPr>
            <p:cNvPr id="72" name="Text Box 66">
              <a:extLst>
                <a:ext uri="{FF2B5EF4-FFF2-40B4-BE49-F238E27FC236}">
                  <a16:creationId xmlns:a16="http://schemas.microsoft.com/office/drawing/2014/main" id="{5895F3B3-6253-0CD4-E411-BFDA32B4B89E}"/>
                </a:ext>
              </a:extLst>
            </p:cNvPr>
            <p:cNvSpPr txBox="1"/>
            <p:nvPr/>
          </p:nvSpPr>
          <p:spPr>
            <a:xfrm>
              <a:off x="5013988" y="1234421"/>
              <a:ext cx="1468581" cy="33636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 Router</a:t>
              </a:r>
            </a:p>
          </p:txBody>
        </p:sp>
      </p:grp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29A0E3F3-ED60-332E-12C8-F6EB2C89D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988" y="1043142"/>
            <a:ext cx="9905999" cy="162825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 subnetworks are created each Department (out of which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 are used).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The remaining one subnetwork is reserved for future use.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8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967D-6127-9F50-A019-1901695A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2758"/>
            <a:ext cx="9905998" cy="14439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DHCP Server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6CF7-9911-9546-7891-94E75F81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93887"/>
            <a:ext cx="9905999" cy="354171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DHCP Server are configured on Routers of Each Department.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Separate pool was created for each subnetwork.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45F88-AAAD-F49A-E2C8-997A8CC7D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15" y="3054485"/>
            <a:ext cx="5032163" cy="3706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F2534B-6A04-3CD5-8EC7-1468E404D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220" y="3054485"/>
            <a:ext cx="4915586" cy="370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86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6222-512D-9F20-E7A3-4D975D24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 and Email server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9F54-A408-3904-B3E5-C09F3D72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3104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also set up a DNS server to resolve domain names to IP addresses.</a:t>
            </a:r>
          </a:p>
          <a:p>
            <a:r>
              <a:rPr lang="en-US" kern="100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email server was configured to handle incoming and outgoing email traffic using the domain mail.com 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9ADC6-05C0-83A8-3C38-E4200A98B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52" y="3241674"/>
            <a:ext cx="4842829" cy="3616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C4E556-521A-DBBD-5F25-CA68F4B33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864" y="2897422"/>
            <a:ext cx="4776425" cy="396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05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F966-963E-5DCC-64B5-FBE59B55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16600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82E5-BA62-2E65-3255-0872A6D8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6720"/>
            <a:ext cx="9905999" cy="409448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Both Static and Dynamic Routing is used in the Network.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The Route from Server Room to the Departments is configured using Static Routing.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The Route from one Department to the other Department is configured using RIP.</a:t>
            </a:r>
          </a:p>
        </p:txBody>
      </p:sp>
    </p:spTree>
    <p:extLst>
      <p:ext uri="{BB962C8B-B14F-4D97-AF65-F5344CB8AC3E}">
        <p14:creationId xmlns:p14="http://schemas.microsoft.com/office/powerpoint/2010/main" val="9755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9D5B233-D23D-2476-E5F4-8797AD32C987}"/>
              </a:ext>
            </a:extLst>
          </p:cNvPr>
          <p:cNvGrpSpPr/>
          <p:nvPr/>
        </p:nvGrpSpPr>
        <p:grpSpPr>
          <a:xfrm>
            <a:off x="101600" y="172720"/>
            <a:ext cx="11927840" cy="6452064"/>
            <a:chOff x="0" y="0"/>
            <a:chExt cx="7918269" cy="5123370"/>
          </a:xfrm>
        </p:grpSpPr>
        <p:sp>
          <p:nvSpPr>
            <p:cNvPr id="88" name="Text Box 66">
              <a:extLst>
                <a:ext uri="{FF2B5EF4-FFF2-40B4-BE49-F238E27FC236}">
                  <a16:creationId xmlns:a16="http://schemas.microsoft.com/office/drawing/2014/main" id="{AB125326-BAE8-9924-0671-52D3853C069D}"/>
                </a:ext>
              </a:extLst>
            </p:cNvPr>
            <p:cNvSpPr txBox="1"/>
            <p:nvPr/>
          </p:nvSpPr>
          <p:spPr>
            <a:xfrm>
              <a:off x="2786743" y="266700"/>
              <a:ext cx="861060" cy="3124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DNS Server</a:t>
              </a:r>
            </a:p>
          </p:txBody>
        </p:sp>
        <p:sp>
          <p:nvSpPr>
            <p:cNvPr id="89" name="Text Box 66">
              <a:extLst>
                <a:ext uri="{FF2B5EF4-FFF2-40B4-BE49-F238E27FC236}">
                  <a16:creationId xmlns:a16="http://schemas.microsoft.com/office/drawing/2014/main" id="{3E99D056-8F1A-840E-DA7E-E06B8E1AE0AF}"/>
                </a:ext>
              </a:extLst>
            </p:cNvPr>
            <p:cNvSpPr txBox="1"/>
            <p:nvPr/>
          </p:nvSpPr>
          <p:spPr>
            <a:xfrm>
              <a:off x="5372100" y="304800"/>
              <a:ext cx="861060" cy="3124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chemeClr val="bg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Mail Server</a:t>
              </a:r>
            </a:p>
          </p:txBody>
        </p:sp>
        <p:sp>
          <p:nvSpPr>
            <p:cNvPr id="90" name="Text Box 66">
              <a:extLst>
                <a:ext uri="{FF2B5EF4-FFF2-40B4-BE49-F238E27FC236}">
                  <a16:creationId xmlns:a16="http://schemas.microsoft.com/office/drawing/2014/main" id="{478C92A9-A3EE-870C-7F05-5CDF3BB94F90}"/>
                </a:ext>
              </a:extLst>
            </p:cNvPr>
            <p:cNvSpPr txBox="1"/>
            <p:nvPr/>
          </p:nvSpPr>
          <p:spPr>
            <a:xfrm>
              <a:off x="3390706" y="1333476"/>
              <a:ext cx="899160" cy="266724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>
                  <a:solidFill>
                    <a:schemeClr val="bg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Main Router</a:t>
              </a:r>
            </a:p>
          </p:txBody>
        </p:sp>
        <p:sp>
          <p:nvSpPr>
            <p:cNvPr id="91" name="Text Box 66">
              <a:extLst>
                <a:ext uri="{FF2B5EF4-FFF2-40B4-BE49-F238E27FC236}">
                  <a16:creationId xmlns:a16="http://schemas.microsoft.com/office/drawing/2014/main" id="{CA3E056D-3DBF-7EE5-5B45-B8B963C43E79}"/>
                </a:ext>
              </a:extLst>
            </p:cNvPr>
            <p:cNvSpPr txBox="1"/>
            <p:nvPr/>
          </p:nvSpPr>
          <p:spPr>
            <a:xfrm>
              <a:off x="917331" y="2658549"/>
              <a:ext cx="853440" cy="2362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Router 1</a:t>
              </a:r>
            </a:p>
          </p:txBody>
        </p:sp>
        <p:sp>
          <p:nvSpPr>
            <p:cNvPr id="92" name="Text Box 66">
              <a:extLst>
                <a:ext uri="{FF2B5EF4-FFF2-40B4-BE49-F238E27FC236}">
                  <a16:creationId xmlns:a16="http://schemas.microsoft.com/office/drawing/2014/main" id="{1BE1EC81-79A3-A041-7179-1AB1469BA46E}"/>
                </a:ext>
              </a:extLst>
            </p:cNvPr>
            <p:cNvSpPr txBox="1"/>
            <p:nvPr/>
          </p:nvSpPr>
          <p:spPr>
            <a:xfrm>
              <a:off x="3273520" y="2705705"/>
              <a:ext cx="681795" cy="2362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Router 2</a:t>
              </a:r>
            </a:p>
          </p:txBody>
        </p:sp>
        <p:sp>
          <p:nvSpPr>
            <p:cNvPr id="93" name="Text Box 66">
              <a:extLst>
                <a:ext uri="{FF2B5EF4-FFF2-40B4-BE49-F238E27FC236}">
                  <a16:creationId xmlns:a16="http://schemas.microsoft.com/office/drawing/2014/main" id="{4335AA2B-F143-3FEC-DB9D-6D436B4ED486}"/>
                </a:ext>
              </a:extLst>
            </p:cNvPr>
            <p:cNvSpPr txBox="1"/>
            <p:nvPr/>
          </p:nvSpPr>
          <p:spPr>
            <a:xfrm>
              <a:off x="6470719" y="2727121"/>
              <a:ext cx="853440" cy="23622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kern="100" dirty="0">
                  <a:solidFill>
                    <a:schemeClr val="bg2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Router 3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51B8A15-4255-4FAC-75D7-EEB5F6386C52}"/>
                </a:ext>
              </a:extLst>
            </p:cNvPr>
            <p:cNvGrpSpPr/>
            <p:nvPr/>
          </p:nvGrpSpPr>
          <p:grpSpPr>
            <a:xfrm>
              <a:off x="0" y="0"/>
              <a:ext cx="7918269" cy="5123370"/>
              <a:chOff x="0" y="0"/>
              <a:chExt cx="7918269" cy="5123370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E0B8693-1636-3D29-09BF-C3A38CFBDB97}"/>
                  </a:ext>
                </a:extLst>
              </p:cNvPr>
              <p:cNvGrpSpPr/>
              <p:nvPr/>
            </p:nvGrpSpPr>
            <p:grpSpPr>
              <a:xfrm>
                <a:off x="560070" y="0"/>
                <a:ext cx="6654981" cy="4818570"/>
                <a:chOff x="-65859" y="0"/>
                <a:chExt cx="6654981" cy="4818570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6158DC2-529D-1543-6B59-B485B569D1F9}"/>
                    </a:ext>
                  </a:extLst>
                </p:cNvPr>
                <p:cNvSpPr/>
                <p:nvPr/>
              </p:nvSpPr>
              <p:spPr>
                <a:xfrm>
                  <a:off x="1627414" y="16329"/>
                  <a:ext cx="495300" cy="82296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59DFAA87-DA2A-4167-0551-84D2F38FFC08}"/>
                    </a:ext>
                  </a:extLst>
                </p:cNvPr>
                <p:cNvSpPr/>
                <p:nvPr/>
              </p:nvSpPr>
              <p:spPr>
                <a:xfrm>
                  <a:off x="4174671" y="0"/>
                  <a:ext cx="495300" cy="82296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8" name="Flowchart: Magnetic Disk 107">
                  <a:extLst>
                    <a:ext uri="{FF2B5EF4-FFF2-40B4-BE49-F238E27FC236}">
                      <a16:creationId xmlns:a16="http://schemas.microsoft.com/office/drawing/2014/main" id="{8B6C11B1-5156-4025-89FA-1E8DD38AE506}"/>
                    </a:ext>
                  </a:extLst>
                </p:cNvPr>
                <p:cNvSpPr/>
                <p:nvPr/>
              </p:nvSpPr>
              <p:spPr>
                <a:xfrm>
                  <a:off x="2781300" y="1692729"/>
                  <a:ext cx="822960" cy="304800"/>
                </a:xfrm>
                <a:prstGeom prst="flowChartMagneticDisk">
                  <a:avLst/>
                </a:prstGeom>
                <a:solidFill>
                  <a:schemeClr val="accent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9" name="Flowchart: Magnetic Disk 108">
                  <a:extLst>
                    <a:ext uri="{FF2B5EF4-FFF2-40B4-BE49-F238E27FC236}">
                      <a16:creationId xmlns:a16="http://schemas.microsoft.com/office/drawing/2014/main" id="{E89FB8DE-57F7-03A4-9342-B1712DE607B1}"/>
                    </a:ext>
                  </a:extLst>
                </p:cNvPr>
                <p:cNvSpPr/>
                <p:nvPr/>
              </p:nvSpPr>
              <p:spPr>
                <a:xfrm>
                  <a:off x="304800" y="2933700"/>
                  <a:ext cx="662940" cy="266700"/>
                </a:xfrm>
                <a:prstGeom prst="flowChartMagneticDisk">
                  <a:avLst/>
                </a:prstGeom>
                <a:solidFill>
                  <a:schemeClr val="accent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0" name="Flowchart: Magnetic Disk 109">
                  <a:extLst>
                    <a:ext uri="{FF2B5EF4-FFF2-40B4-BE49-F238E27FC236}">
                      <a16:creationId xmlns:a16="http://schemas.microsoft.com/office/drawing/2014/main" id="{CA27FB45-6FA3-3DD4-5E57-61056CB9BA7B}"/>
                    </a:ext>
                  </a:extLst>
                </p:cNvPr>
                <p:cNvSpPr/>
                <p:nvPr/>
              </p:nvSpPr>
              <p:spPr>
                <a:xfrm>
                  <a:off x="5796642" y="2988129"/>
                  <a:ext cx="662940" cy="266700"/>
                </a:xfrm>
                <a:prstGeom prst="flowChartMagneticDisk">
                  <a:avLst/>
                </a:prstGeom>
                <a:solidFill>
                  <a:schemeClr val="accent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Flowchart: Magnetic Disk 110">
                  <a:extLst>
                    <a:ext uri="{FF2B5EF4-FFF2-40B4-BE49-F238E27FC236}">
                      <a16:creationId xmlns:a16="http://schemas.microsoft.com/office/drawing/2014/main" id="{254F1B02-820E-2AC8-1A10-9B43FCA43596}"/>
                    </a:ext>
                  </a:extLst>
                </p:cNvPr>
                <p:cNvSpPr/>
                <p:nvPr/>
              </p:nvSpPr>
              <p:spPr>
                <a:xfrm>
                  <a:off x="2884714" y="2966358"/>
                  <a:ext cx="662940" cy="266700"/>
                </a:xfrm>
                <a:prstGeom prst="flowChartMagneticDisk">
                  <a:avLst/>
                </a:prstGeom>
                <a:solidFill>
                  <a:schemeClr val="accent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dirty="0"/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C5B2BDF0-3115-C3D4-27E6-4B4BDFFE29D8}"/>
                    </a:ext>
                  </a:extLst>
                </p:cNvPr>
                <p:cNvCxnSpPr/>
                <p:nvPr/>
              </p:nvCxnSpPr>
              <p:spPr>
                <a:xfrm>
                  <a:off x="1883228" y="838200"/>
                  <a:ext cx="922020" cy="88392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31653DEC-BBAB-8F58-3C5E-2F9A0E626DFB}"/>
                    </a:ext>
                  </a:extLst>
                </p:cNvPr>
                <p:cNvCxnSpPr/>
                <p:nvPr/>
              </p:nvCxnSpPr>
              <p:spPr>
                <a:xfrm flipH="1">
                  <a:off x="3581400" y="832758"/>
                  <a:ext cx="769620" cy="90678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DCF13BEC-08E2-64C8-0948-A0F6591C9C16}"/>
                    </a:ext>
                  </a:extLst>
                </p:cNvPr>
                <p:cNvCxnSpPr>
                  <a:cxnSpLocks/>
                  <a:stCxn id="108" idx="2"/>
                  <a:endCxn id="109" idx="0"/>
                </p:cNvCxnSpPr>
                <p:nvPr/>
              </p:nvCxnSpPr>
              <p:spPr>
                <a:xfrm flipH="1">
                  <a:off x="636270" y="1845129"/>
                  <a:ext cx="2145030" cy="1177471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152C0E29-D37F-122E-30B8-1FFBD784D73B}"/>
                    </a:ext>
                  </a:extLst>
                </p:cNvPr>
                <p:cNvCxnSpPr>
                  <a:cxnSpLocks/>
                  <a:stCxn id="108" idx="3"/>
                </p:cNvCxnSpPr>
                <p:nvPr/>
              </p:nvCxnSpPr>
              <p:spPr>
                <a:xfrm flipH="1">
                  <a:off x="3184071" y="1997529"/>
                  <a:ext cx="8709" cy="988423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1CBFFE0B-35CA-3245-9768-787A3197DBD3}"/>
                    </a:ext>
                  </a:extLst>
                </p:cNvPr>
                <p:cNvCxnSpPr>
                  <a:cxnSpLocks/>
                  <a:stCxn id="108" idx="4"/>
                  <a:endCxn id="110" idx="1"/>
                </p:cNvCxnSpPr>
                <p:nvPr/>
              </p:nvCxnSpPr>
              <p:spPr>
                <a:xfrm>
                  <a:off x="3604260" y="1845129"/>
                  <a:ext cx="2523852" cy="1143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AE49717F-E985-6547-30E2-199C55AE53D4}"/>
                    </a:ext>
                  </a:extLst>
                </p:cNvPr>
                <p:cNvCxnSpPr>
                  <a:cxnSpLocks/>
                  <a:stCxn id="109" idx="3"/>
                  <a:endCxn id="97" idx="0"/>
                </p:cNvCxnSpPr>
                <p:nvPr/>
              </p:nvCxnSpPr>
              <p:spPr>
                <a:xfrm flipH="1">
                  <a:off x="-65859" y="3200400"/>
                  <a:ext cx="702129" cy="772886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981882D4-06EC-946A-EE87-ADF701BCEFF3}"/>
                    </a:ext>
                  </a:extLst>
                </p:cNvPr>
                <p:cNvCxnSpPr>
                  <a:cxnSpLocks/>
                  <a:stCxn id="109" idx="3"/>
                  <a:endCxn id="98" idx="0"/>
                </p:cNvCxnSpPr>
                <p:nvPr/>
              </p:nvCxnSpPr>
              <p:spPr>
                <a:xfrm flipH="1">
                  <a:off x="584773" y="3200400"/>
                  <a:ext cx="51497" cy="1496786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A87B00FA-3534-B87B-A3DA-6DB1CAF891B0}"/>
                    </a:ext>
                  </a:extLst>
                </p:cNvPr>
                <p:cNvCxnSpPr>
                  <a:cxnSpLocks/>
                  <a:stCxn id="109" idx="3"/>
                  <a:endCxn id="99" idx="0"/>
                </p:cNvCxnSpPr>
                <p:nvPr/>
              </p:nvCxnSpPr>
              <p:spPr>
                <a:xfrm>
                  <a:off x="636270" y="3200400"/>
                  <a:ext cx="538843" cy="892629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8583FA3F-5F9F-AD40-3DA1-023801A6A611}"/>
                    </a:ext>
                  </a:extLst>
                </p:cNvPr>
                <p:cNvCxnSpPr>
                  <a:cxnSpLocks/>
                  <a:stCxn id="111" idx="3"/>
                  <a:endCxn id="100" idx="0"/>
                </p:cNvCxnSpPr>
                <p:nvPr/>
              </p:nvCxnSpPr>
              <p:spPr>
                <a:xfrm flipH="1">
                  <a:off x="2448742" y="3233058"/>
                  <a:ext cx="767442" cy="778328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40B836A3-1501-344A-AD2F-0777C33DF2A6}"/>
                    </a:ext>
                  </a:extLst>
                </p:cNvPr>
                <p:cNvCxnSpPr>
                  <a:cxnSpLocks/>
                  <a:stCxn id="111" idx="3"/>
                  <a:endCxn id="101" idx="0"/>
                </p:cNvCxnSpPr>
                <p:nvPr/>
              </p:nvCxnSpPr>
              <p:spPr>
                <a:xfrm flipH="1">
                  <a:off x="3214357" y="3233058"/>
                  <a:ext cx="1828" cy="1585512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B5164C16-2848-BBDC-D56B-8D2A5AB6F815}"/>
                    </a:ext>
                  </a:extLst>
                </p:cNvPr>
                <p:cNvCxnSpPr/>
                <p:nvPr/>
              </p:nvCxnSpPr>
              <p:spPr>
                <a:xfrm>
                  <a:off x="3194957" y="3238500"/>
                  <a:ext cx="449580" cy="81534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CCD9AB2E-133D-EA14-D660-41CCCC40ED9C}"/>
                    </a:ext>
                  </a:extLst>
                </p:cNvPr>
                <p:cNvCxnSpPr/>
                <p:nvPr/>
              </p:nvCxnSpPr>
              <p:spPr>
                <a:xfrm flipH="1">
                  <a:off x="5431971" y="3249386"/>
                  <a:ext cx="701040" cy="76962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607B6FA1-9220-EA22-7547-8F164D8CFF38}"/>
                    </a:ext>
                  </a:extLst>
                </p:cNvPr>
                <p:cNvCxnSpPr/>
                <p:nvPr/>
              </p:nvCxnSpPr>
              <p:spPr>
                <a:xfrm flipH="1">
                  <a:off x="6085114" y="3243943"/>
                  <a:ext cx="45085" cy="142494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74B3A3A3-16E3-F915-EFCB-471D964B294E}"/>
                    </a:ext>
                  </a:extLst>
                </p:cNvPr>
                <p:cNvCxnSpPr/>
                <p:nvPr/>
              </p:nvCxnSpPr>
              <p:spPr>
                <a:xfrm>
                  <a:off x="6139542" y="3265715"/>
                  <a:ext cx="449580" cy="81534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7CDBDC6-1FC6-2B82-6EC2-DA1B79FFD257}"/>
                  </a:ext>
                </a:extLst>
              </p:cNvPr>
              <p:cNvGrpSpPr/>
              <p:nvPr/>
            </p:nvGrpSpPr>
            <p:grpSpPr>
              <a:xfrm>
                <a:off x="0" y="3973286"/>
                <a:ext cx="7918269" cy="1150084"/>
                <a:chOff x="0" y="0"/>
                <a:chExt cx="7918269" cy="1150084"/>
              </a:xfrm>
            </p:grpSpPr>
            <p:sp>
              <p:nvSpPr>
                <p:cNvPr id="97" name="Text Box 70">
                  <a:extLst>
                    <a:ext uri="{FF2B5EF4-FFF2-40B4-BE49-F238E27FC236}">
                      <a16:creationId xmlns:a16="http://schemas.microsoft.com/office/drawing/2014/main" id="{F460B05C-B078-895F-108C-2A2B1D717341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1120140" cy="33528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600" kern="100">
                      <a:solidFill>
                        <a:schemeClr val="bg2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192.168.1.128/26</a:t>
                  </a:r>
                </a:p>
              </p:txBody>
            </p:sp>
            <p:sp>
              <p:nvSpPr>
                <p:cNvPr id="98" name="Text Box 70">
                  <a:extLst>
                    <a:ext uri="{FF2B5EF4-FFF2-40B4-BE49-F238E27FC236}">
                      <a16:creationId xmlns:a16="http://schemas.microsoft.com/office/drawing/2014/main" id="{E7920B7B-F925-D694-D027-544D1BF9D0F6}"/>
                    </a:ext>
                  </a:extLst>
                </p:cNvPr>
                <p:cNvSpPr txBox="1"/>
                <p:nvPr/>
              </p:nvSpPr>
              <p:spPr>
                <a:xfrm>
                  <a:off x="650631" y="723900"/>
                  <a:ext cx="1120140" cy="30480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600" kern="100" dirty="0">
                      <a:solidFill>
                        <a:schemeClr val="bg2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192.168.1.64/26</a:t>
                  </a:r>
                </a:p>
              </p:txBody>
            </p:sp>
            <p:sp>
              <p:nvSpPr>
                <p:cNvPr id="99" name="Text Box 70">
                  <a:extLst>
                    <a:ext uri="{FF2B5EF4-FFF2-40B4-BE49-F238E27FC236}">
                      <a16:creationId xmlns:a16="http://schemas.microsoft.com/office/drawing/2014/main" id="{FBBD328B-70FF-686D-2811-630EA4ABE17D}"/>
                    </a:ext>
                  </a:extLst>
                </p:cNvPr>
                <p:cNvSpPr txBox="1"/>
                <p:nvPr/>
              </p:nvSpPr>
              <p:spPr>
                <a:xfrm>
                  <a:off x="1240971" y="119743"/>
                  <a:ext cx="1120140" cy="30480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600" kern="100" dirty="0">
                      <a:solidFill>
                        <a:schemeClr val="bg2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192.168.1.0/26</a:t>
                  </a:r>
                </a:p>
              </p:txBody>
            </p:sp>
            <p:sp>
              <p:nvSpPr>
                <p:cNvPr id="100" name="Text Box 70">
                  <a:extLst>
                    <a:ext uri="{FF2B5EF4-FFF2-40B4-BE49-F238E27FC236}">
                      <a16:creationId xmlns:a16="http://schemas.microsoft.com/office/drawing/2014/main" id="{C46C0DFB-4CC4-782B-AACB-67F957BEC450}"/>
                    </a:ext>
                  </a:extLst>
                </p:cNvPr>
                <p:cNvSpPr txBox="1"/>
                <p:nvPr/>
              </p:nvSpPr>
              <p:spPr>
                <a:xfrm>
                  <a:off x="2514600" y="38100"/>
                  <a:ext cx="1120140" cy="30480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600" kern="100">
                      <a:solidFill>
                        <a:schemeClr val="bg2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192.168.2.128/26</a:t>
                  </a:r>
                </a:p>
              </p:txBody>
            </p:sp>
            <p:sp>
              <p:nvSpPr>
                <p:cNvPr id="101" name="Text Box 70">
                  <a:extLst>
                    <a:ext uri="{FF2B5EF4-FFF2-40B4-BE49-F238E27FC236}">
                      <a16:creationId xmlns:a16="http://schemas.microsoft.com/office/drawing/2014/main" id="{D3474B25-40F5-C58B-2D93-2A23FE7AF19E}"/>
                    </a:ext>
                  </a:extLst>
                </p:cNvPr>
                <p:cNvSpPr txBox="1"/>
                <p:nvPr/>
              </p:nvSpPr>
              <p:spPr>
                <a:xfrm>
                  <a:off x="3280215" y="845284"/>
                  <a:ext cx="1120140" cy="30480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600" kern="100">
                      <a:solidFill>
                        <a:schemeClr val="bg2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192.168.2.64/26</a:t>
                  </a:r>
                </a:p>
              </p:txBody>
            </p:sp>
            <p:sp>
              <p:nvSpPr>
                <p:cNvPr id="102" name="Text Box 70">
                  <a:extLst>
                    <a:ext uri="{FF2B5EF4-FFF2-40B4-BE49-F238E27FC236}">
                      <a16:creationId xmlns:a16="http://schemas.microsoft.com/office/drawing/2014/main" id="{7DE9DDFB-4133-4B17-FDE2-F82D4833531A}"/>
                    </a:ext>
                  </a:extLst>
                </p:cNvPr>
                <p:cNvSpPr txBox="1"/>
                <p:nvPr/>
              </p:nvSpPr>
              <p:spPr>
                <a:xfrm>
                  <a:off x="3929743" y="87086"/>
                  <a:ext cx="1120140" cy="30480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600" kern="100">
                      <a:solidFill>
                        <a:schemeClr val="bg2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192.168.2.0/26</a:t>
                  </a:r>
                </a:p>
              </p:txBody>
            </p:sp>
            <p:sp>
              <p:nvSpPr>
                <p:cNvPr id="103" name="Text Box 70">
                  <a:extLst>
                    <a:ext uri="{FF2B5EF4-FFF2-40B4-BE49-F238E27FC236}">
                      <a16:creationId xmlns:a16="http://schemas.microsoft.com/office/drawing/2014/main" id="{BCB3313D-4B36-73B5-71C7-8221819170C0}"/>
                    </a:ext>
                  </a:extLst>
                </p:cNvPr>
                <p:cNvSpPr txBox="1"/>
                <p:nvPr/>
              </p:nvSpPr>
              <p:spPr>
                <a:xfrm>
                  <a:off x="5470071" y="27214"/>
                  <a:ext cx="1120140" cy="30480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600" kern="100">
                      <a:solidFill>
                        <a:schemeClr val="bg2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192.168.3.128/26</a:t>
                  </a:r>
                </a:p>
              </p:txBody>
            </p:sp>
            <p:sp>
              <p:nvSpPr>
                <p:cNvPr id="104" name="Text Box 70">
                  <a:extLst>
                    <a:ext uri="{FF2B5EF4-FFF2-40B4-BE49-F238E27FC236}">
                      <a16:creationId xmlns:a16="http://schemas.microsoft.com/office/drawing/2014/main" id="{78D45746-5710-F1BF-9DDD-4351CE670825}"/>
                    </a:ext>
                  </a:extLst>
                </p:cNvPr>
                <p:cNvSpPr txBox="1"/>
                <p:nvPr/>
              </p:nvSpPr>
              <p:spPr>
                <a:xfrm>
                  <a:off x="6166757" y="723900"/>
                  <a:ext cx="1120140" cy="30480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600" kern="100">
                      <a:solidFill>
                        <a:schemeClr val="bg2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192.168.3.64/26</a:t>
                  </a:r>
                </a:p>
              </p:txBody>
            </p:sp>
            <p:sp>
              <p:nvSpPr>
                <p:cNvPr id="105" name="Text Box 70">
                  <a:extLst>
                    <a:ext uri="{FF2B5EF4-FFF2-40B4-BE49-F238E27FC236}">
                      <a16:creationId xmlns:a16="http://schemas.microsoft.com/office/drawing/2014/main" id="{B4ACCE80-862D-3686-ABD6-1AB83FDE12E7}"/>
                    </a:ext>
                  </a:extLst>
                </p:cNvPr>
                <p:cNvSpPr txBox="1"/>
                <p:nvPr/>
              </p:nvSpPr>
              <p:spPr>
                <a:xfrm>
                  <a:off x="6798129" y="87086"/>
                  <a:ext cx="1120140" cy="304800"/>
                </a:xfrm>
                <a:prstGeom prst="rect">
                  <a:avLst/>
                </a:prstGeom>
                <a:noFill/>
                <a:ln w="6350">
                  <a:solidFill>
                    <a:schemeClr val="bg1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1600" kern="100">
                      <a:solidFill>
                        <a:schemeClr val="bg2">
                          <a:lumMod val="50000"/>
                        </a:schemeClr>
                      </a:solidFill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192.168.3.0/26</a:t>
                  </a:r>
                </a:p>
              </p:txBody>
            </p:sp>
          </p:grp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C1437A6-FE0F-6FDA-93E8-513ED7B8378B}"/>
              </a:ext>
            </a:extLst>
          </p:cNvPr>
          <p:cNvGrpSpPr/>
          <p:nvPr/>
        </p:nvGrpSpPr>
        <p:grpSpPr>
          <a:xfrm>
            <a:off x="1273839" y="1937044"/>
            <a:ext cx="3682901" cy="2348320"/>
            <a:chOff x="91395" y="627782"/>
            <a:chExt cx="1996645" cy="2027106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54B96E0-9FC1-FF97-AAEB-D352B19EA124}"/>
                </a:ext>
              </a:extLst>
            </p:cNvPr>
            <p:cNvCxnSpPr/>
            <p:nvPr/>
          </p:nvCxnSpPr>
          <p:spPr>
            <a:xfrm flipH="1">
              <a:off x="2080116" y="627782"/>
              <a:ext cx="1079" cy="293101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8FD56AD-936E-AEFB-5A10-2C5D365E290B}"/>
                </a:ext>
              </a:extLst>
            </p:cNvPr>
            <p:cNvCxnSpPr/>
            <p:nvPr/>
          </p:nvCxnSpPr>
          <p:spPr>
            <a:xfrm flipH="1">
              <a:off x="91395" y="916970"/>
              <a:ext cx="1996645" cy="112560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F54A5E9-1B38-50E4-315D-F3552C38F665}"/>
                </a:ext>
              </a:extLst>
            </p:cNvPr>
            <p:cNvCxnSpPr/>
            <p:nvPr/>
          </p:nvCxnSpPr>
          <p:spPr>
            <a:xfrm>
              <a:off x="101489" y="2034256"/>
              <a:ext cx="0" cy="620632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7F37263-6C26-AD82-DDA2-0FEFA0299659}"/>
              </a:ext>
            </a:extLst>
          </p:cNvPr>
          <p:cNvGrpSpPr/>
          <p:nvPr/>
        </p:nvGrpSpPr>
        <p:grpSpPr>
          <a:xfrm>
            <a:off x="6636934" y="1950753"/>
            <a:ext cx="4333196" cy="2221429"/>
            <a:chOff x="-328246" y="762005"/>
            <a:chExt cx="2614100" cy="1858102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377F6CA-DC23-D155-3BF2-FFE8A5108422}"/>
                </a:ext>
              </a:extLst>
            </p:cNvPr>
            <p:cNvCxnSpPr/>
            <p:nvPr/>
          </p:nvCxnSpPr>
          <p:spPr>
            <a:xfrm>
              <a:off x="-328246" y="762005"/>
              <a:ext cx="54" cy="269687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EB66E50-55F2-48BD-5C6D-58D6DFFB7EE2}"/>
                </a:ext>
              </a:extLst>
            </p:cNvPr>
            <p:cNvCxnSpPr/>
            <p:nvPr/>
          </p:nvCxnSpPr>
          <p:spPr>
            <a:xfrm>
              <a:off x="-328246" y="1031713"/>
              <a:ext cx="2614100" cy="1050671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9CE3624-337F-91E7-9F5B-30C6FBC6F6BB}"/>
                </a:ext>
              </a:extLst>
            </p:cNvPr>
            <p:cNvCxnSpPr/>
            <p:nvPr/>
          </p:nvCxnSpPr>
          <p:spPr>
            <a:xfrm>
              <a:off x="2276785" y="2074621"/>
              <a:ext cx="0" cy="545486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5AE5E7D-079E-571E-2418-E3A7726DA13E}"/>
              </a:ext>
            </a:extLst>
          </p:cNvPr>
          <p:cNvGrpSpPr/>
          <p:nvPr/>
        </p:nvGrpSpPr>
        <p:grpSpPr>
          <a:xfrm flipH="1">
            <a:off x="6041707" y="2187916"/>
            <a:ext cx="8255" cy="2352012"/>
            <a:chOff x="-328246" y="583332"/>
            <a:chExt cx="58" cy="2177236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EA96DA9-E0DB-EE5B-D66F-A638A038D0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28192" y="583332"/>
              <a:ext cx="0" cy="44836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FE77E70-8AE3-F5FF-DE3E-386F40D9E4FA}"/>
                </a:ext>
              </a:extLst>
            </p:cNvPr>
            <p:cNvCxnSpPr/>
            <p:nvPr/>
          </p:nvCxnSpPr>
          <p:spPr>
            <a:xfrm>
              <a:off x="-328246" y="1026121"/>
              <a:ext cx="0" cy="1219211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F6A3B0C-3A57-F634-D597-5172F9B79735}"/>
                </a:ext>
              </a:extLst>
            </p:cNvPr>
            <p:cNvCxnSpPr/>
            <p:nvPr/>
          </p:nvCxnSpPr>
          <p:spPr>
            <a:xfrm>
              <a:off x="-328188" y="2215082"/>
              <a:ext cx="0" cy="545486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5C0AF0-DC12-4E0B-E3D0-B0AC25DCC3FA}"/>
              </a:ext>
            </a:extLst>
          </p:cNvPr>
          <p:cNvGrpSpPr/>
          <p:nvPr/>
        </p:nvGrpSpPr>
        <p:grpSpPr>
          <a:xfrm>
            <a:off x="2641562" y="2718447"/>
            <a:ext cx="2575222" cy="1803705"/>
            <a:chOff x="97231" y="0"/>
            <a:chExt cx="2426821" cy="1575890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215EE76-54E1-1585-AD5D-50BC706ABA79}"/>
                </a:ext>
              </a:extLst>
            </p:cNvPr>
            <p:cNvCxnSpPr/>
            <p:nvPr/>
          </p:nvCxnSpPr>
          <p:spPr>
            <a:xfrm flipV="1">
              <a:off x="98042" y="0"/>
              <a:ext cx="2426010" cy="955712"/>
            </a:xfrm>
            <a:prstGeom prst="straightConnector1">
              <a:avLst/>
            </a:prstGeom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E1D960C-F8B2-0690-7B44-12A2080CAEE9}"/>
                </a:ext>
              </a:extLst>
            </p:cNvPr>
            <p:cNvCxnSpPr/>
            <p:nvPr/>
          </p:nvCxnSpPr>
          <p:spPr>
            <a:xfrm flipH="1">
              <a:off x="2482695" y="0"/>
              <a:ext cx="19371" cy="1104900"/>
            </a:xfrm>
            <a:prstGeom prst="straightConnector1">
              <a:avLst/>
            </a:prstGeom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ABCE652-D05F-515E-620B-1D22BCA39984}"/>
                </a:ext>
              </a:extLst>
            </p:cNvPr>
            <p:cNvCxnSpPr/>
            <p:nvPr/>
          </p:nvCxnSpPr>
          <p:spPr>
            <a:xfrm flipV="1">
              <a:off x="97231" y="944312"/>
              <a:ext cx="0" cy="631578"/>
            </a:xfrm>
            <a:prstGeom prst="straightConnector1">
              <a:avLst/>
            </a:prstGeom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5D8D457-4C99-37AD-FD9D-B0DAB3716FAC}"/>
                </a:ext>
              </a:extLst>
            </p:cNvPr>
            <p:cNvCxnSpPr/>
            <p:nvPr/>
          </p:nvCxnSpPr>
          <p:spPr>
            <a:xfrm>
              <a:off x="2483347" y="1087313"/>
              <a:ext cx="0" cy="449234"/>
            </a:xfrm>
            <a:prstGeom prst="straightConnector1">
              <a:avLst/>
            </a:prstGeom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3E21E53-F004-13C4-A0F8-F6F111FFD642}"/>
              </a:ext>
            </a:extLst>
          </p:cNvPr>
          <p:cNvGrpSpPr/>
          <p:nvPr/>
        </p:nvGrpSpPr>
        <p:grpSpPr>
          <a:xfrm>
            <a:off x="6513747" y="2758897"/>
            <a:ext cx="3009531" cy="1678801"/>
            <a:chOff x="34551" y="-20174"/>
            <a:chExt cx="2134609" cy="1497544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F6DEE94-D7BA-604A-60E5-2C16E091C0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92" y="-20174"/>
              <a:ext cx="2120668" cy="914958"/>
            </a:xfrm>
            <a:prstGeom prst="straightConnector1">
              <a:avLst/>
            </a:prstGeom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40C14FD-F3C7-4AEA-424E-8D7F5807B3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51" y="-5"/>
              <a:ext cx="13941" cy="1092916"/>
            </a:xfrm>
            <a:prstGeom prst="straightConnector1">
              <a:avLst/>
            </a:prstGeom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DE56EED-E73C-ECEE-A71C-0E89AEA0E1E0}"/>
                </a:ext>
              </a:extLst>
            </p:cNvPr>
            <p:cNvCxnSpPr/>
            <p:nvPr/>
          </p:nvCxnSpPr>
          <p:spPr>
            <a:xfrm flipH="1" flipV="1">
              <a:off x="2167304" y="879231"/>
              <a:ext cx="0" cy="511113"/>
            </a:xfrm>
            <a:prstGeom prst="straightConnector1">
              <a:avLst/>
            </a:prstGeom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5E05177-EDB8-B627-F984-94D73D01BB43}"/>
                </a:ext>
              </a:extLst>
            </p:cNvPr>
            <p:cNvCxnSpPr/>
            <p:nvPr/>
          </p:nvCxnSpPr>
          <p:spPr>
            <a:xfrm flipH="1">
              <a:off x="39565" y="1069731"/>
              <a:ext cx="0" cy="407639"/>
            </a:xfrm>
            <a:prstGeom prst="straightConnector1">
              <a:avLst/>
            </a:prstGeom>
            <a:ln w="9525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0F14FF3-4C01-70D7-5028-75C5B9B9D91A}"/>
              </a:ext>
            </a:extLst>
          </p:cNvPr>
          <p:cNvSpPr/>
          <p:nvPr/>
        </p:nvSpPr>
        <p:spPr>
          <a:xfrm>
            <a:off x="9450403" y="1536164"/>
            <a:ext cx="223520" cy="229877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A7C9E2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Text Box 6">
            <a:extLst>
              <a:ext uri="{FF2B5EF4-FFF2-40B4-BE49-F238E27FC236}">
                <a16:creationId xmlns:a16="http://schemas.microsoft.com/office/drawing/2014/main" id="{61692E3D-6EE8-81E1-5537-F1A522C983C2}"/>
              </a:ext>
            </a:extLst>
          </p:cNvPr>
          <p:cNvSpPr txBox="1"/>
          <p:nvPr/>
        </p:nvSpPr>
        <p:spPr>
          <a:xfrm>
            <a:off x="9676671" y="1457062"/>
            <a:ext cx="1891112" cy="420864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Static Routing</a:t>
            </a:r>
          </a:p>
        </p:txBody>
      </p:sp>
      <p:sp>
        <p:nvSpPr>
          <p:cNvPr id="165" name="Text Box 6">
            <a:extLst>
              <a:ext uri="{FF2B5EF4-FFF2-40B4-BE49-F238E27FC236}">
                <a16:creationId xmlns:a16="http://schemas.microsoft.com/office/drawing/2014/main" id="{7D7F5155-9AC6-A01A-7BC1-E1836F7A3D4B}"/>
              </a:ext>
            </a:extLst>
          </p:cNvPr>
          <p:cNvSpPr txBox="1"/>
          <p:nvPr/>
        </p:nvSpPr>
        <p:spPr>
          <a:xfrm>
            <a:off x="9682964" y="1896839"/>
            <a:ext cx="2181083" cy="44461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Dynamic Routing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0AFFEA6-68DE-7F3C-D602-F114E1418623}"/>
              </a:ext>
            </a:extLst>
          </p:cNvPr>
          <p:cNvSpPr/>
          <p:nvPr/>
        </p:nvSpPr>
        <p:spPr>
          <a:xfrm>
            <a:off x="9453151" y="1980115"/>
            <a:ext cx="223520" cy="22987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rgbClr val="A6C9E2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932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308</TotalTime>
  <Words>283</Words>
  <Application>Microsoft Office PowerPoint</Application>
  <PresentationFormat>Widescreen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Times New Roman</vt:lpstr>
      <vt:lpstr>Tw Cen MT</vt:lpstr>
      <vt:lpstr>Circuit</vt:lpstr>
      <vt:lpstr>Cn lab project</vt:lpstr>
      <vt:lpstr>Network Topology</vt:lpstr>
      <vt:lpstr>Design of Departments</vt:lpstr>
      <vt:lpstr>Design of Server room</vt:lpstr>
      <vt:lpstr>Subnetting:</vt:lpstr>
      <vt:lpstr>DHCP Server Configuration</vt:lpstr>
      <vt:lpstr>DNS and Email server Configuration</vt:lpstr>
      <vt:lpstr>Routing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HUZAIFA</dc:creator>
  <cp:lastModifiedBy>S.S.T</cp:lastModifiedBy>
  <cp:revision>19</cp:revision>
  <dcterms:created xsi:type="dcterms:W3CDTF">2023-05-13T11:54:37Z</dcterms:created>
  <dcterms:modified xsi:type="dcterms:W3CDTF">2025-05-20T07:30:14Z</dcterms:modified>
</cp:coreProperties>
</file>