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71" r:id="rId3"/>
    <p:sldId id="272" r:id="rId4"/>
    <p:sldId id="273" r:id="rId5"/>
    <p:sldId id="274" r:id="rId6"/>
    <p:sldId id="281" r:id="rId7"/>
    <p:sldId id="282" r:id="rId8"/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3" r:id="rId23"/>
    <p:sldId id="278" r:id="rId24"/>
    <p:sldId id="279" r:id="rId25"/>
    <p:sldId id="280" r:id="rId26"/>
    <p:sldId id="275" r:id="rId27"/>
    <p:sldId id="277" r:id="rId28"/>
    <p:sldId id="276" r:id="rId2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Raleway" panose="020B0503030101060003" pitchFamily="34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>
      <p:cViewPr varScale="1">
        <p:scale>
          <a:sx n="120" d="100"/>
          <a:sy n="120" d="100"/>
        </p:scale>
        <p:origin x="200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bc4f10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bc4f101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bc4f101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bc4f101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bc4f101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bc4f101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bc4f101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bc4f101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bc4f101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bc4f101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32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2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096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39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bc4f101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bc4f101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59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bc4f101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bc4f101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bc4f10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bc4f101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c4f101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c4f101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c4f101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c4f101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bc4f101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bc4f101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bc4f101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bc4f101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bc4f101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bc4f101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bc4f101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bc4f101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25">
            <a:extLst>
              <a:ext uri="{FF2B5EF4-FFF2-40B4-BE49-F238E27FC236}">
                <a16:creationId xmlns:a16="http://schemas.microsoft.com/office/drawing/2014/main" id="{39D9D2B6-250E-9942-9A1A-805D8BF4B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 dirty="0">
                <a:solidFill>
                  <a:schemeClr val="accent5"/>
                </a:solidFill>
              </a:rPr>
              <a:t>Project Management and Agile Methodologies</a:t>
            </a:r>
            <a:endParaRPr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1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Product Backlog</a:t>
            </a: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</a:rPr>
              <a:t>Sprint Planning</a:t>
            </a:r>
            <a:endParaRPr sz="3000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Also known as Backlog Grooming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The Sprint </a:t>
            </a: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Sprint Review</a:t>
            </a: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Sprint Retrospective </a:t>
            </a:r>
            <a:endParaRPr sz="30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25">
            <a:extLst>
              <a:ext uri="{FF2B5EF4-FFF2-40B4-BE49-F238E27FC236}">
                <a16:creationId xmlns:a16="http://schemas.microsoft.com/office/drawing/2014/main" id="{65B53841-0EC3-4B49-A46E-0DEA92972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 dirty="0">
                <a:solidFill>
                  <a:schemeClr val="accent5"/>
                </a:solidFill>
              </a:rPr>
              <a:t>Project Management</a:t>
            </a:r>
            <a:endParaRPr sz="2400" u="sng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6BF3D-A4D5-744B-B584-4B70B12A719C}"/>
              </a:ext>
            </a:extLst>
          </p:cNvPr>
          <p:cNvSpPr txBox="1"/>
          <p:nvPr/>
        </p:nvSpPr>
        <p:spPr>
          <a:xfrm>
            <a:off x="348701" y="1552682"/>
            <a:ext cx="8262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Raleway"/>
              </a:rPr>
              <a:t>Project Management is not just a PLAN but determines….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Scope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Time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  <a:sym typeface="Raleway"/>
              </a:rPr>
              <a:t>Cost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Quality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Risks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Communication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Stakeholder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Resources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Procurement</a:t>
            </a:r>
          </a:p>
          <a:p>
            <a:pPr lvl="3"/>
            <a:r>
              <a:rPr lang="en-US" b="1" dirty="0">
                <a:solidFill>
                  <a:schemeClr val="accent5"/>
                </a:solidFill>
                <a:latin typeface="Raleway"/>
              </a:rPr>
              <a:t>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1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115000"/>
              </a:lnSpc>
              <a:spcBef>
                <a:spcPts val="1000"/>
              </a:spcBef>
            </a:pPr>
            <a:r>
              <a:rPr lang="en" sz="3600" dirty="0">
                <a:solidFill>
                  <a:schemeClr val="accent5"/>
                </a:solidFill>
              </a:rPr>
              <a:t>SCRUM Artifacts</a:t>
            </a:r>
            <a:br>
              <a:rPr lang="en" sz="3600" dirty="0">
                <a:solidFill>
                  <a:schemeClr val="accent5"/>
                </a:solidFill>
              </a:rPr>
            </a:br>
            <a:br>
              <a:rPr lang="en" sz="36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Scrum describes three primary artifacts: the Product Backlog, the Sprint Backlog, and the Product Increment.</a:t>
            </a:r>
            <a:br>
              <a:rPr lang="en-US" sz="1800" dirty="0">
                <a:solidFill>
                  <a:schemeClr val="accent5"/>
                </a:solidFill>
              </a:rPr>
            </a:b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Definition of Done</a:t>
            </a:r>
            <a:endParaRPr sz="1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3600" dirty="0">
                <a:solidFill>
                  <a:schemeClr val="accent5"/>
                </a:solidFill>
              </a:rPr>
            </a:br>
            <a:r>
              <a:rPr lang="en" sz="3600" dirty="0">
                <a:solidFill>
                  <a:schemeClr val="accent5"/>
                </a:solidFill>
              </a:rPr>
              <a:t>SCRUM VS Waterfall</a:t>
            </a:r>
            <a:endParaRPr sz="36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292538-33B1-A94A-98E0-989B78D9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" y="0"/>
            <a:ext cx="89298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3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2FFD8-ACA6-7C4C-A492-CF321225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82"/>
            <a:ext cx="8846288" cy="48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A7D95-F1CA-9045-8EAA-BBBF6CA1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0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Other Agile </a:t>
            </a:r>
            <a:r>
              <a:rPr lang="en-US" sz="3600" dirty="0">
                <a:solidFill>
                  <a:schemeClr val="accent5"/>
                </a:solidFill>
              </a:rPr>
              <a:t>Methodologies</a:t>
            </a:r>
            <a:endParaRPr sz="36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2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Lean Software Development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Kanban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Extreme Programming (XP)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Crystal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Dynamic Systems Development Method (DSDM)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Feature Driven Development (FDD)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TDD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CI/CD</a:t>
            </a:r>
            <a:br>
              <a:rPr lang="en-US" sz="2400" b="0" dirty="0"/>
            </a:br>
            <a:endParaRPr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3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Questions?</a:t>
            </a:r>
            <a:endParaRPr sz="36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25">
            <a:extLst>
              <a:ext uri="{FF2B5EF4-FFF2-40B4-BE49-F238E27FC236}">
                <a16:creationId xmlns:a16="http://schemas.microsoft.com/office/drawing/2014/main" id="{65B53841-0EC3-4B49-A46E-0DEA92972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 dirty="0">
                <a:solidFill>
                  <a:schemeClr val="accent5"/>
                </a:solidFill>
              </a:rPr>
              <a:t>Classic Project Management Approach</a:t>
            </a:r>
            <a:br>
              <a:rPr lang="en-US" sz="2400" u="sng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Micro Management</a:t>
            </a:r>
            <a:br>
              <a:rPr lang="en-US" sz="2400" u="sng" dirty="0">
                <a:solidFill>
                  <a:schemeClr val="accent5"/>
                </a:solidFill>
              </a:rPr>
            </a:br>
            <a:br>
              <a:rPr lang="en-US" sz="2400" u="sng" dirty="0">
                <a:solidFill>
                  <a:schemeClr val="accent5"/>
                </a:solidFill>
              </a:rPr>
            </a:br>
            <a:r>
              <a:rPr lang="en-US" sz="2400" u="sng" dirty="0">
                <a:solidFill>
                  <a:schemeClr val="accent5"/>
                </a:solidFill>
              </a:rPr>
              <a:t>Modern Project Management Approach</a:t>
            </a:r>
            <a:br>
              <a:rPr lang="en-US" sz="2400" u="sng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Triple M (Modern Mind Management)</a:t>
            </a:r>
            <a:endParaRPr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9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25">
            <a:extLst>
              <a:ext uri="{FF2B5EF4-FFF2-40B4-BE49-F238E27FC236}">
                <a16:creationId xmlns:a16="http://schemas.microsoft.com/office/drawing/2014/main" id="{65B53841-0EC3-4B49-A46E-0DEA92972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 dirty="0">
                <a:solidFill>
                  <a:schemeClr val="accent5"/>
                </a:solidFill>
              </a:rPr>
              <a:t>Waterfall Methodology </a:t>
            </a:r>
            <a:endParaRPr sz="24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5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64ED7-D0D9-5C4D-8093-76B68C7A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97"/>
            <a:ext cx="9144000" cy="28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3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8;p25">
            <a:extLst>
              <a:ext uri="{FF2B5EF4-FFF2-40B4-BE49-F238E27FC236}">
                <a16:creationId xmlns:a16="http://schemas.microsoft.com/office/drawing/2014/main" id="{65B53841-0EC3-4B49-A46E-0DEA92972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u="sng" dirty="0">
                <a:solidFill>
                  <a:schemeClr val="accent5"/>
                </a:solidFill>
              </a:rPr>
              <a:t>Agile Methodologies </a:t>
            </a:r>
            <a:endParaRPr sz="2400" u="sng" dirty="0">
              <a:solidFill>
                <a:schemeClr val="accent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C8D4F-DB72-1449-8CB9-6D349D869864}"/>
              </a:ext>
            </a:extLst>
          </p:cNvPr>
          <p:cNvSpPr/>
          <p:nvPr/>
        </p:nvSpPr>
        <p:spPr>
          <a:xfrm>
            <a:off x="348701" y="17063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SCRUM</a:t>
            </a:r>
          </a:p>
          <a:p>
            <a:r>
              <a:rPr lang="en-US" dirty="0">
                <a:solidFill>
                  <a:schemeClr val="accent5"/>
                </a:solidFill>
              </a:rPr>
              <a:t>Lean Software Development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Kanban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Extreme Programming (XP)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Crystal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Dynamic Systems Development Method (DSDM)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Feature Driven Development (FDD)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TDD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240569" y="510131"/>
            <a:ext cx="8512200" cy="433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accent5"/>
                </a:solidFill>
              </a:rPr>
              <a:t>What is Scrum?</a:t>
            </a:r>
            <a:endParaRPr sz="2400" u="sng" dirty="0">
              <a:solidFill>
                <a:schemeClr val="accent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" sz="1800" dirty="0">
                <a:solidFill>
                  <a:schemeClr val="accent5"/>
                </a:solidFill>
              </a:rPr>
              <a:t>A framework within which people can address complex adaptive problems, while productively and creatively delivering products of the highest possible value.</a:t>
            </a:r>
            <a:br>
              <a:rPr lang="en" sz="1800" dirty="0">
                <a:solidFill>
                  <a:schemeClr val="accent5"/>
                </a:solidFill>
              </a:rPr>
            </a:br>
            <a:br>
              <a:rPr lang="en" sz="1800" dirty="0">
                <a:solidFill>
                  <a:schemeClr val="accent5"/>
                </a:solidFill>
              </a:rPr>
            </a:br>
            <a:r>
              <a:rPr lang="en" sz="2400" u="sng" dirty="0">
                <a:solidFill>
                  <a:schemeClr val="accent5"/>
                </a:solidFill>
              </a:rPr>
              <a:t>Scrum Values:</a:t>
            </a:r>
            <a:br>
              <a:rPr lang="en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Courage, Commitment, Focus, Openness, and Respect</a:t>
            </a:r>
            <a:endParaRPr sz="18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accent5"/>
                </a:solidFill>
              </a:rPr>
              <a:t>Our main focus is on:</a:t>
            </a:r>
            <a:endParaRPr sz="2400" u="sng" dirty="0">
              <a:solidFill>
                <a:schemeClr val="accent5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1000"/>
              </a:spcBef>
              <a:buClr>
                <a:schemeClr val="accent5"/>
              </a:buClr>
              <a:buSzPts val="1800"/>
            </a:pPr>
            <a:r>
              <a:rPr lang="en" sz="1800" dirty="0">
                <a:solidFill>
                  <a:schemeClr val="accent5"/>
                </a:solidFill>
              </a:rPr>
              <a:t>Transparency </a:t>
            </a:r>
            <a:br>
              <a:rPr lang="en" sz="1800" dirty="0">
                <a:solidFill>
                  <a:schemeClr val="accent5"/>
                </a:solidFill>
              </a:rPr>
            </a:br>
            <a:r>
              <a:rPr lang="en" sz="1800" dirty="0">
                <a:solidFill>
                  <a:schemeClr val="accent5"/>
                </a:solidFill>
              </a:rPr>
              <a:t>Inspection </a:t>
            </a:r>
            <a:endParaRPr sz="1800" dirty="0">
              <a:solidFill>
                <a:schemeClr val="accent5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</a:pPr>
            <a:r>
              <a:rPr lang="en" sz="1800" dirty="0">
                <a:solidFill>
                  <a:schemeClr val="accent5"/>
                </a:solidFill>
              </a:rPr>
              <a:t>Adaptation</a:t>
            </a:r>
            <a:endParaRPr sz="18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</a:rPr>
              <a:t>How we use Scrum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accent5"/>
                </a:solidFill>
              </a:rPr>
              <a:t>Roles that we have:</a:t>
            </a:r>
            <a:endParaRPr sz="2400" u="sng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 dirty="0">
                <a:solidFill>
                  <a:schemeClr val="accent5"/>
                </a:solidFill>
              </a:rPr>
              <a:t>Scrum Master </a:t>
            </a:r>
            <a:endParaRPr sz="1800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 dirty="0">
                <a:solidFill>
                  <a:schemeClr val="accent5"/>
                </a:solidFill>
              </a:rPr>
              <a:t>Product Owner </a:t>
            </a:r>
            <a:endParaRPr sz="1800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 dirty="0">
                <a:solidFill>
                  <a:schemeClr val="accent5"/>
                </a:solidFill>
              </a:rPr>
              <a:t>Development Team</a:t>
            </a:r>
            <a:endParaRPr sz="18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5899" y="723125"/>
            <a:ext cx="8512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accent5"/>
                </a:solidFill>
              </a:rPr>
              <a:t>Scrum Events: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Sprint Planning 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The Sprint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Daily Scrum 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Sprint Review 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Sprint Retrospective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119</Words>
  <Application>Microsoft Macintosh PowerPoint</Application>
  <PresentationFormat>On-screen Show (16:9)</PresentationFormat>
  <Paragraphs>56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</vt:lpstr>
      <vt:lpstr>Raleway</vt:lpstr>
      <vt:lpstr>Arial</vt:lpstr>
      <vt:lpstr>Simple Light</vt:lpstr>
      <vt:lpstr>Swiss</vt:lpstr>
      <vt:lpstr>Project Management and Agile Methodologies</vt:lpstr>
      <vt:lpstr>Project Management</vt:lpstr>
      <vt:lpstr>Classic Project Management Approach Micro Management  Modern Project Management Approach Triple M (Modern Mind Management)</vt:lpstr>
      <vt:lpstr>Waterfall Methodology </vt:lpstr>
      <vt:lpstr>PowerPoint Presentation</vt:lpstr>
      <vt:lpstr>Agile Methodologies </vt:lpstr>
      <vt:lpstr>What is Scrum? A framework within which people can address complex adaptive problems, while productively and creatively delivering products of the highest possible value.  Scrum Values: Courage, Commitment, Focus, Openness, and Respect Our main focus is on: Transparency  Inspection  Adaptation </vt:lpstr>
      <vt:lpstr>How we use Scrum  Roles that we have: Scrum Master  Product Owner  Development Team </vt:lpstr>
      <vt:lpstr>Scrum Events: Sprint Planning  The Sprint Daily Scrum  Sprint Review  Sprint Retrospective  </vt:lpstr>
      <vt:lpstr> Product Backlog </vt:lpstr>
      <vt:lpstr>PowerPoint Presentation</vt:lpstr>
      <vt:lpstr> Sprint Planning Also known as Backlog Grooming  </vt:lpstr>
      <vt:lpstr>PowerPoint Presentation</vt:lpstr>
      <vt:lpstr> The Sprint  </vt:lpstr>
      <vt:lpstr>PowerPoint Presentation</vt:lpstr>
      <vt:lpstr> Sprint Review </vt:lpstr>
      <vt:lpstr>PowerPoint Presentation</vt:lpstr>
      <vt:lpstr> Sprint Retrospective   </vt:lpstr>
      <vt:lpstr>PowerPoint Presentation</vt:lpstr>
      <vt:lpstr>SCRUM Artifacts  Scrum describes three primary artifacts: the Product Backlog, the Sprint Backlog, and the Product Increment.  Definition of Done</vt:lpstr>
      <vt:lpstr>  SCRUM VS Waterfall </vt:lpstr>
      <vt:lpstr>PowerPoint Presentation</vt:lpstr>
      <vt:lpstr>PowerPoint Presentation</vt:lpstr>
      <vt:lpstr>PowerPoint Presentation</vt:lpstr>
      <vt:lpstr>  Other Agile Methodologies </vt:lpstr>
      <vt:lpstr>Lean Software Development Kanban Extreme Programming (XP) Crystal Dynamic Systems Development Method (DSDM) Feature Driven Development (FDD) TDD CI/CD </vt:lpstr>
      <vt:lpstr>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 A framework within which people can address complex adaptive problems, while productively and creatively delivering products of the highest possible value. Our main focus is on: Inspection  Adaptation Transparency  </dc:title>
  <cp:lastModifiedBy>Aiman Azhar</cp:lastModifiedBy>
  <cp:revision>10</cp:revision>
  <dcterms:modified xsi:type="dcterms:W3CDTF">2019-10-24T17:49:01Z</dcterms:modified>
</cp:coreProperties>
</file>