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Bin Nauman" initials="MBN" lastIdx="1" clrIdx="0">
    <p:extLst>
      <p:ext uri="{19B8F6BF-5375-455C-9EA6-DF929625EA0E}">
        <p15:presenceInfo xmlns:p15="http://schemas.microsoft.com/office/powerpoint/2012/main" userId="Muhammad Bin Nau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4" d="100"/>
          <a:sy n="164" d="100"/>
        </p:scale>
        <p:origin x="9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8D9D-AD7C-476F-B97A-8A170CF30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3534F-1067-457A-941B-B05360DD3E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55278C-990F-47CE-9660-74E5A62E5E77}"/>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5" name="Footer Placeholder 4">
            <a:extLst>
              <a:ext uri="{FF2B5EF4-FFF2-40B4-BE49-F238E27FC236}">
                <a16:creationId xmlns:a16="http://schemas.microsoft.com/office/drawing/2014/main" id="{2C1B403B-1CBC-4522-AF14-A524968F9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6A42E-BA28-41D5-98E8-906EF037CDDA}"/>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144663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BD43-6CF3-4D16-BE6D-FD769D0494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BB0D1D-7A2C-442F-BEF5-4DEF2CEAA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F5CD5-1389-4E15-B8D5-D37F1C573564}"/>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5" name="Footer Placeholder 4">
            <a:extLst>
              <a:ext uri="{FF2B5EF4-FFF2-40B4-BE49-F238E27FC236}">
                <a16:creationId xmlns:a16="http://schemas.microsoft.com/office/drawing/2014/main" id="{5416B4C5-EED9-4457-B216-186E23F22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449A3-36D8-4392-B968-8F54512112EE}"/>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1779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35AC9-67F0-40C0-8AED-E460970C0B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56644A-FF49-400A-96DC-CC899F2A5E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D305F-668D-4368-8BC7-917587713012}"/>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5" name="Footer Placeholder 4">
            <a:extLst>
              <a:ext uri="{FF2B5EF4-FFF2-40B4-BE49-F238E27FC236}">
                <a16:creationId xmlns:a16="http://schemas.microsoft.com/office/drawing/2014/main" id="{EED9F109-95B1-4206-9C4B-73C62EBAB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2A4F3-4F36-4EC0-94C8-39867DA2FBF4}"/>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29220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A139-EDA9-41C3-9276-D780D2C27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85E1A-9A9C-4FB1-A779-4FD84867D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EEC3D-57A7-4EBA-8838-763E0176C417}"/>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5" name="Footer Placeholder 4">
            <a:extLst>
              <a:ext uri="{FF2B5EF4-FFF2-40B4-BE49-F238E27FC236}">
                <a16:creationId xmlns:a16="http://schemas.microsoft.com/office/drawing/2014/main" id="{6015A2E1-AD51-4E7D-BEFF-143D5C89F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3A1D2-66F6-43CC-9F6C-20B64628BAA9}"/>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53014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7D46-566B-4BCF-A81E-A60DA2F29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BDEAF6-DDF9-4863-BC12-52EE85E60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F5AEE-6554-41E3-99BE-4143CD53396E}"/>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5" name="Footer Placeholder 4">
            <a:extLst>
              <a:ext uri="{FF2B5EF4-FFF2-40B4-BE49-F238E27FC236}">
                <a16:creationId xmlns:a16="http://schemas.microsoft.com/office/drawing/2014/main" id="{6ABF0E49-BB4C-4455-A8EC-C9EA7F1DD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CD3C6-4F68-4533-A8D0-19486FA95615}"/>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328015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3B25-60AE-41C1-839A-9C9C7DAA7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1E414-791D-4A1A-87DB-25E72BE078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E7B8EA-F8BA-4732-824A-B647CAE77E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A8CB77-7F06-47C2-BABA-E7207DB12128}"/>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6" name="Footer Placeholder 5">
            <a:extLst>
              <a:ext uri="{FF2B5EF4-FFF2-40B4-BE49-F238E27FC236}">
                <a16:creationId xmlns:a16="http://schemas.microsoft.com/office/drawing/2014/main" id="{EB42E180-A2F6-423A-AF09-7EEF5B655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DAD32-4FE6-4067-A49E-41A28F8C7F00}"/>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58390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2C48-99F0-43E7-A085-FA055C211F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564F0-439C-402C-8246-AB4BDBD6A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F9AF6-E410-4870-B03F-137CF42EA8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DE8A99-D4CD-4A8E-AF8E-65F536712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A4745-3584-43F0-AA8F-B91E667C0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37B048-8C43-4A35-9685-81273C26E2DF}"/>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8" name="Footer Placeholder 7">
            <a:extLst>
              <a:ext uri="{FF2B5EF4-FFF2-40B4-BE49-F238E27FC236}">
                <a16:creationId xmlns:a16="http://schemas.microsoft.com/office/drawing/2014/main" id="{24F35D30-3A94-4839-AF45-DFCF496D4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77A45-C5E3-41BF-B2C5-8CB6A0134D00}"/>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90387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365E-F3D5-4323-B794-FA0B9FFB8F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0560A8-72E7-445D-B21E-4DDCF6AFDE73}"/>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4" name="Footer Placeholder 3">
            <a:extLst>
              <a:ext uri="{FF2B5EF4-FFF2-40B4-BE49-F238E27FC236}">
                <a16:creationId xmlns:a16="http://schemas.microsoft.com/office/drawing/2014/main" id="{200339A1-0E82-4458-A2B3-879069E558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2C005-B9CC-4311-8922-C86FA409B9F9}"/>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410346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93802-6C80-4F7F-B79C-14692550F7C6}"/>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3" name="Footer Placeholder 2">
            <a:extLst>
              <a:ext uri="{FF2B5EF4-FFF2-40B4-BE49-F238E27FC236}">
                <a16:creationId xmlns:a16="http://schemas.microsoft.com/office/drawing/2014/main" id="{9F7967A3-AEB1-4F9D-9B74-5D3BEBCF7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439B62-7156-4F1E-A04B-EC7C61DD0A46}"/>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292806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812B-E4DF-4BA6-AFC1-CC8ABD8C1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AB31B2-C06E-4243-9B72-5853572DC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DD0EF-D37A-4833-9185-DE8920A2F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38937-B1F7-4610-AA47-5983EB85DAC5}"/>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6" name="Footer Placeholder 5">
            <a:extLst>
              <a:ext uri="{FF2B5EF4-FFF2-40B4-BE49-F238E27FC236}">
                <a16:creationId xmlns:a16="http://schemas.microsoft.com/office/drawing/2014/main" id="{8A518198-7EBF-4F60-A133-2FC5B4470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EC07E-8A11-4B92-91AA-23D294F62615}"/>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155990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7124-FC4B-4985-8B78-8956AC250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90144-1112-48CE-802A-FE6E81521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7B795D-B998-45AC-9112-BC823E472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BF899-76A6-4818-B58B-9F260C5B8345}"/>
              </a:ext>
            </a:extLst>
          </p:cNvPr>
          <p:cNvSpPr>
            <a:spLocks noGrp="1"/>
          </p:cNvSpPr>
          <p:nvPr>
            <p:ph type="dt" sz="half" idx="10"/>
          </p:nvPr>
        </p:nvSpPr>
        <p:spPr/>
        <p:txBody>
          <a:bodyPr/>
          <a:lstStyle/>
          <a:p>
            <a:fld id="{4B873804-8BA6-4006-973B-BDE1449D766B}" type="datetimeFigureOut">
              <a:rPr lang="en-US" smtClean="0"/>
              <a:t>10/11/2020</a:t>
            </a:fld>
            <a:endParaRPr lang="en-US"/>
          </a:p>
        </p:txBody>
      </p:sp>
      <p:sp>
        <p:nvSpPr>
          <p:cNvPr id="6" name="Footer Placeholder 5">
            <a:extLst>
              <a:ext uri="{FF2B5EF4-FFF2-40B4-BE49-F238E27FC236}">
                <a16:creationId xmlns:a16="http://schemas.microsoft.com/office/drawing/2014/main" id="{B65F52DF-EB27-40A2-89DE-5DA193C91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52D1-003C-4B6C-A19D-1865259DC155}"/>
              </a:ext>
            </a:extLst>
          </p:cNvPr>
          <p:cNvSpPr>
            <a:spLocks noGrp="1"/>
          </p:cNvSpPr>
          <p:nvPr>
            <p:ph type="sldNum" sz="quarter" idx="12"/>
          </p:nvPr>
        </p:nvSpPr>
        <p:spPr/>
        <p:txBody>
          <a:bodyPr/>
          <a:lstStyle/>
          <a:p>
            <a:fld id="{07D89CF5-93D6-4989-97BC-4487B9431381}" type="slidenum">
              <a:rPr lang="en-US" smtClean="0"/>
              <a:t>‹#›</a:t>
            </a:fld>
            <a:endParaRPr lang="en-US"/>
          </a:p>
        </p:txBody>
      </p:sp>
    </p:spTree>
    <p:extLst>
      <p:ext uri="{BB962C8B-B14F-4D97-AF65-F5344CB8AC3E}">
        <p14:creationId xmlns:p14="http://schemas.microsoft.com/office/powerpoint/2010/main" val="302894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35997-A23B-4988-944C-D49DB038A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A3B634-1442-4803-A10D-8B26DB5E4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5B1A0-3ED7-4B59-A6BA-9B4B44014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73804-8BA6-4006-973B-BDE1449D766B}" type="datetimeFigureOut">
              <a:rPr lang="en-US" smtClean="0"/>
              <a:t>10/11/2020</a:t>
            </a:fld>
            <a:endParaRPr lang="en-US"/>
          </a:p>
        </p:txBody>
      </p:sp>
      <p:sp>
        <p:nvSpPr>
          <p:cNvPr id="5" name="Footer Placeholder 4">
            <a:extLst>
              <a:ext uri="{FF2B5EF4-FFF2-40B4-BE49-F238E27FC236}">
                <a16:creationId xmlns:a16="http://schemas.microsoft.com/office/drawing/2014/main" id="{7C4B65EC-43C7-424A-A82B-5FFE5140C8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73F791-403D-4498-877F-C3772C7A3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89CF5-93D6-4989-97BC-4487B9431381}" type="slidenum">
              <a:rPr lang="en-US" smtClean="0"/>
              <a:t>‹#›</a:t>
            </a:fld>
            <a:endParaRPr lang="en-US"/>
          </a:p>
        </p:txBody>
      </p:sp>
    </p:spTree>
    <p:extLst>
      <p:ext uri="{BB962C8B-B14F-4D97-AF65-F5344CB8AC3E}">
        <p14:creationId xmlns:p14="http://schemas.microsoft.com/office/powerpoint/2010/main" val="296950215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3AA8-A019-4E8F-93FA-1497A1E3F4FE}"/>
              </a:ext>
            </a:extLst>
          </p:cNvPr>
          <p:cNvSpPr>
            <a:spLocks noGrp="1"/>
          </p:cNvSpPr>
          <p:nvPr>
            <p:ph type="ctrTitle"/>
          </p:nvPr>
        </p:nvSpPr>
        <p:spPr>
          <a:xfrm>
            <a:off x="7380407" y="743447"/>
            <a:ext cx="3973385" cy="3692028"/>
          </a:xfrm>
          <a:noFill/>
        </p:spPr>
        <p:txBody>
          <a:bodyPr>
            <a:normAutofit/>
          </a:bodyPr>
          <a:lstStyle/>
          <a:p>
            <a:r>
              <a:rPr lang="en-US" sz="5200" dirty="0"/>
              <a:t>The Three Laws of Robotics</a:t>
            </a:r>
          </a:p>
        </p:txBody>
      </p:sp>
      <p:sp>
        <p:nvSpPr>
          <p:cNvPr id="3" name="Subtitle 2">
            <a:extLst>
              <a:ext uri="{FF2B5EF4-FFF2-40B4-BE49-F238E27FC236}">
                <a16:creationId xmlns:a16="http://schemas.microsoft.com/office/drawing/2014/main" id="{97900832-7453-4C62-AFBD-1116406E7B16}"/>
              </a:ext>
            </a:extLst>
          </p:cNvPr>
          <p:cNvSpPr>
            <a:spLocks noGrp="1"/>
          </p:cNvSpPr>
          <p:nvPr>
            <p:ph type="subTitle" idx="1"/>
          </p:nvPr>
        </p:nvSpPr>
        <p:spPr>
          <a:xfrm>
            <a:off x="7380408" y="4629234"/>
            <a:ext cx="3973386" cy="1485319"/>
          </a:xfrm>
          <a:noFill/>
        </p:spPr>
        <p:txBody>
          <a:bodyPr>
            <a:normAutofit/>
          </a:bodyPr>
          <a:lstStyle/>
          <a:p>
            <a:r>
              <a:rPr lang="en-US" sz="2000" dirty="0"/>
              <a:t>And how it is not that simple for robots to stick to three performing principles</a:t>
            </a:r>
          </a:p>
        </p:txBody>
      </p:sp>
      <p:pic>
        <p:nvPicPr>
          <p:cNvPr id="7" name="Picture 6" descr="A picture containing diagram&#10;&#10;Description automatically generated">
            <a:extLst>
              <a:ext uri="{FF2B5EF4-FFF2-40B4-BE49-F238E27FC236}">
                <a16:creationId xmlns:a16="http://schemas.microsoft.com/office/drawing/2014/main" id="{B5C7F202-79C0-42F5-9185-AF733749C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3646" cy="6853646"/>
          </a:xfrm>
          <a:prstGeom prst="rect">
            <a:avLst/>
          </a:prstGeom>
        </p:spPr>
      </p:pic>
    </p:spTree>
    <p:extLst>
      <p:ext uri="{BB962C8B-B14F-4D97-AF65-F5344CB8AC3E}">
        <p14:creationId xmlns:p14="http://schemas.microsoft.com/office/powerpoint/2010/main" val="294366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87F3E31F-D74A-4145-BDF0-17ED87B8933D}"/>
              </a:ext>
            </a:extLst>
          </p:cNvPr>
          <p:cNvSpPr>
            <a:spLocks noGrp="1" noChangeArrowheads="1"/>
          </p:cNvSpPr>
          <p:nvPr>
            <p:ph type="title"/>
          </p:nvPr>
        </p:nvSpPr>
        <p:spPr bwMode="auto">
          <a:xfrm>
            <a:off x="54243" y="902671"/>
            <a:ext cx="10639050" cy="21242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First Law</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 robot may not injure a human being or, through inaction, allow a human being to come to harm.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Second Law</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 robot must obey the orders given it by human beings except where such orders would conflict with the First Law.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Third Law</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 robot must protect its own existence as long as such protection does not conflict with the First or Second Law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22A7B065-43D1-4F58-8B16-3ADF2F83E540}"/>
              </a:ext>
            </a:extLst>
          </p:cNvPr>
          <p:cNvSpPr>
            <a:spLocks noChangeArrowheads="1"/>
          </p:cNvSpPr>
          <p:nvPr/>
        </p:nvSpPr>
        <p:spPr bwMode="auto">
          <a:xfrm>
            <a:off x="85240" y="2692579"/>
            <a:ext cx="7548973" cy="11086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Zeroth Law</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 robot may not harm humanity, or, by inaction, allow humanity to come to harm.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025273F-D8EA-464A-B80A-37A800AB6C3B}"/>
              </a:ext>
            </a:extLst>
          </p:cNvPr>
          <p:cNvSpPr txBox="1"/>
          <p:nvPr/>
        </p:nvSpPr>
        <p:spPr>
          <a:xfrm>
            <a:off x="54243" y="426202"/>
            <a:ext cx="12096427" cy="400110"/>
          </a:xfrm>
          <a:prstGeom prst="rect">
            <a:avLst/>
          </a:prstGeom>
          <a:noFill/>
        </p:spPr>
        <p:txBody>
          <a:bodyPr wrap="square" rtlCol="0">
            <a:spAutoFit/>
          </a:bodyPr>
          <a:lstStyle/>
          <a:p>
            <a:pPr algn="ctr"/>
            <a:r>
              <a:rPr lang="en-US" sz="2000" b="1" u="sng" dirty="0"/>
              <a:t>What are the Laws of Robotics </a:t>
            </a:r>
          </a:p>
        </p:txBody>
      </p:sp>
      <p:sp>
        <p:nvSpPr>
          <p:cNvPr id="9" name="TextBox 8">
            <a:extLst>
              <a:ext uri="{FF2B5EF4-FFF2-40B4-BE49-F238E27FC236}">
                <a16:creationId xmlns:a16="http://schemas.microsoft.com/office/drawing/2014/main" id="{DE2F9988-4D4D-42A2-9C85-FA82000956D7}"/>
              </a:ext>
            </a:extLst>
          </p:cNvPr>
          <p:cNvSpPr txBox="1"/>
          <p:nvPr/>
        </p:nvSpPr>
        <p:spPr>
          <a:xfrm>
            <a:off x="259596" y="3801211"/>
            <a:ext cx="10341244" cy="369332"/>
          </a:xfrm>
          <a:prstGeom prst="rect">
            <a:avLst/>
          </a:prstGeom>
          <a:noFill/>
        </p:spPr>
        <p:txBody>
          <a:bodyPr wrap="square" rtlCol="0">
            <a:spAutoFit/>
          </a:bodyPr>
          <a:lstStyle/>
          <a:p>
            <a:r>
              <a:rPr lang="en-US" dirty="0"/>
              <a:t>These are the Laws that the robot must perform</a:t>
            </a:r>
          </a:p>
        </p:txBody>
      </p:sp>
    </p:spTree>
    <p:extLst>
      <p:ext uri="{BB962C8B-B14F-4D97-AF65-F5344CB8AC3E}">
        <p14:creationId xmlns:p14="http://schemas.microsoft.com/office/powerpoint/2010/main" val="355521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A918-6C21-43F9-AB28-7C75AC8E0E4A}"/>
              </a:ext>
            </a:extLst>
          </p:cNvPr>
          <p:cNvSpPr>
            <a:spLocks noGrp="1"/>
          </p:cNvSpPr>
          <p:nvPr>
            <p:ph type="title"/>
          </p:nvPr>
        </p:nvSpPr>
        <p:spPr/>
        <p:txBody>
          <a:bodyPr>
            <a:normAutofit/>
          </a:bodyPr>
          <a:lstStyle/>
          <a:p>
            <a:r>
              <a:rPr lang="en-US" sz="2800" u="sng" dirty="0"/>
              <a:t>Are we straying away from these Laws</a:t>
            </a:r>
          </a:p>
        </p:txBody>
      </p:sp>
      <p:sp>
        <p:nvSpPr>
          <p:cNvPr id="3" name="Content Placeholder 2">
            <a:extLst>
              <a:ext uri="{FF2B5EF4-FFF2-40B4-BE49-F238E27FC236}">
                <a16:creationId xmlns:a16="http://schemas.microsoft.com/office/drawing/2014/main" id="{7155F40A-B932-47EA-B3A5-E79C252A9F29}"/>
              </a:ext>
            </a:extLst>
          </p:cNvPr>
          <p:cNvSpPr>
            <a:spLocks noGrp="1"/>
          </p:cNvSpPr>
          <p:nvPr>
            <p:ph idx="1"/>
          </p:nvPr>
        </p:nvSpPr>
        <p:spPr/>
        <p:txBody>
          <a:bodyPr>
            <a:normAutofit/>
          </a:bodyPr>
          <a:lstStyle/>
          <a:p>
            <a:r>
              <a:rPr lang="en-US" sz="2000" dirty="0"/>
              <a:t>Are the laws obsolete Now. </a:t>
            </a:r>
          </a:p>
          <a:p>
            <a:r>
              <a:rPr lang="en-US" sz="2000" dirty="0"/>
              <a:t>Have robots evolved past the laws</a:t>
            </a:r>
          </a:p>
          <a:p>
            <a:r>
              <a:rPr lang="en-US" sz="2000" dirty="0"/>
              <a:t>Are new laws needed </a:t>
            </a:r>
          </a:p>
          <a:p>
            <a:r>
              <a:rPr lang="en-US" sz="2000" dirty="0"/>
              <a:t>Are the laws simply too simple for the complexities of robots of today</a:t>
            </a:r>
          </a:p>
          <a:p>
            <a:endParaRPr lang="en-US" sz="2000" dirty="0"/>
          </a:p>
          <a:p>
            <a:endParaRPr lang="en-US" sz="2000" dirty="0"/>
          </a:p>
          <a:p>
            <a:pPr marL="0" indent="0">
              <a:buNone/>
            </a:pPr>
            <a:r>
              <a:rPr lang="en-US" sz="2000" dirty="0"/>
              <a:t>If we have Strafed from the original intended performance of the robot then what should be the modern performances of a robot</a:t>
            </a:r>
          </a:p>
        </p:txBody>
      </p:sp>
    </p:spTree>
    <p:extLst>
      <p:ext uri="{BB962C8B-B14F-4D97-AF65-F5344CB8AC3E}">
        <p14:creationId xmlns:p14="http://schemas.microsoft.com/office/powerpoint/2010/main" val="75907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AA34-5B74-4F81-99FF-D5657C7802DD}"/>
              </a:ext>
            </a:extLst>
          </p:cNvPr>
          <p:cNvSpPr>
            <a:spLocks noGrp="1"/>
          </p:cNvSpPr>
          <p:nvPr>
            <p:ph type="title"/>
          </p:nvPr>
        </p:nvSpPr>
        <p:spPr/>
        <p:txBody>
          <a:bodyPr>
            <a:normAutofit/>
          </a:bodyPr>
          <a:lstStyle/>
          <a:p>
            <a:pPr algn="ctr"/>
            <a:r>
              <a:rPr lang="en-US" sz="2800" u="sng" dirty="0"/>
              <a:t>Should Robots Perform Bias </a:t>
            </a:r>
          </a:p>
        </p:txBody>
      </p:sp>
      <p:pic>
        <p:nvPicPr>
          <p:cNvPr id="5" name="Content Placeholder 4" descr="Graphical user interface, text, application&#10;&#10;Description automatically generated">
            <a:extLst>
              <a:ext uri="{FF2B5EF4-FFF2-40B4-BE49-F238E27FC236}">
                <a16:creationId xmlns:a16="http://schemas.microsoft.com/office/drawing/2014/main" id="{44C3B26A-950C-4538-8B52-74B9248A5A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4479" y="3998718"/>
            <a:ext cx="4747521" cy="2763079"/>
          </a:xfrm>
        </p:spPr>
      </p:pic>
      <p:pic>
        <p:nvPicPr>
          <p:cNvPr id="7" name="Picture 6" descr="Diagram&#10;&#10;Description automatically generated">
            <a:extLst>
              <a:ext uri="{FF2B5EF4-FFF2-40B4-BE49-F238E27FC236}">
                <a16:creationId xmlns:a16="http://schemas.microsoft.com/office/drawing/2014/main" id="{F7C4446A-763D-4785-98B9-209816EF1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467" y="1679584"/>
            <a:ext cx="4454396" cy="3001055"/>
          </a:xfrm>
          <a:prstGeom prst="rect">
            <a:avLst/>
          </a:prstGeom>
        </p:spPr>
      </p:pic>
      <p:pic>
        <p:nvPicPr>
          <p:cNvPr id="9" name="Picture 8" descr="Diagram&#10;&#10;Description automatically generated">
            <a:extLst>
              <a:ext uri="{FF2B5EF4-FFF2-40B4-BE49-F238E27FC236}">
                <a16:creationId xmlns:a16="http://schemas.microsoft.com/office/drawing/2014/main" id="{0BB1F5B2-BC0E-4B04-9744-512E751433A6}"/>
              </a:ext>
            </a:extLst>
          </p:cNvPr>
          <p:cNvPicPr>
            <a:picLocks noChangeAspect="1"/>
          </p:cNvPicPr>
          <p:nvPr/>
        </p:nvPicPr>
        <p:blipFill rotWithShape="1">
          <a:blip r:embed="rId4">
            <a:extLst>
              <a:ext uri="{28A0092B-C50C-407E-A947-70E740481C1C}">
                <a14:useLocalDpi xmlns:a14="http://schemas.microsoft.com/office/drawing/2010/main" val="0"/>
              </a:ext>
            </a:extLst>
          </a:blip>
          <a:srcRect t="10747" r="-689" b="15492"/>
          <a:stretch/>
        </p:blipFill>
        <p:spPr>
          <a:xfrm>
            <a:off x="0" y="4335652"/>
            <a:ext cx="3653725" cy="2084522"/>
          </a:xfrm>
          <a:prstGeom prst="rect">
            <a:avLst/>
          </a:prstGeom>
        </p:spPr>
      </p:pic>
      <p:sp>
        <p:nvSpPr>
          <p:cNvPr id="10" name="TextBox 9">
            <a:extLst>
              <a:ext uri="{FF2B5EF4-FFF2-40B4-BE49-F238E27FC236}">
                <a16:creationId xmlns:a16="http://schemas.microsoft.com/office/drawing/2014/main" id="{2DAAD4FF-EE02-4C06-8A6E-D36F0340E976}"/>
              </a:ext>
            </a:extLst>
          </p:cNvPr>
          <p:cNvSpPr txBox="1"/>
          <p:nvPr/>
        </p:nvSpPr>
        <p:spPr>
          <a:xfrm>
            <a:off x="244098" y="2018654"/>
            <a:ext cx="3239369" cy="1323439"/>
          </a:xfrm>
          <a:prstGeom prst="rect">
            <a:avLst/>
          </a:prstGeom>
          <a:noFill/>
        </p:spPr>
        <p:txBody>
          <a:bodyPr wrap="square" rtlCol="0">
            <a:spAutoFit/>
          </a:bodyPr>
          <a:lstStyle/>
          <a:p>
            <a:r>
              <a:rPr lang="en-US" sz="2000" dirty="0"/>
              <a:t>Should a robot choose who is worth living depending on social norms based on gender, income, productivity</a:t>
            </a:r>
          </a:p>
        </p:txBody>
      </p:sp>
      <p:sp>
        <p:nvSpPr>
          <p:cNvPr id="11" name="TextBox 10">
            <a:extLst>
              <a:ext uri="{FF2B5EF4-FFF2-40B4-BE49-F238E27FC236}">
                <a16:creationId xmlns:a16="http://schemas.microsoft.com/office/drawing/2014/main" id="{A661F1DA-67DD-45CB-BB20-BC294BEE0022}"/>
              </a:ext>
            </a:extLst>
          </p:cNvPr>
          <p:cNvSpPr txBox="1"/>
          <p:nvPr/>
        </p:nvSpPr>
        <p:spPr>
          <a:xfrm>
            <a:off x="8042329" y="1679584"/>
            <a:ext cx="3905573" cy="2554545"/>
          </a:xfrm>
          <a:prstGeom prst="rect">
            <a:avLst/>
          </a:prstGeom>
          <a:noFill/>
        </p:spPr>
        <p:txBody>
          <a:bodyPr wrap="square" rtlCol="0">
            <a:spAutoFit/>
          </a:bodyPr>
          <a:lstStyle/>
          <a:p>
            <a:r>
              <a:rPr lang="en-US" sz="1600" dirty="0"/>
              <a:t>Should the homeless person be sacrificed because he is not contributing to society</a:t>
            </a:r>
          </a:p>
          <a:p>
            <a:endParaRPr lang="en-US" sz="1600" dirty="0"/>
          </a:p>
          <a:p>
            <a:r>
              <a:rPr lang="en-US" sz="1600" dirty="0"/>
              <a:t>Should an elderly chosen because they have done their part and are no longer needed</a:t>
            </a:r>
          </a:p>
          <a:p>
            <a:endParaRPr lang="en-US" sz="1600" dirty="0"/>
          </a:p>
          <a:p>
            <a:r>
              <a:rPr lang="en-US" sz="1600" dirty="0"/>
              <a:t>Should the person not on the road be sacrificed because this will reduce the overall net loss even though he was not part of the incident </a:t>
            </a:r>
          </a:p>
        </p:txBody>
      </p:sp>
    </p:spTree>
    <p:extLst>
      <p:ext uri="{BB962C8B-B14F-4D97-AF65-F5344CB8AC3E}">
        <p14:creationId xmlns:p14="http://schemas.microsoft.com/office/powerpoint/2010/main" val="48716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505F-8E37-48D8-AA17-73D8F65E1C5E}"/>
              </a:ext>
            </a:extLst>
          </p:cNvPr>
          <p:cNvSpPr>
            <a:spLocks noGrp="1"/>
          </p:cNvSpPr>
          <p:nvPr>
            <p:ph type="title"/>
          </p:nvPr>
        </p:nvSpPr>
        <p:spPr/>
        <p:txBody>
          <a:bodyPr>
            <a:normAutofit/>
          </a:bodyPr>
          <a:lstStyle/>
          <a:p>
            <a:pPr algn="ctr"/>
            <a:r>
              <a:rPr lang="en-US" sz="2800" u="sng" dirty="0"/>
              <a:t>Should a robot perform hostility</a:t>
            </a:r>
          </a:p>
        </p:txBody>
      </p:sp>
      <p:pic>
        <p:nvPicPr>
          <p:cNvPr id="5" name="Content Placeholder 4" descr="A picture containing outdoor, ship, air, blue&#10;&#10;Description automatically generated">
            <a:extLst>
              <a:ext uri="{FF2B5EF4-FFF2-40B4-BE49-F238E27FC236}">
                <a16:creationId xmlns:a16="http://schemas.microsoft.com/office/drawing/2014/main" id="{B707DE20-DBDB-4DCE-B59F-B710EE9321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54" y="1785256"/>
            <a:ext cx="3485024" cy="4641418"/>
          </a:xfrm>
        </p:spPr>
      </p:pic>
      <p:sp>
        <p:nvSpPr>
          <p:cNvPr id="6" name="TextBox 5">
            <a:extLst>
              <a:ext uri="{FF2B5EF4-FFF2-40B4-BE49-F238E27FC236}">
                <a16:creationId xmlns:a16="http://schemas.microsoft.com/office/drawing/2014/main" id="{5DA3EBCC-FF05-4884-9F63-1E3E496806EE}"/>
              </a:ext>
            </a:extLst>
          </p:cNvPr>
          <p:cNvSpPr txBox="1"/>
          <p:nvPr/>
        </p:nvSpPr>
        <p:spPr>
          <a:xfrm>
            <a:off x="3679789" y="2048728"/>
            <a:ext cx="4719511" cy="707886"/>
          </a:xfrm>
          <a:prstGeom prst="rect">
            <a:avLst/>
          </a:prstGeom>
          <a:noFill/>
        </p:spPr>
        <p:txBody>
          <a:bodyPr wrap="square" rtlCol="0">
            <a:spAutoFit/>
          </a:bodyPr>
          <a:lstStyle/>
          <a:p>
            <a:r>
              <a:rPr lang="en-US" sz="2000" dirty="0"/>
              <a:t>Are these robots Performing?</a:t>
            </a:r>
          </a:p>
          <a:p>
            <a:r>
              <a:rPr lang="en-US" sz="2000" dirty="0"/>
              <a:t>Does it abide to the three Laws?</a:t>
            </a:r>
          </a:p>
        </p:txBody>
      </p:sp>
      <p:sp>
        <p:nvSpPr>
          <p:cNvPr id="7" name="TextBox 6">
            <a:extLst>
              <a:ext uri="{FF2B5EF4-FFF2-40B4-BE49-F238E27FC236}">
                <a16:creationId xmlns:a16="http://schemas.microsoft.com/office/drawing/2014/main" id="{47DD4B12-3AB6-489F-9E8C-5AC2FA1D1133}"/>
              </a:ext>
            </a:extLst>
          </p:cNvPr>
          <p:cNvSpPr txBox="1"/>
          <p:nvPr/>
        </p:nvSpPr>
        <p:spPr>
          <a:xfrm>
            <a:off x="3811184" y="3235234"/>
            <a:ext cx="4123508" cy="2031325"/>
          </a:xfrm>
          <a:prstGeom prst="rect">
            <a:avLst/>
          </a:prstGeom>
          <a:noFill/>
        </p:spPr>
        <p:txBody>
          <a:bodyPr wrap="square" rtlCol="0">
            <a:spAutoFit/>
          </a:bodyPr>
          <a:lstStyle/>
          <a:p>
            <a:r>
              <a:rPr lang="en-US" dirty="0"/>
              <a:t>Both Robots are protecting their creators. </a:t>
            </a:r>
          </a:p>
          <a:p>
            <a:r>
              <a:rPr lang="en-US" dirty="0"/>
              <a:t>But at what point is the robot not upholding its laws but rather fallen into the same trap as humans. Inheriting the flaws of human nature. Projecting race, hatred and no other manner of logical thinking.</a:t>
            </a:r>
          </a:p>
        </p:txBody>
      </p:sp>
      <p:pic>
        <p:nvPicPr>
          <p:cNvPr id="9" name="Picture 8" descr="A picture containing indoor, sitting, food, covered&#10;&#10;Description automatically generated">
            <a:extLst>
              <a:ext uri="{FF2B5EF4-FFF2-40B4-BE49-F238E27FC236}">
                <a16:creationId xmlns:a16="http://schemas.microsoft.com/office/drawing/2014/main" id="{CE57A7C6-316D-4F91-AF64-24A24058E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2694" y="1785256"/>
            <a:ext cx="3579032" cy="4663439"/>
          </a:xfrm>
          <a:prstGeom prst="rect">
            <a:avLst/>
          </a:prstGeom>
        </p:spPr>
      </p:pic>
    </p:spTree>
    <p:extLst>
      <p:ext uri="{BB962C8B-B14F-4D97-AF65-F5344CB8AC3E}">
        <p14:creationId xmlns:p14="http://schemas.microsoft.com/office/powerpoint/2010/main" val="230687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513-1473-478E-8BB1-59A773B139A8}"/>
              </a:ext>
            </a:extLst>
          </p:cNvPr>
          <p:cNvSpPr>
            <a:spLocks noGrp="1"/>
          </p:cNvSpPr>
          <p:nvPr>
            <p:ph type="title"/>
          </p:nvPr>
        </p:nvSpPr>
        <p:spPr/>
        <p:txBody>
          <a:bodyPr>
            <a:normAutofit/>
          </a:bodyPr>
          <a:lstStyle/>
          <a:p>
            <a:pPr algn="ctr"/>
            <a:r>
              <a:rPr lang="en-US" sz="2800" u="sng" dirty="0"/>
              <a:t>Should Robots perform Human Nature</a:t>
            </a:r>
          </a:p>
        </p:txBody>
      </p:sp>
      <p:sp>
        <p:nvSpPr>
          <p:cNvPr id="3" name="Content Placeholder 2">
            <a:extLst>
              <a:ext uri="{FF2B5EF4-FFF2-40B4-BE49-F238E27FC236}">
                <a16:creationId xmlns:a16="http://schemas.microsoft.com/office/drawing/2014/main" id="{C6650922-CDBA-41BC-B164-F1DA38D8696C}"/>
              </a:ext>
            </a:extLst>
          </p:cNvPr>
          <p:cNvSpPr>
            <a:spLocks noGrp="1"/>
          </p:cNvSpPr>
          <p:nvPr>
            <p:ph idx="1"/>
          </p:nvPr>
        </p:nvSpPr>
        <p:spPr/>
        <p:txBody>
          <a:bodyPr/>
          <a:lstStyle/>
          <a:p>
            <a:r>
              <a:rPr lang="en-US" sz="2000" dirty="0"/>
              <a:t>Do robots need rights</a:t>
            </a:r>
          </a:p>
          <a:p>
            <a:r>
              <a:rPr lang="en-US" sz="2000" dirty="0"/>
              <a:t>Should robots behave differently to people depending on their appearance</a:t>
            </a:r>
          </a:p>
          <a:p>
            <a:r>
              <a:rPr lang="en-US" sz="2000" dirty="0"/>
              <a:t>Should robots be competitive against humans in work environments </a:t>
            </a:r>
          </a:p>
          <a:p>
            <a:r>
              <a:rPr lang="en-US" sz="2000" dirty="0"/>
              <a:t>Should robots have the ability to make thoughts, generalizations and preferences </a:t>
            </a:r>
          </a:p>
          <a:p>
            <a:r>
              <a:rPr lang="en-US" sz="2000" dirty="0"/>
              <a:t>Should robots' express emotions </a:t>
            </a:r>
          </a:p>
          <a:p>
            <a:r>
              <a:rPr lang="en-US" sz="2000" dirty="0"/>
              <a:t>Should a robots be judged by other robots depending on the company that created it</a:t>
            </a:r>
          </a:p>
          <a:p>
            <a:pPr marL="0" indent="0">
              <a:buNone/>
            </a:pPr>
            <a:endParaRPr lang="en-US" dirty="0"/>
          </a:p>
        </p:txBody>
      </p:sp>
    </p:spTree>
    <p:extLst>
      <p:ext uri="{BB962C8B-B14F-4D97-AF65-F5344CB8AC3E}">
        <p14:creationId xmlns:p14="http://schemas.microsoft.com/office/powerpoint/2010/main" val="2171221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387</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Three Laws of Robotics</vt:lpstr>
      <vt:lpstr> First Law A robot may not injure a human being or, through inaction, allow a human being to come to harm. Second Law A robot must obey the orders given it by human beings except where such orders would conflict with the First Law. Third Law A robot must protect its own existence as long as such protection does not conflict with the First or Second Law </vt:lpstr>
      <vt:lpstr>Are we straying away from these Laws</vt:lpstr>
      <vt:lpstr>Should Robots Perform Bias </vt:lpstr>
      <vt:lpstr>Should a robot perform hostility</vt:lpstr>
      <vt:lpstr>Should Robots perform Human 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Three Laws of Robotics</dc:title>
  <dc:creator>Muhammad Bin Nauman</dc:creator>
  <cp:lastModifiedBy>Muhammad Bin Nauman</cp:lastModifiedBy>
  <cp:revision>10</cp:revision>
  <dcterms:created xsi:type="dcterms:W3CDTF">2020-10-11T14:07:55Z</dcterms:created>
  <dcterms:modified xsi:type="dcterms:W3CDTF">2020-10-11T16:03:16Z</dcterms:modified>
</cp:coreProperties>
</file>