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3425F98-A10C-4980-AEF3-9CCF7A5244D0}" type="datetimeFigureOut">
              <a:rPr lang="en-US" smtClean="0"/>
              <a:t>5/17/2023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F5511A4-11A2-4B32-9DCC-DA823E912D0E}" type="slidenum">
              <a:rPr lang="en-US" smtClean="0"/>
              <a:t>‹#›</a:t>
            </a:fld>
            <a:endParaRPr lang="en-US"/>
          </a:p>
        </p:txBody>
      </p:sp>
    </p:spTree>
    <p:extLst>
      <p:ext uri="{BB962C8B-B14F-4D97-AF65-F5344CB8AC3E}">
        <p14:creationId xmlns:p14="http://schemas.microsoft.com/office/powerpoint/2010/main" val="3767432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425F98-A10C-4980-AEF3-9CCF7A5244D0}"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5511A4-11A2-4B32-9DCC-DA823E912D0E}" type="slidenum">
              <a:rPr lang="en-US" smtClean="0"/>
              <a:t>‹#›</a:t>
            </a:fld>
            <a:endParaRPr lang="en-US"/>
          </a:p>
        </p:txBody>
      </p:sp>
    </p:spTree>
    <p:extLst>
      <p:ext uri="{BB962C8B-B14F-4D97-AF65-F5344CB8AC3E}">
        <p14:creationId xmlns:p14="http://schemas.microsoft.com/office/powerpoint/2010/main" val="660836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425F98-A10C-4980-AEF3-9CCF7A5244D0}"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5511A4-11A2-4B32-9DCC-DA823E912D0E}" type="slidenum">
              <a:rPr lang="en-US" smtClean="0"/>
              <a:t>‹#›</a:t>
            </a:fld>
            <a:endParaRPr lang="en-US"/>
          </a:p>
        </p:txBody>
      </p:sp>
    </p:spTree>
    <p:extLst>
      <p:ext uri="{BB962C8B-B14F-4D97-AF65-F5344CB8AC3E}">
        <p14:creationId xmlns:p14="http://schemas.microsoft.com/office/powerpoint/2010/main" val="2270323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425F98-A10C-4980-AEF3-9CCF7A5244D0}"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5511A4-11A2-4B32-9DCC-DA823E912D0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19981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425F98-A10C-4980-AEF3-9CCF7A5244D0}"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5511A4-11A2-4B32-9DCC-DA823E912D0E}" type="slidenum">
              <a:rPr lang="en-US" smtClean="0"/>
              <a:t>‹#›</a:t>
            </a:fld>
            <a:endParaRPr lang="en-US"/>
          </a:p>
        </p:txBody>
      </p:sp>
    </p:spTree>
    <p:extLst>
      <p:ext uri="{BB962C8B-B14F-4D97-AF65-F5344CB8AC3E}">
        <p14:creationId xmlns:p14="http://schemas.microsoft.com/office/powerpoint/2010/main" val="1315749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425F98-A10C-4980-AEF3-9CCF7A5244D0}" type="datetimeFigureOut">
              <a:rPr lang="en-US" smtClean="0"/>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5511A4-11A2-4B32-9DCC-DA823E912D0E}" type="slidenum">
              <a:rPr lang="en-US" smtClean="0"/>
              <a:t>‹#›</a:t>
            </a:fld>
            <a:endParaRPr lang="en-US"/>
          </a:p>
        </p:txBody>
      </p:sp>
    </p:spTree>
    <p:extLst>
      <p:ext uri="{BB962C8B-B14F-4D97-AF65-F5344CB8AC3E}">
        <p14:creationId xmlns:p14="http://schemas.microsoft.com/office/powerpoint/2010/main" val="1441061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425F98-A10C-4980-AEF3-9CCF7A5244D0}" type="datetimeFigureOut">
              <a:rPr lang="en-US" smtClean="0"/>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5511A4-11A2-4B32-9DCC-DA823E912D0E}" type="slidenum">
              <a:rPr lang="en-US" smtClean="0"/>
              <a:t>‹#›</a:t>
            </a:fld>
            <a:endParaRPr lang="en-US"/>
          </a:p>
        </p:txBody>
      </p:sp>
    </p:spTree>
    <p:extLst>
      <p:ext uri="{BB962C8B-B14F-4D97-AF65-F5344CB8AC3E}">
        <p14:creationId xmlns:p14="http://schemas.microsoft.com/office/powerpoint/2010/main" val="3376607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425F98-A10C-4980-AEF3-9CCF7A5244D0}"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511A4-11A2-4B32-9DCC-DA823E912D0E}" type="slidenum">
              <a:rPr lang="en-US" smtClean="0"/>
              <a:t>‹#›</a:t>
            </a:fld>
            <a:endParaRPr lang="en-US"/>
          </a:p>
        </p:txBody>
      </p:sp>
    </p:spTree>
    <p:extLst>
      <p:ext uri="{BB962C8B-B14F-4D97-AF65-F5344CB8AC3E}">
        <p14:creationId xmlns:p14="http://schemas.microsoft.com/office/powerpoint/2010/main" val="2994143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425F98-A10C-4980-AEF3-9CCF7A5244D0}"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511A4-11A2-4B32-9DCC-DA823E912D0E}" type="slidenum">
              <a:rPr lang="en-US" smtClean="0"/>
              <a:t>‹#›</a:t>
            </a:fld>
            <a:endParaRPr lang="en-US"/>
          </a:p>
        </p:txBody>
      </p:sp>
    </p:spTree>
    <p:extLst>
      <p:ext uri="{BB962C8B-B14F-4D97-AF65-F5344CB8AC3E}">
        <p14:creationId xmlns:p14="http://schemas.microsoft.com/office/powerpoint/2010/main" val="880986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425F98-A10C-4980-AEF3-9CCF7A5244D0}"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511A4-11A2-4B32-9DCC-DA823E912D0E}" type="slidenum">
              <a:rPr lang="en-US" smtClean="0"/>
              <a:t>‹#›</a:t>
            </a:fld>
            <a:endParaRPr lang="en-US"/>
          </a:p>
        </p:txBody>
      </p:sp>
    </p:spTree>
    <p:extLst>
      <p:ext uri="{BB962C8B-B14F-4D97-AF65-F5344CB8AC3E}">
        <p14:creationId xmlns:p14="http://schemas.microsoft.com/office/powerpoint/2010/main" val="3529490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425F98-A10C-4980-AEF3-9CCF7A5244D0}"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511A4-11A2-4B32-9DCC-DA823E912D0E}" type="slidenum">
              <a:rPr lang="en-US" smtClean="0"/>
              <a:t>‹#›</a:t>
            </a:fld>
            <a:endParaRPr lang="en-US"/>
          </a:p>
        </p:txBody>
      </p:sp>
    </p:spTree>
    <p:extLst>
      <p:ext uri="{BB962C8B-B14F-4D97-AF65-F5344CB8AC3E}">
        <p14:creationId xmlns:p14="http://schemas.microsoft.com/office/powerpoint/2010/main" val="1104179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425F98-A10C-4980-AEF3-9CCF7A5244D0}"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5511A4-11A2-4B32-9DCC-DA823E912D0E}" type="slidenum">
              <a:rPr lang="en-US" smtClean="0"/>
              <a:t>‹#›</a:t>
            </a:fld>
            <a:endParaRPr lang="en-US"/>
          </a:p>
        </p:txBody>
      </p:sp>
    </p:spTree>
    <p:extLst>
      <p:ext uri="{BB962C8B-B14F-4D97-AF65-F5344CB8AC3E}">
        <p14:creationId xmlns:p14="http://schemas.microsoft.com/office/powerpoint/2010/main" val="2887607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425F98-A10C-4980-AEF3-9CCF7A5244D0}" type="datetimeFigureOut">
              <a:rPr lang="en-US" smtClean="0"/>
              <a:t>5/17/2023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5511A4-11A2-4B32-9DCC-DA823E912D0E}" type="slidenum">
              <a:rPr lang="en-US" smtClean="0"/>
              <a:t>‹#›</a:t>
            </a:fld>
            <a:endParaRPr lang="en-US"/>
          </a:p>
        </p:txBody>
      </p:sp>
    </p:spTree>
    <p:extLst>
      <p:ext uri="{BB962C8B-B14F-4D97-AF65-F5344CB8AC3E}">
        <p14:creationId xmlns:p14="http://schemas.microsoft.com/office/powerpoint/2010/main" val="2361620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425F98-A10C-4980-AEF3-9CCF7A5244D0}" type="datetimeFigureOut">
              <a:rPr lang="en-US" smtClean="0"/>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5511A4-11A2-4B32-9DCC-DA823E912D0E}" type="slidenum">
              <a:rPr lang="en-US" smtClean="0"/>
              <a:t>‹#›</a:t>
            </a:fld>
            <a:endParaRPr lang="en-US"/>
          </a:p>
        </p:txBody>
      </p:sp>
    </p:spTree>
    <p:extLst>
      <p:ext uri="{BB962C8B-B14F-4D97-AF65-F5344CB8AC3E}">
        <p14:creationId xmlns:p14="http://schemas.microsoft.com/office/powerpoint/2010/main" val="1247339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425F98-A10C-4980-AEF3-9CCF7A5244D0}" type="datetimeFigureOut">
              <a:rPr lang="en-US" smtClean="0"/>
              <a:t>5/17/2023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5511A4-11A2-4B32-9DCC-DA823E912D0E}" type="slidenum">
              <a:rPr lang="en-US" smtClean="0"/>
              <a:t>‹#›</a:t>
            </a:fld>
            <a:endParaRPr lang="en-US"/>
          </a:p>
        </p:txBody>
      </p:sp>
    </p:spTree>
    <p:extLst>
      <p:ext uri="{BB962C8B-B14F-4D97-AF65-F5344CB8AC3E}">
        <p14:creationId xmlns:p14="http://schemas.microsoft.com/office/powerpoint/2010/main" val="148791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425F98-A10C-4980-AEF3-9CCF7A5244D0}"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5511A4-11A2-4B32-9DCC-DA823E912D0E}" type="slidenum">
              <a:rPr lang="en-US" smtClean="0"/>
              <a:t>‹#›</a:t>
            </a:fld>
            <a:endParaRPr lang="en-US"/>
          </a:p>
        </p:txBody>
      </p:sp>
    </p:spTree>
    <p:extLst>
      <p:ext uri="{BB962C8B-B14F-4D97-AF65-F5344CB8AC3E}">
        <p14:creationId xmlns:p14="http://schemas.microsoft.com/office/powerpoint/2010/main" val="458606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425F98-A10C-4980-AEF3-9CCF7A5244D0}"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5511A4-11A2-4B32-9DCC-DA823E912D0E}" type="slidenum">
              <a:rPr lang="en-US" smtClean="0"/>
              <a:t>‹#›</a:t>
            </a:fld>
            <a:endParaRPr lang="en-US"/>
          </a:p>
        </p:txBody>
      </p:sp>
    </p:spTree>
    <p:extLst>
      <p:ext uri="{BB962C8B-B14F-4D97-AF65-F5344CB8AC3E}">
        <p14:creationId xmlns:p14="http://schemas.microsoft.com/office/powerpoint/2010/main" val="1917099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3425F98-A10C-4980-AEF3-9CCF7A5244D0}" type="datetimeFigureOut">
              <a:rPr lang="en-US" smtClean="0"/>
              <a:t>5/17/2023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F5511A4-11A2-4B32-9DCC-DA823E912D0E}" type="slidenum">
              <a:rPr lang="en-US" smtClean="0"/>
              <a:t>‹#›</a:t>
            </a:fld>
            <a:endParaRPr lang="en-US"/>
          </a:p>
        </p:txBody>
      </p:sp>
    </p:spTree>
    <p:extLst>
      <p:ext uri="{BB962C8B-B14F-4D97-AF65-F5344CB8AC3E}">
        <p14:creationId xmlns:p14="http://schemas.microsoft.com/office/powerpoint/2010/main" val="375499153"/>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jp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jp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jpg"/><Relationship Id="rId11" Type="http://schemas.openxmlformats.org/officeDocument/2006/relationships/image" Target="../media/image24.png"/><Relationship Id="rId5" Type="http://schemas.openxmlformats.org/officeDocument/2006/relationships/image" Target="../media/image18.jpg"/><Relationship Id="rId10" Type="http://schemas.openxmlformats.org/officeDocument/2006/relationships/image" Target="../media/image23.png"/><Relationship Id="rId4" Type="http://schemas.openxmlformats.org/officeDocument/2006/relationships/image" Target="../media/image17.jp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9C09C-0897-ED24-2C68-7CA9C1174498}"/>
              </a:ext>
            </a:extLst>
          </p:cNvPr>
          <p:cNvSpPr>
            <a:spLocks noGrp="1"/>
          </p:cNvSpPr>
          <p:nvPr>
            <p:ph type="ctrTitle"/>
          </p:nvPr>
        </p:nvSpPr>
        <p:spPr>
          <a:xfrm>
            <a:off x="1982442" y="1833044"/>
            <a:ext cx="8791575" cy="3191911"/>
          </a:xfrm>
          <a:noFill/>
          <a:ln>
            <a:noFill/>
          </a:ln>
        </p:spPr>
        <p:style>
          <a:lnRef idx="0">
            <a:scrgbClr r="0" g="0" b="0"/>
          </a:lnRef>
          <a:fillRef idx="0">
            <a:scrgbClr r="0" g="0" b="0"/>
          </a:fillRef>
          <a:effectRef idx="0">
            <a:scrgbClr r="0" g="0" b="0"/>
          </a:effectRef>
          <a:fontRef idx="minor">
            <a:schemeClr val="dk1"/>
          </a:fontRef>
        </p:style>
        <p:txBody>
          <a:bodyPr>
            <a:noAutofit/>
          </a:bodyPr>
          <a:lstStyle/>
          <a:p>
            <a:pPr algn="ctr"/>
            <a:br>
              <a:rPr lang="en-US" sz="6600" b="1" dirty="0">
                <a:solidFill>
                  <a:schemeClr val="tx1"/>
                </a:solidFill>
                <a:latin typeface="+mj-lt"/>
                <a:cs typeface="Arial" panose="020B0604020202020204" pitchFamily="34" charset="0"/>
              </a:rPr>
            </a:br>
            <a:r>
              <a:rPr lang="en-US" sz="6600" b="1" dirty="0">
                <a:solidFill>
                  <a:schemeClr val="tx1"/>
                </a:solidFill>
                <a:latin typeface="+mj-lt"/>
                <a:cs typeface="Arial" panose="020B0604020202020204" pitchFamily="34" charset="0"/>
              </a:rPr>
              <a:t>CRYPTOCURRENCY DASHBOARD</a:t>
            </a:r>
            <a:br>
              <a:rPr lang="en-US" sz="6600" b="1" dirty="0">
                <a:solidFill>
                  <a:schemeClr val="tx1"/>
                </a:solidFill>
                <a:latin typeface="+mj-lt"/>
                <a:cs typeface="Arial" panose="020B0604020202020204" pitchFamily="34" charset="0"/>
              </a:rPr>
            </a:br>
            <a:endParaRPr lang="en-US" sz="6600" b="1" dirty="0">
              <a:solidFill>
                <a:schemeClr val="tx1"/>
              </a:solidFill>
              <a:latin typeface="+mj-lt"/>
              <a:cs typeface="Arial" panose="020B0604020202020204" pitchFamily="34" charset="0"/>
            </a:endParaRPr>
          </a:p>
        </p:txBody>
      </p:sp>
    </p:spTree>
    <p:extLst>
      <p:ext uri="{BB962C8B-B14F-4D97-AF65-F5344CB8AC3E}">
        <p14:creationId xmlns:p14="http://schemas.microsoft.com/office/powerpoint/2010/main" val="1342316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757A32-7959-6825-8FC0-84244B7F3A7F}"/>
              </a:ext>
            </a:extLst>
          </p:cNvPr>
          <p:cNvSpPr>
            <a:spLocks noGrp="1"/>
          </p:cNvSpPr>
          <p:nvPr>
            <p:ph idx="1"/>
          </p:nvPr>
        </p:nvSpPr>
        <p:spPr>
          <a:xfrm>
            <a:off x="1269030" y="659968"/>
            <a:ext cx="5656953" cy="579851"/>
          </a:xfrm>
        </p:spPr>
        <p:txBody>
          <a:bodyPr>
            <a:normAutofit/>
          </a:bodyPr>
          <a:lstStyle/>
          <a:p>
            <a:pPr>
              <a:buFont typeface="Wingdings" panose="05000000000000000000" pitchFamily="2" charset="2"/>
              <a:buChar char="Ø"/>
            </a:pPr>
            <a:r>
              <a:rPr lang="en-US" sz="2000" b="1" kern="100" dirty="0">
                <a:solidFill>
                  <a:srgbClr val="FFFFFF"/>
                </a:solidFill>
                <a:effectLst/>
                <a:latin typeface="+mj-lt"/>
                <a:ea typeface="Bahnschrift" panose="020B0502040204020203" pitchFamily="34" charset="0"/>
                <a:cs typeface="Bahnschrift" panose="020B0502040204020203" pitchFamily="34" charset="0"/>
              </a:rPr>
              <a:t> AVERAGE VOLUME BY DATE:</a:t>
            </a:r>
            <a:endParaRPr lang="en-US" sz="2000" b="1" kern="100" dirty="0">
              <a:solidFill>
                <a:srgbClr val="000000"/>
              </a:solidFill>
              <a:effectLst/>
              <a:latin typeface="+mj-lt"/>
              <a:ea typeface="Garamond" panose="02020404030301010803" pitchFamily="18" charset="0"/>
              <a:cs typeface="Garamond" panose="02020404030301010803" pitchFamily="18" charset="0"/>
            </a:endParaRPr>
          </a:p>
          <a:p>
            <a:endParaRPr lang="en-US" sz="2000" b="1" kern="100" dirty="0">
              <a:solidFill>
                <a:srgbClr val="000000"/>
              </a:solidFill>
              <a:effectLst/>
              <a:latin typeface="+mj-lt"/>
              <a:ea typeface="Garamond" panose="02020404030301010803" pitchFamily="18" charset="0"/>
              <a:cs typeface="Garamond" panose="02020404030301010803" pitchFamily="18" charset="0"/>
            </a:endParaRPr>
          </a:p>
        </p:txBody>
      </p:sp>
      <p:pic>
        <p:nvPicPr>
          <p:cNvPr id="6" name="Picture 5">
            <a:extLst>
              <a:ext uri="{FF2B5EF4-FFF2-40B4-BE49-F238E27FC236}">
                <a16:creationId xmlns:a16="http://schemas.microsoft.com/office/drawing/2014/main" id="{FE6A2FA4-7BE0-DF24-C494-6DC34EADCC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030" y="2928730"/>
            <a:ext cx="7636431" cy="3269302"/>
          </a:xfrm>
          <a:prstGeom prst="rect">
            <a:avLst/>
          </a:prstGeom>
        </p:spPr>
      </p:pic>
      <p:pic>
        <p:nvPicPr>
          <p:cNvPr id="8" name="Picture 7">
            <a:extLst>
              <a:ext uri="{FF2B5EF4-FFF2-40B4-BE49-F238E27FC236}">
                <a16:creationId xmlns:a16="http://schemas.microsoft.com/office/drawing/2014/main" id="{E2B1C2A9-B728-97D4-D026-31F00767F921}"/>
              </a:ext>
            </a:extLst>
          </p:cNvPr>
          <p:cNvPicPr>
            <a:picLocks noChangeAspect="1"/>
          </p:cNvPicPr>
          <p:nvPr/>
        </p:nvPicPr>
        <p:blipFill>
          <a:blip r:embed="rId3"/>
          <a:stretch>
            <a:fillRect/>
          </a:stretch>
        </p:blipFill>
        <p:spPr>
          <a:xfrm>
            <a:off x="9345029" y="1298782"/>
            <a:ext cx="1577941" cy="4840287"/>
          </a:xfrm>
          <a:prstGeom prst="rect">
            <a:avLst/>
          </a:prstGeom>
        </p:spPr>
      </p:pic>
      <p:sp>
        <p:nvSpPr>
          <p:cNvPr id="4" name="TextBox 3">
            <a:extLst>
              <a:ext uri="{FF2B5EF4-FFF2-40B4-BE49-F238E27FC236}">
                <a16:creationId xmlns:a16="http://schemas.microsoft.com/office/drawing/2014/main" id="{1501A233-878C-2B07-AE84-D37529E44720}"/>
              </a:ext>
            </a:extLst>
          </p:cNvPr>
          <p:cNvSpPr txBox="1"/>
          <p:nvPr/>
        </p:nvSpPr>
        <p:spPr>
          <a:xfrm>
            <a:off x="1269030" y="1239819"/>
            <a:ext cx="7871505" cy="1477328"/>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Average volume by Date </a:t>
            </a:r>
            <a:r>
              <a:rPr lang="en-US" dirty="0">
                <a:latin typeface="Arial" panose="020B0604020202020204" pitchFamily="34" charset="0"/>
                <a:cs typeface="Arial" panose="020B0604020202020204" pitchFamily="34" charset="0"/>
              </a:rPr>
              <a:t>line chart showcases the trend of daily trading volumes across different dates, enabling the identification of periods with high or low trading activity. The Crypto symbols slicer and date slicer allow for interactive filtering and analysis, empowering users to explore specific cryptocurrencies and date ranges for deeper insights.</a:t>
            </a:r>
          </a:p>
        </p:txBody>
      </p:sp>
    </p:spTree>
    <p:extLst>
      <p:ext uri="{BB962C8B-B14F-4D97-AF65-F5344CB8AC3E}">
        <p14:creationId xmlns:p14="http://schemas.microsoft.com/office/powerpoint/2010/main" val="1455545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757A32-7959-6825-8FC0-84244B7F3A7F}"/>
              </a:ext>
            </a:extLst>
          </p:cNvPr>
          <p:cNvSpPr>
            <a:spLocks noGrp="1"/>
          </p:cNvSpPr>
          <p:nvPr>
            <p:ph idx="1"/>
          </p:nvPr>
        </p:nvSpPr>
        <p:spPr>
          <a:xfrm>
            <a:off x="1255177" y="914400"/>
            <a:ext cx="4946240" cy="579851"/>
          </a:xfrm>
        </p:spPr>
        <p:txBody>
          <a:bodyPr>
            <a:normAutofit/>
          </a:bodyPr>
          <a:lstStyle/>
          <a:p>
            <a:pPr>
              <a:buFont typeface="Wingdings" panose="05000000000000000000" pitchFamily="2" charset="2"/>
              <a:buChar char="Ø"/>
            </a:pPr>
            <a:r>
              <a:rPr lang="en-US" sz="2000" b="1" kern="100" dirty="0">
                <a:effectLst/>
                <a:latin typeface="+mj-lt"/>
                <a:ea typeface="Garamond" panose="02020404030301010803" pitchFamily="18" charset="0"/>
                <a:cs typeface="Garamond" panose="02020404030301010803" pitchFamily="18" charset="0"/>
              </a:rPr>
              <a:t> PRICE COMPARISON TABLE:</a:t>
            </a:r>
          </a:p>
        </p:txBody>
      </p:sp>
      <p:pic>
        <p:nvPicPr>
          <p:cNvPr id="4" name="Picture 3">
            <a:extLst>
              <a:ext uri="{FF2B5EF4-FFF2-40B4-BE49-F238E27FC236}">
                <a16:creationId xmlns:a16="http://schemas.microsoft.com/office/drawing/2014/main" id="{E91C46B9-93B3-DC2D-BC91-DA1640684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2330" y="914400"/>
            <a:ext cx="6048033" cy="5317435"/>
          </a:xfrm>
          <a:prstGeom prst="rect">
            <a:avLst/>
          </a:prstGeom>
        </p:spPr>
      </p:pic>
      <p:sp>
        <p:nvSpPr>
          <p:cNvPr id="5" name="TextBox 4">
            <a:extLst>
              <a:ext uri="{FF2B5EF4-FFF2-40B4-BE49-F238E27FC236}">
                <a16:creationId xmlns:a16="http://schemas.microsoft.com/office/drawing/2014/main" id="{5AF25047-332C-1BE4-CAF0-D98FC0A09DB0}"/>
              </a:ext>
            </a:extLst>
          </p:cNvPr>
          <p:cNvSpPr txBox="1"/>
          <p:nvPr/>
        </p:nvSpPr>
        <p:spPr>
          <a:xfrm>
            <a:off x="1403443" y="1692809"/>
            <a:ext cx="3539618" cy="3785652"/>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The </a:t>
            </a:r>
            <a:r>
              <a:rPr lang="en-US" sz="2000" b="1" dirty="0">
                <a:latin typeface="Arial" panose="020B0604020202020204" pitchFamily="34" charset="0"/>
                <a:cs typeface="Arial" panose="020B0604020202020204" pitchFamily="34" charset="0"/>
              </a:rPr>
              <a:t>Price Comparison Table </a:t>
            </a:r>
            <a:r>
              <a:rPr lang="en-US" sz="2000" dirty="0">
                <a:latin typeface="Arial" panose="020B0604020202020204" pitchFamily="34" charset="0"/>
                <a:cs typeface="Arial" panose="020B0604020202020204" pitchFamily="34" charset="0"/>
              </a:rPr>
              <a:t>graph provides a comprehensive overview of various cryptocurrencies, allowing for easy comparison of their prices and performance. It enables users to quickly identify the top performers and gain insights into the relative value and trends within the cryptocurrency market.</a:t>
            </a:r>
          </a:p>
        </p:txBody>
      </p:sp>
    </p:spTree>
    <p:extLst>
      <p:ext uri="{BB962C8B-B14F-4D97-AF65-F5344CB8AC3E}">
        <p14:creationId xmlns:p14="http://schemas.microsoft.com/office/powerpoint/2010/main" val="3190114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757A32-7959-6825-8FC0-84244B7F3A7F}"/>
              </a:ext>
            </a:extLst>
          </p:cNvPr>
          <p:cNvSpPr>
            <a:spLocks noGrp="1"/>
          </p:cNvSpPr>
          <p:nvPr>
            <p:ph idx="1"/>
          </p:nvPr>
        </p:nvSpPr>
        <p:spPr>
          <a:xfrm>
            <a:off x="1010198" y="450628"/>
            <a:ext cx="4222771" cy="579851"/>
          </a:xfrm>
        </p:spPr>
        <p:txBody>
          <a:bodyPr>
            <a:normAutofit/>
          </a:bodyPr>
          <a:lstStyle/>
          <a:p>
            <a:pPr algn="ctr">
              <a:buFont typeface="Wingdings" panose="05000000000000000000" pitchFamily="2" charset="2"/>
              <a:buChar char="Ø"/>
            </a:pPr>
            <a:r>
              <a:rPr lang="en-US" b="1" kern="100" dirty="0">
                <a:solidFill>
                  <a:srgbClr val="FFFFFF"/>
                </a:solidFill>
                <a:effectLst/>
                <a:latin typeface="+mj-lt"/>
                <a:ea typeface="Bahnschrift" panose="020B0502040204020203" pitchFamily="34" charset="0"/>
                <a:cs typeface="Bahnschrift" panose="020B0502040204020203" pitchFamily="34" charset="0"/>
              </a:rPr>
              <a:t> BEST PERFORMERS</a:t>
            </a:r>
            <a:endParaRPr lang="en-US" kern="100" dirty="0">
              <a:solidFill>
                <a:srgbClr val="000000"/>
              </a:solidFill>
              <a:effectLst/>
              <a:latin typeface="+mj-lt"/>
              <a:ea typeface="Garamond" panose="02020404030301010803" pitchFamily="18" charset="0"/>
              <a:cs typeface="Garamond" panose="02020404030301010803" pitchFamily="18" charset="0"/>
            </a:endParaRPr>
          </a:p>
          <a:p>
            <a:pPr>
              <a:buFont typeface="Wingdings" panose="05000000000000000000" pitchFamily="2" charset="2"/>
              <a:buChar char="Ø"/>
            </a:pPr>
            <a:endParaRPr lang="en-US" b="1" kern="100" dirty="0">
              <a:effectLst/>
              <a:latin typeface="+mj-lt"/>
              <a:ea typeface="Garamond" panose="02020404030301010803" pitchFamily="18" charset="0"/>
              <a:cs typeface="Garamond" panose="02020404030301010803" pitchFamily="18" charset="0"/>
            </a:endParaRPr>
          </a:p>
        </p:txBody>
      </p:sp>
      <p:sp>
        <p:nvSpPr>
          <p:cNvPr id="5" name="TextBox 4">
            <a:extLst>
              <a:ext uri="{FF2B5EF4-FFF2-40B4-BE49-F238E27FC236}">
                <a16:creationId xmlns:a16="http://schemas.microsoft.com/office/drawing/2014/main" id="{4456A37C-9E91-C5ED-307F-77711DBD0570}"/>
              </a:ext>
            </a:extLst>
          </p:cNvPr>
          <p:cNvSpPr txBox="1"/>
          <p:nvPr/>
        </p:nvSpPr>
        <p:spPr>
          <a:xfrm>
            <a:off x="1010198" y="3518738"/>
            <a:ext cx="4222771" cy="458715"/>
          </a:xfrm>
          <a:prstGeom prst="rect">
            <a:avLst/>
          </a:prstGeom>
          <a:noFill/>
        </p:spPr>
        <p:txBody>
          <a:bodyPr wrap="square">
            <a:spAutoFit/>
          </a:bodyPr>
          <a:lstStyle/>
          <a:p>
            <a:pPr marL="342900" marR="0" indent="-342900" algn="ctr">
              <a:lnSpc>
                <a:spcPct val="107000"/>
              </a:lnSpc>
              <a:spcBef>
                <a:spcPts val="0"/>
              </a:spcBef>
              <a:spcAft>
                <a:spcPts val="800"/>
              </a:spcAft>
              <a:buFont typeface="Wingdings" panose="05000000000000000000" pitchFamily="2" charset="2"/>
              <a:buChar char="Ø"/>
            </a:pPr>
            <a:r>
              <a:rPr lang="en-US" sz="2400" b="1" kern="100" dirty="0">
                <a:solidFill>
                  <a:srgbClr val="FFFFFF"/>
                </a:solidFill>
                <a:effectLst/>
                <a:latin typeface="+mj-lt"/>
                <a:ea typeface="Bahnschrift" panose="020B0502040204020203" pitchFamily="34" charset="0"/>
                <a:cs typeface="Bahnschrift" panose="020B0502040204020203" pitchFamily="34" charset="0"/>
              </a:rPr>
              <a:t>WORST PERFORMERS</a:t>
            </a:r>
            <a:endParaRPr lang="en-US" sz="2400" kern="100" dirty="0">
              <a:solidFill>
                <a:srgbClr val="000000"/>
              </a:solidFill>
              <a:effectLst/>
              <a:latin typeface="+mj-lt"/>
              <a:ea typeface="Garamond" panose="02020404030301010803" pitchFamily="18" charset="0"/>
              <a:cs typeface="Garamond" panose="02020404030301010803" pitchFamily="18" charset="0"/>
            </a:endParaRPr>
          </a:p>
        </p:txBody>
      </p:sp>
      <p:sp>
        <p:nvSpPr>
          <p:cNvPr id="4" name="TextBox 3">
            <a:extLst>
              <a:ext uri="{FF2B5EF4-FFF2-40B4-BE49-F238E27FC236}">
                <a16:creationId xmlns:a16="http://schemas.microsoft.com/office/drawing/2014/main" id="{4DD7C3C1-9234-3148-64CF-9AAD240B038D}"/>
              </a:ext>
            </a:extLst>
          </p:cNvPr>
          <p:cNvSpPr txBox="1"/>
          <p:nvPr/>
        </p:nvSpPr>
        <p:spPr>
          <a:xfrm>
            <a:off x="1010198" y="1030478"/>
            <a:ext cx="5543002" cy="2062103"/>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The Clustered bar chart showcasing the </a:t>
            </a:r>
            <a:r>
              <a:rPr lang="en-US" sz="1600" b="1" dirty="0">
                <a:latin typeface="Arial" panose="020B0604020202020204" pitchFamily="34" charset="0"/>
                <a:cs typeface="Arial" panose="020B0604020202020204" pitchFamily="34" charset="0"/>
              </a:rPr>
              <a:t>Best Performers </a:t>
            </a:r>
            <a:r>
              <a:rPr lang="en-US" sz="1600" dirty="0">
                <a:latin typeface="Arial" panose="020B0604020202020204" pitchFamily="34" charset="0"/>
                <a:cs typeface="Arial" panose="020B0604020202020204" pitchFamily="34" charset="0"/>
              </a:rPr>
              <a:t>in the last 30 days highlights the top-performing cryptocurrencies during that period, providing insights into their growth and market performance. Similarly, the Clustered bar chart for the last 365 days identifies the cryptocurrencies that have excelled over the long term, offering a broader perspective on sustained performance and trends.</a:t>
            </a:r>
          </a:p>
        </p:txBody>
      </p:sp>
      <p:sp>
        <p:nvSpPr>
          <p:cNvPr id="8" name="TextBox 7">
            <a:extLst>
              <a:ext uri="{FF2B5EF4-FFF2-40B4-BE49-F238E27FC236}">
                <a16:creationId xmlns:a16="http://schemas.microsoft.com/office/drawing/2014/main" id="{376683B8-4374-5AF4-CC41-2B60F9B5979C}"/>
              </a:ext>
            </a:extLst>
          </p:cNvPr>
          <p:cNvSpPr txBox="1"/>
          <p:nvPr/>
        </p:nvSpPr>
        <p:spPr>
          <a:xfrm>
            <a:off x="1010198" y="4073672"/>
            <a:ext cx="5543002" cy="2062103"/>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The Clustered bar chart illustrating the </a:t>
            </a:r>
            <a:r>
              <a:rPr lang="en-US" sz="1600" b="1" dirty="0">
                <a:latin typeface="Arial" panose="020B0604020202020204" pitchFamily="34" charset="0"/>
                <a:cs typeface="Arial" panose="020B0604020202020204" pitchFamily="34" charset="0"/>
              </a:rPr>
              <a:t>Worst Performers </a:t>
            </a:r>
            <a:r>
              <a:rPr lang="en-US" sz="1600" dirty="0">
                <a:latin typeface="Arial" panose="020B0604020202020204" pitchFamily="34" charset="0"/>
                <a:cs typeface="Arial" panose="020B0604020202020204" pitchFamily="34" charset="0"/>
              </a:rPr>
              <a:t>in the last 30 days highlights the cryptocurrencies that have experienced the lowest performance during that timeframe, offering insights into their challenges and potential areas of improvement. Similarly, the Clustered bar chart for the last 365 days identifies the cryptocurrencies that have struggled over a longer duration, providing a comprehensive view of their underperformance and market trends.</a:t>
            </a:r>
          </a:p>
        </p:txBody>
      </p:sp>
      <p:pic>
        <p:nvPicPr>
          <p:cNvPr id="6" name="Picture 5">
            <a:extLst>
              <a:ext uri="{FF2B5EF4-FFF2-40B4-BE49-F238E27FC236}">
                <a16:creationId xmlns:a16="http://schemas.microsoft.com/office/drawing/2014/main" id="{B0003F86-00D4-9F8D-AC9E-6D2A459F5B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6493" y="450628"/>
            <a:ext cx="4396039" cy="2641953"/>
          </a:xfrm>
          <a:prstGeom prst="rect">
            <a:avLst/>
          </a:prstGeom>
        </p:spPr>
      </p:pic>
      <p:pic>
        <p:nvPicPr>
          <p:cNvPr id="11" name="Picture 10">
            <a:extLst>
              <a:ext uri="{FF2B5EF4-FFF2-40B4-BE49-F238E27FC236}">
                <a16:creationId xmlns:a16="http://schemas.microsoft.com/office/drawing/2014/main" id="{F5B2BF2C-23DC-BC3F-E2C7-B3FB69A22545}"/>
              </a:ext>
            </a:extLst>
          </p:cNvPr>
          <p:cNvPicPr>
            <a:picLocks noChangeAspect="1"/>
          </p:cNvPicPr>
          <p:nvPr/>
        </p:nvPicPr>
        <p:blipFill>
          <a:blip r:embed="rId3"/>
          <a:stretch>
            <a:fillRect/>
          </a:stretch>
        </p:blipFill>
        <p:spPr>
          <a:xfrm>
            <a:off x="6666493" y="3518738"/>
            <a:ext cx="4396039" cy="2617037"/>
          </a:xfrm>
          <a:prstGeom prst="rect">
            <a:avLst/>
          </a:prstGeom>
        </p:spPr>
      </p:pic>
    </p:spTree>
    <p:extLst>
      <p:ext uri="{BB962C8B-B14F-4D97-AF65-F5344CB8AC3E}">
        <p14:creationId xmlns:p14="http://schemas.microsoft.com/office/powerpoint/2010/main" val="2087193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5FBA-F499-D429-9637-1A40FF78CA7B}"/>
              </a:ext>
            </a:extLst>
          </p:cNvPr>
          <p:cNvSpPr>
            <a:spLocks noGrp="1"/>
          </p:cNvSpPr>
          <p:nvPr>
            <p:ph type="title"/>
          </p:nvPr>
        </p:nvSpPr>
        <p:spPr>
          <a:xfrm>
            <a:off x="1143001" y="247458"/>
            <a:ext cx="9905998" cy="1011499"/>
          </a:xfrm>
        </p:spPr>
        <p:txBody>
          <a:bodyPr/>
          <a:lstStyle/>
          <a:p>
            <a:pPr algn="ctr"/>
            <a:r>
              <a:rPr lang="en-US" b="1" dirty="0"/>
              <a:t>OVERALL ANALYSIS</a:t>
            </a:r>
          </a:p>
        </p:txBody>
      </p:sp>
      <p:pic>
        <p:nvPicPr>
          <p:cNvPr id="5" name="Content Placeholder 4">
            <a:extLst>
              <a:ext uri="{FF2B5EF4-FFF2-40B4-BE49-F238E27FC236}">
                <a16:creationId xmlns:a16="http://schemas.microsoft.com/office/drawing/2014/main" id="{6CC54D10-5035-FF3F-F555-D58B901BD0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4974" y="2491409"/>
            <a:ext cx="8057322" cy="4009802"/>
          </a:xfrm>
        </p:spPr>
      </p:pic>
      <p:pic>
        <p:nvPicPr>
          <p:cNvPr id="11" name="Picture 10">
            <a:extLst>
              <a:ext uri="{FF2B5EF4-FFF2-40B4-BE49-F238E27FC236}">
                <a16:creationId xmlns:a16="http://schemas.microsoft.com/office/drawing/2014/main" id="{4F932F5C-F7DE-6DA4-DDF5-898A6C710535}"/>
              </a:ext>
            </a:extLst>
          </p:cNvPr>
          <p:cNvPicPr>
            <a:picLocks noChangeAspect="1"/>
          </p:cNvPicPr>
          <p:nvPr/>
        </p:nvPicPr>
        <p:blipFill>
          <a:blip r:embed="rId3"/>
          <a:stretch>
            <a:fillRect/>
          </a:stretch>
        </p:blipFill>
        <p:spPr>
          <a:xfrm>
            <a:off x="9515061" y="2491409"/>
            <a:ext cx="1695954" cy="4009802"/>
          </a:xfrm>
          <a:prstGeom prst="rect">
            <a:avLst/>
          </a:prstGeom>
        </p:spPr>
      </p:pic>
      <p:sp>
        <p:nvSpPr>
          <p:cNvPr id="4" name="TextBox 3">
            <a:extLst>
              <a:ext uri="{FF2B5EF4-FFF2-40B4-BE49-F238E27FC236}">
                <a16:creationId xmlns:a16="http://schemas.microsoft.com/office/drawing/2014/main" id="{54E6673D-38D4-5865-2553-F48C05D035B2}"/>
              </a:ext>
            </a:extLst>
          </p:cNvPr>
          <p:cNvSpPr txBox="1"/>
          <p:nvPr/>
        </p:nvSpPr>
        <p:spPr>
          <a:xfrm>
            <a:off x="1305017" y="1258957"/>
            <a:ext cx="9905998" cy="1077218"/>
          </a:xfrm>
          <a:prstGeom prst="rect">
            <a:avLst/>
          </a:prstGeom>
          <a:noFill/>
        </p:spPr>
        <p:txBody>
          <a:bodyPr wrap="square">
            <a:spAutoFit/>
          </a:bodyPr>
          <a:lstStyle/>
          <a:p>
            <a:r>
              <a:rPr lang="en-US" sz="1600" dirty="0"/>
              <a:t>The </a:t>
            </a:r>
            <a:r>
              <a:rPr lang="en-US" sz="1600" b="1" dirty="0"/>
              <a:t>Overall Cryptocurrency Comparison </a:t>
            </a:r>
            <a:r>
              <a:rPr lang="en-US" sz="1600" dirty="0"/>
              <a:t>Table presented as a Matrix provides a comprehensive view of the performance and correlation of cryptocurrencies based on the selected date range. By incorporating data such as Date, Symbol, and Value, along with slicers for date filtering and a table showcasing Symbol and Price Correlation, it allows for detailed analysis and comparison of cryptocurrencies to identify patterns and relationships in the market.</a:t>
            </a:r>
          </a:p>
        </p:txBody>
      </p:sp>
    </p:spTree>
    <p:extLst>
      <p:ext uri="{BB962C8B-B14F-4D97-AF65-F5344CB8AC3E}">
        <p14:creationId xmlns:p14="http://schemas.microsoft.com/office/powerpoint/2010/main" val="3385779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50764-9291-64BF-C58C-64AD250B889F}"/>
              </a:ext>
            </a:extLst>
          </p:cNvPr>
          <p:cNvSpPr>
            <a:spLocks noGrp="1"/>
          </p:cNvSpPr>
          <p:nvPr>
            <p:ph type="title"/>
          </p:nvPr>
        </p:nvSpPr>
        <p:spPr>
          <a:xfrm>
            <a:off x="1141413" y="438606"/>
            <a:ext cx="9905998" cy="886611"/>
          </a:xfrm>
        </p:spPr>
        <p:txBody>
          <a:bodyPr/>
          <a:lstStyle/>
          <a:p>
            <a:pPr algn="ctr"/>
            <a:r>
              <a:rPr lang="en-US" b="1" dirty="0"/>
              <a:t>CRYPTOCURRENCY FORECASTING</a:t>
            </a:r>
          </a:p>
        </p:txBody>
      </p:sp>
      <p:sp>
        <p:nvSpPr>
          <p:cNvPr id="3" name="Content Placeholder 2">
            <a:extLst>
              <a:ext uri="{FF2B5EF4-FFF2-40B4-BE49-F238E27FC236}">
                <a16:creationId xmlns:a16="http://schemas.microsoft.com/office/drawing/2014/main" id="{80F2ACBB-9642-DF4C-347D-D8D86F9EB2AD}"/>
              </a:ext>
            </a:extLst>
          </p:cNvPr>
          <p:cNvSpPr>
            <a:spLocks noGrp="1"/>
          </p:cNvSpPr>
          <p:nvPr>
            <p:ph idx="1"/>
          </p:nvPr>
        </p:nvSpPr>
        <p:spPr>
          <a:xfrm>
            <a:off x="1141413" y="1427358"/>
            <a:ext cx="6279805" cy="626235"/>
          </a:xfrm>
        </p:spPr>
        <p:txBody>
          <a:bodyPr>
            <a:normAutofit/>
          </a:bodyPr>
          <a:lstStyle/>
          <a:p>
            <a:pPr>
              <a:buFont typeface="Wingdings" panose="05000000000000000000" pitchFamily="2" charset="2"/>
              <a:buChar char="Ø"/>
            </a:pPr>
            <a:r>
              <a:rPr lang="en-US" sz="2000" b="1" dirty="0">
                <a:latin typeface="+mj-lt"/>
              </a:rPr>
              <a:t> MARKETCAP BY YEAR WITH FORECASTING:</a:t>
            </a:r>
          </a:p>
        </p:txBody>
      </p:sp>
      <p:pic>
        <p:nvPicPr>
          <p:cNvPr id="5" name="Picture 4">
            <a:extLst>
              <a:ext uri="{FF2B5EF4-FFF2-40B4-BE49-F238E27FC236}">
                <a16:creationId xmlns:a16="http://schemas.microsoft.com/office/drawing/2014/main" id="{9617D35E-4D63-F24D-C996-7141CA31D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834" y="3525078"/>
            <a:ext cx="9529577" cy="2894316"/>
          </a:xfrm>
          <a:prstGeom prst="rect">
            <a:avLst/>
          </a:prstGeom>
        </p:spPr>
      </p:pic>
      <p:sp>
        <p:nvSpPr>
          <p:cNvPr id="6" name="TextBox 5">
            <a:extLst>
              <a:ext uri="{FF2B5EF4-FFF2-40B4-BE49-F238E27FC236}">
                <a16:creationId xmlns:a16="http://schemas.microsoft.com/office/drawing/2014/main" id="{E7EB5818-A150-9005-32A5-1D06504FA997}"/>
              </a:ext>
            </a:extLst>
          </p:cNvPr>
          <p:cNvSpPr txBox="1"/>
          <p:nvPr/>
        </p:nvSpPr>
        <p:spPr>
          <a:xfrm>
            <a:off x="1373786" y="1951452"/>
            <a:ext cx="9673625" cy="1477328"/>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The Market Cap by Year with Forecasting</a:t>
            </a:r>
            <a:r>
              <a:rPr lang="en-US" dirty="0">
                <a:latin typeface="Arial" panose="020B0604020202020204" pitchFamily="34" charset="0"/>
                <a:cs typeface="Arial" panose="020B0604020202020204" pitchFamily="34" charset="0"/>
              </a:rPr>
              <a:t> line chart showcases the historical market capitalization of cryptocurrencies from 2013 to 2021, providing insights into their growth and trends over time. With the inclusion of a forecast for 2022 - 2023, it offers a glimpse into the potential future performance and market dynamics, aiding in informed decision-making and strategic planning.</a:t>
            </a:r>
          </a:p>
        </p:txBody>
      </p:sp>
    </p:spTree>
    <p:extLst>
      <p:ext uri="{BB962C8B-B14F-4D97-AF65-F5344CB8AC3E}">
        <p14:creationId xmlns:p14="http://schemas.microsoft.com/office/powerpoint/2010/main" val="4189462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F2ACBB-9642-DF4C-347D-D8D86F9EB2AD}"/>
              </a:ext>
            </a:extLst>
          </p:cNvPr>
          <p:cNvSpPr>
            <a:spLocks noGrp="1"/>
          </p:cNvSpPr>
          <p:nvPr>
            <p:ph idx="1"/>
          </p:nvPr>
        </p:nvSpPr>
        <p:spPr>
          <a:xfrm>
            <a:off x="1283011" y="933713"/>
            <a:ext cx="6279805" cy="626235"/>
          </a:xfrm>
        </p:spPr>
        <p:txBody>
          <a:bodyPr>
            <a:normAutofit/>
          </a:bodyPr>
          <a:lstStyle/>
          <a:p>
            <a:pPr>
              <a:buFont typeface="Wingdings" panose="05000000000000000000" pitchFamily="2" charset="2"/>
              <a:buChar char="Ø"/>
            </a:pPr>
            <a:r>
              <a:rPr lang="en-US" sz="2000" b="1" dirty="0">
                <a:latin typeface="+mj-lt"/>
              </a:rPr>
              <a:t> CLOSE BY YEAR WITH FORECASTING:</a:t>
            </a:r>
          </a:p>
        </p:txBody>
      </p:sp>
      <p:pic>
        <p:nvPicPr>
          <p:cNvPr id="6" name="Picture 5">
            <a:extLst>
              <a:ext uri="{FF2B5EF4-FFF2-40B4-BE49-F238E27FC236}">
                <a16:creationId xmlns:a16="http://schemas.microsoft.com/office/drawing/2014/main" id="{C3F8D654-1649-3750-F3B3-5E5CA439C7B2}"/>
              </a:ext>
            </a:extLst>
          </p:cNvPr>
          <p:cNvPicPr>
            <a:picLocks noChangeAspect="1"/>
          </p:cNvPicPr>
          <p:nvPr/>
        </p:nvPicPr>
        <p:blipFill>
          <a:blip r:embed="rId2"/>
          <a:stretch>
            <a:fillRect/>
          </a:stretch>
        </p:blipFill>
        <p:spPr>
          <a:xfrm>
            <a:off x="1508298" y="3286539"/>
            <a:ext cx="9358484" cy="2500120"/>
          </a:xfrm>
          <a:prstGeom prst="rect">
            <a:avLst/>
          </a:prstGeom>
        </p:spPr>
      </p:pic>
      <p:sp>
        <p:nvSpPr>
          <p:cNvPr id="4" name="TextBox 3">
            <a:extLst>
              <a:ext uri="{FF2B5EF4-FFF2-40B4-BE49-F238E27FC236}">
                <a16:creationId xmlns:a16="http://schemas.microsoft.com/office/drawing/2014/main" id="{D2A99110-2170-C57E-BA6C-F940AED6B0C4}"/>
              </a:ext>
            </a:extLst>
          </p:cNvPr>
          <p:cNvSpPr txBox="1"/>
          <p:nvPr/>
        </p:nvSpPr>
        <p:spPr>
          <a:xfrm>
            <a:off x="1508297" y="1685622"/>
            <a:ext cx="9358485" cy="1477328"/>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Close by Year with Forecasting</a:t>
            </a:r>
            <a:r>
              <a:rPr lang="en-US" dirty="0">
                <a:latin typeface="Arial" panose="020B0604020202020204" pitchFamily="34" charset="0"/>
                <a:cs typeface="Arial" panose="020B0604020202020204" pitchFamily="34" charset="0"/>
              </a:rPr>
              <a:t> line chart visualizes the historical closing prices of cryptocurrencies from 2013 to 2021, offering valuable insights into their price trends and fluctuations over the years. With the inclusion of a forecast for 2022 - 2023, it provides an estimation of potential future price movements, aiding in investment decision-making and market analysis.</a:t>
            </a:r>
          </a:p>
        </p:txBody>
      </p:sp>
    </p:spTree>
    <p:extLst>
      <p:ext uri="{BB962C8B-B14F-4D97-AF65-F5344CB8AC3E}">
        <p14:creationId xmlns:p14="http://schemas.microsoft.com/office/powerpoint/2010/main" val="926011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9F40C-6972-5FCD-9621-B1BA363D8F14}"/>
              </a:ext>
            </a:extLst>
          </p:cNvPr>
          <p:cNvSpPr>
            <a:spLocks noGrp="1"/>
          </p:cNvSpPr>
          <p:nvPr>
            <p:ph type="title"/>
          </p:nvPr>
        </p:nvSpPr>
        <p:spPr>
          <a:xfrm>
            <a:off x="940905" y="645023"/>
            <a:ext cx="10402956" cy="998247"/>
          </a:xfrm>
        </p:spPr>
        <p:txBody>
          <a:bodyPr/>
          <a:lstStyle/>
          <a:p>
            <a:pPr algn="ctr"/>
            <a:r>
              <a:rPr lang="en-US" b="1" dirty="0"/>
              <a:t>Project SUMMARY</a:t>
            </a:r>
          </a:p>
        </p:txBody>
      </p:sp>
      <p:sp>
        <p:nvSpPr>
          <p:cNvPr id="3" name="Content Placeholder 2">
            <a:extLst>
              <a:ext uri="{FF2B5EF4-FFF2-40B4-BE49-F238E27FC236}">
                <a16:creationId xmlns:a16="http://schemas.microsoft.com/office/drawing/2014/main" id="{621C746B-DA07-782C-977C-F5524C66FD31}"/>
              </a:ext>
            </a:extLst>
          </p:cNvPr>
          <p:cNvSpPr>
            <a:spLocks noGrp="1"/>
          </p:cNvSpPr>
          <p:nvPr>
            <p:ph idx="1"/>
          </p:nvPr>
        </p:nvSpPr>
        <p:spPr>
          <a:xfrm>
            <a:off x="940905" y="1948069"/>
            <a:ext cx="10402956" cy="3967822"/>
          </a:xfrm>
        </p:spPr>
        <p:txBody>
          <a:bodyPr/>
          <a:lstStyle/>
          <a:p>
            <a:pPr marL="0" indent="0" algn="ctr">
              <a:buNone/>
            </a:pPr>
            <a:r>
              <a:rPr lang="en-US" dirty="0">
                <a:latin typeface="Arial" panose="020B0604020202020204" pitchFamily="34" charset="0"/>
                <a:cs typeface="Arial" panose="020B0604020202020204" pitchFamily="34" charset="0"/>
              </a:rPr>
              <a:t>This cryptocurrency analysis project leverages Power BI to provide valuable insights into the performance and trends of various cryptocurrencies. Through comprehensive visualizations, including line charts, tables, and bar charts, it enables users to explore market dynamics, compare prices, identify top and worst performers, and analyze correlations. The project's data-driven approach empowers investors and enthusiasts to make informed decisions, understand market fluctuations, and navigate the ever-evolving world of cryptocurrencies.</a:t>
            </a:r>
          </a:p>
        </p:txBody>
      </p:sp>
    </p:spTree>
    <p:extLst>
      <p:ext uri="{BB962C8B-B14F-4D97-AF65-F5344CB8AC3E}">
        <p14:creationId xmlns:p14="http://schemas.microsoft.com/office/powerpoint/2010/main" val="4147308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111B1-C833-A0E0-072B-FA9D00CA6881}"/>
              </a:ext>
            </a:extLst>
          </p:cNvPr>
          <p:cNvSpPr>
            <a:spLocks noGrp="1"/>
          </p:cNvSpPr>
          <p:nvPr>
            <p:ph type="ctrTitle"/>
          </p:nvPr>
        </p:nvSpPr>
        <p:spPr>
          <a:xfrm>
            <a:off x="3922642" y="2839278"/>
            <a:ext cx="5181601" cy="1179444"/>
          </a:xfrm>
        </p:spPr>
        <p:txBody>
          <a:bodyPr>
            <a:normAutofit/>
          </a:bodyPr>
          <a:lstStyle/>
          <a:p>
            <a:r>
              <a:rPr lang="en-US" sz="6600" b="1" dirty="0"/>
              <a:t>THANKYOU!</a:t>
            </a:r>
          </a:p>
        </p:txBody>
      </p:sp>
    </p:spTree>
    <p:extLst>
      <p:ext uri="{BB962C8B-B14F-4D97-AF65-F5344CB8AC3E}">
        <p14:creationId xmlns:p14="http://schemas.microsoft.com/office/powerpoint/2010/main" val="2074734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D33A0-62C3-E642-9A0F-BBF8E113A1D8}"/>
              </a:ext>
            </a:extLst>
          </p:cNvPr>
          <p:cNvSpPr>
            <a:spLocks noGrp="1"/>
          </p:cNvSpPr>
          <p:nvPr>
            <p:ph type="title"/>
          </p:nvPr>
        </p:nvSpPr>
        <p:spPr>
          <a:xfrm>
            <a:off x="1630017" y="576470"/>
            <a:ext cx="8931966" cy="1507067"/>
          </a:xfrm>
        </p:spPr>
        <p:txBody>
          <a:bodyPr/>
          <a:lstStyle/>
          <a:p>
            <a:pPr algn="ctr"/>
            <a:r>
              <a:rPr lang="en-US" b="1" dirty="0"/>
              <a:t>ABOUT PROJECT</a:t>
            </a:r>
          </a:p>
        </p:txBody>
      </p:sp>
      <p:sp>
        <p:nvSpPr>
          <p:cNvPr id="3" name="Content Placeholder 2">
            <a:extLst>
              <a:ext uri="{FF2B5EF4-FFF2-40B4-BE49-F238E27FC236}">
                <a16:creationId xmlns:a16="http://schemas.microsoft.com/office/drawing/2014/main" id="{B4BCEE5A-729E-66CE-FCF2-33BDD639C42F}"/>
              </a:ext>
            </a:extLst>
          </p:cNvPr>
          <p:cNvSpPr>
            <a:spLocks noGrp="1"/>
          </p:cNvSpPr>
          <p:nvPr>
            <p:ph idx="1"/>
          </p:nvPr>
        </p:nvSpPr>
        <p:spPr>
          <a:xfrm>
            <a:off x="1630017" y="2269068"/>
            <a:ext cx="8998226" cy="2965540"/>
          </a:xfrm>
        </p:spPr>
        <p:txBody>
          <a:bodyPr>
            <a:noAutofit/>
          </a:bodyPr>
          <a:lstStyle/>
          <a:p>
            <a:pPr marL="0" indent="0">
              <a:buNone/>
            </a:pPr>
            <a:r>
              <a:rPr lang="en-US" dirty="0">
                <a:latin typeface="Arial" panose="020B0604020202020204" pitchFamily="34" charset="0"/>
                <a:cs typeface="Arial" panose="020B0604020202020204" pitchFamily="34" charset="0"/>
              </a:rPr>
              <a:t>A cryptocurrency is a digital or virtual currency that is secured by cryptography, which makes it nearly impossible to counterfeit or double-spend. Many cryptocurrencies are decentralized networks based on blockchain technology, a distributed ledger enforced by a disparate network of computers. The project is the analysis of different types of cryptocurrency over various years.</a:t>
            </a:r>
          </a:p>
        </p:txBody>
      </p:sp>
    </p:spTree>
    <p:extLst>
      <p:ext uri="{BB962C8B-B14F-4D97-AF65-F5344CB8AC3E}">
        <p14:creationId xmlns:p14="http://schemas.microsoft.com/office/powerpoint/2010/main" val="2764420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D33A0-62C3-E642-9A0F-BBF8E113A1D8}"/>
              </a:ext>
            </a:extLst>
          </p:cNvPr>
          <p:cNvSpPr>
            <a:spLocks noGrp="1"/>
          </p:cNvSpPr>
          <p:nvPr>
            <p:ph type="title"/>
          </p:nvPr>
        </p:nvSpPr>
        <p:spPr>
          <a:xfrm>
            <a:off x="1749286" y="854766"/>
            <a:ext cx="8481391" cy="1507067"/>
          </a:xfrm>
        </p:spPr>
        <p:txBody>
          <a:bodyPr/>
          <a:lstStyle/>
          <a:p>
            <a:pPr algn="ctr"/>
            <a:r>
              <a:rPr lang="en-US" b="1" dirty="0"/>
              <a:t>ABOUT Data SET</a:t>
            </a:r>
          </a:p>
        </p:txBody>
      </p:sp>
      <p:sp>
        <p:nvSpPr>
          <p:cNvPr id="3" name="Content Placeholder 2">
            <a:extLst>
              <a:ext uri="{FF2B5EF4-FFF2-40B4-BE49-F238E27FC236}">
                <a16:creationId xmlns:a16="http://schemas.microsoft.com/office/drawing/2014/main" id="{B4BCEE5A-729E-66CE-FCF2-33BDD639C42F}"/>
              </a:ext>
            </a:extLst>
          </p:cNvPr>
          <p:cNvSpPr>
            <a:spLocks noGrp="1"/>
          </p:cNvSpPr>
          <p:nvPr>
            <p:ph idx="1"/>
          </p:nvPr>
        </p:nvSpPr>
        <p:spPr>
          <a:xfrm>
            <a:off x="1749286" y="2807620"/>
            <a:ext cx="8587409" cy="2329436"/>
          </a:xfrm>
        </p:spPr>
        <p:txBody>
          <a:bodyPr/>
          <a:lstStyle/>
          <a:p>
            <a:pPr marL="0" indent="0">
              <a:buNone/>
            </a:pPr>
            <a:r>
              <a:rPr lang="en-US" sz="2400" dirty="0">
                <a:effectLst/>
                <a:latin typeface="Arial" panose="020B0604020202020204" pitchFamily="34" charset="0"/>
                <a:ea typeface="Garamond" panose="02020404030301010803" pitchFamily="18" charset="0"/>
                <a:cs typeface="Arial" panose="020B0604020202020204" pitchFamily="34" charset="0"/>
              </a:rPr>
              <a:t>The dataset has one csv file for each currency. Price history is available on a daily basis from April 28, 2013 to December 30, 2022. This dataset has the historical price information of some of the top crypto currencies by market capitalization.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0371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D33A0-62C3-E642-9A0F-BBF8E113A1D8}"/>
              </a:ext>
            </a:extLst>
          </p:cNvPr>
          <p:cNvSpPr>
            <a:spLocks noGrp="1"/>
          </p:cNvSpPr>
          <p:nvPr>
            <p:ph type="title"/>
          </p:nvPr>
        </p:nvSpPr>
        <p:spPr>
          <a:xfrm>
            <a:off x="1346821" y="351183"/>
            <a:ext cx="8534400" cy="1507067"/>
          </a:xfrm>
        </p:spPr>
        <p:txBody>
          <a:bodyPr/>
          <a:lstStyle/>
          <a:p>
            <a:r>
              <a:rPr lang="en-US" b="1" dirty="0"/>
              <a:t>DETAILS OF DATA SET</a:t>
            </a:r>
          </a:p>
        </p:txBody>
      </p:sp>
      <p:sp>
        <p:nvSpPr>
          <p:cNvPr id="3" name="Content Placeholder 2">
            <a:extLst>
              <a:ext uri="{FF2B5EF4-FFF2-40B4-BE49-F238E27FC236}">
                <a16:creationId xmlns:a16="http://schemas.microsoft.com/office/drawing/2014/main" id="{B4BCEE5A-729E-66CE-FCF2-33BDD639C42F}"/>
              </a:ext>
            </a:extLst>
          </p:cNvPr>
          <p:cNvSpPr>
            <a:spLocks noGrp="1"/>
          </p:cNvSpPr>
          <p:nvPr>
            <p:ph idx="1"/>
          </p:nvPr>
        </p:nvSpPr>
        <p:spPr>
          <a:xfrm>
            <a:off x="1346821" y="2057034"/>
            <a:ext cx="9245840" cy="3932950"/>
          </a:xfrm>
        </p:spPr>
        <p:txBody>
          <a:bodyPr>
            <a:normAutofit/>
          </a:bodyPr>
          <a:lstStyle/>
          <a:p>
            <a:pPr marL="342900" indent="-342900">
              <a:buFont typeface="+mj-lt"/>
              <a:buAutoNum type="arabicPeriod"/>
            </a:pPr>
            <a:r>
              <a:rPr lang="en-US" sz="2000" b="1" kern="100" dirty="0">
                <a:effectLst/>
                <a:latin typeface="Arial" panose="020B0604020202020204" pitchFamily="34" charset="0"/>
                <a:ea typeface="Bahnschrift" panose="020B0502040204020203" pitchFamily="34" charset="0"/>
                <a:cs typeface="Arial" panose="020B0604020202020204" pitchFamily="34" charset="0"/>
              </a:rPr>
              <a:t>DATE - </a:t>
            </a:r>
            <a:r>
              <a:rPr lang="en-US" sz="2000" kern="100" dirty="0">
                <a:effectLst/>
                <a:latin typeface="Arial" panose="020B0604020202020204" pitchFamily="34" charset="0"/>
                <a:ea typeface="Gadugi" panose="020B0502040204020203" pitchFamily="34" charset="0"/>
                <a:cs typeface="Arial" panose="020B0604020202020204" pitchFamily="34" charset="0"/>
              </a:rPr>
              <a:t>The DATE describes the date of observations</a:t>
            </a:r>
            <a:r>
              <a:rPr lang="en-US" sz="2000" kern="100" dirty="0">
                <a:effectLst/>
                <a:latin typeface="Arial" panose="020B0604020202020204" pitchFamily="34" charset="0"/>
                <a:ea typeface="Bahnschrift" panose="020B0502040204020203" pitchFamily="34" charset="0"/>
                <a:cs typeface="Arial" panose="020B0604020202020204" pitchFamily="34" charset="0"/>
              </a:rPr>
              <a:t>.</a:t>
            </a:r>
            <a:endParaRPr lang="en-US" sz="2000" kern="100" dirty="0">
              <a:latin typeface="Arial" panose="020B0604020202020204" pitchFamily="34" charset="0"/>
              <a:ea typeface="Bahnschrift" panose="020B0502040204020203" pitchFamily="34" charset="0"/>
              <a:cs typeface="Arial" panose="020B0604020202020204" pitchFamily="34" charset="0"/>
            </a:endParaRPr>
          </a:p>
          <a:p>
            <a:pPr marL="342900" indent="-342900">
              <a:buFont typeface="+mj-lt"/>
              <a:buAutoNum type="arabicPeriod"/>
            </a:pPr>
            <a:r>
              <a:rPr lang="en-US" sz="2000" b="1" kern="100" dirty="0">
                <a:effectLst/>
                <a:latin typeface="Arial" panose="020B0604020202020204" pitchFamily="34" charset="0"/>
                <a:ea typeface="Bahnschrift" panose="020B0502040204020203" pitchFamily="34" charset="0"/>
                <a:cs typeface="Arial" panose="020B0604020202020204" pitchFamily="34" charset="0"/>
              </a:rPr>
              <a:t>OPEN -</a:t>
            </a:r>
            <a:r>
              <a:rPr lang="en-US" sz="2000" b="1" kern="100" dirty="0">
                <a:latin typeface="Arial" panose="020B0604020202020204" pitchFamily="34" charset="0"/>
                <a:ea typeface="Bahnschrift" panose="020B0502040204020203" pitchFamily="34" charset="0"/>
                <a:cs typeface="Arial" panose="020B0604020202020204" pitchFamily="34" charset="0"/>
              </a:rPr>
              <a:t> </a:t>
            </a:r>
            <a:r>
              <a:rPr lang="en-US" sz="2000" kern="100" dirty="0">
                <a:effectLst/>
                <a:latin typeface="Arial" panose="020B0604020202020204" pitchFamily="34" charset="0"/>
                <a:ea typeface="Gadugi" panose="020B0502040204020203" pitchFamily="34" charset="0"/>
                <a:cs typeface="Arial" panose="020B0604020202020204" pitchFamily="34" charset="0"/>
              </a:rPr>
              <a:t>The OPEN is the Opening Price on the given day.</a:t>
            </a:r>
          </a:p>
          <a:p>
            <a:pPr marL="342900" indent="-342900">
              <a:buFont typeface="+mj-lt"/>
              <a:buAutoNum type="arabicPeriod"/>
            </a:pPr>
            <a:r>
              <a:rPr lang="en-US" sz="2000" b="1" kern="100" dirty="0">
                <a:effectLst/>
                <a:latin typeface="Arial" panose="020B0604020202020204" pitchFamily="34" charset="0"/>
                <a:ea typeface="Bahnschrift" panose="020B0502040204020203" pitchFamily="34" charset="0"/>
                <a:cs typeface="Arial" panose="020B0604020202020204" pitchFamily="34" charset="0"/>
              </a:rPr>
              <a:t>HIGH - </a:t>
            </a:r>
            <a:r>
              <a:rPr lang="en-US" sz="2000" kern="100" dirty="0">
                <a:effectLst/>
                <a:latin typeface="Arial" panose="020B0604020202020204" pitchFamily="34" charset="0"/>
                <a:ea typeface="Gadugi" panose="020B0502040204020203" pitchFamily="34" charset="0"/>
                <a:cs typeface="Arial" panose="020B0604020202020204" pitchFamily="34" charset="0"/>
              </a:rPr>
              <a:t>The HIGH is the highest price on the given day.</a:t>
            </a:r>
          </a:p>
          <a:p>
            <a:pPr marL="342900" indent="-342900">
              <a:buFont typeface="+mj-lt"/>
              <a:buAutoNum type="arabicPeriod"/>
            </a:pPr>
            <a:r>
              <a:rPr lang="en-US" sz="2000" b="1" kern="100" dirty="0">
                <a:effectLst/>
                <a:latin typeface="Arial" panose="020B0604020202020204" pitchFamily="34" charset="0"/>
                <a:ea typeface="Bahnschrift" panose="020B0502040204020203" pitchFamily="34" charset="0"/>
                <a:cs typeface="Arial" panose="020B0604020202020204" pitchFamily="34" charset="0"/>
              </a:rPr>
              <a:t>LOW - </a:t>
            </a:r>
            <a:r>
              <a:rPr lang="en-US" sz="2000" b="1" kern="100" dirty="0">
                <a:latin typeface="Arial" panose="020B0604020202020204" pitchFamily="34" charset="0"/>
                <a:ea typeface="Bahnschrift" panose="020B0502040204020203" pitchFamily="34" charset="0"/>
                <a:cs typeface="Arial" panose="020B0604020202020204" pitchFamily="34" charset="0"/>
              </a:rPr>
              <a:t> </a:t>
            </a:r>
            <a:r>
              <a:rPr lang="en-US" sz="2000" kern="100" dirty="0">
                <a:effectLst/>
                <a:latin typeface="Arial" panose="020B0604020202020204" pitchFamily="34" charset="0"/>
                <a:ea typeface="Bahnschrift" panose="020B0502040204020203" pitchFamily="34" charset="0"/>
                <a:cs typeface="Arial" panose="020B0604020202020204" pitchFamily="34" charset="0"/>
              </a:rPr>
              <a:t>T</a:t>
            </a:r>
            <a:r>
              <a:rPr lang="en-US" sz="2000" kern="100" dirty="0">
                <a:effectLst/>
                <a:latin typeface="Arial" panose="020B0604020202020204" pitchFamily="34" charset="0"/>
                <a:ea typeface="Gadugi" panose="020B0502040204020203" pitchFamily="34" charset="0"/>
                <a:cs typeface="Arial" panose="020B0604020202020204" pitchFamily="34" charset="0"/>
              </a:rPr>
              <a:t>he LOW is the lowest price on the given day.</a:t>
            </a:r>
          </a:p>
          <a:p>
            <a:pPr marL="342900" indent="-342900">
              <a:buFont typeface="+mj-lt"/>
              <a:buAutoNum type="arabicPeriod"/>
            </a:pPr>
            <a:r>
              <a:rPr lang="en-US" sz="2000" b="1" kern="100" dirty="0">
                <a:effectLst/>
                <a:latin typeface="Arial" panose="020B0604020202020204" pitchFamily="34" charset="0"/>
                <a:ea typeface="Bahnschrift" panose="020B0502040204020203" pitchFamily="34" charset="0"/>
                <a:cs typeface="Arial" panose="020B0604020202020204" pitchFamily="34" charset="0"/>
              </a:rPr>
              <a:t>CLOSE</a:t>
            </a:r>
            <a:r>
              <a:rPr lang="en-US" sz="2000" b="1" kern="100" dirty="0">
                <a:latin typeface="Arial" panose="020B0604020202020204" pitchFamily="34" charset="0"/>
                <a:ea typeface="Bahnschrift" panose="020B0502040204020203" pitchFamily="34" charset="0"/>
                <a:cs typeface="Arial" panose="020B0604020202020204" pitchFamily="34" charset="0"/>
              </a:rPr>
              <a:t> - </a:t>
            </a:r>
            <a:r>
              <a:rPr lang="en-US" sz="2000" kern="100" dirty="0">
                <a:effectLst/>
                <a:latin typeface="Arial" panose="020B0604020202020204" pitchFamily="34" charset="0"/>
                <a:ea typeface="Gadugi" panose="020B0502040204020203" pitchFamily="34" charset="0"/>
                <a:cs typeface="Arial" panose="020B0604020202020204" pitchFamily="34" charset="0"/>
              </a:rPr>
              <a:t>The CLOSE is the closing price on the given day</a:t>
            </a:r>
            <a:r>
              <a:rPr lang="en-US" sz="2000" kern="100" dirty="0">
                <a:effectLst/>
                <a:latin typeface="Arial" panose="020B0604020202020204" pitchFamily="34" charset="0"/>
                <a:ea typeface="Bahnschrift" panose="020B0502040204020203" pitchFamily="34" charset="0"/>
                <a:cs typeface="Arial" panose="020B0604020202020204" pitchFamily="34" charset="0"/>
              </a:rPr>
              <a:t>.</a:t>
            </a:r>
            <a:endParaRPr lang="en-US" sz="2000" kern="100" dirty="0">
              <a:latin typeface="Arial" panose="020B0604020202020204" pitchFamily="34" charset="0"/>
              <a:ea typeface="Bahnschrift" panose="020B0502040204020203" pitchFamily="34" charset="0"/>
              <a:cs typeface="Arial" panose="020B0604020202020204" pitchFamily="34" charset="0"/>
            </a:endParaRPr>
          </a:p>
          <a:p>
            <a:pPr marL="342900" indent="-342900">
              <a:buFont typeface="+mj-lt"/>
              <a:buAutoNum type="arabicPeriod"/>
            </a:pPr>
            <a:r>
              <a:rPr lang="en-US" sz="2000" b="1" kern="100" dirty="0">
                <a:effectLst/>
                <a:latin typeface="Arial" panose="020B0604020202020204" pitchFamily="34" charset="0"/>
                <a:ea typeface="Bahnschrift" panose="020B0502040204020203" pitchFamily="34" charset="0"/>
                <a:cs typeface="Arial" panose="020B0604020202020204" pitchFamily="34" charset="0"/>
              </a:rPr>
              <a:t>VOLUME </a:t>
            </a:r>
            <a:r>
              <a:rPr lang="en-US" sz="2000" b="1" kern="100" dirty="0">
                <a:effectLst/>
                <a:latin typeface="Arial" panose="020B0604020202020204" pitchFamily="34" charset="0"/>
                <a:ea typeface="Gadugi" panose="020B0502040204020203" pitchFamily="34" charset="0"/>
                <a:cs typeface="Arial" panose="020B0604020202020204" pitchFamily="34" charset="0"/>
              </a:rPr>
              <a:t>-</a:t>
            </a:r>
            <a:r>
              <a:rPr lang="en-US" sz="2000" b="1" kern="100" dirty="0">
                <a:latin typeface="Arial" panose="020B0604020202020204" pitchFamily="34" charset="0"/>
                <a:ea typeface="Gadugi" panose="020B0502040204020203" pitchFamily="34" charset="0"/>
                <a:cs typeface="Arial" panose="020B0604020202020204" pitchFamily="34" charset="0"/>
              </a:rPr>
              <a:t> </a:t>
            </a:r>
            <a:r>
              <a:rPr lang="en-US" sz="2000" kern="100" dirty="0">
                <a:effectLst/>
                <a:latin typeface="Arial" panose="020B0604020202020204" pitchFamily="34" charset="0"/>
                <a:ea typeface="Gadugi" panose="020B0502040204020203" pitchFamily="34" charset="0"/>
                <a:cs typeface="Arial" panose="020B0604020202020204" pitchFamily="34" charset="0"/>
              </a:rPr>
              <a:t>The VOLUMNE is the volume of transactions on the given day.</a:t>
            </a:r>
          </a:p>
          <a:p>
            <a:pPr marL="342900" indent="-342900">
              <a:buFont typeface="+mj-lt"/>
              <a:buAutoNum type="arabicPeriod"/>
            </a:pPr>
            <a:r>
              <a:rPr lang="en-US" sz="2000" b="1" kern="100" dirty="0">
                <a:effectLst/>
                <a:latin typeface="Arial" panose="020B0604020202020204" pitchFamily="34" charset="0"/>
                <a:ea typeface="Bahnschrift" panose="020B0502040204020203" pitchFamily="34" charset="0"/>
                <a:cs typeface="Arial" panose="020B0604020202020204" pitchFamily="34" charset="0"/>
              </a:rPr>
              <a:t>MARKET CAP -</a:t>
            </a:r>
            <a:r>
              <a:rPr lang="en-US" sz="2000" b="1" kern="100" dirty="0">
                <a:latin typeface="Arial" panose="020B0604020202020204" pitchFamily="34" charset="0"/>
                <a:ea typeface="Bahnschrift" panose="020B0502040204020203" pitchFamily="34" charset="0"/>
                <a:cs typeface="Arial" panose="020B0604020202020204" pitchFamily="34" charset="0"/>
              </a:rPr>
              <a:t> </a:t>
            </a:r>
            <a:r>
              <a:rPr lang="en-US" sz="2000" kern="100" dirty="0">
                <a:effectLst/>
                <a:latin typeface="Arial" panose="020B0604020202020204" pitchFamily="34" charset="0"/>
                <a:ea typeface="Gadugi" panose="020B0502040204020203" pitchFamily="34" charset="0"/>
                <a:cs typeface="Arial" panose="020B0604020202020204" pitchFamily="34" charset="0"/>
              </a:rPr>
              <a:t>The MARKET CAP is the market capitalization in USD.</a:t>
            </a:r>
          </a:p>
        </p:txBody>
      </p:sp>
    </p:spTree>
    <p:extLst>
      <p:ext uri="{BB962C8B-B14F-4D97-AF65-F5344CB8AC3E}">
        <p14:creationId xmlns:p14="http://schemas.microsoft.com/office/powerpoint/2010/main" val="1583128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D33A0-62C3-E642-9A0F-BBF8E113A1D8}"/>
              </a:ext>
            </a:extLst>
          </p:cNvPr>
          <p:cNvSpPr>
            <a:spLocks noGrp="1"/>
          </p:cNvSpPr>
          <p:nvPr>
            <p:ph type="title"/>
          </p:nvPr>
        </p:nvSpPr>
        <p:spPr>
          <a:xfrm>
            <a:off x="1600955" y="735667"/>
            <a:ext cx="8371065" cy="1055369"/>
          </a:xfrm>
        </p:spPr>
        <p:txBody>
          <a:bodyPr>
            <a:noAutofit/>
          </a:bodyPr>
          <a:lstStyle/>
          <a:p>
            <a:pPr algn="ctr"/>
            <a:r>
              <a:rPr lang="en-US" b="1" kern="100" dirty="0">
                <a:effectLst/>
                <a:ea typeface="Bahnschrift" panose="020B0502040204020203" pitchFamily="34" charset="0"/>
                <a:cs typeface="Arial" panose="020B0604020202020204" pitchFamily="34" charset="0"/>
              </a:rPr>
              <a:t>CRYPTOCURRIENCIES</a:t>
            </a:r>
            <a:r>
              <a:rPr lang="en-US" b="1" kern="100" dirty="0">
                <a:effectLst/>
                <a:latin typeface="Arial" panose="020B0604020202020204" pitchFamily="34" charset="0"/>
                <a:ea typeface="Bahnschrift" panose="020B0502040204020203" pitchFamily="34" charset="0"/>
                <a:cs typeface="Arial" panose="020B0604020202020204" pitchFamily="34" charset="0"/>
              </a:rPr>
              <a:t> USED</a:t>
            </a:r>
            <a:br>
              <a:rPr lang="en-US" b="1" kern="100" dirty="0">
                <a:effectLst/>
                <a:latin typeface="Arial" panose="020B0604020202020204" pitchFamily="34" charset="0"/>
                <a:ea typeface="Garamond" panose="02020404030301010803" pitchFamily="18" charset="0"/>
                <a:cs typeface="Arial" panose="020B0604020202020204" pitchFamily="34" charset="0"/>
              </a:rPr>
            </a:br>
            <a:endParaRPr lang="en-US" b="1" dirty="0">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0944F236-2795-ADF9-1C9E-92CC51E4260B}"/>
              </a:ext>
            </a:extLst>
          </p:cNvPr>
          <p:cNvPicPr>
            <a:picLocks noGrp="1"/>
          </p:cNvPicPr>
          <p:nvPr>
            <p:ph idx="1"/>
          </p:nvPr>
        </p:nvPicPr>
        <p:blipFill>
          <a:blip r:embed="rId2"/>
          <a:stretch>
            <a:fillRect/>
          </a:stretch>
        </p:blipFill>
        <p:spPr>
          <a:xfrm>
            <a:off x="1572105" y="1914082"/>
            <a:ext cx="656737" cy="656737"/>
          </a:xfrm>
          <a:prstGeom prst="rect">
            <a:avLst/>
          </a:prstGeom>
        </p:spPr>
      </p:pic>
      <p:sp>
        <p:nvSpPr>
          <p:cNvPr id="7" name="TextBox 6">
            <a:extLst>
              <a:ext uri="{FF2B5EF4-FFF2-40B4-BE49-F238E27FC236}">
                <a16:creationId xmlns:a16="http://schemas.microsoft.com/office/drawing/2014/main" id="{CA7034C9-4797-B628-1922-A8CD4B71D29C}"/>
              </a:ext>
            </a:extLst>
          </p:cNvPr>
          <p:cNvSpPr txBox="1"/>
          <p:nvPr/>
        </p:nvSpPr>
        <p:spPr>
          <a:xfrm>
            <a:off x="2322440" y="2078543"/>
            <a:ext cx="1639957" cy="379399"/>
          </a:xfrm>
          <a:prstGeom prst="rect">
            <a:avLst/>
          </a:prstGeom>
          <a:noFill/>
        </p:spPr>
        <p:txBody>
          <a:bodyPr wrap="square">
            <a:spAutoFit/>
          </a:bodyPr>
          <a:lstStyle/>
          <a:p>
            <a:pPr marL="0" marR="0" indent="0" algn="l">
              <a:lnSpc>
                <a:spcPct val="107000"/>
              </a:lnSpc>
              <a:spcBef>
                <a:spcPts val="0"/>
              </a:spcBef>
              <a:spcAft>
                <a:spcPts val="800"/>
              </a:spcAft>
            </a:pPr>
            <a:r>
              <a:rPr lang="en-US" kern="100" dirty="0">
                <a:effectLst/>
                <a:latin typeface="Arial" panose="020B0604020202020204" pitchFamily="34" charset="0"/>
                <a:ea typeface="Bahnschrift" panose="020B0502040204020203" pitchFamily="34" charset="0"/>
                <a:cs typeface="Arial" panose="020B0604020202020204" pitchFamily="34" charset="0"/>
              </a:rPr>
              <a:t>AAVE COIN</a:t>
            </a:r>
            <a:endParaRPr lang="en-US" kern="100" dirty="0">
              <a:effectLst/>
              <a:latin typeface="Arial" panose="020B0604020202020204" pitchFamily="34" charset="0"/>
              <a:ea typeface="Garamond" panose="02020404030301010803" pitchFamily="18" charset="0"/>
              <a:cs typeface="Arial" panose="020B0604020202020204" pitchFamily="34" charset="0"/>
            </a:endParaRPr>
          </a:p>
        </p:txBody>
      </p:sp>
      <p:pic>
        <p:nvPicPr>
          <p:cNvPr id="8" name="Picture 7">
            <a:extLst>
              <a:ext uri="{FF2B5EF4-FFF2-40B4-BE49-F238E27FC236}">
                <a16:creationId xmlns:a16="http://schemas.microsoft.com/office/drawing/2014/main" id="{9360E80B-A86F-33A2-3D30-2AE6C994FECF}"/>
              </a:ext>
            </a:extLst>
          </p:cNvPr>
          <p:cNvPicPr/>
          <p:nvPr/>
        </p:nvPicPr>
        <p:blipFill>
          <a:blip r:embed="rId3"/>
          <a:stretch>
            <a:fillRect/>
          </a:stretch>
        </p:blipFill>
        <p:spPr>
          <a:xfrm>
            <a:off x="1574157" y="2845435"/>
            <a:ext cx="654685" cy="654685"/>
          </a:xfrm>
          <a:prstGeom prst="rect">
            <a:avLst/>
          </a:prstGeom>
        </p:spPr>
      </p:pic>
      <p:pic>
        <p:nvPicPr>
          <p:cNvPr id="9" name="Picture 8">
            <a:extLst>
              <a:ext uri="{FF2B5EF4-FFF2-40B4-BE49-F238E27FC236}">
                <a16:creationId xmlns:a16="http://schemas.microsoft.com/office/drawing/2014/main" id="{03957D8B-7546-28E7-D998-C0DC780FFC14}"/>
              </a:ext>
            </a:extLst>
          </p:cNvPr>
          <p:cNvPicPr/>
          <p:nvPr/>
        </p:nvPicPr>
        <p:blipFill>
          <a:blip r:embed="rId4"/>
          <a:stretch>
            <a:fillRect/>
          </a:stretch>
        </p:blipFill>
        <p:spPr>
          <a:xfrm>
            <a:off x="1546217" y="4831576"/>
            <a:ext cx="682625" cy="766445"/>
          </a:xfrm>
          <a:prstGeom prst="rect">
            <a:avLst/>
          </a:prstGeom>
        </p:spPr>
      </p:pic>
      <p:sp>
        <p:nvSpPr>
          <p:cNvPr id="13" name="TextBox 12">
            <a:extLst>
              <a:ext uri="{FF2B5EF4-FFF2-40B4-BE49-F238E27FC236}">
                <a16:creationId xmlns:a16="http://schemas.microsoft.com/office/drawing/2014/main" id="{76E3BE45-2557-7D41-99C0-39D1731F9221}"/>
              </a:ext>
            </a:extLst>
          </p:cNvPr>
          <p:cNvSpPr txBox="1"/>
          <p:nvPr/>
        </p:nvSpPr>
        <p:spPr>
          <a:xfrm>
            <a:off x="2322440" y="2932377"/>
            <a:ext cx="2196548" cy="379399"/>
          </a:xfrm>
          <a:prstGeom prst="rect">
            <a:avLst/>
          </a:prstGeom>
          <a:noFill/>
        </p:spPr>
        <p:txBody>
          <a:bodyPr wrap="square">
            <a:spAutoFit/>
          </a:bodyPr>
          <a:lstStyle/>
          <a:p>
            <a:pPr marL="0" marR="0" indent="0" algn="l">
              <a:lnSpc>
                <a:spcPct val="107000"/>
              </a:lnSpc>
              <a:spcBef>
                <a:spcPts val="0"/>
              </a:spcBef>
              <a:spcAft>
                <a:spcPts val="800"/>
              </a:spcAft>
            </a:pPr>
            <a:r>
              <a:rPr lang="en-US" kern="100" dirty="0">
                <a:effectLst/>
                <a:latin typeface="Arial" panose="020B0604020202020204" pitchFamily="34" charset="0"/>
                <a:ea typeface="Bahnschrift" panose="020B0502040204020203" pitchFamily="34" charset="0"/>
                <a:cs typeface="Arial" panose="020B0604020202020204" pitchFamily="34" charset="0"/>
              </a:rPr>
              <a:t>BINANCE COIN</a:t>
            </a:r>
            <a:endParaRPr lang="en-US" kern="100" dirty="0">
              <a:effectLst/>
              <a:latin typeface="Arial" panose="020B0604020202020204" pitchFamily="34" charset="0"/>
              <a:ea typeface="Garamond" panose="02020404030301010803" pitchFamily="18" charset="0"/>
              <a:cs typeface="Arial" panose="020B0604020202020204" pitchFamily="34" charset="0"/>
            </a:endParaRPr>
          </a:p>
        </p:txBody>
      </p:sp>
      <p:sp>
        <p:nvSpPr>
          <p:cNvPr id="15" name="TextBox 14">
            <a:extLst>
              <a:ext uri="{FF2B5EF4-FFF2-40B4-BE49-F238E27FC236}">
                <a16:creationId xmlns:a16="http://schemas.microsoft.com/office/drawing/2014/main" id="{EDCC9FA8-E54D-42BF-2BD4-6BB6E51F9DC0}"/>
              </a:ext>
            </a:extLst>
          </p:cNvPr>
          <p:cNvSpPr txBox="1"/>
          <p:nvPr/>
        </p:nvSpPr>
        <p:spPr>
          <a:xfrm>
            <a:off x="2322440" y="3995631"/>
            <a:ext cx="6102626" cy="379399"/>
          </a:xfrm>
          <a:prstGeom prst="rect">
            <a:avLst/>
          </a:prstGeom>
          <a:noFill/>
        </p:spPr>
        <p:txBody>
          <a:bodyPr wrap="square">
            <a:spAutoFit/>
          </a:bodyPr>
          <a:lstStyle/>
          <a:p>
            <a:pPr marL="0" marR="0" indent="0" algn="l">
              <a:lnSpc>
                <a:spcPct val="107000"/>
              </a:lnSpc>
              <a:spcBef>
                <a:spcPts val="0"/>
              </a:spcBef>
              <a:spcAft>
                <a:spcPts val="800"/>
              </a:spcAft>
            </a:pPr>
            <a:r>
              <a:rPr lang="en-US" kern="100" dirty="0">
                <a:effectLst/>
                <a:latin typeface="Arial" panose="020B0604020202020204" pitchFamily="34" charset="0"/>
                <a:ea typeface="Bahnschrift" panose="020B0502040204020203" pitchFamily="34" charset="0"/>
                <a:cs typeface="Arial" panose="020B0604020202020204" pitchFamily="34" charset="0"/>
              </a:rPr>
              <a:t>BITCOIN</a:t>
            </a:r>
            <a:endParaRPr lang="en-US" kern="100" dirty="0">
              <a:effectLst/>
              <a:latin typeface="Arial" panose="020B0604020202020204" pitchFamily="34" charset="0"/>
              <a:ea typeface="Garamond" panose="02020404030301010803" pitchFamily="18" charset="0"/>
              <a:cs typeface="Arial" panose="020B0604020202020204" pitchFamily="34" charset="0"/>
            </a:endParaRPr>
          </a:p>
        </p:txBody>
      </p:sp>
      <p:pic>
        <p:nvPicPr>
          <p:cNvPr id="17" name="Picture 16">
            <a:extLst>
              <a:ext uri="{FF2B5EF4-FFF2-40B4-BE49-F238E27FC236}">
                <a16:creationId xmlns:a16="http://schemas.microsoft.com/office/drawing/2014/main" id="{685C766D-2F26-11F6-1769-2852DBEC9D5B}"/>
              </a:ext>
            </a:extLst>
          </p:cNvPr>
          <p:cNvPicPr/>
          <p:nvPr/>
        </p:nvPicPr>
        <p:blipFill>
          <a:blip r:embed="rId5"/>
          <a:stretch>
            <a:fillRect/>
          </a:stretch>
        </p:blipFill>
        <p:spPr>
          <a:xfrm>
            <a:off x="1587100" y="3873955"/>
            <a:ext cx="654685" cy="654685"/>
          </a:xfrm>
          <a:prstGeom prst="rect">
            <a:avLst/>
          </a:prstGeom>
        </p:spPr>
      </p:pic>
      <p:sp>
        <p:nvSpPr>
          <p:cNvPr id="19" name="TextBox 18">
            <a:extLst>
              <a:ext uri="{FF2B5EF4-FFF2-40B4-BE49-F238E27FC236}">
                <a16:creationId xmlns:a16="http://schemas.microsoft.com/office/drawing/2014/main" id="{F96031DA-1ECE-47AA-F8E1-825C1EA86C77}"/>
              </a:ext>
            </a:extLst>
          </p:cNvPr>
          <p:cNvSpPr txBox="1"/>
          <p:nvPr/>
        </p:nvSpPr>
        <p:spPr>
          <a:xfrm>
            <a:off x="2228842" y="5058885"/>
            <a:ext cx="2289313" cy="379399"/>
          </a:xfrm>
          <a:prstGeom prst="rect">
            <a:avLst/>
          </a:prstGeom>
          <a:noFill/>
        </p:spPr>
        <p:txBody>
          <a:bodyPr wrap="square">
            <a:spAutoFit/>
          </a:bodyPr>
          <a:lstStyle/>
          <a:p>
            <a:pPr marL="0" marR="0" indent="0" algn="l">
              <a:lnSpc>
                <a:spcPct val="107000"/>
              </a:lnSpc>
              <a:spcBef>
                <a:spcPts val="0"/>
              </a:spcBef>
              <a:spcAft>
                <a:spcPts val="800"/>
              </a:spcAft>
            </a:pPr>
            <a:r>
              <a:rPr lang="en-US" kern="100" dirty="0">
                <a:effectLst/>
                <a:latin typeface="Arial" panose="020B0604020202020204" pitchFamily="34" charset="0"/>
                <a:ea typeface="Bahnschrift" panose="020B0502040204020203" pitchFamily="34" charset="0"/>
                <a:cs typeface="Arial" panose="020B0604020202020204" pitchFamily="34" charset="0"/>
              </a:rPr>
              <a:t>CARDANO COIN</a:t>
            </a:r>
            <a:endParaRPr lang="en-US" kern="100" dirty="0">
              <a:effectLst/>
              <a:latin typeface="Arial" panose="020B0604020202020204" pitchFamily="34" charset="0"/>
              <a:ea typeface="Garamond" panose="02020404030301010803" pitchFamily="18" charset="0"/>
              <a:cs typeface="Arial" panose="020B0604020202020204" pitchFamily="34" charset="0"/>
            </a:endParaRPr>
          </a:p>
        </p:txBody>
      </p:sp>
      <p:pic>
        <p:nvPicPr>
          <p:cNvPr id="22" name="Picture 21">
            <a:extLst>
              <a:ext uri="{FF2B5EF4-FFF2-40B4-BE49-F238E27FC236}">
                <a16:creationId xmlns:a16="http://schemas.microsoft.com/office/drawing/2014/main" id="{932B5B45-F27B-143D-35D4-FDF8DED6B8DE}"/>
              </a:ext>
            </a:extLst>
          </p:cNvPr>
          <p:cNvPicPr/>
          <p:nvPr/>
        </p:nvPicPr>
        <p:blipFill>
          <a:blip r:embed="rId6"/>
          <a:stretch>
            <a:fillRect/>
          </a:stretch>
        </p:blipFill>
        <p:spPr>
          <a:xfrm>
            <a:off x="4709543" y="1903706"/>
            <a:ext cx="664210" cy="664210"/>
          </a:xfrm>
          <a:prstGeom prst="rect">
            <a:avLst/>
          </a:prstGeom>
        </p:spPr>
      </p:pic>
      <p:pic>
        <p:nvPicPr>
          <p:cNvPr id="23" name="Picture 22">
            <a:extLst>
              <a:ext uri="{FF2B5EF4-FFF2-40B4-BE49-F238E27FC236}">
                <a16:creationId xmlns:a16="http://schemas.microsoft.com/office/drawing/2014/main" id="{20FF3048-99DA-3638-1B75-4DB45845DC10}"/>
              </a:ext>
            </a:extLst>
          </p:cNvPr>
          <p:cNvPicPr/>
          <p:nvPr/>
        </p:nvPicPr>
        <p:blipFill>
          <a:blip r:embed="rId7"/>
          <a:stretch>
            <a:fillRect/>
          </a:stretch>
        </p:blipFill>
        <p:spPr>
          <a:xfrm>
            <a:off x="4709543" y="2789971"/>
            <a:ext cx="664210" cy="664210"/>
          </a:xfrm>
          <a:prstGeom prst="rect">
            <a:avLst/>
          </a:prstGeom>
        </p:spPr>
      </p:pic>
      <p:pic>
        <p:nvPicPr>
          <p:cNvPr id="24" name="Picture 23">
            <a:extLst>
              <a:ext uri="{FF2B5EF4-FFF2-40B4-BE49-F238E27FC236}">
                <a16:creationId xmlns:a16="http://schemas.microsoft.com/office/drawing/2014/main" id="{B1DD9782-0C61-3D83-A397-59E2B00FA987}"/>
              </a:ext>
            </a:extLst>
          </p:cNvPr>
          <p:cNvPicPr/>
          <p:nvPr/>
        </p:nvPicPr>
        <p:blipFill>
          <a:blip r:embed="rId8"/>
          <a:stretch>
            <a:fillRect/>
          </a:stretch>
        </p:blipFill>
        <p:spPr>
          <a:xfrm>
            <a:off x="4738435" y="3899037"/>
            <a:ext cx="635318" cy="604520"/>
          </a:xfrm>
          <a:prstGeom prst="rect">
            <a:avLst/>
          </a:prstGeom>
        </p:spPr>
      </p:pic>
      <p:pic>
        <p:nvPicPr>
          <p:cNvPr id="25" name="Picture 24">
            <a:extLst>
              <a:ext uri="{FF2B5EF4-FFF2-40B4-BE49-F238E27FC236}">
                <a16:creationId xmlns:a16="http://schemas.microsoft.com/office/drawing/2014/main" id="{6AD7CBEE-8B97-245F-A1AC-66D48DCC8C92}"/>
              </a:ext>
            </a:extLst>
          </p:cNvPr>
          <p:cNvPicPr/>
          <p:nvPr/>
        </p:nvPicPr>
        <p:blipFill>
          <a:blip r:embed="rId9"/>
          <a:stretch>
            <a:fillRect/>
          </a:stretch>
        </p:blipFill>
        <p:spPr>
          <a:xfrm>
            <a:off x="4795268" y="4958389"/>
            <a:ext cx="578485" cy="580390"/>
          </a:xfrm>
          <a:prstGeom prst="rect">
            <a:avLst/>
          </a:prstGeom>
        </p:spPr>
      </p:pic>
      <p:sp>
        <p:nvSpPr>
          <p:cNvPr id="28" name="TextBox 27">
            <a:extLst>
              <a:ext uri="{FF2B5EF4-FFF2-40B4-BE49-F238E27FC236}">
                <a16:creationId xmlns:a16="http://schemas.microsoft.com/office/drawing/2014/main" id="{00483FDB-83A1-AD9F-0229-C2CD18A88F9F}"/>
              </a:ext>
            </a:extLst>
          </p:cNvPr>
          <p:cNvSpPr txBox="1"/>
          <p:nvPr/>
        </p:nvSpPr>
        <p:spPr>
          <a:xfrm>
            <a:off x="5452245" y="2051266"/>
            <a:ext cx="1905000" cy="379399"/>
          </a:xfrm>
          <a:prstGeom prst="rect">
            <a:avLst/>
          </a:prstGeom>
          <a:noFill/>
        </p:spPr>
        <p:txBody>
          <a:bodyPr wrap="square">
            <a:spAutoFit/>
          </a:bodyPr>
          <a:lstStyle/>
          <a:p>
            <a:pPr marL="0" marR="0" indent="0" algn="l">
              <a:lnSpc>
                <a:spcPct val="107000"/>
              </a:lnSpc>
              <a:spcBef>
                <a:spcPts val="0"/>
              </a:spcBef>
              <a:spcAft>
                <a:spcPts val="800"/>
              </a:spcAft>
            </a:pPr>
            <a:r>
              <a:rPr lang="en-US" sz="1800" kern="100" dirty="0">
                <a:effectLst/>
                <a:latin typeface="Arial" panose="020B0604020202020204" pitchFamily="34" charset="0"/>
                <a:ea typeface="Bahnschrift" panose="020B0502040204020203" pitchFamily="34" charset="0"/>
                <a:cs typeface="Arial" panose="020B0604020202020204" pitchFamily="34" charset="0"/>
              </a:rPr>
              <a:t>COSMOS COIN</a:t>
            </a:r>
            <a:endParaRPr lang="en-US" sz="2000" kern="100" dirty="0">
              <a:effectLst/>
              <a:latin typeface="Arial" panose="020B0604020202020204" pitchFamily="34" charset="0"/>
              <a:ea typeface="Garamond" panose="02020404030301010803" pitchFamily="18" charset="0"/>
              <a:cs typeface="Arial" panose="020B0604020202020204" pitchFamily="34" charset="0"/>
            </a:endParaRPr>
          </a:p>
        </p:txBody>
      </p:sp>
      <p:sp>
        <p:nvSpPr>
          <p:cNvPr id="30" name="TextBox 29">
            <a:extLst>
              <a:ext uri="{FF2B5EF4-FFF2-40B4-BE49-F238E27FC236}">
                <a16:creationId xmlns:a16="http://schemas.microsoft.com/office/drawing/2014/main" id="{E3C9EC2C-0E81-D14A-87C3-36ADF05F2653}"/>
              </a:ext>
            </a:extLst>
          </p:cNvPr>
          <p:cNvSpPr txBox="1"/>
          <p:nvPr/>
        </p:nvSpPr>
        <p:spPr>
          <a:xfrm>
            <a:off x="5433443" y="2928599"/>
            <a:ext cx="2289630" cy="663580"/>
          </a:xfrm>
          <a:prstGeom prst="rect">
            <a:avLst/>
          </a:prstGeom>
          <a:noFill/>
        </p:spPr>
        <p:txBody>
          <a:bodyPr wrap="square">
            <a:spAutoFit/>
          </a:bodyPr>
          <a:lstStyle/>
          <a:p>
            <a:pPr marL="0" marR="0" indent="0" algn="l">
              <a:lnSpc>
                <a:spcPct val="107000"/>
              </a:lnSpc>
              <a:spcBef>
                <a:spcPts val="0"/>
              </a:spcBef>
              <a:spcAft>
                <a:spcPts val="800"/>
              </a:spcAft>
            </a:pPr>
            <a:r>
              <a:rPr lang="en-US" sz="1800" kern="100" dirty="0">
                <a:effectLst/>
                <a:latin typeface="Arial" panose="020B0604020202020204" pitchFamily="34" charset="0"/>
                <a:ea typeface="Bahnschrift" panose="020B0502040204020203" pitchFamily="34" charset="0"/>
                <a:cs typeface="Arial" panose="020B0604020202020204" pitchFamily="34" charset="0"/>
              </a:rPr>
              <a:t>CRYPTO.COM COIN</a:t>
            </a:r>
            <a:endParaRPr lang="en-US" sz="2000" kern="100" dirty="0">
              <a:effectLst/>
              <a:latin typeface="Arial" panose="020B0604020202020204" pitchFamily="34" charset="0"/>
              <a:ea typeface="Garamond" panose="02020404030301010803" pitchFamily="18" charset="0"/>
              <a:cs typeface="Arial" panose="020B0604020202020204" pitchFamily="34" charset="0"/>
            </a:endParaRPr>
          </a:p>
        </p:txBody>
      </p:sp>
      <p:sp>
        <p:nvSpPr>
          <p:cNvPr id="32" name="TextBox 31">
            <a:extLst>
              <a:ext uri="{FF2B5EF4-FFF2-40B4-BE49-F238E27FC236}">
                <a16:creationId xmlns:a16="http://schemas.microsoft.com/office/drawing/2014/main" id="{D64C9CFF-DD06-745A-23CC-3CA968947795}"/>
              </a:ext>
            </a:extLst>
          </p:cNvPr>
          <p:cNvSpPr txBox="1"/>
          <p:nvPr/>
        </p:nvSpPr>
        <p:spPr>
          <a:xfrm>
            <a:off x="5490598" y="3991853"/>
            <a:ext cx="1576223" cy="379399"/>
          </a:xfrm>
          <a:prstGeom prst="rect">
            <a:avLst/>
          </a:prstGeom>
          <a:noFill/>
        </p:spPr>
        <p:txBody>
          <a:bodyPr wrap="square">
            <a:spAutoFit/>
          </a:bodyPr>
          <a:lstStyle/>
          <a:p>
            <a:pPr marL="0" marR="0" indent="0" algn="l">
              <a:lnSpc>
                <a:spcPct val="107000"/>
              </a:lnSpc>
              <a:spcBef>
                <a:spcPts val="0"/>
              </a:spcBef>
              <a:spcAft>
                <a:spcPts val="800"/>
              </a:spcAft>
            </a:pPr>
            <a:r>
              <a:rPr lang="en-US" sz="1800" kern="100" dirty="0">
                <a:effectLst/>
                <a:latin typeface="Arial" panose="020B0604020202020204" pitchFamily="34" charset="0"/>
                <a:ea typeface="Bahnschrift" panose="020B0502040204020203" pitchFamily="34" charset="0"/>
                <a:cs typeface="Arial" panose="020B0604020202020204" pitchFamily="34" charset="0"/>
              </a:rPr>
              <a:t>DOGE COIN</a:t>
            </a:r>
            <a:endParaRPr lang="en-US" sz="2000" kern="100" dirty="0">
              <a:effectLst/>
              <a:latin typeface="Arial" panose="020B0604020202020204" pitchFamily="34" charset="0"/>
              <a:ea typeface="Garamond" panose="02020404030301010803" pitchFamily="18" charset="0"/>
              <a:cs typeface="Arial" panose="020B0604020202020204" pitchFamily="34" charset="0"/>
            </a:endParaRPr>
          </a:p>
        </p:txBody>
      </p:sp>
      <p:sp>
        <p:nvSpPr>
          <p:cNvPr id="34" name="TextBox 33">
            <a:extLst>
              <a:ext uri="{FF2B5EF4-FFF2-40B4-BE49-F238E27FC236}">
                <a16:creationId xmlns:a16="http://schemas.microsoft.com/office/drawing/2014/main" id="{A6150DDB-80A4-D082-C97F-2481126986DC}"/>
              </a:ext>
            </a:extLst>
          </p:cNvPr>
          <p:cNvSpPr txBox="1"/>
          <p:nvPr/>
        </p:nvSpPr>
        <p:spPr>
          <a:xfrm>
            <a:off x="5460780" y="5055107"/>
            <a:ext cx="1338416" cy="379399"/>
          </a:xfrm>
          <a:prstGeom prst="rect">
            <a:avLst/>
          </a:prstGeom>
          <a:noFill/>
        </p:spPr>
        <p:txBody>
          <a:bodyPr wrap="square">
            <a:spAutoFit/>
          </a:bodyPr>
          <a:lstStyle/>
          <a:p>
            <a:pPr marL="0" marR="0" indent="0" algn="l">
              <a:lnSpc>
                <a:spcPct val="107000"/>
              </a:lnSpc>
              <a:spcBef>
                <a:spcPts val="0"/>
              </a:spcBef>
              <a:spcAft>
                <a:spcPts val="800"/>
              </a:spcAft>
            </a:pPr>
            <a:r>
              <a:rPr lang="en-US" sz="1800" kern="100" dirty="0">
                <a:effectLst/>
                <a:latin typeface="Arial" panose="020B0604020202020204" pitchFamily="34" charset="0"/>
                <a:ea typeface="Bahnschrift" panose="020B0502040204020203" pitchFamily="34" charset="0"/>
                <a:cs typeface="Arial" panose="020B0604020202020204" pitchFamily="34" charset="0"/>
              </a:rPr>
              <a:t>EOS COIN</a:t>
            </a:r>
            <a:endParaRPr lang="en-US" sz="2000" kern="100" dirty="0">
              <a:effectLst/>
              <a:latin typeface="Arial" panose="020B0604020202020204" pitchFamily="34" charset="0"/>
              <a:ea typeface="Garamond" panose="02020404030301010803" pitchFamily="18" charset="0"/>
              <a:cs typeface="Arial" panose="020B0604020202020204" pitchFamily="34" charset="0"/>
            </a:endParaRPr>
          </a:p>
        </p:txBody>
      </p:sp>
      <p:pic>
        <p:nvPicPr>
          <p:cNvPr id="37" name="Picture 36">
            <a:extLst>
              <a:ext uri="{FF2B5EF4-FFF2-40B4-BE49-F238E27FC236}">
                <a16:creationId xmlns:a16="http://schemas.microsoft.com/office/drawing/2014/main" id="{133FFA2A-5998-DB83-80E2-0662D9616B63}"/>
              </a:ext>
            </a:extLst>
          </p:cNvPr>
          <p:cNvPicPr/>
          <p:nvPr/>
        </p:nvPicPr>
        <p:blipFill>
          <a:blip r:embed="rId10"/>
          <a:stretch>
            <a:fillRect/>
          </a:stretch>
        </p:blipFill>
        <p:spPr>
          <a:xfrm>
            <a:off x="7816101" y="1897670"/>
            <a:ext cx="608965" cy="608965"/>
          </a:xfrm>
          <a:prstGeom prst="rect">
            <a:avLst/>
          </a:prstGeom>
        </p:spPr>
      </p:pic>
      <p:pic>
        <p:nvPicPr>
          <p:cNvPr id="70" name="Picture 69">
            <a:extLst>
              <a:ext uri="{FF2B5EF4-FFF2-40B4-BE49-F238E27FC236}">
                <a16:creationId xmlns:a16="http://schemas.microsoft.com/office/drawing/2014/main" id="{28D41A09-5627-519C-0C60-93ABB76120C3}"/>
              </a:ext>
            </a:extLst>
          </p:cNvPr>
          <p:cNvPicPr/>
          <p:nvPr/>
        </p:nvPicPr>
        <p:blipFill>
          <a:blip r:embed="rId11"/>
          <a:stretch>
            <a:fillRect/>
          </a:stretch>
        </p:blipFill>
        <p:spPr>
          <a:xfrm>
            <a:off x="7874523" y="3863099"/>
            <a:ext cx="608965" cy="636905"/>
          </a:xfrm>
          <a:prstGeom prst="rect">
            <a:avLst/>
          </a:prstGeom>
        </p:spPr>
      </p:pic>
      <p:pic>
        <p:nvPicPr>
          <p:cNvPr id="71" name="Picture 70">
            <a:extLst>
              <a:ext uri="{FF2B5EF4-FFF2-40B4-BE49-F238E27FC236}">
                <a16:creationId xmlns:a16="http://schemas.microsoft.com/office/drawing/2014/main" id="{F0A2F0BD-A553-1C23-058D-B664883D735E}"/>
              </a:ext>
            </a:extLst>
          </p:cNvPr>
          <p:cNvPicPr/>
          <p:nvPr/>
        </p:nvPicPr>
        <p:blipFill>
          <a:blip r:embed="rId12"/>
          <a:stretch>
            <a:fillRect/>
          </a:stretch>
        </p:blipFill>
        <p:spPr>
          <a:xfrm>
            <a:off x="7836506" y="2791724"/>
            <a:ext cx="633730" cy="633730"/>
          </a:xfrm>
          <a:prstGeom prst="rect">
            <a:avLst/>
          </a:prstGeom>
        </p:spPr>
      </p:pic>
      <p:pic>
        <p:nvPicPr>
          <p:cNvPr id="72" name="Picture 71">
            <a:extLst>
              <a:ext uri="{FF2B5EF4-FFF2-40B4-BE49-F238E27FC236}">
                <a16:creationId xmlns:a16="http://schemas.microsoft.com/office/drawing/2014/main" id="{40C05C24-9265-ED41-078E-5804A52598BD}"/>
              </a:ext>
            </a:extLst>
          </p:cNvPr>
          <p:cNvPicPr/>
          <p:nvPr/>
        </p:nvPicPr>
        <p:blipFill>
          <a:blip r:embed="rId13"/>
          <a:stretch>
            <a:fillRect/>
          </a:stretch>
        </p:blipFill>
        <p:spPr>
          <a:xfrm>
            <a:off x="7874522" y="4957786"/>
            <a:ext cx="608966" cy="574040"/>
          </a:xfrm>
          <a:prstGeom prst="rect">
            <a:avLst/>
          </a:prstGeom>
        </p:spPr>
      </p:pic>
      <p:sp>
        <p:nvSpPr>
          <p:cNvPr id="75" name="TextBox 74">
            <a:extLst>
              <a:ext uri="{FF2B5EF4-FFF2-40B4-BE49-F238E27FC236}">
                <a16:creationId xmlns:a16="http://schemas.microsoft.com/office/drawing/2014/main" id="{A4A9BF8E-D39E-C82E-6E76-13BC61FF1A8E}"/>
              </a:ext>
            </a:extLst>
          </p:cNvPr>
          <p:cNvSpPr txBox="1"/>
          <p:nvPr/>
        </p:nvSpPr>
        <p:spPr>
          <a:xfrm>
            <a:off x="8543405" y="2012452"/>
            <a:ext cx="1495568" cy="379399"/>
          </a:xfrm>
          <a:prstGeom prst="rect">
            <a:avLst/>
          </a:prstGeom>
          <a:noFill/>
        </p:spPr>
        <p:txBody>
          <a:bodyPr wrap="square">
            <a:spAutoFit/>
          </a:bodyPr>
          <a:lstStyle/>
          <a:p>
            <a:pPr marL="0" marR="0" indent="0" algn="l">
              <a:lnSpc>
                <a:spcPct val="107000"/>
              </a:lnSpc>
              <a:spcBef>
                <a:spcPts val="0"/>
              </a:spcBef>
              <a:spcAft>
                <a:spcPts val="800"/>
              </a:spcAft>
            </a:pPr>
            <a:r>
              <a:rPr lang="en-US" sz="1800" kern="100" dirty="0">
                <a:effectLst/>
                <a:latin typeface="Arial" panose="020B0604020202020204" pitchFamily="34" charset="0"/>
                <a:ea typeface="Bahnschrift" panose="020B0502040204020203" pitchFamily="34" charset="0"/>
                <a:cs typeface="Arial" panose="020B0604020202020204" pitchFamily="34" charset="0"/>
              </a:rPr>
              <a:t>IOTA COIN</a:t>
            </a:r>
            <a:endParaRPr lang="en-US" sz="2000" kern="100" dirty="0">
              <a:effectLst/>
              <a:latin typeface="Arial" panose="020B0604020202020204" pitchFamily="34" charset="0"/>
              <a:ea typeface="Garamond" panose="02020404030301010803" pitchFamily="18" charset="0"/>
              <a:cs typeface="Arial" panose="020B0604020202020204" pitchFamily="34" charset="0"/>
            </a:endParaRPr>
          </a:p>
        </p:txBody>
      </p:sp>
      <p:sp>
        <p:nvSpPr>
          <p:cNvPr id="77" name="TextBox 76">
            <a:extLst>
              <a:ext uri="{FF2B5EF4-FFF2-40B4-BE49-F238E27FC236}">
                <a16:creationId xmlns:a16="http://schemas.microsoft.com/office/drawing/2014/main" id="{257B5439-156B-D640-240D-A8E074FD2A21}"/>
              </a:ext>
            </a:extLst>
          </p:cNvPr>
          <p:cNvSpPr txBox="1"/>
          <p:nvPr/>
        </p:nvSpPr>
        <p:spPr>
          <a:xfrm>
            <a:off x="8543405" y="2928599"/>
            <a:ext cx="1495568" cy="379399"/>
          </a:xfrm>
          <a:prstGeom prst="rect">
            <a:avLst/>
          </a:prstGeom>
          <a:noFill/>
        </p:spPr>
        <p:txBody>
          <a:bodyPr wrap="square">
            <a:spAutoFit/>
          </a:bodyPr>
          <a:lstStyle/>
          <a:p>
            <a:pPr marL="0" marR="0" indent="0" algn="l">
              <a:lnSpc>
                <a:spcPct val="107000"/>
              </a:lnSpc>
              <a:spcBef>
                <a:spcPts val="0"/>
              </a:spcBef>
              <a:spcAft>
                <a:spcPts val="800"/>
              </a:spcAft>
            </a:pPr>
            <a:r>
              <a:rPr lang="en-US" sz="1800" kern="100" dirty="0">
                <a:effectLst/>
                <a:latin typeface="Arial" panose="020B0604020202020204" pitchFamily="34" charset="0"/>
                <a:ea typeface="Bahnschrift" panose="020B0502040204020203" pitchFamily="34" charset="0"/>
                <a:cs typeface="Arial" panose="020B0604020202020204" pitchFamily="34" charset="0"/>
              </a:rPr>
              <a:t>MONOCOIN</a:t>
            </a:r>
            <a:endParaRPr lang="en-US" sz="2000" kern="100" dirty="0">
              <a:effectLst/>
              <a:latin typeface="Arial" panose="020B0604020202020204" pitchFamily="34" charset="0"/>
              <a:ea typeface="Garamond" panose="02020404030301010803" pitchFamily="18" charset="0"/>
              <a:cs typeface="Arial" panose="020B0604020202020204" pitchFamily="34" charset="0"/>
            </a:endParaRPr>
          </a:p>
        </p:txBody>
      </p:sp>
      <p:sp>
        <p:nvSpPr>
          <p:cNvPr id="79" name="TextBox 78">
            <a:extLst>
              <a:ext uri="{FF2B5EF4-FFF2-40B4-BE49-F238E27FC236}">
                <a16:creationId xmlns:a16="http://schemas.microsoft.com/office/drawing/2014/main" id="{C952070A-4758-CC8E-82B4-231907CF05C5}"/>
              </a:ext>
            </a:extLst>
          </p:cNvPr>
          <p:cNvSpPr txBox="1"/>
          <p:nvPr/>
        </p:nvSpPr>
        <p:spPr>
          <a:xfrm>
            <a:off x="8610359" y="3991575"/>
            <a:ext cx="1361661" cy="379399"/>
          </a:xfrm>
          <a:prstGeom prst="rect">
            <a:avLst/>
          </a:prstGeom>
          <a:noFill/>
        </p:spPr>
        <p:txBody>
          <a:bodyPr wrap="square">
            <a:spAutoFit/>
          </a:bodyPr>
          <a:lstStyle/>
          <a:p>
            <a:pPr marL="0" marR="0" indent="0" algn="l">
              <a:lnSpc>
                <a:spcPct val="107000"/>
              </a:lnSpc>
              <a:spcBef>
                <a:spcPts val="0"/>
              </a:spcBef>
              <a:spcAft>
                <a:spcPts val="800"/>
              </a:spcAft>
            </a:pPr>
            <a:r>
              <a:rPr lang="en-US" sz="1800" kern="100" dirty="0">
                <a:effectLst/>
                <a:latin typeface="Arial" panose="020B0604020202020204" pitchFamily="34" charset="0"/>
                <a:ea typeface="Bahnschrift" panose="020B0502040204020203" pitchFamily="34" charset="0"/>
                <a:cs typeface="Arial" panose="020B0604020202020204" pitchFamily="34" charset="0"/>
              </a:rPr>
              <a:t>LITE COIN</a:t>
            </a:r>
            <a:endParaRPr lang="en-US" sz="2000" kern="100" dirty="0">
              <a:effectLst/>
              <a:latin typeface="Arial" panose="020B0604020202020204" pitchFamily="34" charset="0"/>
              <a:ea typeface="Garamond" panose="02020404030301010803" pitchFamily="18" charset="0"/>
              <a:cs typeface="Arial" panose="020B0604020202020204" pitchFamily="34" charset="0"/>
            </a:endParaRPr>
          </a:p>
        </p:txBody>
      </p:sp>
      <p:sp>
        <p:nvSpPr>
          <p:cNvPr id="81" name="TextBox 80">
            <a:extLst>
              <a:ext uri="{FF2B5EF4-FFF2-40B4-BE49-F238E27FC236}">
                <a16:creationId xmlns:a16="http://schemas.microsoft.com/office/drawing/2014/main" id="{1CC2A3CB-EEC6-194F-9AC3-6CC262966784}"/>
              </a:ext>
            </a:extLst>
          </p:cNvPr>
          <p:cNvSpPr txBox="1"/>
          <p:nvPr/>
        </p:nvSpPr>
        <p:spPr>
          <a:xfrm>
            <a:off x="8610359" y="4957786"/>
            <a:ext cx="1495568" cy="379399"/>
          </a:xfrm>
          <a:prstGeom prst="rect">
            <a:avLst/>
          </a:prstGeom>
          <a:noFill/>
        </p:spPr>
        <p:txBody>
          <a:bodyPr wrap="square">
            <a:spAutoFit/>
          </a:bodyPr>
          <a:lstStyle/>
          <a:p>
            <a:pPr marL="0" marR="0" indent="0" algn="l">
              <a:lnSpc>
                <a:spcPct val="107000"/>
              </a:lnSpc>
              <a:spcBef>
                <a:spcPts val="0"/>
              </a:spcBef>
              <a:spcAft>
                <a:spcPts val="800"/>
              </a:spcAft>
            </a:pPr>
            <a:r>
              <a:rPr lang="en-US" sz="1800" kern="100" dirty="0">
                <a:effectLst/>
                <a:latin typeface="Arial" panose="020B0604020202020204" pitchFamily="34" charset="0"/>
                <a:ea typeface="Bahnschrift" panose="020B0502040204020203" pitchFamily="34" charset="0"/>
                <a:cs typeface="Arial" panose="020B0604020202020204" pitchFamily="34" charset="0"/>
              </a:rPr>
              <a:t>NEM COIN</a:t>
            </a:r>
            <a:endParaRPr lang="en-US" sz="2000" kern="100" dirty="0">
              <a:effectLst/>
              <a:latin typeface="Arial" panose="020B0604020202020204" pitchFamily="34" charset="0"/>
              <a:ea typeface="Garamond" panose="02020404030301010803" pitchFamily="18" charset="0"/>
              <a:cs typeface="Arial" panose="020B0604020202020204" pitchFamily="34" charset="0"/>
            </a:endParaRPr>
          </a:p>
        </p:txBody>
      </p:sp>
    </p:spTree>
    <p:extLst>
      <p:ext uri="{BB962C8B-B14F-4D97-AF65-F5344CB8AC3E}">
        <p14:creationId xmlns:p14="http://schemas.microsoft.com/office/powerpoint/2010/main" val="1416461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D33A0-62C3-E642-9A0F-BBF8E113A1D8}"/>
              </a:ext>
            </a:extLst>
          </p:cNvPr>
          <p:cNvSpPr>
            <a:spLocks noGrp="1"/>
          </p:cNvSpPr>
          <p:nvPr>
            <p:ph type="title"/>
          </p:nvPr>
        </p:nvSpPr>
        <p:spPr>
          <a:xfrm>
            <a:off x="1737254" y="618333"/>
            <a:ext cx="8534400" cy="1222146"/>
          </a:xfrm>
        </p:spPr>
        <p:txBody>
          <a:bodyPr>
            <a:normAutofit/>
          </a:bodyPr>
          <a:lstStyle/>
          <a:p>
            <a:pPr algn="ctr"/>
            <a:r>
              <a:rPr lang="en-US" b="1" kern="100" dirty="0">
                <a:effectLst/>
                <a:ea typeface="Bahnschrift" panose="020B0502040204020203" pitchFamily="34" charset="0"/>
                <a:cs typeface="Arial" panose="020B0604020202020204" pitchFamily="34" charset="0"/>
              </a:rPr>
              <a:t>CRYPTOCURRIENCIES</a:t>
            </a:r>
            <a:r>
              <a:rPr lang="en-US" b="1" kern="100" dirty="0">
                <a:effectLst/>
                <a:latin typeface="Arial" panose="020B0604020202020204" pitchFamily="34" charset="0"/>
                <a:ea typeface="Bahnschrift" panose="020B0502040204020203" pitchFamily="34" charset="0"/>
                <a:cs typeface="Arial" panose="020B0604020202020204" pitchFamily="34" charset="0"/>
              </a:rPr>
              <a:t> USED</a:t>
            </a:r>
            <a:br>
              <a:rPr lang="en-US" b="1" kern="100" dirty="0">
                <a:effectLst/>
                <a:latin typeface="Arial" panose="020B0604020202020204" pitchFamily="34" charset="0"/>
                <a:ea typeface="Garamond" panose="02020404030301010803" pitchFamily="18" charset="0"/>
                <a:cs typeface="Arial" panose="020B0604020202020204" pitchFamily="34" charset="0"/>
              </a:rPr>
            </a:br>
            <a:endParaRPr lang="en-US"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A7034C9-4797-B628-1922-A8CD4B71D29C}"/>
              </a:ext>
            </a:extLst>
          </p:cNvPr>
          <p:cNvSpPr txBox="1"/>
          <p:nvPr/>
        </p:nvSpPr>
        <p:spPr>
          <a:xfrm>
            <a:off x="2322440" y="2178831"/>
            <a:ext cx="1949309" cy="379399"/>
          </a:xfrm>
          <a:prstGeom prst="rect">
            <a:avLst/>
          </a:prstGeom>
          <a:noFill/>
        </p:spPr>
        <p:txBody>
          <a:bodyPr wrap="square">
            <a:spAutoFit/>
          </a:bodyPr>
          <a:lstStyle/>
          <a:p>
            <a:pPr marL="0" marR="0" indent="0" algn="l">
              <a:lnSpc>
                <a:spcPct val="107000"/>
              </a:lnSpc>
              <a:spcBef>
                <a:spcPts val="0"/>
              </a:spcBef>
              <a:spcAft>
                <a:spcPts val="800"/>
              </a:spcAft>
            </a:pPr>
            <a:r>
              <a:rPr lang="en-US" sz="1800" dirty="0">
                <a:effectLst/>
                <a:latin typeface="Arial" panose="020B0604020202020204" pitchFamily="34" charset="0"/>
                <a:ea typeface="Bahnschrift" panose="020B0502040204020203" pitchFamily="34" charset="0"/>
                <a:cs typeface="Arial" panose="020B0604020202020204" pitchFamily="34" charset="0"/>
              </a:rPr>
              <a:t>SOLANA COIN</a:t>
            </a:r>
            <a:endParaRPr lang="en-US" kern="100" dirty="0">
              <a:effectLst/>
              <a:latin typeface="Arial" panose="020B0604020202020204" pitchFamily="34" charset="0"/>
              <a:ea typeface="Garamond" panose="02020404030301010803" pitchFamily="18" charset="0"/>
              <a:cs typeface="Arial" panose="020B0604020202020204" pitchFamily="34" charset="0"/>
            </a:endParaRPr>
          </a:p>
        </p:txBody>
      </p:sp>
      <p:pic>
        <p:nvPicPr>
          <p:cNvPr id="10" name="Picture 9">
            <a:extLst>
              <a:ext uri="{FF2B5EF4-FFF2-40B4-BE49-F238E27FC236}">
                <a16:creationId xmlns:a16="http://schemas.microsoft.com/office/drawing/2014/main" id="{709C8C33-08F0-28AF-FC7E-6DA0A880068E}"/>
              </a:ext>
            </a:extLst>
          </p:cNvPr>
          <p:cNvPicPr/>
          <p:nvPr/>
        </p:nvPicPr>
        <p:blipFill>
          <a:blip r:embed="rId2"/>
          <a:stretch>
            <a:fillRect/>
          </a:stretch>
        </p:blipFill>
        <p:spPr>
          <a:xfrm>
            <a:off x="1472728" y="4777292"/>
            <a:ext cx="705485" cy="680720"/>
          </a:xfrm>
          <a:prstGeom prst="rect">
            <a:avLst/>
          </a:prstGeom>
        </p:spPr>
      </p:pic>
      <p:sp>
        <p:nvSpPr>
          <p:cNvPr id="13" name="TextBox 12">
            <a:extLst>
              <a:ext uri="{FF2B5EF4-FFF2-40B4-BE49-F238E27FC236}">
                <a16:creationId xmlns:a16="http://schemas.microsoft.com/office/drawing/2014/main" id="{76E3BE45-2557-7D41-99C0-39D1731F9221}"/>
              </a:ext>
            </a:extLst>
          </p:cNvPr>
          <p:cNvSpPr txBox="1"/>
          <p:nvPr/>
        </p:nvSpPr>
        <p:spPr>
          <a:xfrm>
            <a:off x="2322440" y="3075909"/>
            <a:ext cx="2196548" cy="379399"/>
          </a:xfrm>
          <a:prstGeom prst="rect">
            <a:avLst/>
          </a:prstGeom>
          <a:noFill/>
        </p:spPr>
        <p:txBody>
          <a:bodyPr wrap="square">
            <a:spAutoFit/>
          </a:bodyPr>
          <a:lstStyle/>
          <a:p>
            <a:pPr marL="0" marR="0" indent="0" algn="l">
              <a:lnSpc>
                <a:spcPct val="107000"/>
              </a:lnSpc>
              <a:spcBef>
                <a:spcPts val="0"/>
              </a:spcBef>
              <a:spcAft>
                <a:spcPts val="800"/>
              </a:spcAft>
            </a:pPr>
            <a:r>
              <a:rPr lang="en-US" sz="1800" dirty="0">
                <a:effectLst/>
                <a:latin typeface="Arial" panose="020B0604020202020204" pitchFamily="34" charset="0"/>
                <a:ea typeface="Bahnschrift" panose="020B0502040204020203" pitchFamily="34" charset="0"/>
                <a:cs typeface="Arial" panose="020B0604020202020204" pitchFamily="34" charset="0"/>
              </a:rPr>
              <a:t>UNISWAP COIN</a:t>
            </a:r>
            <a:endParaRPr lang="en-US" kern="100" dirty="0">
              <a:effectLst/>
              <a:latin typeface="Arial" panose="020B0604020202020204" pitchFamily="34" charset="0"/>
              <a:ea typeface="Garamond" panose="02020404030301010803" pitchFamily="18" charset="0"/>
              <a:cs typeface="Arial" panose="020B0604020202020204" pitchFamily="34" charset="0"/>
            </a:endParaRPr>
          </a:p>
        </p:txBody>
      </p:sp>
      <p:sp>
        <p:nvSpPr>
          <p:cNvPr id="21" name="TextBox 20">
            <a:extLst>
              <a:ext uri="{FF2B5EF4-FFF2-40B4-BE49-F238E27FC236}">
                <a16:creationId xmlns:a16="http://schemas.microsoft.com/office/drawing/2014/main" id="{BE976F6D-4423-53A8-1838-F708066F9673}"/>
              </a:ext>
            </a:extLst>
          </p:cNvPr>
          <p:cNvSpPr txBox="1"/>
          <p:nvPr/>
        </p:nvSpPr>
        <p:spPr>
          <a:xfrm>
            <a:off x="2322440" y="4911986"/>
            <a:ext cx="2474843" cy="379399"/>
          </a:xfrm>
          <a:prstGeom prst="rect">
            <a:avLst/>
          </a:prstGeom>
          <a:noFill/>
        </p:spPr>
        <p:txBody>
          <a:bodyPr wrap="square">
            <a:spAutoFit/>
          </a:bodyPr>
          <a:lstStyle/>
          <a:p>
            <a:pPr marL="0" marR="0" indent="0" algn="l">
              <a:lnSpc>
                <a:spcPct val="107000"/>
              </a:lnSpc>
              <a:spcBef>
                <a:spcPts val="0"/>
              </a:spcBef>
              <a:spcAft>
                <a:spcPts val="800"/>
              </a:spcAft>
            </a:pPr>
            <a:r>
              <a:rPr lang="en-US" kern="100" dirty="0">
                <a:effectLst/>
                <a:latin typeface="Arial" panose="020B0604020202020204" pitchFamily="34" charset="0"/>
                <a:ea typeface="Bahnschrift" panose="020B0502040204020203" pitchFamily="34" charset="0"/>
                <a:cs typeface="Arial" panose="020B0604020202020204" pitchFamily="34" charset="0"/>
              </a:rPr>
              <a:t>CHAINLINK COIN</a:t>
            </a:r>
            <a:endParaRPr lang="en-US" kern="100" dirty="0">
              <a:effectLst/>
              <a:latin typeface="Arial" panose="020B0604020202020204" pitchFamily="34" charset="0"/>
              <a:ea typeface="Garamond" panose="02020404030301010803" pitchFamily="18" charset="0"/>
              <a:cs typeface="Arial" panose="020B0604020202020204" pitchFamily="34" charset="0"/>
            </a:endParaRPr>
          </a:p>
        </p:txBody>
      </p:sp>
      <p:pic>
        <p:nvPicPr>
          <p:cNvPr id="26" name="Picture 25">
            <a:extLst>
              <a:ext uri="{FF2B5EF4-FFF2-40B4-BE49-F238E27FC236}">
                <a16:creationId xmlns:a16="http://schemas.microsoft.com/office/drawing/2014/main" id="{07D4AAA1-F952-708A-2239-DDDD5060812C}"/>
              </a:ext>
            </a:extLst>
          </p:cNvPr>
          <p:cNvPicPr/>
          <p:nvPr/>
        </p:nvPicPr>
        <p:blipFill>
          <a:blip r:embed="rId3"/>
          <a:stretch>
            <a:fillRect/>
          </a:stretch>
        </p:blipFill>
        <p:spPr>
          <a:xfrm>
            <a:off x="4826240" y="4819837"/>
            <a:ext cx="641667" cy="638175"/>
          </a:xfrm>
          <a:prstGeom prst="rect">
            <a:avLst/>
          </a:prstGeom>
        </p:spPr>
      </p:pic>
      <p:sp>
        <p:nvSpPr>
          <p:cNvPr id="28" name="TextBox 27">
            <a:extLst>
              <a:ext uri="{FF2B5EF4-FFF2-40B4-BE49-F238E27FC236}">
                <a16:creationId xmlns:a16="http://schemas.microsoft.com/office/drawing/2014/main" id="{00483FDB-83A1-AD9F-0229-C2CD18A88F9F}"/>
              </a:ext>
            </a:extLst>
          </p:cNvPr>
          <p:cNvSpPr txBox="1"/>
          <p:nvPr/>
        </p:nvSpPr>
        <p:spPr>
          <a:xfrm>
            <a:off x="5452245" y="2151554"/>
            <a:ext cx="1905000" cy="379399"/>
          </a:xfrm>
          <a:prstGeom prst="rect">
            <a:avLst/>
          </a:prstGeom>
          <a:noFill/>
        </p:spPr>
        <p:txBody>
          <a:bodyPr wrap="square">
            <a:spAutoFit/>
          </a:bodyPr>
          <a:lstStyle/>
          <a:p>
            <a:pPr marL="0" marR="0" indent="0" algn="l">
              <a:lnSpc>
                <a:spcPct val="107000"/>
              </a:lnSpc>
              <a:spcBef>
                <a:spcPts val="0"/>
              </a:spcBef>
              <a:spcAft>
                <a:spcPts val="800"/>
              </a:spcAft>
            </a:pPr>
            <a:r>
              <a:rPr lang="en-US" sz="1800" dirty="0">
                <a:effectLst/>
                <a:latin typeface="Arial" panose="020B0604020202020204" pitchFamily="34" charset="0"/>
                <a:ea typeface="Bahnschrift" panose="020B0502040204020203" pitchFamily="34" charset="0"/>
                <a:cs typeface="Arial" panose="020B0604020202020204" pitchFamily="34" charset="0"/>
              </a:rPr>
              <a:t>USD COIN</a:t>
            </a:r>
            <a:endParaRPr lang="en-US" sz="2000" kern="100" dirty="0">
              <a:effectLst/>
              <a:latin typeface="Arial" panose="020B0604020202020204" pitchFamily="34" charset="0"/>
              <a:ea typeface="Garamond" panose="02020404030301010803" pitchFamily="18" charset="0"/>
              <a:cs typeface="Arial" panose="020B0604020202020204" pitchFamily="34" charset="0"/>
            </a:endParaRPr>
          </a:p>
        </p:txBody>
      </p:sp>
      <p:sp>
        <p:nvSpPr>
          <p:cNvPr id="36" name="TextBox 35">
            <a:extLst>
              <a:ext uri="{FF2B5EF4-FFF2-40B4-BE49-F238E27FC236}">
                <a16:creationId xmlns:a16="http://schemas.microsoft.com/office/drawing/2014/main" id="{631CA4E4-1469-52D9-61B3-F1D03AFC23BB}"/>
              </a:ext>
            </a:extLst>
          </p:cNvPr>
          <p:cNvSpPr txBox="1"/>
          <p:nvPr/>
        </p:nvSpPr>
        <p:spPr>
          <a:xfrm>
            <a:off x="5530193" y="4951717"/>
            <a:ext cx="1495568" cy="379399"/>
          </a:xfrm>
          <a:prstGeom prst="rect">
            <a:avLst/>
          </a:prstGeom>
          <a:noFill/>
        </p:spPr>
        <p:txBody>
          <a:bodyPr wrap="square">
            <a:spAutoFit/>
          </a:bodyPr>
          <a:lstStyle/>
          <a:p>
            <a:pPr marL="0" marR="0" indent="0" algn="l">
              <a:lnSpc>
                <a:spcPct val="107000"/>
              </a:lnSpc>
              <a:spcBef>
                <a:spcPts val="0"/>
              </a:spcBef>
              <a:spcAft>
                <a:spcPts val="800"/>
              </a:spcAft>
            </a:pPr>
            <a:r>
              <a:rPr lang="en-US" sz="1800" kern="100" dirty="0">
                <a:effectLst/>
                <a:latin typeface="Arial" panose="020B0604020202020204" pitchFamily="34" charset="0"/>
                <a:ea typeface="Bahnschrift" panose="020B0502040204020203" pitchFamily="34" charset="0"/>
                <a:cs typeface="Arial" panose="020B0604020202020204" pitchFamily="34" charset="0"/>
              </a:rPr>
              <a:t>ETHERIUM </a:t>
            </a:r>
            <a:endParaRPr lang="en-US" sz="2000" kern="100" dirty="0">
              <a:effectLst/>
              <a:latin typeface="Arial" panose="020B0604020202020204" pitchFamily="34" charset="0"/>
              <a:ea typeface="Garamond" panose="02020404030301010803" pitchFamily="18" charset="0"/>
              <a:cs typeface="Arial" panose="020B0604020202020204" pitchFamily="34" charset="0"/>
            </a:endParaRPr>
          </a:p>
        </p:txBody>
      </p:sp>
      <p:pic>
        <p:nvPicPr>
          <p:cNvPr id="73" name="Picture 72">
            <a:extLst>
              <a:ext uri="{FF2B5EF4-FFF2-40B4-BE49-F238E27FC236}">
                <a16:creationId xmlns:a16="http://schemas.microsoft.com/office/drawing/2014/main" id="{5FC70802-F7BB-C235-9988-838611BD4152}"/>
              </a:ext>
            </a:extLst>
          </p:cNvPr>
          <p:cNvPicPr/>
          <p:nvPr/>
        </p:nvPicPr>
        <p:blipFill>
          <a:blip r:embed="rId4"/>
          <a:stretch>
            <a:fillRect/>
          </a:stretch>
        </p:blipFill>
        <p:spPr>
          <a:xfrm>
            <a:off x="7511161" y="3877287"/>
            <a:ext cx="604520" cy="604520"/>
          </a:xfrm>
          <a:prstGeom prst="rect">
            <a:avLst/>
          </a:prstGeom>
        </p:spPr>
      </p:pic>
      <p:sp>
        <p:nvSpPr>
          <p:cNvPr id="85" name="TextBox 84">
            <a:extLst>
              <a:ext uri="{FF2B5EF4-FFF2-40B4-BE49-F238E27FC236}">
                <a16:creationId xmlns:a16="http://schemas.microsoft.com/office/drawing/2014/main" id="{594750BB-124D-069E-93C2-4657B8047050}"/>
              </a:ext>
            </a:extLst>
          </p:cNvPr>
          <p:cNvSpPr txBox="1"/>
          <p:nvPr/>
        </p:nvSpPr>
        <p:spPr>
          <a:xfrm>
            <a:off x="8184802" y="3979243"/>
            <a:ext cx="2394912" cy="379399"/>
          </a:xfrm>
          <a:prstGeom prst="rect">
            <a:avLst/>
          </a:prstGeom>
          <a:noFill/>
        </p:spPr>
        <p:txBody>
          <a:bodyPr wrap="square">
            <a:spAutoFit/>
          </a:bodyPr>
          <a:lstStyle/>
          <a:p>
            <a:pPr marL="0" marR="0" indent="0" algn="l">
              <a:lnSpc>
                <a:spcPct val="107000"/>
              </a:lnSpc>
              <a:spcBef>
                <a:spcPts val="0"/>
              </a:spcBef>
              <a:spcAft>
                <a:spcPts val="800"/>
              </a:spcAft>
            </a:pPr>
            <a:r>
              <a:rPr lang="en-US" sz="1800" kern="100" dirty="0">
                <a:effectLst/>
                <a:latin typeface="Arial" panose="020B0604020202020204" pitchFamily="34" charset="0"/>
                <a:ea typeface="Bahnschrift" panose="020B0502040204020203" pitchFamily="34" charset="0"/>
                <a:cs typeface="Arial" panose="020B0604020202020204" pitchFamily="34" charset="0"/>
              </a:rPr>
              <a:t>POLKADOT COIN</a:t>
            </a:r>
            <a:endParaRPr lang="en-US" sz="2000" kern="100" dirty="0">
              <a:effectLst/>
              <a:latin typeface="Arial" panose="020B0604020202020204" pitchFamily="34" charset="0"/>
              <a:ea typeface="Garamond" panose="02020404030301010803" pitchFamily="18" charset="0"/>
              <a:cs typeface="Arial" panose="020B0604020202020204" pitchFamily="34" charset="0"/>
            </a:endParaRPr>
          </a:p>
        </p:txBody>
      </p:sp>
      <p:pic>
        <p:nvPicPr>
          <p:cNvPr id="16" name="Picture 15">
            <a:extLst>
              <a:ext uri="{FF2B5EF4-FFF2-40B4-BE49-F238E27FC236}">
                <a16:creationId xmlns:a16="http://schemas.microsoft.com/office/drawing/2014/main" id="{769FF734-1DAC-3548-69E0-F3E000691D0D}"/>
              </a:ext>
            </a:extLst>
          </p:cNvPr>
          <p:cNvPicPr/>
          <p:nvPr/>
        </p:nvPicPr>
        <p:blipFill>
          <a:blip r:embed="rId5"/>
          <a:stretch>
            <a:fillRect/>
          </a:stretch>
        </p:blipFill>
        <p:spPr>
          <a:xfrm>
            <a:off x="1472728" y="2018700"/>
            <a:ext cx="705485" cy="705485"/>
          </a:xfrm>
          <a:prstGeom prst="rect">
            <a:avLst/>
          </a:prstGeom>
        </p:spPr>
      </p:pic>
      <p:pic>
        <p:nvPicPr>
          <p:cNvPr id="18" name="Picture 17">
            <a:extLst>
              <a:ext uri="{FF2B5EF4-FFF2-40B4-BE49-F238E27FC236}">
                <a16:creationId xmlns:a16="http://schemas.microsoft.com/office/drawing/2014/main" id="{34E4C77A-C376-D41D-AE47-0BA3D3A08775}"/>
              </a:ext>
            </a:extLst>
          </p:cNvPr>
          <p:cNvPicPr/>
          <p:nvPr/>
        </p:nvPicPr>
        <p:blipFill>
          <a:blip r:embed="rId6"/>
          <a:stretch>
            <a:fillRect/>
          </a:stretch>
        </p:blipFill>
        <p:spPr>
          <a:xfrm>
            <a:off x="1472728" y="2965821"/>
            <a:ext cx="705485" cy="654685"/>
          </a:xfrm>
          <a:prstGeom prst="rect">
            <a:avLst/>
          </a:prstGeom>
        </p:spPr>
      </p:pic>
      <p:pic>
        <p:nvPicPr>
          <p:cNvPr id="20" name="Picture 19">
            <a:extLst>
              <a:ext uri="{FF2B5EF4-FFF2-40B4-BE49-F238E27FC236}">
                <a16:creationId xmlns:a16="http://schemas.microsoft.com/office/drawing/2014/main" id="{41979467-14F4-BF4F-BC95-B8DB0FC9ACA4}"/>
              </a:ext>
            </a:extLst>
          </p:cNvPr>
          <p:cNvPicPr/>
          <p:nvPr/>
        </p:nvPicPr>
        <p:blipFill>
          <a:blip r:embed="rId7"/>
          <a:stretch>
            <a:fillRect/>
          </a:stretch>
        </p:blipFill>
        <p:spPr>
          <a:xfrm>
            <a:off x="1472728" y="3897798"/>
            <a:ext cx="705485" cy="644525"/>
          </a:xfrm>
          <a:prstGeom prst="rect">
            <a:avLst/>
          </a:prstGeom>
        </p:spPr>
      </p:pic>
      <p:sp>
        <p:nvSpPr>
          <p:cNvPr id="31" name="TextBox 30">
            <a:extLst>
              <a:ext uri="{FF2B5EF4-FFF2-40B4-BE49-F238E27FC236}">
                <a16:creationId xmlns:a16="http://schemas.microsoft.com/office/drawing/2014/main" id="{2B59F9CE-A88A-7A5A-8D83-493587D299B7}"/>
              </a:ext>
            </a:extLst>
          </p:cNvPr>
          <p:cNvSpPr txBox="1"/>
          <p:nvPr/>
        </p:nvSpPr>
        <p:spPr>
          <a:xfrm>
            <a:off x="2324518" y="4004793"/>
            <a:ext cx="1947231" cy="369332"/>
          </a:xfrm>
          <a:prstGeom prst="rect">
            <a:avLst/>
          </a:prstGeom>
          <a:noFill/>
        </p:spPr>
        <p:txBody>
          <a:bodyPr wrap="square">
            <a:spAutoFit/>
          </a:bodyPr>
          <a:lstStyle/>
          <a:p>
            <a:r>
              <a:rPr lang="en-US" sz="1800" dirty="0">
                <a:effectLst/>
                <a:latin typeface="Arial" panose="020B0604020202020204" pitchFamily="34" charset="0"/>
                <a:ea typeface="Bahnschrift" panose="020B0502040204020203" pitchFamily="34" charset="0"/>
                <a:cs typeface="Arial" panose="020B0604020202020204" pitchFamily="34" charset="0"/>
              </a:rPr>
              <a:t>STELLAR COIN</a:t>
            </a:r>
            <a:endParaRPr lang="en-US" dirty="0">
              <a:latin typeface="Arial" panose="020B0604020202020204" pitchFamily="34" charset="0"/>
              <a:cs typeface="Arial" panose="020B0604020202020204" pitchFamily="34" charset="0"/>
            </a:endParaRPr>
          </a:p>
        </p:txBody>
      </p:sp>
      <p:pic>
        <p:nvPicPr>
          <p:cNvPr id="33" name="Picture 32">
            <a:extLst>
              <a:ext uri="{FF2B5EF4-FFF2-40B4-BE49-F238E27FC236}">
                <a16:creationId xmlns:a16="http://schemas.microsoft.com/office/drawing/2014/main" id="{8829E0E7-9008-F7B9-571D-6656D72CCB0F}"/>
              </a:ext>
            </a:extLst>
          </p:cNvPr>
          <p:cNvPicPr/>
          <p:nvPr/>
        </p:nvPicPr>
        <p:blipFill>
          <a:blip r:embed="rId8"/>
          <a:stretch>
            <a:fillRect/>
          </a:stretch>
        </p:blipFill>
        <p:spPr>
          <a:xfrm>
            <a:off x="4791775" y="2021157"/>
            <a:ext cx="543560" cy="596900"/>
          </a:xfrm>
          <a:prstGeom prst="rect">
            <a:avLst/>
          </a:prstGeom>
        </p:spPr>
      </p:pic>
      <p:pic>
        <p:nvPicPr>
          <p:cNvPr id="35" name="Picture 34">
            <a:extLst>
              <a:ext uri="{FF2B5EF4-FFF2-40B4-BE49-F238E27FC236}">
                <a16:creationId xmlns:a16="http://schemas.microsoft.com/office/drawing/2014/main" id="{652DAE0F-A72A-A2A9-8485-3D1262A81CC0}"/>
              </a:ext>
            </a:extLst>
          </p:cNvPr>
          <p:cNvPicPr/>
          <p:nvPr/>
        </p:nvPicPr>
        <p:blipFill>
          <a:blip r:embed="rId9"/>
          <a:stretch>
            <a:fillRect/>
          </a:stretch>
        </p:blipFill>
        <p:spPr>
          <a:xfrm>
            <a:off x="4791775" y="2968551"/>
            <a:ext cx="543560" cy="614045"/>
          </a:xfrm>
          <a:prstGeom prst="rect">
            <a:avLst/>
          </a:prstGeom>
        </p:spPr>
      </p:pic>
      <p:sp>
        <p:nvSpPr>
          <p:cNvPr id="39" name="TextBox 38">
            <a:extLst>
              <a:ext uri="{FF2B5EF4-FFF2-40B4-BE49-F238E27FC236}">
                <a16:creationId xmlns:a16="http://schemas.microsoft.com/office/drawing/2014/main" id="{32D97A2D-5587-51D1-C3BB-56CF79CF4033}"/>
              </a:ext>
            </a:extLst>
          </p:cNvPr>
          <p:cNvSpPr txBox="1"/>
          <p:nvPr/>
        </p:nvSpPr>
        <p:spPr>
          <a:xfrm>
            <a:off x="5490598" y="3061840"/>
            <a:ext cx="1204216" cy="369332"/>
          </a:xfrm>
          <a:prstGeom prst="rect">
            <a:avLst/>
          </a:prstGeom>
          <a:noFill/>
        </p:spPr>
        <p:txBody>
          <a:bodyPr wrap="square">
            <a:spAutoFit/>
          </a:bodyPr>
          <a:lstStyle/>
          <a:p>
            <a:r>
              <a:rPr lang="en-US" sz="1800" dirty="0">
                <a:effectLst/>
                <a:latin typeface="Arial" panose="020B0604020202020204" pitchFamily="34" charset="0"/>
                <a:ea typeface="Bahnschrift" panose="020B0502040204020203" pitchFamily="34" charset="0"/>
                <a:cs typeface="Arial" panose="020B0604020202020204" pitchFamily="34" charset="0"/>
              </a:rPr>
              <a:t>TETHER </a:t>
            </a:r>
            <a:endParaRPr lang="en-US" dirty="0">
              <a:latin typeface="Arial" panose="020B0604020202020204" pitchFamily="34" charset="0"/>
              <a:cs typeface="Arial" panose="020B0604020202020204" pitchFamily="34" charset="0"/>
            </a:endParaRPr>
          </a:p>
        </p:txBody>
      </p:sp>
      <p:pic>
        <p:nvPicPr>
          <p:cNvPr id="40" name="Picture 39">
            <a:extLst>
              <a:ext uri="{FF2B5EF4-FFF2-40B4-BE49-F238E27FC236}">
                <a16:creationId xmlns:a16="http://schemas.microsoft.com/office/drawing/2014/main" id="{FFF630BE-6429-A9AD-0517-E3D2AD9C625B}"/>
              </a:ext>
            </a:extLst>
          </p:cNvPr>
          <p:cNvPicPr/>
          <p:nvPr/>
        </p:nvPicPr>
        <p:blipFill>
          <a:blip r:embed="rId10"/>
          <a:stretch>
            <a:fillRect/>
          </a:stretch>
        </p:blipFill>
        <p:spPr>
          <a:xfrm>
            <a:off x="4791775" y="3897798"/>
            <a:ext cx="543560" cy="542290"/>
          </a:xfrm>
          <a:prstGeom prst="rect">
            <a:avLst/>
          </a:prstGeom>
        </p:spPr>
      </p:pic>
      <p:sp>
        <p:nvSpPr>
          <p:cNvPr id="42" name="TextBox 41">
            <a:extLst>
              <a:ext uri="{FF2B5EF4-FFF2-40B4-BE49-F238E27FC236}">
                <a16:creationId xmlns:a16="http://schemas.microsoft.com/office/drawing/2014/main" id="{0A48EC86-5752-8813-2884-CC5382BFFA66}"/>
              </a:ext>
            </a:extLst>
          </p:cNvPr>
          <p:cNvSpPr txBox="1"/>
          <p:nvPr/>
        </p:nvSpPr>
        <p:spPr>
          <a:xfrm>
            <a:off x="5472768" y="3984277"/>
            <a:ext cx="1610419" cy="369332"/>
          </a:xfrm>
          <a:prstGeom prst="rect">
            <a:avLst/>
          </a:prstGeom>
          <a:noFill/>
        </p:spPr>
        <p:txBody>
          <a:bodyPr wrap="square">
            <a:spAutoFit/>
          </a:bodyPr>
          <a:lstStyle/>
          <a:p>
            <a:r>
              <a:rPr lang="en-US" sz="1800" dirty="0">
                <a:effectLst/>
                <a:latin typeface="Arial" panose="020B0604020202020204" pitchFamily="34" charset="0"/>
                <a:ea typeface="Bahnschrift" panose="020B0502040204020203" pitchFamily="34" charset="0"/>
                <a:cs typeface="Arial" panose="020B0604020202020204" pitchFamily="34" charset="0"/>
              </a:rPr>
              <a:t>TRON COIN</a:t>
            </a:r>
            <a:endParaRPr lang="en-US" dirty="0">
              <a:latin typeface="Arial" panose="020B0604020202020204" pitchFamily="34" charset="0"/>
              <a:cs typeface="Arial" panose="020B0604020202020204" pitchFamily="34" charset="0"/>
            </a:endParaRPr>
          </a:p>
        </p:txBody>
      </p:sp>
      <p:pic>
        <p:nvPicPr>
          <p:cNvPr id="43" name="Picture 42">
            <a:extLst>
              <a:ext uri="{FF2B5EF4-FFF2-40B4-BE49-F238E27FC236}">
                <a16:creationId xmlns:a16="http://schemas.microsoft.com/office/drawing/2014/main" id="{0EDB5AF5-9356-5A26-80BC-D2164FB40BF8}"/>
              </a:ext>
            </a:extLst>
          </p:cNvPr>
          <p:cNvPicPr/>
          <p:nvPr/>
        </p:nvPicPr>
        <p:blipFill>
          <a:blip r:embed="rId11"/>
          <a:stretch>
            <a:fillRect/>
          </a:stretch>
        </p:blipFill>
        <p:spPr>
          <a:xfrm>
            <a:off x="7511161" y="1991947"/>
            <a:ext cx="626110" cy="626110"/>
          </a:xfrm>
          <a:prstGeom prst="rect">
            <a:avLst/>
          </a:prstGeom>
        </p:spPr>
      </p:pic>
      <p:pic>
        <p:nvPicPr>
          <p:cNvPr id="44" name="Picture 43">
            <a:extLst>
              <a:ext uri="{FF2B5EF4-FFF2-40B4-BE49-F238E27FC236}">
                <a16:creationId xmlns:a16="http://schemas.microsoft.com/office/drawing/2014/main" id="{8E5F5714-4218-46B0-C97A-497E64471E8F}"/>
              </a:ext>
            </a:extLst>
          </p:cNvPr>
          <p:cNvPicPr/>
          <p:nvPr/>
        </p:nvPicPr>
        <p:blipFill>
          <a:blip r:embed="rId12"/>
          <a:stretch>
            <a:fillRect/>
          </a:stretch>
        </p:blipFill>
        <p:spPr>
          <a:xfrm>
            <a:off x="7511161" y="2990048"/>
            <a:ext cx="626110" cy="594360"/>
          </a:xfrm>
          <a:prstGeom prst="rect">
            <a:avLst/>
          </a:prstGeom>
        </p:spPr>
      </p:pic>
      <p:sp>
        <p:nvSpPr>
          <p:cNvPr id="48" name="TextBox 47">
            <a:extLst>
              <a:ext uri="{FF2B5EF4-FFF2-40B4-BE49-F238E27FC236}">
                <a16:creationId xmlns:a16="http://schemas.microsoft.com/office/drawing/2014/main" id="{DBD53EE6-5696-C565-2D23-FCC13934558A}"/>
              </a:ext>
            </a:extLst>
          </p:cNvPr>
          <p:cNvSpPr txBox="1"/>
          <p:nvPr/>
        </p:nvSpPr>
        <p:spPr>
          <a:xfrm>
            <a:off x="8184801" y="2150215"/>
            <a:ext cx="3159456" cy="369332"/>
          </a:xfrm>
          <a:prstGeom prst="rect">
            <a:avLst/>
          </a:prstGeom>
          <a:noFill/>
        </p:spPr>
        <p:txBody>
          <a:bodyPr wrap="square">
            <a:spAutoFit/>
          </a:bodyPr>
          <a:lstStyle/>
          <a:p>
            <a:r>
              <a:rPr lang="en-US" sz="1800" dirty="0">
                <a:effectLst/>
                <a:latin typeface="Arial" panose="020B0604020202020204" pitchFamily="34" charset="0"/>
                <a:ea typeface="Bahnschrift" panose="020B0502040204020203" pitchFamily="34" charset="0"/>
                <a:cs typeface="Arial" panose="020B0604020202020204" pitchFamily="34" charset="0"/>
              </a:rPr>
              <a:t>COINWRAPPED BITCOIN</a:t>
            </a:r>
            <a:endParaRPr lang="en-US" dirty="0">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490ACA16-E667-FE53-2EA2-4A1B60B2D7AD}"/>
              </a:ext>
            </a:extLst>
          </p:cNvPr>
          <p:cNvSpPr txBox="1"/>
          <p:nvPr/>
        </p:nvSpPr>
        <p:spPr>
          <a:xfrm>
            <a:off x="8193979" y="3102562"/>
            <a:ext cx="1413847" cy="369332"/>
          </a:xfrm>
          <a:prstGeom prst="rect">
            <a:avLst/>
          </a:prstGeom>
          <a:noFill/>
        </p:spPr>
        <p:txBody>
          <a:bodyPr wrap="square">
            <a:spAutoFit/>
          </a:bodyPr>
          <a:lstStyle/>
          <a:p>
            <a:r>
              <a:rPr lang="en-US" sz="1800" dirty="0">
                <a:effectLst/>
                <a:latin typeface="Arial" panose="020B0604020202020204" pitchFamily="34" charset="0"/>
                <a:ea typeface="Bahnschrift" panose="020B0502040204020203" pitchFamily="34" charset="0"/>
                <a:cs typeface="Arial" panose="020B0604020202020204" pitchFamily="34" charset="0"/>
              </a:rPr>
              <a:t>XRP COIN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597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53C75-AFF6-7520-C53D-5BEB327D8B7A}"/>
              </a:ext>
            </a:extLst>
          </p:cNvPr>
          <p:cNvSpPr>
            <a:spLocks noGrp="1"/>
          </p:cNvSpPr>
          <p:nvPr>
            <p:ph type="title"/>
          </p:nvPr>
        </p:nvSpPr>
        <p:spPr>
          <a:xfrm>
            <a:off x="1272209" y="371060"/>
            <a:ext cx="9775202" cy="1484243"/>
          </a:xfrm>
        </p:spPr>
        <p:txBody>
          <a:bodyPr>
            <a:normAutofit/>
          </a:bodyPr>
          <a:lstStyle/>
          <a:p>
            <a:r>
              <a:rPr lang="en-US" b="1" kern="100" dirty="0">
                <a:solidFill>
                  <a:srgbClr val="FFFFFF"/>
                </a:solidFill>
                <a:effectLst/>
                <a:ea typeface="Bahnschrift" panose="020B0502040204020203" pitchFamily="34" charset="0"/>
                <a:cs typeface="Bahnschrift" panose="020B0502040204020203" pitchFamily="34" charset="0"/>
              </a:rPr>
              <a:t>INSIGHTS TO BE FOUND out?</a:t>
            </a:r>
            <a:br>
              <a:rPr lang="en-US" kern="100" dirty="0">
                <a:solidFill>
                  <a:srgbClr val="000000"/>
                </a:solidFill>
                <a:effectLst/>
                <a:ea typeface="Garamond" panose="02020404030301010803" pitchFamily="18" charset="0"/>
                <a:cs typeface="Garamond" panose="02020404030301010803" pitchFamily="18" charset="0"/>
              </a:rPr>
            </a:br>
            <a:endParaRPr lang="en-US" dirty="0"/>
          </a:p>
        </p:txBody>
      </p:sp>
      <p:sp>
        <p:nvSpPr>
          <p:cNvPr id="3" name="Content Placeholder 2">
            <a:extLst>
              <a:ext uri="{FF2B5EF4-FFF2-40B4-BE49-F238E27FC236}">
                <a16:creationId xmlns:a16="http://schemas.microsoft.com/office/drawing/2014/main" id="{F3C487D4-84FF-18F8-82AC-B11DE59EBA6B}"/>
              </a:ext>
            </a:extLst>
          </p:cNvPr>
          <p:cNvSpPr>
            <a:spLocks noGrp="1"/>
          </p:cNvSpPr>
          <p:nvPr>
            <p:ph idx="1"/>
          </p:nvPr>
        </p:nvSpPr>
        <p:spPr>
          <a:xfrm>
            <a:off x="1272209" y="1590261"/>
            <a:ext cx="9775202" cy="4750905"/>
          </a:xfrm>
        </p:spPr>
        <p:txBody>
          <a:bodyPr>
            <a:normAutofit lnSpcReduction="10000"/>
          </a:bodyPr>
          <a:lstStyle/>
          <a:p>
            <a:pPr marL="342900" indent="-342900">
              <a:buFont typeface="+mj-lt"/>
              <a:buAutoNum type="arabicPeriod"/>
            </a:pPr>
            <a:r>
              <a:rPr lang="en-US" sz="2000" kern="100" dirty="0">
                <a:effectLst/>
                <a:latin typeface="Arial" panose="020B0604020202020204" pitchFamily="34" charset="0"/>
                <a:ea typeface="Bahnschrift" panose="020B0502040204020203" pitchFamily="34" charset="0"/>
                <a:cs typeface="Arial" panose="020B0604020202020204" pitchFamily="34" charset="0"/>
              </a:rPr>
              <a:t>What is the Final Close Price?</a:t>
            </a:r>
            <a:endParaRPr lang="en-US" sz="2000" kern="100" dirty="0">
              <a:effectLst/>
              <a:latin typeface="Arial" panose="020B0604020202020204" pitchFamily="34" charset="0"/>
              <a:ea typeface="Garamond" panose="02020404030301010803" pitchFamily="18" charset="0"/>
              <a:cs typeface="Arial" panose="020B0604020202020204" pitchFamily="34" charset="0"/>
            </a:endParaRPr>
          </a:p>
          <a:p>
            <a:pPr marL="342900" indent="-342900">
              <a:buFont typeface="+mj-lt"/>
              <a:buAutoNum type="arabicPeriod"/>
            </a:pPr>
            <a:r>
              <a:rPr lang="en-US" sz="2000" kern="100" dirty="0">
                <a:effectLst/>
                <a:latin typeface="Arial" panose="020B0604020202020204" pitchFamily="34" charset="0"/>
                <a:ea typeface="Bahnschrift" panose="020B0502040204020203" pitchFamily="34" charset="0"/>
                <a:cs typeface="Arial" panose="020B0604020202020204" pitchFamily="34" charset="0"/>
              </a:rPr>
              <a:t>What is the highest close price?</a:t>
            </a:r>
            <a:endParaRPr lang="en-US" sz="2000" kern="100" dirty="0">
              <a:effectLst/>
              <a:latin typeface="Arial" panose="020B0604020202020204" pitchFamily="34" charset="0"/>
              <a:ea typeface="Garamond" panose="02020404030301010803" pitchFamily="18" charset="0"/>
              <a:cs typeface="Arial" panose="020B0604020202020204" pitchFamily="34" charset="0"/>
            </a:endParaRPr>
          </a:p>
          <a:p>
            <a:pPr marL="342900" indent="-342900">
              <a:buFont typeface="+mj-lt"/>
              <a:buAutoNum type="arabicPeriod"/>
            </a:pPr>
            <a:r>
              <a:rPr lang="en-US" sz="2000" kern="100" dirty="0">
                <a:effectLst/>
                <a:latin typeface="Arial" panose="020B0604020202020204" pitchFamily="34" charset="0"/>
                <a:ea typeface="Bahnschrift" panose="020B0502040204020203" pitchFamily="34" charset="0"/>
                <a:cs typeface="Arial" panose="020B0604020202020204" pitchFamily="34" charset="0"/>
              </a:rPr>
              <a:t>What is the lowest close price?</a:t>
            </a:r>
            <a:endParaRPr lang="en-US" sz="2000" kern="100" dirty="0">
              <a:effectLst/>
              <a:latin typeface="Arial" panose="020B0604020202020204" pitchFamily="34" charset="0"/>
              <a:ea typeface="Garamond" panose="02020404030301010803" pitchFamily="18" charset="0"/>
              <a:cs typeface="Arial" panose="020B0604020202020204" pitchFamily="34" charset="0"/>
            </a:endParaRPr>
          </a:p>
          <a:p>
            <a:pPr marL="342900" indent="-342900">
              <a:buFont typeface="+mj-lt"/>
              <a:buAutoNum type="arabicPeriod"/>
            </a:pPr>
            <a:r>
              <a:rPr lang="en-US" sz="2000" kern="100" dirty="0">
                <a:effectLst/>
                <a:latin typeface="Arial" panose="020B0604020202020204" pitchFamily="34" charset="0"/>
                <a:ea typeface="Bahnschrift" panose="020B0502040204020203" pitchFamily="34" charset="0"/>
                <a:cs typeface="Arial" panose="020B0604020202020204" pitchFamily="34" charset="0"/>
              </a:rPr>
              <a:t>What is the average daily volume?</a:t>
            </a:r>
            <a:endParaRPr lang="en-US" sz="2000" kern="100" dirty="0">
              <a:effectLst/>
              <a:latin typeface="Arial" panose="020B0604020202020204" pitchFamily="34" charset="0"/>
              <a:ea typeface="Garamond" panose="02020404030301010803" pitchFamily="18" charset="0"/>
              <a:cs typeface="Arial" panose="020B0604020202020204" pitchFamily="34" charset="0"/>
            </a:endParaRPr>
          </a:p>
          <a:p>
            <a:pPr marL="342900" indent="-342900">
              <a:buFont typeface="+mj-lt"/>
              <a:buAutoNum type="arabicPeriod"/>
            </a:pPr>
            <a:r>
              <a:rPr lang="en-US" sz="2000" kern="100" dirty="0">
                <a:effectLst/>
                <a:latin typeface="Arial" panose="020B0604020202020204" pitchFamily="34" charset="0"/>
                <a:ea typeface="Bahnschrift" panose="020B0502040204020203" pitchFamily="34" charset="0"/>
                <a:cs typeface="Arial" panose="020B0604020202020204" pitchFamily="34" charset="0"/>
              </a:rPr>
              <a:t>What is comparison of Close Price within selected time?</a:t>
            </a:r>
            <a:endParaRPr lang="en-US" sz="2000" kern="100" dirty="0">
              <a:effectLst/>
              <a:latin typeface="Arial" panose="020B0604020202020204" pitchFamily="34" charset="0"/>
              <a:ea typeface="Garamond" panose="02020404030301010803" pitchFamily="18" charset="0"/>
              <a:cs typeface="Arial" panose="020B0604020202020204" pitchFamily="34" charset="0"/>
            </a:endParaRPr>
          </a:p>
          <a:p>
            <a:pPr marL="342900" indent="-342900">
              <a:buFont typeface="+mj-lt"/>
              <a:buAutoNum type="arabicPeriod"/>
            </a:pPr>
            <a:r>
              <a:rPr lang="en-US" sz="2000" kern="100" dirty="0">
                <a:effectLst/>
                <a:latin typeface="Arial" panose="020B0604020202020204" pitchFamily="34" charset="0"/>
                <a:ea typeface="Bahnschrift" panose="020B0502040204020203" pitchFamily="34" charset="0"/>
                <a:cs typeface="Arial" panose="020B0604020202020204" pitchFamily="34" charset="0"/>
              </a:rPr>
              <a:t>What is Average Volume by Date range?</a:t>
            </a:r>
            <a:endParaRPr lang="en-US" sz="2000" kern="100" dirty="0">
              <a:effectLst/>
              <a:latin typeface="Arial" panose="020B0604020202020204" pitchFamily="34" charset="0"/>
              <a:ea typeface="Garamond" panose="02020404030301010803" pitchFamily="18" charset="0"/>
              <a:cs typeface="Arial" panose="020B0604020202020204" pitchFamily="34" charset="0"/>
            </a:endParaRPr>
          </a:p>
          <a:p>
            <a:pPr marL="342900" indent="-342900">
              <a:buFont typeface="+mj-lt"/>
              <a:buAutoNum type="arabicPeriod"/>
            </a:pPr>
            <a:r>
              <a:rPr lang="en-US" sz="2000" kern="100" dirty="0">
                <a:effectLst/>
                <a:latin typeface="Arial" panose="020B0604020202020204" pitchFamily="34" charset="0"/>
                <a:ea typeface="Bahnschrift" panose="020B0502040204020203" pitchFamily="34" charset="0"/>
                <a:cs typeface="Arial" panose="020B0604020202020204" pitchFamily="34" charset="0"/>
              </a:rPr>
              <a:t>What is Price Comparison table of various cryptocurrencies?</a:t>
            </a:r>
          </a:p>
          <a:p>
            <a:pPr marL="342900" indent="-342900">
              <a:buFont typeface="+mj-lt"/>
              <a:buAutoNum type="arabicPeriod"/>
            </a:pPr>
            <a:r>
              <a:rPr lang="en-US" sz="2000" kern="100" dirty="0">
                <a:effectLst/>
                <a:latin typeface="Arial" panose="020B0604020202020204" pitchFamily="34" charset="0"/>
                <a:ea typeface="Bahnschrift" panose="020B0502040204020203" pitchFamily="34" charset="0"/>
                <a:cs typeface="Arial" panose="020B0604020202020204" pitchFamily="34" charset="0"/>
              </a:rPr>
              <a:t>Who are the best performers in last 30 Days and 365 Days?</a:t>
            </a:r>
          </a:p>
          <a:p>
            <a:pPr marL="342900" indent="-342900">
              <a:buFont typeface="+mj-lt"/>
              <a:buAutoNum type="arabicPeriod"/>
            </a:pPr>
            <a:r>
              <a:rPr lang="en-US" sz="2000" kern="100" dirty="0">
                <a:effectLst/>
                <a:latin typeface="Arial" panose="020B0604020202020204" pitchFamily="34" charset="0"/>
                <a:ea typeface="Bahnschrift" panose="020B0502040204020203" pitchFamily="34" charset="0"/>
                <a:cs typeface="Arial" panose="020B0604020202020204" pitchFamily="34" charset="0"/>
              </a:rPr>
              <a:t>Who are the worst performers in last 30 Days and 365 Days?</a:t>
            </a:r>
          </a:p>
          <a:p>
            <a:pPr marL="342900" indent="-342900">
              <a:buFont typeface="+mj-lt"/>
              <a:buAutoNum type="arabicPeriod"/>
            </a:pPr>
            <a:r>
              <a:rPr lang="en-US" sz="2000" kern="100" dirty="0">
                <a:effectLst/>
                <a:latin typeface="Arial" panose="020B0604020202020204" pitchFamily="34" charset="0"/>
                <a:ea typeface="Bahnschrift" panose="020B0502040204020203" pitchFamily="34" charset="0"/>
                <a:cs typeface="Arial" panose="020B0604020202020204" pitchFamily="34" charset="0"/>
              </a:rPr>
              <a:t> What is Price correlation of various cryptocurrencies?</a:t>
            </a:r>
            <a:endParaRPr lang="en-US" sz="2000" kern="100" dirty="0">
              <a:effectLst/>
              <a:latin typeface="Arial" panose="020B0604020202020204" pitchFamily="34" charset="0"/>
              <a:ea typeface="Garamond" panose="02020404030301010803" pitchFamily="18" charset="0"/>
              <a:cs typeface="Arial" panose="020B0604020202020204" pitchFamily="34" charset="0"/>
            </a:endParaRPr>
          </a:p>
          <a:p>
            <a:pPr marL="342900" indent="-342900">
              <a:buFont typeface="+mj-lt"/>
              <a:buAutoNum type="arabicPeriod"/>
            </a:pPr>
            <a:endParaRPr lang="en-US" sz="2000" kern="100" dirty="0">
              <a:effectLst/>
              <a:latin typeface="Arial" panose="020B0604020202020204" pitchFamily="34" charset="0"/>
              <a:ea typeface="Garamond" panose="02020404030301010803" pitchFamily="18" charset="0"/>
              <a:cs typeface="Arial" panose="020B0604020202020204" pitchFamily="34" charset="0"/>
            </a:endParaRPr>
          </a:p>
          <a:p>
            <a:pPr marL="342900" indent="-342900">
              <a:buFont typeface="+mj-lt"/>
              <a:buAutoNum type="arabicPeriod"/>
            </a:pPr>
            <a:endParaRPr lang="en-US" sz="2000" kern="100" dirty="0">
              <a:effectLst/>
              <a:latin typeface="Arial" panose="020B0604020202020204" pitchFamily="34" charset="0"/>
              <a:ea typeface="Garamond" panose="02020404030301010803" pitchFamily="18" charset="0"/>
              <a:cs typeface="Arial" panose="020B0604020202020204" pitchFamily="34" charset="0"/>
            </a:endParaRPr>
          </a:p>
          <a:p>
            <a:pPr marL="342900" indent="-342900">
              <a:buFont typeface="+mj-lt"/>
              <a:buAutoNum type="arabicPeriod"/>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290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065BD-CCCA-FFA9-6673-A5E9C24728F7}"/>
              </a:ext>
            </a:extLst>
          </p:cNvPr>
          <p:cNvSpPr>
            <a:spLocks noGrp="1"/>
          </p:cNvSpPr>
          <p:nvPr>
            <p:ph type="title"/>
          </p:nvPr>
        </p:nvSpPr>
        <p:spPr>
          <a:xfrm>
            <a:off x="1143001" y="419736"/>
            <a:ext cx="9905998" cy="1478570"/>
          </a:xfrm>
        </p:spPr>
        <p:txBody>
          <a:bodyPr>
            <a:noAutofit/>
          </a:bodyPr>
          <a:lstStyle/>
          <a:p>
            <a:pPr algn="ctr"/>
            <a:r>
              <a:rPr lang="en-US" b="1" kern="100" dirty="0">
                <a:solidFill>
                  <a:srgbClr val="FFFFFF"/>
                </a:solidFill>
                <a:effectLst/>
                <a:ea typeface="Bahnschrift" panose="020B0502040204020203" pitchFamily="34" charset="0"/>
                <a:cs typeface="Bahnschrift" panose="020B0502040204020203" pitchFamily="34" charset="0"/>
              </a:rPr>
              <a:t>VISUAL ANALYTICS AND FINDINGS</a:t>
            </a:r>
            <a:br>
              <a:rPr lang="en-US" kern="100" dirty="0">
                <a:solidFill>
                  <a:srgbClr val="000000"/>
                </a:solidFill>
                <a:effectLst/>
                <a:ea typeface="Garamond" panose="02020404030301010803" pitchFamily="18" charset="0"/>
                <a:cs typeface="Garamond" panose="02020404030301010803" pitchFamily="18" charset="0"/>
              </a:rPr>
            </a:br>
            <a:endParaRPr lang="en-US" dirty="0"/>
          </a:p>
        </p:txBody>
      </p:sp>
      <p:sp>
        <p:nvSpPr>
          <p:cNvPr id="3" name="Content Placeholder 2">
            <a:extLst>
              <a:ext uri="{FF2B5EF4-FFF2-40B4-BE49-F238E27FC236}">
                <a16:creationId xmlns:a16="http://schemas.microsoft.com/office/drawing/2014/main" id="{651C2BF8-4E4D-76E7-8956-0D00287E8946}"/>
              </a:ext>
            </a:extLst>
          </p:cNvPr>
          <p:cNvSpPr>
            <a:spLocks noGrp="1"/>
          </p:cNvSpPr>
          <p:nvPr>
            <p:ph idx="1"/>
          </p:nvPr>
        </p:nvSpPr>
        <p:spPr>
          <a:xfrm>
            <a:off x="1143001" y="1633077"/>
            <a:ext cx="2925415" cy="493713"/>
          </a:xfrm>
        </p:spPr>
        <p:txBody>
          <a:bodyPr>
            <a:noAutofit/>
          </a:bodyPr>
          <a:lstStyle/>
          <a:p>
            <a:pPr>
              <a:buFont typeface="Wingdings" panose="05000000000000000000" pitchFamily="2" charset="2"/>
              <a:buChar char="Ø"/>
            </a:pPr>
            <a:r>
              <a:rPr lang="en-US" sz="2000" b="1" kern="100" dirty="0">
                <a:solidFill>
                  <a:srgbClr val="FFFFFF"/>
                </a:solidFill>
                <a:effectLst/>
                <a:latin typeface="+mj-lt"/>
                <a:ea typeface="Bahnschrift" panose="020B0502040204020203" pitchFamily="34" charset="0"/>
                <a:cs typeface="Bahnschrift" panose="020B0502040204020203" pitchFamily="34" charset="0"/>
              </a:rPr>
              <a:t> SUMMARY OF DATA:</a:t>
            </a:r>
            <a:endParaRPr lang="en-US" kern="100" dirty="0">
              <a:solidFill>
                <a:srgbClr val="000000"/>
              </a:solidFill>
              <a:effectLst/>
              <a:latin typeface="+mj-lt"/>
              <a:ea typeface="Garamond" panose="02020404030301010803" pitchFamily="18" charset="0"/>
              <a:cs typeface="Garamond" panose="02020404030301010803" pitchFamily="18" charset="0"/>
            </a:endParaRPr>
          </a:p>
        </p:txBody>
      </p:sp>
      <p:pic>
        <p:nvPicPr>
          <p:cNvPr id="5" name="Picture 4">
            <a:extLst>
              <a:ext uri="{FF2B5EF4-FFF2-40B4-BE49-F238E27FC236}">
                <a16:creationId xmlns:a16="http://schemas.microsoft.com/office/drawing/2014/main" id="{92A322C1-675E-BC07-0441-8ED1110272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8230" y="1898305"/>
            <a:ext cx="2460884" cy="4046709"/>
          </a:xfrm>
          <a:prstGeom prst="rect">
            <a:avLst/>
          </a:prstGeom>
        </p:spPr>
      </p:pic>
      <p:pic>
        <p:nvPicPr>
          <p:cNvPr id="7" name="Picture 6">
            <a:extLst>
              <a:ext uri="{FF2B5EF4-FFF2-40B4-BE49-F238E27FC236}">
                <a16:creationId xmlns:a16="http://schemas.microsoft.com/office/drawing/2014/main" id="{26432887-A42A-566B-4B9A-FD0D1B317A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8116" y="1898306"/>
            <a:ext cx="2460883" cy="4046708"/>
          </a:xfrm>
          <a:prstGeom prst="rect">
            <a:avLst/>
          </a:prstGeom>
        </p:spPr>
      </p:pic>
      <p:sp>
        <p:nvSpPr>
          <p:cNvPr id="6" name="TextBox 5">
            <a:extLst>
              <a:ext uri="{FF2B5EF4-FFF2-40B4-BE49-F238E27FC236}">
                <a16:creationId xmlns:a16="http://schemas.microsoft.com/office/drawing/2014/main" id="{FD5EE471-76EA-5780-B569-17849F8D7516}"/>
              </a:ext>
            </a:extLst>
          </p:cNvPr>
          <p:cNvSpPr txBox="1"/>
          <p:nvPr/>
        </p:nvSpPr>
        <p:spPr>
          <a:xfrm>
            <a:off x="1143001" y="2355274"/>
            <a:ext cx="4426227" cy="3416320"/>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dataset encompasses comprehensive data on market capitalization, trading volume, and price variations, providing insights into the overall cryptocurrency market dynamics.</a:t>
            </a:r>
          </a:p>
          <a:p>
            <a:pPr marL="285750" indent="-285750"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Key data points such as high, low, and average close prices enable the identification of trends and patterns, aiding in making informed decisions and understanding market fluctuations.</a:t>
            </a:r>
          </a:p>
        </p:txBody>
      </p:sp>
    </p:spTree>
    <p:extLst>
      <p:ext uri="{BB962C8B-B14F-4D97-AF65-F5344CB8AC3E}">
        <p14:creationId xmlns:p14="http://schemas.microsoft.com/office/powerpoint/2010/main" val="1934563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72A05-8036-5FEB-633F-92483A145A2D}"/>
              </a:ext>
            </a:extLst>
          </p:cNvPr>
          <p:cNvSpPr>
            <a:spLocks noGrp="1"/>
          </p:cNvSpPr>
          <p:nvPr>
            <p:ph type="title"/>
          </p:nvPr>
        </p:nvSpPr>
        <p:spPr>
          <a:xfrm>
            <a:off x="1141411" y="531305"/>
            <a:ext cx="9905998" cy="850152"/>
          </a:xfrm>
        </p:spPr>
        <p:txBody>
          <a:bodyPr>
            <a:normAutofit fontScale="90000"/>
          </a:bodyPr>
          <a:lstStyle/>
          <a:p>
            <a:pPr algn="ctr"/>
            <a:r>
              <a:rPr lang="en-US" b="1" kern="100" dirty="0">
                <a:solidFill>
                  <a:srgbClr val="FFFFFF"/>
                </a:solidFill>
                <a:effectLst/>
                <a:ea typeface="Bahnschrift" panose="020B0502040204020203" pitchFamily="34" charset="0"/>
                <a:cs typeface="Bahnschrift" panose="020B0502040204020203" pitchFamily="34" charset="0"/>
              </a:rPr>
              <a:t>OVERALL ANALYSIS</a:t>
            </a:r>
            <a:br>
              <a:rPr lang="en-US" b="1" kern="100" dirty="0">
                <a:solidFill>
                  <a:srgbClr val="000000"/>
                </a:solidFill>
                <a:effectLst/>
                <a:ea typeface="Garamond" panose="02020404030301010803" pitchFamily="18" charset="0"/>
                <a:cs typeface="Garamond" panose="02020404030301010803" pitchFamily="18" charset="0"/>
              </a:rPr>
            </a:br>
            <a:endParaRPr lang="en-US" b="1" dirty="0"/>
          </a:p>
        </p:txBody>
      </p:sp>
      <p:sp>
        <p:nvSpPr>
          <p:cNvPr id="3" name="Content Placeholder 2">
            <a:extLst>
              <a:ext uri="{FF2B5EF4-FFF2-40B4-BE49-F238E27FC236}">
                <a16:creationId xmlns:a16="http://schemas.microsoft.com/office/drawing/2014/main" id="{9F757A32-7959-6825-8FC0-84244B7F3A7F}"/>
              </a:ext>
            </a:extLst>
          </p:cNvPr>
          <p:cNvSpPr>
            <a:spLocks noGrp="1"/>
          </p:cNvSpPr>
          <p:nvPr>
            <p:ph idx="1"/>
          </p:nvPr>
        </p:nvSpPr>
        <p:spPr>
          <a:xfrm>
            <a:off x="1141411" y="1580036"/>
            <a:ext cx="5656953" cy="498968"/>
          </a:xfrm>
        </p:spPr>
        <p:txBody>
          <a:bodyPr>
            <a:normAutofit/>
          </a:bodyPr>
          <a:lstStyle/>
          <a:p>
            <a:pPr>
              <a:buFont typeface="Wingdings" panose="05000000000000000000" pitchFamily="2" charset="2"/>
              <a:buChar char="Ø"/>
            </a:pPr>
            <a:r>
              <a:rPr lang="en-US" sz="2000" b="1" kern="100" dirty="0">
                <a:solidFill>
                  <a:srgbClr val="FFFFFF"/>
                </a:solidFill>
                <a:effectLst/>
                <a:latin typeface="+mj-lt"/>
                <a:ea typeface="Bahnschrift" panose="020B0502040204020203" pitchFamily="34" charset="0"/>
                <a:cs typeface="Bahnschrift" panose="020B0502040204020203" pitchFamily="34" charset="0"/>
              </a:rPr>
              <a:t> CLOSE PRICE WITHIN SELECTED DATE:</a:t>
            </a:r>
            <a:endParaRPr lang="en-US" sz="2000" b="1" kern="100" dirty="0">
              <a:solidFill>
                <a:srgbClr val="000000"/>
              </a:solidFill>
              <a:effectLst/>
              <a:latin typeface="+mj-lt"/>
              <a:ea typeface="Garamond" panose="02020404030301010803" pitchFamily="18" charset="0"/>
              <a:cs typeface="Garamond" panose="02020404030301010803" pitchFamily="18" charset="0"/>
            </a:endParaRPr>
          </a:p>
        </p:txBody>
      </p:sp>
      <p:pic>
        <p:nvPicPr>
          <p:cNvPr id="5" name="Picture 4">
            <a:extLst>
              <a:ext uri="{FF2B5EF4-FFF2-40B4-BE49-F238E27FC236}">
                <a16:creationId xmlns:a16="http://schemas.microsoft.com/office/drawing/2014/main" id="{6D3884A1-E935-BC1E-7502-D93CB10534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447" y="2826327"/>
            <a:ext cx="9905998" cy="3643745"/>
          </a:xfrm>
          <a:prstGeom prst="rect">
            <a:avLst/>
          </a:prstGeom>
        </p:spPr>
      </p:pic>
      <p:sp>
        <p:nvSpPr>
          <p:cNvPr id="6" name="TextBox 5">
            <a:extLst>
              <a:ext uri="{FF2B5EF4-FFF2-40B4-BE49-F238E27FC236}">
                <a16:creationId xmlns:a16="http://schemas.microsoft.com/office/drawing/2014/main" id="{B277613F-E716-6206-7236-5F5E1BBE4AA4}"/>
              </a:ext>
            </a:extLst>
          </p:cNvPr>
          <p:cNvSpPr txBox="1"/>
          <p:nvPr/>
        </p:nvSpPr>
        <p:spPr>
          <a:xfrm>
            <a:off x="1328447" y="2027583"/>
            <a:ext cx="10226244"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line chart on </a:t>
            </a:r>
            <a:r>
              <a:rPr lang="en-US" b="1" dirty="0">
                <a:latin typeface="Arial" panose="020B0604020202020204" pitchFamily="34" charset="0"/>
                <a:cs typeface="Arial" panose="020B0604020202020204" pitchFamily="34" charset="0"/>
              </a:rPr>
              <a:t>Close price within selected date </a:t>
            </a:r>
            <a:r>
              <a:rPr lang="en-US" dirty="0">
                <a:latin typeface="Arial" panose="020B0604020202020204" pitchFamily="34" charset="0"/>
                <a:cs typeface="Arial" panose="020B0604020202020204" pitchFamily="34" charset="0"/>
              </a:rPr>
              <a:t>displays the trend of the closing prices of cryptocurrencies within a specified date range, providing valuable insights on market performance.</a:t>
            </a:r>
          </a:p>
        </p:txBody>
      </p:sp>
    </p:spTree>
    <p:extLst>
      <p:ext uri="{BB962C8B-B14F-4D97-AF65-F5344CB8AC3E}">
        <p14:creationId xmlns:p14="http://schemas.microsoft.com/office/powerpoint/2010/main" val="31446261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318</TotalTime>
  <Words>1012</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vt:lpstr>
      <vt:lpstr>Wingdings</vt:lpstr>
      <vt:lpstr>Circuit</vt:lpstr>
      <vt:lpstr> CRYPTOCURRENCY DASHBOARD </vt:lpstr>
      <vt:lpstr>ABOUT PROJECT</vt:lpstr>
      <vt:lpstr>ABOUT Data SET</vt:lpstr>
      <vt:lpstr>DETAILS OF DATA SET</vt:lpstr>
      <vt:lpstr>CRYPTOCURRIENCIES USED </vt:lpstr>
      <vt:lpstr>CRYPTOCURRIENCIES USED </vt:lpstr>
      <vt:lpstr>INSIGHTS TO BE FOUND out? </vt:lpstr>
      <vt:lpstr>VISUAL ANALYTICS AND FINDINGS </vt:lpstr>
      <vt:lpstr>OVERALL ANALYSIS </vt:lpstr>
      <vt:lpstr>PowerPoint Presentation</vt:lpstr>
      <vt:lpstr>PowerPoint Presentation</vt:lpstr>
      <vt:lpstr>PowerPoint Presentation</vt:lpstr>
      <vt:lpstr>OVERALL ANALYSIS</vt:lpstr>
      <vt:lpstr>CRYPTOCURRENCY FORECASTING</vt:lpstr>
      <vt:lpstr>PowerPoint Presentation</vt:lpstr>
      <vt:lpstr>Project SUMMARY</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CRYPTOCURRENCY DASHBOARD </dc:title>
  <dc:creator>Muhammad Ehsan</dc:creator>
  <cp:lastModifiedBy>Muhammad Ehsan</cp:lastModifiedBy>
  <cp:revision>7</cp:revision>
  <dcterms:created xsi:type="dcterms:W3CDTF">2023-05-15T10:01:57Z</dcterms:created>
  <dcterms:modified xsi:type="dcterms:W3CDTF">2023-05-17T18:16:47Z</dcterms:modified>
</cp:coreProperties>
</file>