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80" r:id="rId7"/>
    <p:sldId id="257" r:id="rId8"/>
    <p:sldId id="270" r:id="rId9"/>
    <p:sldId id="272" r:id="rId10"/>
    <p:sldId id="273" r:id="rId11"/>
    <p:sldId id="271" r:id="rId12"/>
    <p:sldId id="268" r:id="rId13"/>
    <p:sldId id="274" r:id="rId14"/>
    <p:sldId id="258" r:id="rId15"/>
    <p:sldId id="288" r:id="rId16"/>
    <p:sldId id="289" r:id="rId17"/>
    <p:sldId id="275" r:id="rId18"/>
    <p:sldId id="276" r:id="rId19"/>
    <p:sldId id="278" r:id="rId20"/>
    <p:sldId id="279" r:id="rId21"/>
    <p:sldId id="283" r:id="rId22"/>
    <p:sldId id="284" r:id="rId23"/>
    <p:sldId id="287" r:id="rId24"/>
    <p:sldId id="281" r:id="rId25"/>
    <p:sldId id="286" r:id="rId26"/>
    <p:sldId id="282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Default" id="{1EE14CF4-3C8C-42A9-8311-24A20AC63181}">
          <p14:sldIdLst>
            <p14:sldId id="256"/>
            <p14:sldId id="267"/>
            <p14:sldId id="280"/>
            <p14:sldId id="257"/>
            <p14:sldId id="270"/>
            <p14:sldId id="272"/>
            <p14:sldId id="273"/>
            <p14:sldId id="271"/>
            <p14:sldId id="268"/>
            <p14:sldId id="274"/>
            <p14:sldId id="258"/>
            <p14:sldId id="288"/>
            <p14:sldId id="289"/>
            <p14:sldId id="275"/>
            <p14:sldId id="276"/>
            <p14:sldId id="278"/>
            <p14:sldId id="279"/>
            <p14:sldId id="283"/>
            <p14:sldId id="284"/>
            <p14:sldId id="287"/>
            <p14:sldId id="281"/>
            <p14:sldId id="286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A27B-0CA6-2D9B-B98F-0B4C03B4C14C}" v="5" dt="2020-12-22T12:53:18.004"/>
    <p1510:client id="{B56E12C6-BEB7-448E-8946-32E4F0A4CB78}" v="7" dt="2020-12-20T07:16:48.253"/>
    <p1510:client id="{E0F7134C-9D42-7067-EA28-6719E4C25DBB}" v="30" dt="2020-12-20T07:15:06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5B7B-6DDB-4BB6-ADD5-CE76B28D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F15D7-58A6-41D0-91CB-F2374D46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A382-2C05-49C6-8C84-9F68E246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5A4E-3E73-4252-8E8E-54060967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05BE-DE32-4848-9D87-CE6A3682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3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C053-CBC4-4645-8EC6-1CDB0F89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6737-2258-4C2F-B6CD-2B9B11A1C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70F-0217-4E3D-8456-ACC71B3B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DF95-C042-4EB6-AEA0-F484DEF0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7D75-E12D-4661-8942-A772942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79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EFDAC-8DDB-47D8-856B-574201A00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8DD4-B689-4A65-A749-73EDBF4E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914C-9970-4D6E-B0B7-BCF00243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A4B3-FA76-4DAC-9D8C-9AE7A622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1058-80C9-419E-9863-9AAB4021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48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D5B8-5FD0-48A7-AAC5-5B25279B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FFC6-088F-44A0-A058-F92FFA3E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F0C5-C4A7-45B6-8DDA-4B8BF97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959-F8DB-4292-9D2D-CC83627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496E-C4D3-4B5A-916B-549D523E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3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3287-3AF6-4881-A543-4800246E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6B37C-057D-4C4C-890C-55CAECE1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6EC2-5572-4015-850D-33617B22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44DDB-3547-41D3-8BD7-88C5CD93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528A-F572-453B-BEC1-A3E0D776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74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C53D-5E35-4149-A21F-B45CA6E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1635-D0D5-4347-8426-75A68AED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7703-FEB2-42A3-A19C-AE7128A62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F3F7-8DED-4169-AAB8-8B4B82B1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A5DC3-6072-458F-9982-55F06EC8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8D99-4AEC-49D7-82B1-3E9886BA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8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3FA-2598-4CC3-BA73-BBEA2B40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AB80-C24F-436C-9914-AF50BFC6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9823-17DD-4803-A168-A9BEF5F40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3C2D5-02F2-42FA-9CAC-FFB0F551A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066C-A9BD-4A4B-A5F3-7E09024E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30FBE-D558-4E83-A3CC-D322ED6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BB540-C285-413B-96EE-CD6F2C05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9268B-9C28-4537-B1E2-B65A829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0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7F9A-7256-4963-B60E-1239567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CD7F1-D0F8-4814-9DCF-50B42A6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7C83-AD3F-455F-9EDE-9646B41D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EB08-8FD3-41D0-9253-9DCD0366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40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D2C64-DCF5-492D-9BDF-BD238E1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3ADA7-A1DB-41E4-B631-789A2A23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3A45-A124-4060-99C4-AE8D5FE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2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B4E-1E08-45B0-B8FE-67D5BA55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145-17D6-4F9A-9F8E-5FE2B77B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72FA-3D24-4CAF-8C18-884CC6ABB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9C77-BE9D-4CA9-A33B-42E132AE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0206-7722-405D-B21D-4E62A997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89C4-E405-4E54-9A51-26C384C1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09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CE5F-2180-4A04-A0FC-F4D8E932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79D0C-F471-4F21-B3DA-60F4A14D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0B33A-DFC4-412B-A790-B9D6641A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667D-7E98-442D-8E5B-EE99BE3B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58E53-6BAD-4223-8530-F6EA037E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4880-6B12-4AB4-980D-B41DFA26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12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CFCD2-DCD8-45CD-B499-0258C780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FC91-DD6E-4359-A763-85A4BC18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0F98-5AA3-4480-9D2D-E38EC65EF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9D97-2A08-4F2D-9A53-91F9C9254ADA}" type="datetimeFigureOut">
              <a:rPr lang="en-ID" smtClean="0"/>
              <a:t>22/12/2020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F1FE-9986-4C42-8C60-B346405F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AAFB-C02C-467C-BDBD-5E1A8EB6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78DA-A53A-4A00-ACAA-BA40E6E56E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4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hab.org/t/openhab-basics-tutorial-part-5-n-introduction-to-rules-dsl/682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2D9C1F6D-8DDC-4D06-91F1-CD649867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95" b="25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A6B478-1583-4786-B543-77ECFA0C1846}"/>
              </a:ext>
            </a:extLst>
          </p:cNvPr>
          <p:cNvSpPr>
            <a:spLocks noGrp="1"/>
          </p:cNvSpPr>
          <p:nvPr/>
        </p:nvSpPr>
        <p:spPr>
          <a:xfrm>
            <a:off x="1198181" y="1122363"/>
            <a:ext cx="9795637" cy="2220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cap="all" err="1"/>
              <a:t>Implementasi</a:t>
            </a:r>
            <a:r>
              <a:rPr lang="en-US" sz="4800" cap="all"/>
              <a:t> Platform </a:t>
            </a:r>
            <a:r>
              <a:rPr lang="en-US" sz="4800" cap="all" err="1"/>
              <a:t>Otomasi</a:t>
            </a:r>
            <a:r>
              <a:rPr lang="en-US" sz="4800" cap="all"/>
              <a:t> Rumah (OPENHAB) pada Google Cloud Platform</a:t>
            </a:r>
            <a:endParaRPr lang="en-US" sz="4800" cap="all">
              <a:cs typeface="Calibri Ligh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0E694C-150B-466D-A258-4E469DD2DD93}"/>
              </a:ext>
            </a:extLst>
          </p:cNvPr>
          <p:cNvSpPr>
            <a:spLocks noGrp="1"/>
          </p:cNvSpPr>
          <p:nvPr/>
        </p:nvSpPr>
        <p:spPr>
          <a:xfrm>
            <a:off x="1198181" y="3514853"/>
            <a:ext cx="9795637" cy="2057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</a:rPr>
              <a:t>TF 5031 Sistem SCADA</a:t>
            </a:r>
            <a:br>
              <a:rPr lang="en-US" sz="2400" b="1"/>
            </a:br>
            <a:r>
              <a:rPr lang="en-US" sz="2400" b="1" err="1">
                <a:solidFill>
                  <a:srgbClr val="FFFFFF"/>
                </a:solidFill>
              </a:rPr>
              <a:t>Presentasi</a:t>
            </a:r>
            <a:r>
              <a:rPr lang="en-US" sz="2400" b="1">
                <a:solidFill>
                  <a:srgbClr val="FFFFFF"/>
                </a:solidFill>
              </a:rPr>
              <a:t> 3</a:t>
            </a:r>
            <a:endParaRPr lang="en-US" sz="2400" b="1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br>
              <a:rPr lang="en-US" sz="2400" b="1"/>
            </a:br>
            <a:r>
              <a:rPr lang="en-US" sz="2400" b="1">
                <a:solidFill>
                  <a:srgbClr val="FFFFFF"/>
                </a:solidFill>
              </a:rPr>
              <a:t>M. Fadhil Arkan 13317024</a:t>
            </a:r>
            <a:br>
              <a:rPr lang="en-US" sz="2400" b="1"/>
            </a:br>
            <a:r>
              <a:rPr lang="en-US" sz="2400" b="1" err="1">
                <a:solidFill>
                  <a:srgbClr val="FFFFFF"/>
                </a:solidFill>
              </a:rPr>
              <a:t>Rezky</a:t>
            </a:r>
            <a:r>
              <a:rPr lang="en-US" sz="2400" b="1">
                <a:solidFill>
                  <a:srgbClr val="FFFFFF"/>
                </a:solidFill>
              </a:rPr>
              <a:t> Mahesa Nanda 13317066</a:t>
            </a:r>
            <a:endParaRPr lang="en-US" sz="2400" b="1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554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C294C1-6296-441D-B25B-BFF2B4B3D563}"/>
              </a:ext>
            </a:extLst>
          </p:cNvPr>
          <p:cNvSpPr/>
          <p:nvPr/>
        </p:nvSpPr>
        <p:spPr>
          <a:xfrm>
            <a:off x="994914" y="4797725"/>
            <a:ext cx="1495244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Channel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535C6-90DB-4E91-8A73-88B8EF57A4F7}"/>
              </a:ext>
            </a:extLst>
          </p:cNvPr>
          <p:cNvSpPr/>
          <p:nvPr/>
        </p:nvSpPr>
        <p:spPr>
          <a:xfrm>
            <a:off x="3726611" y="4797724"/>
            <a:ext cx="1538377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Item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85684-BBB3-4D8A-A4AC-E6A19AC4B3A2}"/>
              </a:ext>
            </a:extLst>
          </p:cNvPr>
          <p:cNvSpPr/>
          <p:nvPr/>
        </p:nvSpPr>
        <p:spPr>
          <a:xfrm>
            <a:off x="6487063" y="4797723"/>
            <a:ext cx="1811544" cy="115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Konfigurasi</a:t>
            </a:r>
            <a:r>
              <a:rPr lang="en-US">
                <a:cs typeface="Calibri"/>
              </a:rPr>
              <a:t>  </a:t>
            </a:r>
            <a:r>
              <a:rPr lang="en-US" i="1" err="1">
                <a:cs typeface="Calibri"/>
              </a:rPr>
              <a:t>mqtt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topic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59D28-BA4A-45B2-9D29-0752F39708E6}"/>
              </a:ext>
            </a:extLst>
          </p:cNvPr>
          <p:cNvSpPr/>
          <p:nvPr/>
        </p:nvSpPr>
        <p:spPr>
          <a:xfrm>
            <a:off x="9391289" y="4797723"/>
            <a:ext cx="1696527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Tambahkan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dashboard</a:t>
            </a:r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A92D3E-6FAD-439A-AD02-72AA66FA6ACC}"/>
              </a:ext>
            </a:extLst>
          </p:cNvPr>
          <p:cNvSpPr/>
          <p:nvPr/>
        </p:nvSpPr>
        <p:spPr>
          <a:xfrm>
            <a:off x="2645060" y="5127628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8976E32-8086-418C-BD05-0CDD92518D23}"/>
              </a:ext>
            </a:extLst>
          </p:cNvPr>
          <p:cNvSpPr/>
          <p:nvPr/>
        </p:nvSpPr>
        <p:spPr>
          <a:xfrm>
            <a:off x="8367248" y="5127627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F12C4A-8278-43CF-9D08-A1B7D8D9945F}"/>
              </a:ext>
            </a:extLst>
          </p:cNvPr>
          <p:cNvSpPr/>
          <p:nvPr/>
        </p:nvSpPr>
        <p:spPr>
          <a:xfrm>
            <a:off x="5362381" y="5127628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6EAFE-8A84-46DD-BC77-A1771DF10480}"/>
              </a:ext>
            </a:extLst>
          </p:cNvPr>
          <p:cNvSpPr txBox="1"/>
          <p:nvPr/>
        </p:nvSpPr>
        <p:spPr>
          <a:xfrm>
            <a:off x="943155" y="684363"/>
            <a:ext cx="46410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cs typeface="Calibri"/>
              </a:rPr>
              <a:t>Analog Input, Analog Output,</a:t>
            </a:r>
            <a:r>
              <a:rPr lang="en-US" sz="2400">
                <a:cs typeface="Calibri"/>
              </a:rPr>
              <a:t> dan </a:t>
            </a:r>
            <a:r>
              <a:rPr lang="en-US" sz="2400" i="1">
                <a:cs typeface="Calibri"/>
              </a:rPr>
              <a:t>Binary Output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untuk</a:t>
            </a:r>
            <a:r>
              <a:rPr lang="en-US" sz="2400">
                <a:cs typeface="Calibri"/>
              </a:rPr>
              <a:t> </a:t>
            </a:r>
            <a:r>
              <a:rPr lang="en-US" sz="2400" i="1" err="1">
                <a:cs typeface="Calibri"/>
              </a:rPr>
              <a:t>bacnet</a:t>
            </a:r>
            <a:r>
              <a:rPr lang="en-US" sz="2400" i="1">
                <a:cs typeface="Calibri"/>
              </a:rPr>
              <a:t> simulator</a:t>
            </a:r>
            <a:endParaRPr lang="en-US" sz="2400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BA987-B8B0-420D-83A4-1AF5F2BFB990}"/>
              </a:ext>
            </a:extLst>
          </p:cNvPr>
          <p:cNvSpPr/>
          <p:nvPr/>
        </p:nvSpPr>
        <p:spPr>
          <a:xfrm>
            <a:off x="1023669" y="2367950"/>
            <a:ext cx="1495244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Things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ED6D970-CDEB-45D6-8427-016ED7E38B87}"/>
              </a:ext>
            </a:extLst>
          </p:cNvPr>
          <p:cNvSpPr/>
          <p:nvPr/>
        </p:nvSpPr>
        <p:spPr>
          <a:xfrm>
            <a:off x="1525201" y="3700897"/>
            <a:ext cx="488830" cy="97766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A801E-FC37-4610-8CC0-AF2FA57EBF2B}"/>
              </a:ext>
            </a:extLst>
          </p:cNvPr>
          <p:cNvSpPr/>
          <p:nvPr/>
        </p:nvSpPr>
        <p:spPr>
          <a:xfrm>
            <a:off x="8212345" y="3431872"/>
            <a:ext cx="1279582" cy="115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Konfigurasi</a:t>
            </a:r>
            <a:r>
              <a:rPr lang="en-US">
                <a:cs typeface="Calibri"/>
              </a:rPr>
              <a:t> command</a:t>
            </a:r>
            <a:endParaRPr lang="en-US" i="1">
              <a:cs typeface="Calibri"/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B5AE42A-A047-4D37-8DCC-E042A49E5B80}"/>
              </a:ext>
            </a:extLst>
          </p:cNvPr>
          <p:cNvSpPr/>
          <p:nvPr/>
        </p:nvSpPr>
        <p:spPr>
          <a:xfrm>
            <a:off x="7283181" y="3812371"/>
            <a:ext cx="819509" cy="862641"/>
          </a:xfrm>
          <a:prstGeom prst="ben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53418491-0A14-40C7-B07E-7C2FD31624B3}"/>
              </a:ext>
            </a:extLst>
          </p:cNvPr>
          <p:cNvSpPr/>
          <p:nvPr/>
        </p:nvSpPr>
        <p:spPr>
          <a:xfrm rot="5400000">
            <a:off x="9655445" y="3826748"/>
            <a:ext cx="819509" cy="862641"/>
          </a:xfrm>
          <a:prstGeom prst="ben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53279B39-BD28-4610-B355-B8F36031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2220"/>
            <a:ext cx="11658600" cy="4925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2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d-ID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Memperbarui </a:t>
            </a:r>
            <a:r>
              <a:rPr lang="id-ID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Konfig</a:t>
            </a:r>
            <a:r>
              <a:rPr lang="id-ID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GDS (1)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C7299E3-D57F-4CD7-A714-0447B758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2215685"/>
            <a:ext cx="6007726" cy="3427484"/>
          </a:xfrm>
          <a:prstGeom prst="rect">
            <a:avLst/>
          </a:prstGeom>
        </p:spPr>
      </p:pic>
      <p:pic>
        <p:nvPicPr>
          <p:cNvPr id="27" name="Gambar 26">
            <a:extLst>
              <a:ext uri="{FF2B5EF4-FFF2-40B4-BE49-F238E27FC236}">
                <a16:creationId xmlns:a16="http://schemas.microsoft.com/office/drawing/2014/main" id="{688AF36A-3745-48C8-AC78-364D3BEC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71" y="2074490"/>
            <a:ext cx="4895007" cy="35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d-ID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Memperbarui </a:t>
            </a:r>
            <a:r>
              <a:rPr lang="id-ID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Konfig</a:t>
            </a:r>
            <a:r>
              <a:rPr lang="id-ID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GDS (2)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mpungan Konten 11">
            <a:extLst>
              <a:ext uri="{FF2B5EF4-FFF2-40B4-BE49-F238E27FC236}">
                <a16:creationId xmlns:a16="http://schemas.microsoft.com/office/drawing/2014/main" id="{A10B755F-64D8-4606-8AB3-36219D4F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81" y="1884710"/>
            <a:ext cx="6037222" cy="3085613"/>
          </a:xfrm>
        </p:spPr>
      </p:pic>
      <p:pic>
        <p:nvPicPr>
          <p:cNvPr id="8" name="Gambar 7" descr="Sebuah gambar berisi teks&#10;&#10;Deskripsi dibuat secara otomatis">
            <a:extLst>
              <a:ext uri="{FF2B5EF4-FFF2-40B4-BE49-F238E27FC236}">
                <a16:creationId xmlns:a16="http://schemas.microsoft.com/office/drawing/2014/main" id="{8E51D585-FFC8-4592-B39F-1629469C9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7"/>
          <a:stretch/>
        </p:blipFill>
        <p:spPr>
          <a:xfrm>
            <a:off x="5614219" y="4970323"/>
            <a:ext cx="5793819" cy="16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6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F9D9-BD8B-4F40-AFFE-3A3C1BD9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1481782"/>
            <a:ext cx="6991441" cy="23725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Otomasi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rumah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menggunakan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OpenHAB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dengan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Otomasi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rumah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tanpa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OpenHAB</a:t>
            </a: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 pada </a:t>
            </a:r>
            <a:r>
              <a:rPr lang="en-US" sz="3200" i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google cloud platform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Resource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8D3FED18-C57B-4290-BEE6-9E469282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7" t="36771" r="64232" b="21076"/>
          <a:stretch/>
        </p:blipFill>
        <p:spPr>
          <a:xfrm>
            <a:off x="8649418" y="2652760"/>
            <a:ext cx="891058" cy="1164436"/>
          </a:xfrm>
          <a:prstGeom prst="rect">
            <a:avLst/>
          </a:prstGeom>
        </p:spPr>
      </p:pic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58E32DD5-410D-43B0-AED7-036F1F78A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17" t="37531" r="45336" b="20690"/>
          <a:stretch/>
        </p:blipFill>
        <p:spPr>
          <a:xfrm>
            <a:off x="9770853" y="2698606"/>
            <a:ext cx="847981" cy="1118611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9C94404B-72ED-4541-A3DA-376949EAE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93" t="38362" r="25108" b="22845"/>
          <a:stretch/>
        </p:blipFill>
        <p:spPr>
          <a:xfrm>
            <a:off x="9770856" y="3889215"/>
            <a:ext cx="847983" cy="1049442"/>
          </a:xfrm>
          <a:prstGeom prst="rect">
            <a:avLst/>
          </a:prstGeom>
        </p:spPr>
      </p:pic>
      <p:pic>
        <p:nvPicPr>
          <p:cNvPr id="13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894BC1B-4F05-4A0B-87BE-CEC663C1E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2" t="20312" r="19941" b="16406"/>
          <a:stretch/>
        </p:blipFill>
        <p:spPr>
          <a:xfrm>
            <a:off x="8405004" y="3822940"/>
            <a:ext cx="1391826" cy="1200423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76C2BAC2-6F27-43AE-A63C-75239B2A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15" y="4939015"/>
            <a:ext cx="1636144" cy="833099"/>
          </a:xfrm>
          <a:prstGeom prst="rect">
            <a:avLst/>
          </a:prstGeom>
        </p:spPr>
      </p:pic>
      <p:pic>
        <p:nvPicPr>
          <p:cNvPr id="20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5F7A0AA8-5F56-41B5-9D70-F70B748B8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99" t="24303" r="35874" b="40239"/>
          <a:stretch/>
        </p:blipFill>
        <p:spPr>
          <a:xfrm>
            <a:off x="1489497" y="2758118"/>
            <a:ext cx="1738862" cy="1261772"/>
          </a:xfrm>
          <a:prstGeom prst="rect">
            <a:avLst/>
          </a:prstGeom>
        </p:spPr>
      </p:pic>
      <p:pic>
        <p:nvPicPr>
          <p:cNvPr id="21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2E8102A-C300-4B0D-8615-C9D058050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2" t="20312" r="19941" b="16406"/>
          <a:stretch/>
        </p:blipFill>
        <p:spPr>
          <a:xfrm>
            <a:off x="1575756" y="4024222"/>
            <a:ext cx="1578731" cy="1214800"/>
          </a:xfrm>
          <a:prstGeom prst="rect">
            <a:avLst/>
          </a:prstGeom>
        </p:spPr>
      </p:pic>
      <p:pic>
        <p:nvPicPr>
          <p:cNvPr id="22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9A1B5253-036F-476B-BD68-98405F4B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04" y="5269694"/>
            <a:ext cx="1636144" cy="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Struktur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8D3FED18-C57B-4290-BEE6-9E469282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7" t="36771" r="64232" b="21076"/>
          <a:stretch/>
        </p:blipFill>
        <p:spPr>
          <a:xfrm>
            <a:off x="8232474" y="1977025"/>
            <a:ext cx="1034832" cy="1351341"/>
          </a:xfrm>
          <a:prstGeom prst="rect">
            <a:avLst/>
          </a:prstGeom>
        </p:spPr>
      </p:pic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58E32DD5-410D-43B0-AED7-036F1F78A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17" t="37531" r="45336" b="20690"/>
          <a:stretch/>
        </p:blipFill>
        <p:spPr>
          <a:xfrm>
            <a:off x="10259682" y="1979738"/>
            <a:ext cx="1020509" cy="1348648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9C94404B-72ED-4541-A3DA-376949EAE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93" t="38362" r="25108" b="22845"/>
          <a:stretch/>
        </p:blipFill>
        <p:spPr>
          <a:xfrm>
            <a:off x="10259685" y="3817327"/>
            <a:ext cx="1020511" cy="1265102"/>
          </a:xfrm>
          <a:prstGeom prst="rect">
            <a:avLst/>
          </a:prstGeom>
        </p:spPr>
      </p:pic>
      <p:pic>
        <p:nvPicPr>
          <p:cNvPr id="13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894BC1B-4F05-4A0B-87BE-CEC663C1E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2" t="20312" r="19941" b="16406"/>
          <a:stretch/>
        </p:blipFill>
        <p:spPr>
          <a:xfrm>
            <a:off x="8031191" y="3736675"/>
            <a:ext cx="1578731" cy="1358573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76C2BAC2-6F27-43AE-A63C-75239B2A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37" y="5585996"/>
            <a:ext cx="1636144" cy="83309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7C5153-3C2F-41FF-82EE-E44F29766D01}"/>
              </a:ext>
            </a:extLst>
          </p:cNvPr>
          <p:cNvSpPr/>
          <p:nvPr/>
        </p:nvSpPr>
        <p:spPr>
          <a:xfrm>
            <a:off x="9545293" y="2510049"/>
            <a:ext cx="503208" cy="301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5F9ED88-5026-49B3-A40D-91001A447F83}"/>
              </a:ext>
            </a:extLst>
          </p:cNvPr>
          <p:cNvSpPr/>
          <p:nvPr/>
        </p:nvSpPr>
        <p:spPr>
          <a:xfrm>
            <a:off x="9544395" y="4277567"/>
            <a:ext cx="503208" cy="27317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58C510-7243-45DE-8457-E311E5E838B1}"/>
              </a:ext>
            </a:extLst>
          </p:cNvPr>
          <p:cNvSpPr/>
          <p:nvPr/>
        </p:nvSpPr>
        <p:spPr>
          <a:xfrm>
            <a:off x="10667403" y="3411554"/>
            <a:ext cx="215661" cy="33067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AB6C097-616E-49FE-BE6C-FA1FA5CD4999}"/>
              </a:ext>
            </a:extLst>
          </p:cNvPr>
          <p:cNvSpPr/>
          <p:nvPr/>
        </p:nvSpPr>
        <p:spPr>
          <a:xfrm>
            <a:off x="8712082" y="5194346"/>
            <a:ext cx="215661" cy="33067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5F7A0AA8-5F56-41B5-9D70-F70B748B8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99" t="24303" r="35874" b="40239"/>
          <a:stretch/>
        </p:blipFill>
        <p:spPr>
          <a:xfrm>
            <a:off x="943157" y="2154269"/>
            <a:ext cx="1738862" cy="1261772"/>
          </a:xfrm>
          <a:prstGeom prst="rect">
            <a:avLst/>
          </a:prstGeom>
        </p:spPr>
      </p:pic>
      <p:pic>
        <p:nvPicPr>
          <p:cNvPr id="21" name="Picture 1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F2E8102A-C300-4B0D-8615-C9D058050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2" t="20312" r="19941" b="16406"/>
          <a:stretch/>
        </p:blipFill>
        <p:spPr>
          <a:xfrm>
            <a:off x="1000663" y="3851694"/>
            <a:ext cx="1578731" cy="1214800"/>
          </a:xfrm>
          <a:prstGeom prst="rect">
            <a:avLst/>
          </a:prstGeom>
        </p:spPr>
      </p:pic>
      <p:pic>
        <p:nvPicPr>
          <p:cNvPr id="22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9A1B5253-036F-476B-BD68-98405F4B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4" y="5557241"/>
            <a:ext cx="1636144" cy="833099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BB801F8-1B39-4E7F-917A-973EAE1A674A}"/>
              </a:ext>
            </a:extLst>
          </p:cNvPr>
          <p:cNvSpPr/>
          <p:nvPr/>
        </p:nvSpPr>
        <p:spPr>
          <a:xfrm>
            <a:off x="1681554" y="3454685"/>
            <a:ext cx="215661" cy="33067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3C780B9-AABF-4893-85A3-E2DF065B84D3}"/>
              </a:ext>
            </a:extLst>
          </p:cNvPr>
          <p:cNvSpPr/>
          <p:nvPr/>
        </p:nvSpPr>
        <p:spPr>
          <a:xfrm>
            <a:off x="1681554" y="5223100"/>
            <a:ext cx="215661" cy="33067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AEFAC58-E30B-49A0-A412-B75220BD50E7}"/>
              </a:ext>
            </a:extLst>
          </p:cNvPr>
          <p:cNvSpPr/>
          <p:nvPr/>
        </p:nvSpPr>
        <p:spPr>
          <a:xfrm>
            <a:off x="2687293" y="4192200"/>
            <a:ext cx="388190" cy="25879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 descr="Graphical user interface, treemap chart&#10;&#10;Description automatically generated">
            <a:extLst>
              <a:ext uri="{FF2B5EF4-FFF2-40B4-BE49-F238E27FC236}">
                <a16:creationId xmlns:a16="http://schemas.microsoft.com/office/drawing/2014/main" id="{C74F579E-81F1-470F-91C5-1A67220DFA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62" t="15725" r="56022" b="43343"/>
          <a:stretch/>
        </p:blipFill>
        <p:spPr>
          <a:xfrm>
            <a:off x="3175700" y="3945649"/>
            <a:ext cx="1494116" cy="749289"/>
          </a:xfrm>
          <a:prstGeom prst="rect">
            <a:avLst/>
          </a:prstGeom>
        </p:spPr>
      </p:pic>
      <p:sp>
        <p:nvSpPr>
          <p:cNvPr id="3" name="Arrow: Bent-Up 2">
            <a:extLst>
              <a:ext uri="{FF2B5EF4-FFF2-40B4-BE49-F238E27FC236}">
                <a16:creationId xmlns:a16="http://schemas.microsoft.com/office/drawing/2014/main" id="{910ACB42-4D1E-4529-B104-37FAD7648524}"/>
              </a:ext>
            </a:extLst>
          </p:cNvPr>
          <p:cNvSpPr/>
          <p:nvPr/>
        </p:nvSpPr>
        <p:spPr>
          <a:xfrm rot="16200000">
            <a:off x="2567386" y="2204258"/>
            <a:ext cx="1524001" cy="1523998"/>
          </a:xfrm>
          <a:prstGeom prst="bent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cs typeface="Calibri Light"/>
              </a:rPr>
              <a:t>Biaya</a:t>
            </a:r>
            <a:r>
              <a:rPr lang="en-US" sz="6600">
                <a:cs typeface="Calibri Light"/>
              </a:rPr>
              <a:t> </a:t>
            </a:r>
            <a:r>
              <a:rPr lang="en-US" sz="6600" err="1">
                <a:cs typeface="Calibri Light"/>
              </a:rPr>
              <a:t>Operasional</a:t>
            </a:r>
            <a:endParaRPr lang="en-US" sz="6600" kern="1200" err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9747BF-673E-4CB5-831F-C7888147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08" y="2315283"/>
            <a:ext cx="2743200" cy="2164942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99D7E501-3491-4B08-A996-C2ED6B1D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47" y="2325309"/>
            <a:ext cx="2620217" cy="2851014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4C88D9B0-B586-4737-A74D-AA29E5895AB2}"/>
              </a:ext>
            </a:extLst>
          </p:cNvPr>
          <p:cNvSpPr txBox="1"/>
          <p:nvPr/>
        </p:nvSpPr>
        <p:spPr>
          <a:xfrm>
            <a:off x="638881" y="1874656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A. </a:t>
            </a:r>
            <a:r>
              <a:rPr lang="id-ID" err="1"/>
              <a:t>Otomasi</a:t>
            </a:r>
            <a:r>
              <a:rPr lang="id-ID"/>
              <a:t> Rumah dengan </a:t>
            </a:r>
            <a:r>
              <a:rPr lang="id-ID" err="1"/>
              <a:t>OpenHAB</a:t>
            </a:r>
            <a:r>
              <a:rPr lang="id-ID"/>
              <a:t> di GCP</a:t>
            </a:r>
          </a:p>
        </p:txBody>
      </p:sp>
    </p:spTree>
    <p:extLst>
      <p:ext uri="{BB962C8B-B14F-4D97-AF65-F5344CB8AC3E}">
        <p14:creationId xmlns:p14="http://schemas.microsoft.com/office/powerpoint/2010/main" val="131042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cs typeface="Calibri Light"/>
              </a:rPr>
              <a:t>Biaya</a:t>
            </a:r>
            <a:r>
              <a:rPr lang="en-US" sz="6600">
                <a:cs typeface="Calibri Light"/>
              </a:rPr>
              <a:t> </a:t>
            </a:r>
            <a:r>
              <a:rPr lang="en-US" sz="6600" err="1">
                <a:cs typeface="Calibri Light"/>
              </a:rPr>
              <a:t>Operasional</a:t>
            </a:r>
            <a:endParaRPr lang="en-US" sz="6600" kern="1200" err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C88D9B0-B586-4737-A74D-AA29E5895AB2}"/>
              </a:ext>
            </a:extLst>
          </p:cNvPr>
          <p:cNvSpPr txBox="1"/>
          <p:nvPr/>
        </p:nvSpPr>
        <p:spPr>
          <a:xfrm>
            <a:off x="638881" y="1874656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B. </a:t>
            </a:r>
            <a:r>
              <a:rPr lang="id-ID" err="1"/>
              <a:t>Otomasi</a:t>
            </a:r>
            <a:r>
              <a:rPr lang="id-ID"/>
              <a:t> Rumah tanpa </a:t>
            </a:r>
            <a:r>
              <a:rPr lang="id-ID" err="1"/>
              <a:t>OpenHAB</a:t>
            </a:r>
            <a:r>
              <a:rPr lang="id-ID"/>
              <a:t> di GCP</a:t>
            </a:r>
          </a:p>
        </p:txBody>
      </p:sp>
      <p:pic>
        <p:nvPicPr>
          <p:cNvPr id="12" name="Picture 6" descr="Table&#10;&#10;Description automatically generated">
            <a:extLst>
              <a:ext uri="{FF2B5EF4-FFF2-40B4-BE49-F238E27FC236}">
                <a16:creationId xmlns:a16="http://schemas.microsoft.com/office/drawing/2014/main" id="{9C3CEEB8-7266-48A9-9DD4-13EF7D9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01" y="2589803"/>
            <a:ext cx="6869501" cy="1768443"/>
          </a:xfrm>
          <a:prstGeom prst="rect">
            <a:avLst/>
          </a:prstGeom>
        </p:spPr>
      </p:pic>
      <p:pic>
        <p:nvPicPr>
          <p:cNvPr id="13" name="Picture 5" descr="Table&#10;&#10;Description automatically generated">
            <a:extLst>
              <a:ext uri="{FF2B5EF4-FFF2-40B4-BE49-F238E27FC236}">
                <a16:creationId xmlns:a16="http://schemas.microsoft.com/office/drawing/2014/main" id="{D216D11A-1E16-4751-BD2C-101465C3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" y="4259478"/>
            <a:ext cx="5604294" cy="2340039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8A24A334-B66B-4737-A774-59E667A4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694" y="4538215"/>
            <a:ext cx="6355457" cy="2050710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C759FC5D-0DDC-493B-A7B0-25AC1FA2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394" y="1692743"/>
            <a:ext cx="2620217" cy="28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F9D9-BD8B-4F40-AFFE-3A3C1BD9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1481782"/>
            <a:ext cx="6991441" cy="23725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id-ID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Dasbor </a:t>
            </a:r>
            <a:r>
              <a:rPr lang="id-ID" sz="3200" err="1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OpenHAB</a:t>
            </a:r>
            <a:r>
              <a:rPr lang="id-ID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 dan Google Data Studio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6DDA9-0D79-4D0F-8105-23ED4598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  <a:cs typeface="Calibri Light"/>
              </a:rPr>
              <a:t>Outline Presentasi</a:t>
            </a:r>
            <a:endParaRPr lang="en-US" sz="6800">
              <a:solidFill>
                <a:schemeClr val="bg1"/>
              </a:solidFill>
            </a:endParaRP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ECE9-54A0-4413-BA28-FF6905B8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483353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Review </a:t>
            </a:r>
            <a:r>
              <a:rPr lang="id-ID" sz="2000" err="1">
                <a:solidFill>
                  <a:schemeClr val="bg1"/>
                </a:solidFill>
                <a:ea typeface="+mn-lt"/>
                <a:cs typeface="+mn-lt"/>
              </a:rPr>
              <a:t>OpenHAB</a:t>
            </a:r>
            <a:endParaRPr lang="id-ID" sz="20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id-ID" sz="2000">
                <a:solidFill>
                  <a:schemeClr val="bg1"/>
                </a:solidFill>
                <a:cs typeface="Calibri" panose="020F0502020204030204"/>
              </a:rPr>
              <a:t>Yang telah kami lakukan</a:t>
            </a:r>
          </a:p>
          <a:p>
            <a:pPr lvl="1"/>
            <a:r>
              <a:rPr lang="id-ID" sz="1600" err="1">
                <a:solidFill>
                  <a:schemeClr val="bg1"/>
                </a:solidFill>
                <a:cs typeface="Calibri" panose="020F0502020204030204"/>
              </a:rPr>
              <a:t>Review</a:t>
            </a:r>
            <a:r>
              <a:rPr lang="id-ID" sz="1600">
                <a:solidFill>
                  <a:schemeClr val="bg1"/>
                </a:solidFill>
                <a:cs typeface="Calibri" panose="020F0502020204030204"/>
              </a:rPr>
              <a:t> aliran data</a:t>
            </a:r>
          </a:p>
          <a:p>
            <a:pPr lvl="1"/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Fitur 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kontrol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 dan alarm pada </a:t>
            </a:r>
            <a:r>
              <a:rPr lang="en-US" sz="1600" i="1">
                <a:solidFill>
                  <a:schemeClr val="bg1"/>
                </a:solidFill>
                <a:cs typeface="Calibri" panose="020F0502020204030204"/>
              </a:rPr>
              <a:t>dashboard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OpenHAB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Sumber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data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baru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dari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i="1" err="1">
                <a:solidFill>
                  <a:schemeClr val="bg1"/>
                </a:solidFill>
                <a:cs typeface="Calibri" panose="020F0502020204030204"/>
              </a:rPr>
              <a:t>bacnet</a:t>
            </a:r>
            <a:r>
              <a:rPr lang="en-US" sz="1600" i="1">
                <a:solidFill>
                  <a:schemeClr val="bg1"/>
                </a:solidFill>
                <a:cs typeface="Calibri" panose="020F0502020204030204"/>
              </a:rPr>
              <a:t> simulator</a:t>
            </a:r>
            <a:endParaRPr lang="id-ID" sz="1600" i="1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id-ID" sz="1600">
                <a:solidFill>
                  <a:schemeClr val="bg1"/>
                </a:solidFill>
                <a:cs typeface="Calibri" panose="020F0502020204030204"/>
              </a:rPr>
              <a:t>Memperbarui konfigurasi untuk Google Data Studio</a:t>
            </a:r>
          </a:p>
          <a:p>
            <a:r>
              <a:rPr lang="id-ID" sz="2000">
                <a:solidFill>
                  <a:schemeClr val="bg1"/>
                </a:solidFill>
                <a:cs typeface="Calibri" panose="020F0502020204030204"/>
              </a:rPr>
              <a:t>Analisis</a:t>
            </a:r>
          </a:p>
          <a:p>
            <a:pPr lvl="1"/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Otomasi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rumah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menggunakan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OpenHAB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 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dengan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Otomasi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rumah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tanpa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</a:t>
            </a:r>
            <a:r>
              <a:rPr lang="en-US" sz="1600" err="1">
                <a:solidFill>
                  <a:schemeClr val="bg1"/>
                </a:solidFill>
                <a:cs typeface="Calibri" panose="020F0502020204030204"/>
              </a:rPr>
              <a:t>OpenHAB</a:t>
            </a:r>
            <a:r>
              <a:rPr lang="en-US" sz="1600">
                <a:solidFill>
                  <a:schemeClr val="bg1"/>
                </a:solidFill>
                <a:cs typeface="Calibri" panose="020F0502020204030204"/>
              </a:rPr>
              <a:t> pada </a:t>
            </a:r>
            <a:r>
              <a:rPr lang="en-US" sz="1600" i="1">
                <a:solidFill>
                  <a:schemeClr val="bg1"/>
                </a:solidFill>
                <a:cs typeface="Calibri" panose="020F0502020204030204"/>
              </a:rPr>
              <a:t>google cloud platform</a:t>
            </a:r>
            <a:endParaRPr lang="id-ID" sz="1600" i="1">
              <a:solidFill>
                <a:schemeClr val="bg1"/>
              </a:solidFill>
              <a:cs typeface="Calibri" panose="020F0502020204030204"/>
            </a:endParaRPr>
          </a:p>
          <a:p>
            <a:pPr lvl="1"/>
            <a:r>
              <a:rPr lang="id-ID" sz="1600">
                <a:solidFill>
                  <a:schemeClr val="bg1"/>
                </a:solidFill>
                <a:cs typeface="Calibri" panose="020F0502020204030204"/>
              </a:rPr>
              <a:t>Dasbor </a:t>
            </a:r>
            <a:r>
              <a:rPr lang="id-ID" sz="1600" err="1">
                <a:solidFill>
                  <a:schemeClr val="bg1"/>
                </a:solidFill>
                <a:cs typeface="Calibri" panose="020F0502020204030204"/>
              </a:rPr>
              <a:t>OpenHAB</a:t>
            </a:r>
            <a:r>
              <a:rPr lang="id-ID" sz="1600">
                <a:solidFill>
                  <a:schemeClr val="bg1"/>
                </a:solidFill>
                <a:cs typeface="Calibri" panose="020F0502020204030204"/>
              </a:rPr>
              <a:t> dan Google Data Studio</a:t>
            </a:r>
            <a:endParaRPr lang="en-US" sz="16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Kesimpulan</a:t>
            </a:r>
            <a:endParaRPr lang="en-US" sz="2000" i="1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600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A7D6C836-FB2C-44B2-9D4A-B83841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id-ID" err="1"/>
              <a:t>HABPanel</a:t>
            </a:r>
            <a:endParaRPr lang="id-ID"/>
          </a:p>
        </p:txBody>
      </p:sp>
      <p:pic>
        <p:nvPicPr>
          <p:cNvPr id="10" name="Picture 2" descr="Chart&#10;&#10;Description automatically generated">
            <a:extLst>
              <a:ext uri="{FF2B5EF4-FFF2-40B4-BE49-F238E27FC236}">
                <a16:creationId xmlns:a16="http://schemas.microsoft.com/office/drawing/2014/main" id="{91223589-6CA5-45FE-80C8-1954D697C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78556"/>
            <a:ext cx="10519045" cy="437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57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A7D6C836-FB2C-44B2-9D4A-B83841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id-ID" err="1"/>
              <a:t>HABPanel</a:t>
            </a: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2179F72-C1CC-4B97-9EF1-63EE65B0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672" y="1742305"/>
            <a:ext cx="2298128" cy="4970766"/>
          </a:xfrm>
          <a:prstGeom prst="rect">
            <a:avLst/>
          </a:prstGeom>
        </p:spPr>
      </p:pic>
      <p:pic>
        <p:nvPicPr>
          <p:cNvPr id="28" name="Tampungan Konten 27">
            <a:extLst>
              <a:ext uri="{FF2B5EF4-FFF2-40B4-BE49-F238E27FC236}">
                <a16:creationId xmlns:a16="http://schemas.microsoft.com/office/drawing/2014/main" id="{96E9D971-AC3C-481A-9640-4E66FE511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39652"/>
            <a:ext cx="8069826" cy="39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4B0D2FD7-8966-4584-B6A6-F6858AC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Google Data Studio</a:t>
            </a:r>
          </a:p>
        </p:txBody>
      </p:sp>
      <p:pic>
        <p:nvPicPr>
          <p:cNvPr id="9" name="Tampungan Konten 11">
            <a:extLst>
              <a:ext uri="{FF2B5EF4-FFF2-40B4-BE49-F238E27FC236}">
                <a16:creationId xmlns:a16="http://schemas.microsoft.com/office/drawing/2014/main" id="{2083EF1A-DBD2-4553-9E1F-BC1BCECF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0352"/>
            <a:ext cx="6453465" cy="3630074"/>
          </a:xfr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49062C94-82B7-4B4A-8990-CB29335E0170}"/>
              </a:ext>
            </a:extLst>
          </p:cNvPr>
          <p:cNvSpPr txBox="1"/>
          <p:nvPr/>
        </p:nvSpPr>
        <p:spPr>
          <a:xfrm>
            <a:off x="838200" y="5346441"/>
            <a:ext cx="518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/>
              <a:t>Link: https://bit.ly/SCADA2020K4</a:t>
            </a:r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C62F26EA-4708-4455-925B-14C381CF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86" y="1545278"/>
            <a:ext cx="2370484" cy="4947597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E9F25687-D79F-401A-BAFC-791FF3C9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414" y="1545278"/>
            <a:ext cx="221963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CAC4-09FE-4F91-A3CA-568BB46D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66601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d-ID" sz="6600">
                <a:cs typeface="Calibri Light"/>
              </a:rPr>
              <a:t>Kesimpulan</a:t>
            </a:r>
            <a:endParaRPr lang="en-US" sz="6600" kern="1200" err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7A57D286-E143-4819-A08F-2888C570C451}"/>
              </a:ext>
            </a:extLst>
          </p:cNvPr>
          <p:cNvSpPr txBox="1"/>
          <p:nvPr/>
        </p:nvSpPr>
        <p:spPr>
          <a:xfrm>
            <a:off x="638882" y="2066572"/>
            <a:ext cx="396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/>
              <a:t>Dengan </a:t>
            </a:r>
            <a:r>
              <a:rPr lang="id-ID" sz="2000" b="1" err="1"/>
              <a:t>OpenHAB</a:t>
            </a:r>
            <a:r>
              <a:rPr lang="id-ID" sz="2000" b="1"/>
              <a:t> atau tanpa </a:t>
            </a:r>
            <a:r>
              <a:rPr lang="id-ID" sz="2000" b="1" err="1"/>
              <a:t>OpenHAB</a:t>
            </a:r>
            <a:r>
              <a:rPr lang="id-ID" sz="2000" b="1"/>
              <a:t>?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06C34AF7-931A-42F6-8B9F-9ECA52D9309B}"/>
              </a:ext>
            </a:extLst>
          </p:cNvPr>
          <p:cNvSpPr txBox="1"/>
          <p:nvPr/>
        </p:nvSpPr>
        <p:spPr>
          <a:xfrm>
            <a:off x="6415441" y="2066572"/>
            <a:ext cx="396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err="1"/>
              <a:t>Dashboard</a:t>
            </a:r>
            <a:r>
              <a:rPr lang="id-ID" sz="2000" b="1"/>
              <a:t> </a:t>
            </a:r>
            <a:r>
              <a:rPr lang="id-ID" sz="2000" b="1" err="1"/>
              <a:t>OpenHAB</a:t>
            </a:r>
            <a:r>
              <a:rPr lang="id-ID" sz="2000" b="1"/>
              <a:t> atau GDS?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5FA024F8-B1E9-4C21-BBF9-61831D6F5D34}"/>
              </a:ext>
            </a:extLst>
          </p:cNvPr>
          <p:cNvSpPr txBox="1"/>
          <p:nvPr/>
        </p:nvSpPr>
        <p:spPr>
          <a:xfrm>
            <a:off x="6415441" y="2732593"/>
            <a:ext cx="5133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err="1"/>
              <a:t>Dashboard</a:t>
            </a:r>
            <a:r>
              <a:rPr lang="id-ID"/>
              <a:t> </a:t>
            </a:r>
            <a:r>
              <a:rPr lang="id-ID" err="1"/>
              <a:t>OpenHAB</a:t>
            </a:r>
            <a:r>
              <a:rPr lang="id-ID"/>
              <a:t> memungkinkan pengguna memberikan aksi kontrol terhadap “</a:t>
            </a:r>
            <a:r>
              <a:rPr lang="id-ID" i="1" err="1"/>
              <a:t>things</a:t>
            </a:r>
            <a:r>
              <a:rPr lang="id-ID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Pengaturan </a:t>
            </a:r>
            <a:r>
              <a:rPr lang="id-ID" err="1"/>
              <a:t>dashboard</a:t>
            </a:r>
            <a:r>
              <a:rPr lang="id-ID"/>
              <a:t> </a:t>
            </a:r>
            <a:r>
              <a:rPr lang="id-ID" err="1"/>
              <a:t>OpenHAB</a:t>
            </a:r>
            <a:r>
              <a:rPr lang="id-ID"/>
              <a:t> terbilang cukup kaku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GDS memungkinkan pengguna menampilkan grafik sensor yang tak </a:t>
            </a:r>
            <a:r>
              <a:rPr lang="id-ID" err="1"/>
              <a:t>teregistrasi</a:t>
            </a:r>
            <a:r>
              <a:rPr lang="id-ID"/>
              <a:t> pada </a:t>
            </a:r>
            <a:r>
              <a:rPr lang="id-ID" err="1"/>
              <a:t>OpenHAB</a:t>
            </a:r>
            <a:endParaRPr lang="id-ID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Jika ingin membuat </a:t>
            </a:r>
            <a:r>
              <a:rPr lang="id-ID" i="1" err="1"/>
              <a:t>predictive</a:t>
            </a:r>
            <a:r>
              <a:rPr lang="id-ID" i="1"/>
              <a:t> </a:t>
            </a:r>
            <a:r>
              <a:rPr lang="id-ID" i="1" err="1"/>
              <a:t>analytics</a:t>
            </a:r>
            <a:r>
              <a:rPr lang="id-ID"/>
              <a:t>, GDS lebih cocok daripada </a:t>
            </a:r>
            <a:r>
              <a:rPr lang="id-ID" err="1"/>
              <a:t>dashboard</a:t>
            </a:r>
            <a:r>
              <a:rPr lang="id-ID"/>
              <a:t> </a:t>
            </a:r>
            <a:r>
              <a:rPr lang="id-ID" err="1"/>
              <a:t>OpenHAB</a:t>
            </a:r>
            <a:endParaRPr lang="id-ID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GDS tidak dapat menampilkan status “</a:t>
            </a:r>
            <a:r>
              <a:rPr lang="id-ID" i="1" err="1"/>
              <a:t>thing</a:t>
            </a:r>
            <a:r>
              <a:rPr lang="id-ID"/>
              <a:t>” yang bernilai </a:t>
            </a:r>
            <a:r>
              <a:rPr lang="id-ID" i="1" err="1"/>
              <a:t>string</a:t>
            </a:r>
            <a:endParaRPr lang="id-ID" i="1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B79CC39B-C487-4AB0-802E-3F2D1A2B3460}"/>
              </a:ext>
            </a:extLst>
          </p:cNvPr>
          <p:cNvSpPr txBox="1"/>
          <p:nvPr/>
        </p:nvSpPr>
        <p:spPr>
          <a:xfrm>
            <a:off x="638882" y="2774458"/>
            <a:ext cx="513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Penggunaan </a:t>
            </a:r>
            <a:r>
              <a:rPr lang="id-ID" err="1"/>
              <a:t>OpenHAB</a:t>
            </a:r>
            <a:r>
              <a:rPr lang="id-ID"/>
              <a:t> jelas menyederhanakan pemrograman yang mungkin diperlukan.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/>
              <a:t>Biaya operasional dengan </a:t>
            </a:r>
            <a:r>
              <a:rPr lang="id-ID" err="1"/>
              <a:t>OpenHAB</a:t>
            </a:r>
            <a:r>
              <a:rPr lang="id-ID"/>
              <a:t> lebih murah dibanding dengan tidak menggunakan </a:t>
            </a:r>
            <a:r>
              <a:rPr lang="id-ID" err="1"/>
              <a:t>OpenHAB</a:t>
            </a:r>
            <a:r>
              <a:rPr lang="id-ID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82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F9D9-BD8B-4F40-AFFE-3A3C1BD9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1481782"/>
            <a:ext cx="6991441" cy="23725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id-ID" sz="3200">
                <a:solidFill>
                  <a:schemeClr val="tx1">
                    <a:lumMod val="75000"/>
                    <a:lumOff val="25000"/>
                  </a:schemeClr>
                </a:solidFill>
                <a:ea typeface="+mj-lt"/>
                <a:cs typeface="+mj-lt"/>
              </a:rPr>
              <a:t>Terima Kasih</a:t>
            </a: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cs typeface="Calibri Light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A7A594C-493A-4E04-8687-4A78CDDB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OpenHAB</a:t>
            </a:r>
          </a:p>
        </p:txBody>
      </p:sp>
      <p:pic>
        <p:nvPicPr>
          <p:cNvPr id="11" name="Tampungan Konten 10">
            <a:extLst>
              <a:ext uri="{FF2B5EF4-FFF2-40B4-BE49-F238E27FC236}">
                <a16:creationId xmlns:a16="http://schemas.microsoft.com/office/drawing/2014/main" id="{E22A929A-5EE2-4EBB-99E4-1278FAF8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A39F5A05-1E94-4458-8501-5599FABF30E1}"/>
              </a:ext>
            </a:extLst>
          </p:cNvPr>
          <p:cNvSpPr txBox="1"/>
          <p:nvPr/>
        </p:nvSpPr>
        <p:spPr>
          <a:xfrm>
            <a:off x="2220051" y="6130212"/>
            <a:ext cx="77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/>
              <a:t>Sumber: </a:t>
            </a:r>
            <a:r>
              <a:rPr lang="en-US" sz="1200" err="1">
                <a:hlinkClick r:id="rId3"/>
              </a:rPr>
              <a:t>openHAB</a:t>
            </a:r>
            <a:r>
              <a:rPr lang="en-US" sz="1200">
                <a:hlinkClick r:id="rId3"/>
              </a:rPr>
              <a:t> Basics Tutorial - (Part 5/n) - Introduction to Rules DSL - Tutorials &amp; Examples - </a:t>
            </a:r>
            <a:r>
              <a:rPr lang="en-US" sz="1200" err="1">
                <a:hlinkClick r:id="rId3"/>
              </a:rPr>
              <a:t>openHAB</a:t>
            </a:r>
            <a:r>
              <a:rPr lang="en-US" sz="1200">
                <a:hlinkClick r:id="rId3"/>
              </a:rPr>
              <a:t> Community</a:t>
            </a:r>
            <a:endParaRPr lang="id-ID" sz="1200"/>
          </a:p>
        </p:txBody>
      </p:sp>
    </p:spTree>
    <p:extLst>
      <p:ext uri="{BB962C8B-B14F-4D97-AF65-F5344CB8AC3E}">
        <p14:creationId xmlns:p14="http://schemas.microsoft.com/office/powerpoint/2010/main" val="1052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D5AC2C8-D15B-4860-BF62-D5F7918EAEE2}"/>
              </a:ext>
            </a:extLst>
          </p:cNvPr>
          <p:cNvSpPr/>
          <p:nvPr/>
        </p:nvSpPr>
        <p:spPr>
          <a:xfrm>
            <a:off x="9002205" y="771166"/>
            <a:ext cx="2113469" cy="356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CAF15-62C1-46B1-A32A-6F5455243F34}"/>
              </a:ext>
            </a:extLst>
          </p:cNvPr>
          <p:cNvSpPr/>
          <p:nvPr/>
        </p:nvSpPr>
        <p:spPr>
          <a:xfrm>
            <a:off x="4760882" y="282336"/>
            <a:ext cx="2631053" cy="616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45EAD-199C-46ED-8E4F-1FEAD196BCCC}"/>
              </a:ext>
            </a:extLst>
          </p:cNvPr>
          <p:cNvSpPr/>
          <p:nvPr/>
        </p:nvSpPr>
        <p:spPr>
          <a:xfrm>
            <a:off x="950882" y="771165"/>
            <a:ext cx="2099093" cy="3565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80E940-50A0-4963-8C3E-F3A56D8609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551" y="1453818"/>
            <a:ext cx="1693654" cy="1118025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C416809-DB85-4C2E-A84A-9FEBA40F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1" y="2301225"/>
            <a:ext cx="2441278" cy="12778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397F0-8032-435F-92E8-31B4C30560C0}"/>
              </a:ext>
            </a:extLst>
          </p:cNvPr>
          <p:cNvSpPr/>
          <p:nvPr/>
        </p:nvSpPr>
        <p:spPr>
          <a:xfrm>
            <a:off x="4862421" y="4265762"/>
            <a:ext cx="2429773" cy="46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Aedes MQTT broker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312C43A7-9E27-4881-9620-67C1AAE0F321}"/>
              </a:ext>
            </a:extLst>
          </p:cNvPr>
          <p:cNvSpPr/>
          <p:nvPr/>
        </p:nvSpPr>
        <p:spPr>
          <a:xfrm>
            <a:off x="5781674" y="3675391"/>
            <a:ext cx="589472" cy="546340"/>
          </a:xfrm>
          <a:prstGeom prst="mathPlu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10F1B1E-18CC-4F5F-87FD-71BEDA6F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531" y="2700875"/>
            <a:ext cx="958072" cy="99617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F6B8436-818B-4FD8-846E-5F73BD92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739" y="504644"/>
            <a:ext cx="1621767" cy="16505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2CCE76D-E0FA-4E70-8AF2-42CEFDDA3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5192" y="1453550"/>
            <a:ext cx="1147315" cy="1132937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692F6A6-F597-4778-971F-942B40AEAD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118" y="2725456"/>
            <a:ext cx="1952446" cy="97576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FA2FE2E-4472-4561-B016-7ECB7C9B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700" y="4932434"/>
            <a:ext cx="1334219" cy="134859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768B10-E6AB-431B-ACD2-24E5BDDA0712}"/>
              </a:ext>
            </a:extLst>
          </p:cNvPr>
          <p:cNvSpPr/>
          <p:nvPr/>
        </p:nvSpPr>
        <p:spPr>
          <a:xfrm>
            <a:off x="3362130" y="2106585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47451D-4991-4535-B8E4-CC68D0BFEF45}"/>
              </a:ext>
            </a:extLst>
          </p:cNvPr>
          <p:cNvSpPr/>
          <p:nvPr/>
        </p:nvSpPr>
        <p:spPr>
          <a:xfrm>
            <a:off x="7747224" y="2106584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3B6AB-24C8-4E5E-A6CC-9F2EE32B07E0}"/>
              </a:ext>
            </a:extLst>
          </p:cNvPr>
          <p:cNvSpPr txBox="1"/>
          <p:nvPr/>
        </p:nvSpPr>
        <p:spPr>
          <a:xfrm>
            <a:off x="554068" y="5039803"/>
            <a:ext cx="2743200" cy="132343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aliran</a:t>
            </a:r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2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1CAACC-D45C-458F-B3AF-B78348006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399" y="1616877"/>
            <a:ext cx="1305465" cy="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D5AC2C8-D15B-4860-BF62-D5F7918EAEE2}"/>
              </a:ext>
            </a:extLst>
          </p:cNvPr>
          <p:cNvSpPr/>
          <p:nvPr/>
        </p:nvSpPr>
        <p:spPr>
          <a:xfrm>
            <a:off x="9002205" y="771166"/>
            <a:ext cx="2113469" cy="356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CAF15-62C1-46B1-A32A-6F5455243F34}"/>
              </a:ext>
            </a:extLst>
          </p:cNvPr>
          <p:cNvSpPr/>
          <p:nvPr/>
        </p:nvSpPr>
        <p:spPr>
          <a:xfrm>
            <a:off x="4760882" y="282336"/>
            <a:ext cx="2631053" cy="616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45EAD-199C-46ED-8E4F-1FEAD196BCCC}"/>
              </a:ext>
            </a:extLst>
          </p:cNvPr>
          <p:cNvSpPr/>
          <p:nvPr/>
        </p:nvSpPr>
        <p:spPr>
          <a:xfrm>
            <a:off x="994015" y="771165"/>
            <a:ext cx="2012828" cy="3565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80E940-50A0-4963-8C3E-F3A56D8609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551" y="1453818"/>
            <a:ext cx="1693654" cy="1118025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C416809-DB85-4C2E-A84A-9FEBA40F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1" y="2301225"/>
            <a:ext cx="2441278" cy="12778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397F0-8032-435F-92E8-31B4C30560C0}"/>
              </a:ext>
            </a:extLst>
          </p:cNvPr>
          <p:cNvSpPr/>
          <p:nvPr/>
        </p:nvSpPr>
        <p:spPr>
          <a:xfrm>
            <a:off x="4862421" y="4265762"/>
            <a:ext cx="2429773" cy="46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Aedes MQTT broker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312C43A7-9E27-4881-9620-67C1AAE0F321}"/>
              </a:ext>
            </a:extLst>
          </p:cNvPr>
          <p:cNvSpPr/>
          <p:nvPr/>
        </p:nvSpPr>
        <p:spPr>
          <a:xfrm>
            <a:off x="5781674" y="3675391"/>
            <a:ext cx="589472" cy="546340"/>
          </a:xfrm>
          <a:prstGeom prst="mathPlu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10F1B1E-18CC-4F5F-87FD-71BEDA6F6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53" y="2729630"/>
            <a:ext cx="958072" cy="99617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F6B8436-818B-4FD8-846E-5F73BD92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739" y="504644"/>
            <a:ext cx="1621767" cy="16505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2CCE76D-E0FA-4E70-8AF2-42CEFDDA3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5192" y="1453550"/>
            <a:ext cx="1147315" cy="1132937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692F6A6-F597-4778-971F-942B40AEAD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118" y="2725456"/>
            <a:ext cx="1952446" cy="97576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FA2FE2E-4472-4561-B016-7ECB7C9B4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700" y="4932434"/>
            <a:ext cx="1334219" cy="134859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768B10-E6AB-431B-ACD2-24E5BDDA0712}"/>
              </a:ext>
            </a:extLst>
          </p:cNvPr>
          <p:cNvSpPr/>
          <p:nvPr/>
        </p:nvSpPr>
        <p:spPr>
          <a:xfrm>
            <a:off x="3362130" y="2106585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47451D-4991-4535-B8E4-CC68D0BFEF45}"/>
              </a:ext>
            </a:extLst>
          </p:cNvPr>
          <p:cNvSpPr/>
          <p:nvPr/>
        </p:nvSpPr>
        <p:spPr>
          <a:xfrm>
            <a:off x="7747224" y="2106584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B4DB3C7D-B477-471C-9EE7-D8C0D1732FF5}"/>
              </a:ext>
            </a:extLst>
          </p:cNvPr>
          <p:cNvSpPr/>
          <p:nvPr/>
        </p:nvSpPr>
        <p:spPr>
          <a:xfrm>
            <a:off x="3363928" y="3086042"/>
            <a:ext cx="977660" cy="4888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FBE98-FF9C-4AE5-A46F-642F7DA61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399" y="1616877"/>
            <a:ext cx="1305465" cy="475604"/>
          </a:xfrm>
          <a:prstGeom prst="rect">
            <a:avLst/>
          </a:prstGeom>
        </p:spPr>
      </p:pic>
      <p:pic>
        <p:nvPicPr>
          <p:cNvPr id="21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07F999-FFB4-4F10-917C-F0C339613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398" y="3687216"/>
            <a:ext cx="1305465" cy="475604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1BF169D7-70BC-4EBB-984A-96D159751ED3}"/>
              </a:ext>
            </a:extLst>
          </p:cNvPr>
          <p:cNvSpPr txBox="1"/>
          <p:nvPr/>
        </p:nvSpPr>
        <p:spPr>
          <a:xfrm>
            <a:off x="395918" y="4723501"/>
            <a:ext cx="3232030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Penambahan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kontrol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emergency alarm pada dashboard </a:t>
            </a: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OpenHAB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31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DEBD58-8985-4E14-8F9D-2213D0354C71}"/>
              </a:ext>
            </a:extLst>
          </p:cNvPr>
          <p:cNvSpPr/>
          <p:nvPr/>
        </p:nvSpPr>
        <p:spPr>
          <a:xfrm>
            <a:off x="1023669" y="2741762"/>
            <a:ext cx="1495244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Channel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12075-C5A8-467F-BC12-0451FB5AC146}"/>
              </a:ext>
            </a:extLst>
          </p:cNvPr>
          <p:cNvSpPr/>
          <p:nvPr/>
        </p:nvSpPr>
        <p:spPr>
          <a:xfrm>
            <a:off x="3755366" y="2741761"/>
            <a:ext cx="1538377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Item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B6F4E-B5DE-4CA8-96C4-265BF69B929F}"/>
              </a:ext>
            </a:extLst>
          </p:cNvPr>
          <p:cNvSpPr/>
          <p:nvPr/>
        </p:nvSpPr>
        <p:spPr>
          <a:xfrm>
            <a:off x="6515818" y="2741760"/>
            <a:ext cx="1811544" cy="1150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Konfigurasi</a:t>
            </a:r>
            <a:r>
              <a:rPr lang="en-US">
                <a:cs typeface="Calibri"/>
              </a:rPr>
              <a:t>  </a:t>
            </a:r>
            <a:r>
              <a:rPr lang="en-US" i="1" err="1">
                <a:cs typeface="Calibri"/>
              </a:rPr>
              <a:t>mqtt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topic</a:t>
            </a:r>
            <a:r>
              <a:rPr lang="en-US">
                <a:cs typeface="Calibri"/>
              </a:rPr>
              <a:t> dan </a:t>
            </a:r>
            <a:r>
              <a:rPr lang="en-US" i="1">
                <a:cs typeface="Calibri"/>
              </a:rPr>
              <a:t>command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4CEC9-2D2C-49ED-8609-FF310F800610}"/>
              </a:ext>
            </a:extLst>
          </p:cNvPr>
          <p:cNvSpPr/>
          <p:nvPr/>
        </p:nvSpPr>
        <p:spPr>
          <a:xfrm>
            <a:off x="9420044" y="2741760"/>
            <a:ext cx="1696527" cy="1150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Tambahkan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dashboard</a:t>
            </a:r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D2D65D-6465-4AC6-A2D3-4D99642DE33D}"/>
              </a:ext>
            </a:extLst>
          </p:cNvPr>
          <p:cNvSpPr/>
          <p:nvPr/>
        </p:nvSpPr>
        <p:spPr>
          <a:xfrm>
            <a:off x="2673815" y="3071665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16A7FA-D51D-4BAC-8349-BD84E0BD3294}"/>
              </a:ext>
            </a:extLst>
          </p:cNvPr>
          <p:cNvSpPr/>
          <p:nvPr/>
        </p:nvSpPr>
        <p:spPr>
          <a:xfrm>
            <a:off x="8396003" y="3071664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4EE5A3-5C13-4407-872C-C0E22D9CF415}"/>
              </a:ext>
            </a:extLst>
          </p:cNvPr>
          <p:cNvSpPr/>
          <p:nvPr/>
        </p:nvSpPr>
        <p:spPr>
          <a:xfrm>
            <a:off x="5391136" y="3071665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12167-7E34-41F1-93DE-A6CAC5DDAA18}"/>
              </a:ext>
            </a:extLst>
          </p:cNvPr>
          <p:cNvSpPr txBox="1"/>
          <p:nvPr/>
        </p:nvSpPr>
        <p:spPr>
          <a:xfrm>
            <a:off x="914400" y="94315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Penambahan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fitur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kontrol</a:t>
            </a:r>
            <a:r>
              <a:rPr lang="en-US" sz="2400">
                <a:cs typeface="Calibri"/>
              </a:rPr>
              <a:t>  </a:t>
            </a:r>
            <a:r>
              <a:rPr lang="en-US" sz="2400" err="1">
                <a:cs typeface="Calibri"/>
              </a:rPr>
              <a:t>sebuah</a:t>
            </a:r>
            <a:r>
              <a:rPr lang="en-US" sz="2400">
                <a:cs typeface="Calibri"/>
              </a:rPr>
              <a:t> LED</a:t>
            </a:r>
          </a:p>
        </p:txBody>
      </p:sp>
    </p:spTree>
    <p:extLst>
      <p:ext uri="{BB962C8B-B14F-4D97-AF65-F5344CB8AC3E}">
        <p14:creationId xmlns:p14="http://schemas.microsoft.com/office/powerpoint/2010/main" val="293097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1E715-3C03-42CD-A12B-F31DE0B279EE}"/>
              </a:ext>
            </a:extLst>
          </p:cNvPr>
          <p:cNvSpPr/>
          <p:nvPr/>
        </p:nvSpPr>
        <p:spPr>
          <a:xfrm>
            <a:off x="506083" y="2899912"/>
            <a:ext cx="1710904" cy="104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Channel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0EBFF-3CE2-4B1A-97F3-B84D9CB74DD0}"/>
              </a:ext>
            </a:extLst>
          </p:cNvPr>
          <p:cNvSpPr/>
          <p:nvPr/>
        </p:nvSpPr>
        <p:spPr>
          <a:xfrm>
            <a:off x="3496573" y="2899912"/>
            <a:ext cx="1710904" cy="104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Item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3E2E-A39D-41F3-BDCA-FF1D4E471119}"/>
              </a:ext>
            </a:extLst>
          </p:cNvPr>
          <p:cNvSpPr/>
          <p:nvPr/>
        </p:nvSpPr>
        <p:spPr>
          <a:xfrm>
            <a:off x="6458309" y="2899913"/>
            <a:ext cx="2271619" cy="1049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Konfigurasi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OpenHAB</a:t>
            </a:r>
            <a:r>
              <a:rPr lang="en-US">
                <a:cs typeface="Calibri"/>
              </a:rPr>
              <a:t> </a:t>
            </a:r>
            <a:r>
              <a:rPr lang="en-US" i="1">
                <a:cs typeface="Calibri"/>
              </a:rPr>
              <a:t>rules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30058-BA17-43F0-853E-771EB1A4F96D}"/>
              </a:ext>
            </a:extLst>
          </p:cNvPr>
          <p:cNvSpPr/>
          <p:nvPr/>
        </p:nvSpPr>
        <p:spPr>
          <a:xfrm>
            <a:off x="9908872" y="2899912"/>
            <a:ext cx="1782791" cy="1049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Tambahkan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dashboard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D49595-FD8A-4D5A-AC47-82FCC8F47E19}"/>
              </a:ext>
            </a:extLst>
          </p:cNvPr>
          <p:cNvSpPr/>
          <p:nvPr/>
        </p:nvSpPr>
        <p:spPr>
          <a:xfrm>
            <a:off x="2357513" y="3201061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0F5B59-69D3-407D-9564-564016596CAB}"/>
              </a:ext>
            </a:extLst>
          </p:cNvPr>
          <p:cNvSpPr/>
          <p:nvPr/>
        </p:nvSpPr>
        <p:spPr>
          <a:xfrm>
            <a:off x="5356630" y="3195310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9221C-4671-4FA4-B721-9DDAA41F77C7}"/>
              </a:ext>
            </a:extLst>
          </p:cNvPr>
          <p:cNvSpPr/>
          <p:nvPr/>
        </p:nvSpPr>
        <p:spPr>
          <a:xfrm>
            <a:off x="8830200" y="3189559"/>
            <a:ext cx="977660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F05A2-3A73-4A6A-BD50-36E0A74191BD}"/>
              </a:ext>
            </a:extLst>
          </p:cNvPr>
          <p:cNvSpPr txBox="1"/>
          <p:nvPr/>
        </p:nvSpPr>
        <p:spPr>
          <a:xfrm>
            <a:off x="411192" y="100066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Penambahan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fitur</a:t>
            </a:r>
            <a:r>
              <a:rPr lang="en-US" sz="2400">
                <a:cs typeface="Calibri"/>
              </a:rPr>
              <a:t> </a:t>
            </a:r>
            <a:r>
              <a:rPr lang="en-US" sz="2400" i="1">
                <a:cs typeface="Calibri"/>
              </a:rPr>
              <a:t>emergency alarm</a:t>
            </a:r>
          </a:p>
        </p:txBody>
      </p:sp>
    </p:spTree>
    <p:extLst>
      <p:ext uri="{BB962C8B-B14F-4D97-AF65-F5344CB8AC3E}">
        <p14:creationId xmlns:p14="http://schemas.microsoft.com/office/powerpoint/2010/main" val="223386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6F80AA2F-8EBF-4D3A-8E7F-7E8CA2E4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4714"/>
            <a:ext cx="11658600" cy="4867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57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D5AC2C8-D15B-4860-BF62-D5F7918EAEE2}"/>
              </a:ext>
            </a:extLst>
          </p:cNvPr>
          <p:cNvSpPr/>
          <p:nvPr/>
        </p:nvSpPr>
        <p:spPr>
          <a:xfrm>
            <a:off x="9002205" y="771166"/>
            <a:ext cx="2113469" cy="3565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CAF15-62C1-46B1-A32A-6F5455243F34}"/>
              </a:ext>
            </a:extLst>
          </p:cNvPr>
          <p:cNvSpPr/>
          <p:nvPr/>
        </p:nvSpPr>
        <p:spPr>
          <a:xfrm>
            <a:off x="4760882" y="282336"/>
            <a:ext cx="2631053" cy="616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45EAD-199C-46ED-8E4F-1FEAD196BCCC}"/>
              </a:ext>
            </a:extLst>
          </p:cNvPr>
          <p:cNvSpPr/>
          <p:nvPr/>
        </p:nvSpPr>
        <p:spPr>
          <a:xfrm>
            <a:off x="994015" y="771165"/>
            <a:ext cx="2012828" cy="3565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C416809-DB85-4C2E-A84A-9FEBA40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1" y="2301225"/>
            <a:ext cx="2441278" cy="12778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397F0-8032-435F-92E8-31B4C30560C0}"/>
              </a:ext>
            </a:extLst>
          </p:cNvPr>
          <p:cNvSpPr/>
          <p:nvPr/>
        </p:nvSpPr>
        <p:spPr>
          <a:xfrm>
            <a:off x="4862421" y="4265762"/>
            <a:ext cx="2429773" cy="46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Aedes MQTT broker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312C43A7-9E27-4881-9620-67C1AAE0F321}"/>
              </a:ext>
            </a:extLst>
          </p:cNvPr>
          <p:cNvSpPr/>
          <p:nvPr/>
        </p:nvSpPr>
        <p:spPr>
          <a:xfrm>
            <a:off x="5781674" y="3675391"/>
            <a:ext cx="589472" cy="546340"/>
          </a:xfrm>
          <a:prstGeom prst="mathPlus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F6B8436-818B-4FD8-846E-5F73BD9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39" y="504644"/>
            <a:ext cx="1621767" cy="165052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2CCE76D-E0FA-4E70-8AF2-42CEFDDA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192" y="1453550"/>
            <a:ext cx="1147315" cy="1132937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692F6A6-F597-4778-971F-942B40AEAD4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118" y="2725456"/>
            <a:ext cx="1952446" cy="97576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FA2FE2E-4472-4561-B016-7ECB7C9B4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700" y="4932434"/>
            <a:ext cx="1334219" cy="134859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C768B10-E6AB-431B-ACD2-24E5BDDA0712}"/>
              </a:ext>
            </a:extLst>
          </p:cNvPr>
          <p:cNvSpPr/>
          <p:nvPr/>
        </p:nvSpPr>
        <p:spPr>
          <a:xfrm>
            <a:off x="3362130" y="2106585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47451D-4991-4535-B8E4-CC68D0BFEF45}"/>
              </a:ext>
            </a:extLst>
          </p:cNvPr>
          <p:cNvSpPr/>
          <p:nvPr/>
        </p:nvSpPr>
        <p:spPr>
          <a:xfrm>
            <a:off x="7747224" y="2106584"/>
            <a:ext cx="977660" cy="4888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043ED8-52FC-4201-8678-9C6D56ABD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399" y="1616877"/>
            <a:ext cx="1305465" cy="475604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0403624A-8894-4652-9BA0-D0A64849E42A}"/>
              </a:ext>
            </a:extLst>
          </p:cNvPr>
          <p:cNvSpPr/>
          <p:nvPr/>
        </p:nvSpPr>
        <p:spPr>
          <a:xfrm>
            <a:off x="3363928" y="3086042"/>
            <a:ext cx="977660" cy="48883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EFA7B2-A8A5-4BF6-9246-E98DF1647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398" y="3687216"/>
            <a:ext cx="1305465" cy="4756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FB3466-3480-434C-A5EF-12D4DD7CE45C}"/>
              </a:ext>
            </a:extLst>
          </p:cNvPr>
          <p:cNvSpPr txBox="1"/>
          <p:nvPr/>
        </p:nvSpPr>
        <p:spPr>
          <a:xfrm>
            <a:off x="683465" y="4723501"/>
            <a:ext cx="2743200" cy="181588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Penambahan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</a:t>
            </a:r>
            <a:r>
              <a:rPr 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sumber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data </a:t>
            </a:r>
            <a:r>
              <a:rPr lang="en-US" sz="280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dari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 </a:t>
            </a:r>
            <a:r>
              <a:rPr lang="en-US" sz="2800" i="1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bacnet</a:t>
            </a:r>
            <a:r>
              <a:rPr lang="en-US" sz="2800" i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simulator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pic>
        <p:nvPicPr>
          <p:cNvPr id="23" name="Picture 23" descr="Icon&#10;&#10;Description automatically generated">
            <a:extLst>
              <a:ext uri="{FF2B5EF4-FFF2-40B4-BE49-F238E27FC236}">
                <a16:creationId xmlns:a16="http://schemas.microsoft.com/office/drawing/2014/main" id="{AE1B2FA0-7A7C-4B07-B82F-B0FE652C3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966" y="2946910"/>
            <a:ext cx="1107956" cy="112233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31FEF8A6-5833-485E-9114-0F44F7FB423B}"/>
              </a:ext>
            </a:extLst>
          </p:cNvPr>
          <p:cNvSpPr/>
          <p:nvPr/>
        </p:nvSpPr>
        <p:spPr>
          <a:xfrm>
            <a:off x="1138687" y="1232140"/>
            <a:ext cx="1610262" cy="156713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Bacnet</a:t>
            </a:r>
            <a:r>
              <a:rPr lang="en-US">
                <a:cs typeface="Calibri"/>
              </a:rPr>
              <a:t> Simulator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6DE68A727D441AA68416C309AC7D5" ma:contentTypeVersion="8" ma:contentTypeDescription="Create a new document." ma:contentTypeScope="" ma:versionID="225349ca86fcddcb7ecafd7817771856">
  <xsd:schema xmlns:xsd="http://www.w3.org/2001/XMLSchema" xmlns:xs="http://www.w3.org/2001/XMLSchema" xmlns:p="http://schemas.microsoft.com/office/2006/metadata/properties" xmlns:ns2="3945f86c-4c9f-43ee-81de-84a88516be18" targetNamespace="http://schemas.microsoft.com/office/2006/metadata/properties" ma:root="true" ma:fieldsID="e4dd0a4349a1ce41c793449526df588a" ns2:_="">
    <xsd:import namespace="3945f86c-4c9f-43ee-81de-84a88516b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5f86c-4c9f-43ee-81de-84a88516b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4DD557-B316-4920-A5CE-BE9ADABF73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8542E8-8871-458C-AECE-96DEECC4B812}">
  <ds:schemaRefs>
    <ds:schemaRef ds:uri="8e44de7a-bdbb-4b5c-b824-c768d2df63a6"/>
    <ds:schemaRef ds:uri="9e794113-2e98-4adb-8f01-5be733aed9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960C4B-0D34-41EA-8EA2-FA5D2598A0E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Outline Presentasi</vt:lpstr>
      <vt:lpstr>OpenHAB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Memperbarui Konfig GDS (1)</vt:lpstr>
      <vt:lpstr>Memperbarui Konfig GDS (2)</vt:lpstr>
      <vt:lpstr> Otomasi rumah menggunakan OpenHAB dengan Otomasi rumah tanpa OpenHAB pada google cloud platform</vt:lpstr>
      <vt:lpstr>Resource</vt:lpstr>
      <vt:lpstr>Struktur</vt:lpstr>
      <vt:lpstr>Biaya Operasional</vt:lpstr>
      <vt:lpstr>Biaya Operasional</vt:lpstr>
      <vt:lpstr> Dasbor OpenHAB dan Google Data Studio</vt:lpstr>
      <vt:lpstr>HABPanel</vt:lpstr>
      <vt:lpstr>HABPanel</vt:lpstr>
      <vt:lpstr>Google Data Studio</vt:lpstr>
      <vt:lpstr>Kesimpulan</vt:lpstr>
      <vt:lpstr>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Fadhil</dc:creator>
  <cp:revision>7</cp:revision>
  <dcterms:created xsi:type="dcterms:W3CDTF">2020-11-30T09:17:33Z</dcterms:created>
  <dcterms:modified xsi:type="dcterms:W3CDTF">2020-12-22T12:53:44Z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0x010100D976DE68A727D441AA68416C309AC7D5</vt:lpwstr>
  </property>
</Properties>
</file>