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4" r:id="rId39"/>
    <p:sldId id="295" r:id="rId40"/>
    <p:sldId id="296" r:id="rId41"/>
    <p:sldId id="297" r:id="rId42"/>
    <p:sldId id="298" r:id="rId43"/>
    <p:sldId id="299" r:id="rId44"/>
  </p:sldIdLst>
  <p:sldSz cx="9144000" cy="5143500" type="screen16x9"/>
  <p:notesSz cx="6858000" cy="9144000"/>
  <p:embeddedFontLst>
    <p:embeddedFont>
      <p:font typeface="Montserrat" panose="020B0604020202020204" charset="0"/>
      <p:regular r:id="rId46"/>
      <p:bold r:id="rId47"/>
      <p:italic r:id="rId48"/>
      <p:boldItalic r:id="rId49"/>
    </p:embeddedFont>
    <p:embeddedFont>
      <p:font typeface="Roboto" panose="020B0604020202020204" charset="0"/>
      <p:regular r:id="rId50"/>
      <p:bold r:id="rId51"/>
      <p:italic r:id="rId52"/>
      <p:boldItalic r:id="rId53"/>
    </p:embeddedFont>
    <p:embeddedFont>
      <p:font typeface="Lato"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293627-1083-430A-844E-364BCC59EB79}">
  <a:tblStyle styleId="{4D293627-1083-430A-844E-364BCC59EB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C548199-53A0-4587-A728-2429906FC37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426" y="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339318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501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d50a7ca0e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d50a7ca0e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624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50a7ca0ed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50a7ca0ed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8896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7db40b97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7db40b97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7126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7db40b975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7db40b97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844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d7db40b97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d7db40b97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362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50a7ca0ed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50a7ca0ed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399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50a7ca0ed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50a7ca0ed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090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50a7ca0e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50a7ca0e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996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50a7ca0ed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50a7ca0ed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150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50a7ca0e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50a7ca0e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609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0a7ca0e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0a7ca0e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576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d3fb0b27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d3fb0b27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948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3fb0b27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d3fb0b27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142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3fb0b271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3fb0b271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080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d3fb0b271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d3fb0b271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7204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d7db40b97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d7db40b97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701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972c00e86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972c00e8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3411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d50a7ca0ed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d50a7ca0ed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531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d50a7ca0ed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d50a7ca0ed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138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d8ddb84a9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d8ddb84a9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873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972c00e8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972c00e8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329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50a7ca0e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50a7ca0e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720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d8ddb84a9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d8ddb84a9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391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d972c00e8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d972c00e8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630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d972c00e8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d972c00e8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3690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d972c00e8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d972c00e8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010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d972c00e8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d972c00e8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398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d972c00e8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d972c00e8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4436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d972c00e8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d972c00e8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1584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d972c00e8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d972c00e8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6313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d972c00e8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d972c00e8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1926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d972c00e8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d972c00e8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34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50a7ca0ed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50a7ca0ed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9716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d50a7ca0ed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d50a7ca0ed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303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d50a7ca0ed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d50a7ca0ed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8343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d50a7ca0ed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d50a7ca0ed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9629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d50a7ca0ed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d50a7ca0ed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788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7db40b97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7db40b97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36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7db40b97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7db40b97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584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7db40b975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7db40b97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408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7db40b97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7db40b97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632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50a7ca0e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50a7ca0e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86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80325" y="1578400"/>
            <a:ext cx="5614800" cy="15789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 sz="3400"/>
              <a:t>Student Performance Monitor</a:t>
            </a:r>
            <a:endParaRPr sz="3400"/>
          </a:p>
          <a:p>
            <a:pPr marL="0" lvl="0" indent="0" algn="l" rtl="0">
              <a:spcBef>
                <a:spcPts val="1200"/>
              </a:spcBef>
              <a:spcAft>
                <a:spcPts val="0"/>
              </a:spcAft>
              <a:buSzPts val="990"/>
              <a:buNone/>
            </a:pPr>
            <a:endParaRPr sz="340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40000" lnSpcReduction="20000"/>
          </a:bodyPr>
          <a:lstStyle/>
          <a:p>
            <a:pPr marL="0" lvl="0" indent="0" algn="l" rtl="0">
              <a:lnSpc>
                <a:spcPct val="115000"/>
              </a:lnSpc>
              <a:spcBef>
                <a:spcPts val="1000"/>
              </a:spcBef>
              <a:spcAft>
                <a:spcPts val="0"/>
              </a:spcAft>
              <a:buNone/>
            </a:pPr>
            <a:r>
              <a:rPr lang="en" sz="2923">
                <a:latin typeface="Arial"/>
                <a:ea typeface="Arial"/>
                <a:cs typeface="Arial"/>
                <a:sym typeface="Arial"/>
              </a:rPr>
              <a:t>Submitted by group 2</a:t>
            </a:r>
            <a:endParaRPr sz="2923">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graphicFrame>
        <p:nvGraphicFramePr>
          <p:cNvPr id="188" name="Google Shape;188;p22"/>
          <p:cNvGraphicFramePr/>
          <p:nvPr/>
        </p:nvGraphicFramePr>
        <p:xfrm>
          <a:off x="1788400" y="1225600"/>
          <a:ext cx="3000000" cy="3000000"/>
        </p:xfrm>
        <a:graphic>
          <a:graphicData uri="http://schemas.openxmlformats.org/drawingml/2006/table">
            <a:tbl>
              <a:tblPr>
                <a:noFill/>
                <a:tableStyleId>{7C548199-53A0-4587-A728-2429906FC37E}</a:tableStyleId>
              </a:tblPr>
              <a:tblGrid>
                <a:gridCol w="1209675"/>
                <a:gridCol w="1285875"/>
                <a:gridCol w="1247775"/>
                <a:gridCol w="1238250"/>
                <a:gridCol w="1266825"/>
              </a:tblGrid>
              <a:tr h="3400425">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Check number of student enrollment in a department</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1.Department</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2.Dean</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1.Register office collects all the new student’s information.</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2.Register office sends updated data to each department. 3.Department updates data to database. Then sends new data to Dean.</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4. Dean makes calculation to see student enrollment comparison.</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Same information is being send to different stakeholders individually. Which creates unnecessary repetition. Which makes the overall process time consuming.</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We can make this information centralized, so that all the stakeholders can see latest information any time. We can also generate custom comparison Graphs/charts for any individual stakeholder.</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r>
            </a:tbl>
          </a:graphicData>
        </a:graphic>
      </p:graphicFrame>
      <p:graphicFrame>
        <p:nvGraphicFramePr>
          <p:cNvPr id="189" name="Google Shape;189;p22"/>
          <p:cNvGraphicFramePr/>
          <p:nvPr/>
        </p:nvGraphicFramePr>
        <p:xfrm>
          <a:off x="1788400" y="261700"/>
          <a:ext cx="3000000" cy="3000000"/>
        </p:xfrm>
        <a:graphic>
          <a:graphicData uri="http://schemas.openxmlformats.org/drawingml/2006/table">
            <a:tbl>
              <a:tblPr>
                <a:noFill/>
                <a:tableStyleId>{7C548199-53A0-4587-A728-2429906FC37E}</a:tableStyleId>
              </a:tblPr>
              <a:tblGrid>
                <a:gridCol w="1209675"/>
                <a:gridCol w="1285875"/>
                <a:gridCol w="1247775"/>
                <a:gridCol w="1238250"/>
                <a:gridCol w="1266825"/>
              </a:tblGrid>
              <a:tr h="523875">
                <a:tc>
                  <a:txBody>
                    <a:bodyPr/>
                    <a:lstStyle/>
                    <a:p>
                      <a:pPr marL="0" lvl="0" indent="0" algn="l" rtl="0">
                        <a:lnSpc>
                          <a:spcPct val="115000"/>
                        </a:lnSpc>
                        <a:spcBef>
                          <a:spcPts val="1200"/>
                        </a:spcBef>
                        <a:spcAft>
                          <a:spcPts val="0"/>
                        </a:spcAft>
                        <a:buNone/>
                      </a:pPr>
                      <a:r>
                        <a:rPr lang="en" sz="1200">
                          <a:solidFill>
                            <a:schemeClr val="lt1"/>
                          </a:solidFill>
                        </a:rPr>
                        <a:t>Process Name</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 sz="1200">
                          <a:solidFill>
                            <a:schemeClr val="lt1"/>
                          </a:solidFill>
                        </a:rPr>
                        <a:t>Stakeholders</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0"/>
                        </a:spcAft>
                        <a:buNone/>
                      </a:pPr>
                      <a:r>
                        <a:rPr lang="en" sz="1200">
                          <a:solidFill>
                            <a:schemeClr val="lt1"/>
                          </a:solidFill>
                        </a:rPr>
                        <a:t>Concerns (Problems)</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 sz="1200">
                          <a:solidFill>
                            <a:schemeClr val="lt1"/>
                          </a:solidFill>
                        </a:rPr>
                        <a:t>Analysis (reason of the problem)</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0"/>
                        </a:spcAft>
                        <a:buNone/>
                      </a:pPr>
                      <a:r>
                        <a:rPr lang="en" sz="1200">
                          <a:solidFill>
                            <a:schemeClr val="lt1"/>
                          </a:solidFill>
                        </a:rPr>
                        <a:t>Proposed solution</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aphicFrame>
        <p:nvGraphicFramePr>
          <p:cNvPr id="194" name="Google Shape;194;p23"/>
          <p:cNvGraphicFramePr/>
          <p:nvPr/>
        </p:nvGraphicFramePr>
        <p:xfrm>
          <a:off x="1677125" y="348700"/>
          <a:ext cx="3000000" cy="3000000"/>
        </p:xfrm>
        <a:graphic>
          <a:graphicData uri="http://schemas.openxmlformats.org/drawingml/2006/table">
            <a:tbl>
              <a:tblPr>
                <a:noFill/>
                <a:tableStyleId>{7C548199-53A0-4587-A728-2429906FC37E}</a:tableStyleId>
              </a:tblPr>
              <a:tblGrid>
                <a:gridCol w="1244750"/>
                <a:gridCol w="1323175"/>
                <a:gridCol w="1283950"/>
                <a:gridCol w="1274150"/>
                <a:gridCol w="2071200"/>
              </a:tblGrid>
              <a:tr h="761050">
                <a:tc>
                  <a:txBody>
                    <a:bodyPr/>
                    <a:lstStyle/>
                    <a:p>
                      <a:pPr marL="0" lvl="0" indent="0" algn="l" rtl="0">
                        <a:lnSpc>
                          <a:spcPct val="115000"/>
                        </a:lnSpc>
                        <a:spcBef>
                          <a:spcPts val="1200"/>
                        </a:spcBef>
                        <a:spcAft>
                          <a:spcPts val="0"/>
                        </a:spcAft>
                        <a:buNone/>
                      </a:pPr>
                      <a:r>
                        <a:rPr lang="en" sz="1200">
                          <a:solidFill>
                            <a:schemeClr val="lt1"/>
                          </a:solidFill>
                        </a:rPr>
                        <a:t>Process Name</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 sz="1200">
                          <a:solidFill>
                            <a:schemeClr val="lt1"/>
                          </a:solidFill>
                        </a:rPr>
                        <a:t>Stakeholders</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0"/>
                        </a:spcAft>
                        <a:buNone/>
                      </a:pPr>
                      <a:r>
                        <a:rPr lang="en" sz="1200">
                          <a:solidFill>
                            <a:schemeClr val="lt1"/>
                          </a:solidFill>
                        </a:rPr>
                        <a:t>Concerns (Problems)</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 sz="1200">
                          <a:solidFill>
                            <a:schemeClr val="lt1"/>
                          </a:solidFill>
                        </a:rPr>
                        <a:t>Analysis (reason of the problem)</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0"/>
                        </a:spcAft>
                        <a:buNone/>
                      </a:pPr>
                      <a:r>
                        <a:rPr lang="en" sz="1200">
                          <a:solidFill>
                            <a:schemeClr val="lt1"/>
                          </a:solidFill>
                        </a:rPr>
                        <a:t>Proposed solution</a:t>
                      </a:r>
                      <a:endParaRPr sz="1200">
                        <a:solidFill>
                          <a:schemeClr val="lt1"/>
                        </a:solidFill>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solidFill>
                      <a:schemeClr val="accent1"/>
                    </a:solidFill>
                  </a:tcPr>
                </a:tc>
              </a:tr>
            </a:tbl>
          </a:graphicData>
        </a:graphic>
      </p:graphicFrame>
      <p:graphicFrame>
        <p:nvGraphicFramePr>
          <p:cNvPr id="195" name="Google Shape;195;p23"/>
          <p:cNvGraphicFramePr/>
          <p:nvPr/>
        </p:nvGraphicFramePr>
        <p:xfrm>
          <a:off x="1677125" y="1109750"/>
          <a:ext cx="3000000" cy="3000000"/>
        </p:xfrm>
        <a:graphic>
          <a:graphicData uri="http://schemas.openxmlformats.org/drawingml/2006/table">
            <a:tbl>
              <a:tblPr>
                <a:noFill/>
                <a:tableStyleId>{7C548199-53A0-4587-A728-2429906FC37E}</a:tableStyleId>
              </a:tblPr>
              <a:tblGrid>
                <a:gridCol w="1244750"/>
                <a:gridCol w="1323175"/>
                <a:gridCol w="1283950"/>
                <a:gridCol w="1274150"/>
                <a:gridCol w="2071200"/>
              </a:tblGrid>
              <a:tr h="2125850">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View records, OBE marksheets and Course assessment report</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1.IEB/UGC</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2.Dean</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3.VC</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4.Faculty</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 Faculty can’t access the OEB marksheet directly</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 Calculations have to done manually and charts have to make manually to make comparison </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Too many manual processes which takes time and resource. Therefore, lowers overall efficiency</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We will generate automated charts, graphs and report for relevant stakeholder. we can collect most of the relevant data directly from IRAS, which will eliminate any extra steps.</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Faculty can view OEB marksheet of past semesters.</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r h="1444200">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Request for review and change grade</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1.Faculty</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 </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 Faculty need to send request to register office to change the grade</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Grade change could be done by faculty. Sending request to register office for grade upgrade adds extra work.</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By giving access to change grade in our system we could eliminate the involvement of register office in our system.</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1"/>
                      </a:solidFill>
                      <a:prstDash val="solid"/>
                      <a:round/>
                      <a:headEnd type="none" w="sm" len="sm"/>
                      <a:tailEnd type="none" w="sm" len="sm"/>
                    </a:lnL>
                    <a:lnR w="12650" cap="flat" cmpd="sng">
                      <a:solidFill>
                        <a:schemeClr val="lt1"/>
                      </a:solidFill>
                      <a:prstDash val="solid"/>
                      <a:round/>
                      <a:headEnd type="none" w="sm" len="sm"/>
                      <a:tailEnd type="none" w="sm" len="sm"/>
                    </a:lnR>
                    <a:lnT w="12650" cap="flat" cmpd="sng">
                      <a:solidFill>
                        <a:schemeClr val="lt1"/>
                      </a:solidFill>
                      <a:prstDash val="solid"/>
                      <a:round/>
                      <a:headEnd type="none" w="sm" len="sm"/>
                      <a:tailEnd type="none" w="sm" len="sm"/>
                    </a:lnT>
                    <a:lnB w="12650" cap="flat" cmpd="sng">
                      <a:solidFill>
                        <a:schemeClr val="lt1"/>
                      </a:solidFill>
                      <a:prstDash val="solid"/>
                      <a:round/>
                      <a:headEnd type="none" w="sm" len="sm"/>
                      <a:tailEnd type="none" w="sm" len="sm"/>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140450" y="105825"/>
            <a:ext cx="6424200" cy="74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solidFill>
                  <a:srgbClr val="EBEBEB"/>
                </a:solidFill>
                <a:latin typeface="Arial"/>
                <a:ea typeface="Arial"/>
                <a:cs typeface="Arial"/>
                <a:sym typeface="Arial"/>
              </a:rPr>
              <a:t>Rich Picture (TO-BE)</a:t>
            </a:r>
            <a:endParaRPr sz="3600">
              <a:solidFill>
                <a:srgbClr val="EBEBEB"/>
              </a:solidFill>
              <a:latin typeface="Arial"/>
              <a:ea typeface="Arial"/>
              <a:cs typeface="Arial"/>
              <a:sym typeface="Arial"/>
            </a:endParaRPr>
          </a:p>
          <a:p>
            <a:pPr marL="0" lvl="0" indent="0" algn="l" rtl="0">
              <a:spcBef>
                <a:spcPts val="0"/>
              </a:spcBef>
              <a:spcAft>
                <a:spcPts val="0"/>
              </a:spcAft>
              <a:buNone/>
            </a:pPr>
            <a:endParaRPr/>
          </a:p>
        </p:txBody>
      </p:sp>
      <p:pic>
        <p:nvPicPr>
          <p:cNvPr id="201" name="Google Shape;201;p24"/>
          <p:cNvPicPr preferRelativeResize="0"/>
          <p:nvPr/>
        </p:nvPicPr>
        <p:blipFill>
          <a:blip r:embed="rId3">
            <a:alphaModFix/>
          </a:blip>
          <a:stretch>
            <a:fillRect/>
          </a:stretch>
        </p:blipFill>
        <p:spPr>
          <a:xfrm>
            <a:off x="1143000" y="774525"/>
            <a:ext cx="7665076" cy="4162025"/>
          </a:xfrm>
          <a:prstGeom prst="rect">
            <a:avLst/>
          </a:prstGeom>
          <a:noFill/>
          <a:ln w="28575" cap="flat" cmpd="sng">
            <a:solidFill>
              <a:schemeClr val="lt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graphicFrame>
        <p:nvGraphicFramePr>
          <p:cNvPr id="206" name="Google Shape;206;p25"/>
          <p:cNvGraphicFramePr/>
          <p:nvPr/>
        </p:nvGraphicFramePr>
        <p:xfrm>
          <a:off x="1068550" y="645700"/>
          <a:ext cx="3000000" cy="3000000"/>
        </p:xfrm>
        <a:graphic>
          <a:graphicData uri="http://schemas.openxmlformats.org/drawingml/2006/table">
            <a:tbl>
              <a:tblPr>
                <a:noFill/>
                <a:tableStyleId>{4D293627-1083-430A-844E-364BCC59EB79}</a:tableStyleId>
              </a:tblPr>
              <a:tblGrid>
                <a:gridCol w="798825"/>
                <a:gridCol w="1452700"/>
                <a:gridCol w="1125775"/>
                <a:gridCol w="1125775"/>
                <a:gridCol w="1125775"/>
                <a:gridCol w="1060375"/>
                <a:gridCol w="1191150"/>
              </a:tblGrid>
              <a:tr h="258200">
                <a:tc rowSpan="2">
                  <a:txBody>
                    <a:bodyPr/>
                    <a:lstStyle/>
                    <a:p>
                      <a:pPr marL="0" lvl="0" indent="0" algn="l" rtl="0">
                        <a:spcBef>
                          <a:spcPts val="0"/>
                        </a:spcBef>
                        <a:spcAft>
                          <a:spcPts val="0"/>
                        </a:spcAft>
                        <a:buNone/>
                      </a:pPr>
                      <a:r>
                        <a:rPr lang="en" sz="900" b="1">
                          <a:solidFill>
                            <a:schemeClr val="lt1"/>
                          </a:solidFill>
                          <a:highlight>
                            <a:schemeClr val="accent1"/>
                          </a:highlight>
                        </a:rPr>
                        <a:t>Process</a:t>
                      </a:r>
                      <a:endParaRPr sz="1300">
                        <a:solidFill>
                          <a:schemeClr val="lt1"/>
                        </a:solidFill>
                        <a:highlight>
                          <a:schemeClr val="accent1"/>
                        </a:highlight>
                      </a:endParaRPr>
                    </a:p>
                  </a:txBody>
                  <a:tcPr marL="91425" marR="91425" marT="91425" marB="91425">
                    <a:solidFill>
                      <a:schemeClr val="accent1"/>
                    </a:solidFill>
                  </a:tcPr>
                </a:tc>
                <a:tc gridSpan="6">
                  <a:txBody>
                    <a:bodyPr/>
                    <a:lstStyle/>
                    <a:p>
                      <a:pPr marL="0" lvl="0" indent="0" algn="l" rtl="0">
                        <a:spcBef>
                          <a:spcPts val="0"/>
                        </a:spcBef>
                        <a:spcAft>
                          <a:spcPts val="0"/>
                        </a:spcAft>
                        <a:buNone/>
                      </a:pPr>
                      <a:r>
                        <a:rPr lang="en" sz="900" b="1">
                          <a:solidFill>
                            <a:schemeClr val="lt1"/>
                          </a:solidFill>
                          <a:highlight>
                            <a:schemeClr val="accent1"/>
                          </a:highlight>
                        </a:rPr>
                        <a:t>System Roles</a:t>
                      </a:r>
                      <a:endParaRPr sz="1300">
                        <a:solidFill>
                          <a:schemeClr val="lt1"/>
                        </a:solidFill>
                        <a:highlight>
                          <a:schemeClr val="accent1"/>
                        </a:highlight>
                      </a:endParaRPr>
                    </a:p>
                  </a:txBody>
                  <a:tcPr marL="91425" marR="91425" marT="91425" marB="91425">
                    <a:lnB w="12650" cap="flat" cmpd="sng">
                      <a:solidFill>
                        <a:schemeClr val="accent3"/>
                      </a:solidFill>
                      <a:prstDash val="solid"/>
                      <a:round/>
                      <a:headEnd type="none" w="sm" len="sm"/>
                      <a:tailEnd type="none" w="sm" len="sm"/>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2575">
                <a:tc vMerge="1">
                  <a:txBody>
                    <a:bodyPr/>
                    <a:lstStyle/>
                    <a:p>
                      <a:endParaRPr lang="en-US"/>
                    </a:p>
                  </a:txBody>
                  <a:tcPr/>
                </a:tc>
                <a:tc>
                  <a:txBody>
                    <a:bodyPr/>
                    <a:lstStyle/>
                    <a:p>
                      <a:pPr marL="0" lvl="0" indent="0" algn="l" rtl="0">
                        <a:lnSpc>
                          <a:spcPct val="115000"/>
                        </a:lnSpc>
                        <a:spcBef>
                          <a:spcPts val="1200"/>
                        </a:spcBef>
                        <a:spcAft>
                          <a:spcPts val="0"/>
                        </a:spcAft>
                        <a:buNone/>
                      </a:pPr>
                      <a:r>
                        <a:rPr lang="en" sz="700" b="1">
                          <a:solidFill>
                            <a:schemeClr val="lt1"/>
                          </a:solidFill>
                        </a:rPr>
                        <a:t>Human</a:t>
                      </a:r>
                      <a:endParaRPr sz="700" b="1">
                        <a:solidFill>
                          <a:schemeClr val="lt1"/>
                        </a:solidFill>
                        <a:highlight>
                          <a:schemeClr val="lt2"/>
                        </a:highlight>
                      </a:endParaRPr>
                    </a:p>
                  </a:txBody>
                  <a:tcPr marL="68575" marR="68575" marT="91425" marB="91425">
                    <a:lnL w="12650" cap="flat" cmpd="sng">
                      <a:solidFill>
                        <a:schemeClr val="accent3"/>
                      </a:solidFill>
                      <a:prstDash val="solid"/>
                      <a:round/>
                      <a:headEnd type="none" w="sm" len="sm"/>
                      <a:tailEnd type="none" w="sm" len="sm"/>
                    </a:lnL>
                    <a:lnR w="12650" cap="flat" cmpd="sng">
                      <a:solidFill>
                        <a:schemeClr val="accent3"/>
                      </a:solidFill>
                      <a:prstDash val="solid"/>
                      <a:round/>
                      <a:headEnd type="none" w="sm" len="sm"/>
                      <a:tailEnd type="none" w="sm" len="sm"/>
                    </a:lnR>
                    <a:lnT w="12650" cap="flat" cmpd="sng">
                      <a:solidFill>
                        <a:schemeClr val="accent3"/>
                      </a:solidFill>
                      <a:prstDash val="solid"/>
                      <a:round/>
                      <a:headEnd type="none" w="sm" len="sm"/>
                      <a:tailEnd type="none" w="sm" len="sm"/>
                    </a:lnT>
                    <a:lnB w="12650" cap="flat" cmpd="sng">
                      <a:solidFill>
                        <a:schemeClr val="accent3"/>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1200"/>
                        </a:spcAft>
                        <a:buNone/>
                      </a:pPr>
                      <a:r>
                        <a:rPr lang="en" sz="700" b="1">
                          <a:solidFill>
                            <a:schemeClr val="lt1"/>
                          </a:solidFill>
                        </a:rPr>
                        <a:t>Non-Comp Hardware</a:t>
                      </a:r>
                      <a:endParaRPr sz="1100">
                        <a:solidFill>
                          <a:schemeClr val="lt1"/>
                        </a:solidFill>
                      </a:endParaRPr>
                    </a:p>
                  </a:txBody>
                  <a:tcPr marL="91425" marR="91425" marT="91425" marB="91425">
                    <a:lnL w="12650" cap="flat" cmpd="sng">
                      <a:solidFill>
                        <a:schemeClr val="accent3"/>
                      </a:solidFill>
                      <a:prstDash val="solid"/>
                      <a:round/>
                      <a:headEnd type="none" w="sm" len="sm"/>
                      <a:tailEnd type="none" w="sm" len="sm"/>
                    </a:lnL>
                    <a:solidFill>
                      <a:schemeClr val="lt2"/>
                    </a:solidFill>
                  </a:tcPr>
                </a:tc>
                <a:tc>
                  <a:txBody>
                    <a:bodyPr/>
                    <a:lstStyle/>
                    <a:p>
                      <a:pPr marL="0" lvl="0" indent="0" algn="l" rtl="0">
                        <a:lnSpc>
                          <a:spcPct val="115000"/>
                        </a:lnSpc>
                        <a:spcBef>
                          <a:spcPts val="1200"/>
                        </a:spcBef>
                        <a:spcAft>
                          <a:spcPts val="1200"/>
                        </a:spcAft>
                        <a:buNone/>
                      </a:pPr>
                      <a:r>
                        <a:rPr lang="en" sz="700" b="1">
                          <a:solidFill>
                            <a:schemeClr val="lt1"/>
                          </a:solidFill>
                        </a:rPr>
                        <a:t>Computing Hardware</a:t>
                      </a:r>
                      <a:endParaRPr sz="1100">
                        <a:solidFill>
                          <a:schemeClr val="lt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 sz="700" b="1">
                          <a:solidFill>
                            <a:schemeClr val="lt1"/>
                          </a:solidFill>
                        </a:rPr>
                        <a:t>Software</a:t>
                      </a:r>
                      <a:endParaRPr sz="1100">
                        <a:solidFill>
                          <a:schemeClr val="lt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 sz="700" b="1">
                          <a:solidFill>
                            <a:schemeClr val="lt1"/>
                          </a:solidFill>
                        </a:rPr>
                        <a:t>Database</a:t>
                      </a:r>
                      <a:endParaRPr sz="1100">
                        <a:solidFill>
                          <a:schemeClr val="lt1"/>
                        </a:solidFill>
                      </a:endParaRPr>
                    </a:p>
                  </a:txBody>
                  <a:tcPr marL="91425" marR="91425" marT="91425" marB="91425">
                    <a:solidFill>
                      <a:schemeClr val="lt2"/>
                    </a:solidFill>
                  </a:tcPr>
                </a:tc>
                <a:tc>
                  <a:txBody>
                    <a:bodyPr/>
                    <a:lstStyle/>
                    <a:p>
                      <a:pPr marL="0" lvl="0" indent="0" algn="l" rtl="0">
                        <a:lnSpc>
                          <a:spcPct val="115000"/>
                        </a:lnSpc>
                        <a:spcBef>
                          <a:spcPts val="1200"/>
                        </a:spcBef>
                        <a:spcAft>
                          <a:spcPts val="1200"/>
                        </a:spcAft>
                        <a:buNone/>
                      </a:pPr>
                      <a:r>
                        <a:rPr lang="en" sz="700" b="1">
                          <a:solidFill>
                            <a:schemeClr val="lt1"/>
                          </a:solidFill>
                        </a:rPr>
                        <a:t>Network &amp; Communication</a:t>
                      </a:r>
                      <a:endParaRPr sz="1100">
                        <a:solidFill>
                          <a:schemeClr val="lt1"/>
                        </a:solidFill>
                      </a:endParaRPr>
                    </a:p>
                  </a:txBody>
                  <a:tcPr marL="91425" marR="91425" marT="91425" marB="91425">
                    <a:solidFill>
                      <a:schemeClr val="lt2"/>
                    </a:solidFill>
                  </a:tcPr>
                </a:tc>
              </a:tr>
              <a:tr h="3044250">
                <a:tc>
                  <a:txBody>
                    <a:bodyPr/>
                    <a:lstStyle/>
                    <a:p>
                      <a:pPr marL="0" lvl="0" indent="0" algn="l" rtl="0">
                        <a:lnSpc>
                          <a:spcPct val="115000"/>
                        </a:lnSpc>
                        <a:spcBef>
                          <a:spcPts val="1200"/>
                        </a:spcBef>
                        <a:spcAft>
                          <a:spcPts val="0"/>
                        </a:spcAft>
                        <a:buNone/>
                      </a:pPr>
                      <a:r>
                        <a:rPr lang="en" sz="1000">
                          <a:solidFill>
                            <a:schemeClr val="lt1"/>
                          </a:solidFill>
                        </a:rPr>
                        <a:t>Map Course Outcomes (COs) to Program Learning Outcomes (PLOs)</a:t>
                      </a:r>
                      <a:endParaRPr sz="1000">
                        <a:solidFill>
                          <a:schemeClr val="lt1"/>
                        </a:solidFill>
                      </a:endParaRPr>
                    </a:p>
                    <a:p>
                      <a:pPr marL="0" lvl="0" indent="0" algn="l" rtl="0">
                        <a:lnSpc>
                          <a:spcPct val="115000"/>
                        </a:lnSpc>
                        <a:spcBef>
                          <a:spcPts val="1200"/>
                        </a:spcBef>
                        <a:spcAft>
                          <a:spcPts val="0"/>
                        </a:spcAft>
                        <a:buNone/>
                      </a:pPr>
                      <a:endParaRPr sz="1000">
                        <a:solidFill>
                          <a:schemeClr val="lt1"/>
                        </a:solidFill>
                      </a:endParaRPr>
                    </a:p>
                    <a:p>
                      <a:pPr marL="0" lvl="0" indent="0" algn="l" rtl="0">
                        <a:lnSpc>
                          <a:spcPct val="115000"/>
                        </a:lnSpc>
                        <a:spcBef>
                          <a:spcPts val="1200"/>
                        </a:spcBef>
                        <a:spcAft>
                          <a:spcPts val="1200"/>
                        </a:spcAft>
                        <a:buNone/>
                      </a:pP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600" b="1">
                          <a:solidFill>
                            <a:schemeClr val="lt1"/>
                          </a:solidFill>
                        </a:rPr>
                        <a:t>IEB/UGC/ Ministry of Education:</a:t>
                      </a:r>
                      <a:endParaRPr sz="600" b="1">
                        <a:solidFill>
                          <a:schemeClr val="lt1"/>
                        </a:solidFill>
                      </a:endParaRPr>
                    </a:p>
                    <a:p>
                      <a:pPr marL="0" lvl="0" indent="0" algn="l" rtl="0">
                        <a:spcBef>
                          <a:spcPts val="0"/>
                        </a:spcBef>
                        <a:spcAft>
                          <a:spcPts val="0"/>
                        </a:spcAft>
                        <a:buNone/>
                      </a:pPr>
                      <a:r>
                        <a:rPr lang="en" sz="600">
                          <a:solidFill>
                            <a:schemeClr val="lt1"/>
                          </a:solidFill>
                        </a:rPr>
                        <a:t>1. Send Accreditation Manual with PLOs defined to VC/ Board Of trustees. </a:t>
                      </a:r>
                      <a:endParaRPr sz="600">
                        <a:solidFill>
                          <a:schemeClr val="lt1"/>
                        </a:solidFill>
                      </a:endParaRPr>
                    </a:p>
                    <a:p>
                      <a:pPr marL="0" lvl="0" indent="0" algn="l" rtl="0">
                        <a:spcBef>
                          <a:spcPts val="0"/>
                        </a:spcBef>
                        <a:spcAft>
                          <a:spcPts val="0"/>
                        </a:spcAft>
                        <a:buNone/>
                      </a:pPr>
                      <a:r>
                        <a:rPr lang="en" sz="600" b="1">
                          <a:solidFill>
                            <a:schemeClr val="lt1"/>
                          </a:solidFill>
                        </a:rPr>
                        <a:t>VC/ Board Of trustees</a:t>
                      </a:r>
                      <a:endParaRPr sz="600" b="1">
                        <a:solidFill>
                          <a:schemeClr val="lt1"/>
                        </a:solidFill>
                      </a:endParaRPr>
                    </a:p>
                    <a:p>
                      <a:pPr marL="0" lvl="0" indent="0" algn="l" rtl="0">
                        <a:spcBef>
                          <a:spcPts val="0"/>
                        </a:spcBef>
                        <a:spcAft>
                          <a:spcPts val="0"/>
                        </a:spcAft>
                        <a:buNone/>
                      </a:pPr>
                      <a:r>
                        <a:rPr lang="en" sz="600">
                          <a:solidFill>
                            <a:schemeClr val="lt1"/>
                          </a:solidFill>
                        </a:rPr>
                        <a:t>1.  Receive Accreditation Manual from IEB.</a:t>
                      </a:r>
                      <a:endParaRPr sz="600">
                        <a:solidFill>
                          <a:schemeClr val="lt1"/>
                        </a:solidFill>
                      </a:endParaRPr>
                    </a:p>
                    <a:p>
                      <a:pPr marL="0" lvl="0" indent="0" algn="l" rtl="0">
                        <a:spcBef>
                          <a:spcPts val="0"/>
                        </a:spcBef>
                        <a:spcAft>
                          <a:spcPts val="0"/>
                        </a:spcAft>
                        <a:buNone/>
                      </a:pPr>
                      <a:r>
                        <a:rPr lang="en" sz="600">
                          <a:solidFill>
                            <a:schemeClr val="lt1"/>
                          </a:solidFill>
                        </a:rPr>
                        <a:t>2.  Send the Accreditation manual to Department Staff.</a:t>
                      </a:r>
                      <a:endParaRPr sz="600">
                        <a:solidFill>
                          <a:schemeClr val="lt1"/>
                        </a:solidFill>
                      </a:endParaRPr>
                    </a:p>
                    <a:p>
                      <a:pPr marL="0" lvl="0" indent="0" algn="l" rtl="0">
                        <a:spcBef>
                          <a:spcPts val="0"/>
                        </a:spcBef>
                        <a:spcAft>
                          <a:spcPts val="0"/>
                        </a:spcAft>
                        <a:buNone/>
                      </a:pPr>
                      <a:r>
                        <a:rPr lang="en" sz="600" b="1">
                          <a:solidFill>
                            <a:schemeClr val="lt1"/>
                          </a:solidFill>
                        </a:rPr>
                        <a:t>Head of Department / Dean of School:</a:t>
                      </a:r>
                      <a:endParaRPr sz="600" b="1">
                        <a:solidFill>
                          <a:schemeClr val="lt1"/>
                        </a:solidFill>
                      </a:endParaRPr>
                    </a:p>
                    <a:p>
                      <a:pPr marL="0" lvl="0" indent="0" algn="l" rtl="0">
                        <a:spcBef>
                          <a:spcPts val="0"/>
                        </a:spcBef>
                        <a:spcAft>
                          <a:spcPts val="0"/>
                        </a:spcAft>
                        <a:buNone/>
                      </a:pPr>
                      <a:r>
                        <a:rPr lang="en" sz="600">
                          <a:solidFill>
                            <a:schemeClr val="lt1"/>
                          </a:solidFill>
                        </a:rPr>
                        <a:t>1.  Receive Accreditation Manual from IEB.</a:t>
                      </a:r>
                      <a:endParaRPr sz="600">
                        <a:solidFill>
                          <a:schemeClr val="lt1"/>
                        </a:solidFill>
                      </a:endParaRPr>
                    </a:p>
                    <a:p>
                      <a:pPr marL="0" lvl="0" indent="0" algn="l" rtl="0">
                        <a:spcBef>
                          <a:spcPts val="0"/>
                        </a:spcBef>
                        <a:spcAft>
                          <a:spcPts val="0"/>
                        </a:spcAft>
                        <a:buNone/>
                      </a:pPr>
                      <a:r>
                        <a:rPr lang="en" sz="600">
                          <a:solidFill>
                            <a:schemeClr val="lt1"/>
                          </a:solidFill>
                        </a:rPr>
                        <a:t>2. Send the Accreditation manual to SPM</a:t>
                      </a:r>
                      <a:endParaRPr sz="600">
                        <a:solidFill>
                          <a:schemeClr val="lt1"/>
                        </a:solidFill>
                      </a:endParaRPr>
                    </a:p>
                    <a:p>
                      <a:pPr marL="0" lvl="0" indent="0" algn="l" rtl="0">
                        <a:spcBef>
                          <a:spcPts val="0"/>
                        </a:spcBef>
                        <a:spcAft>
                          <a:spcPts val="0"/>
                        </a:spcAft>
                        <a:buNone/>
                      </a:pPr>
                      <a:r>
                        <a:rPr lang="en" sz="600">
                          <a:solidFill>
                            <a:schemeClr val="lt1"/>
                          </a:solidFill>
                        </a:rPr>
                        <a:t>3. Direct Department Staff to tell Course Instructors and</a:t>
                      </a:r>
                      <a:endParaRPr sz="600">
                        <a:solidFill>
                          <a:schemeClr val="lt1"/>
                        </a:solidFill>
                      </a:endParaRPr>
                    </a:p>
                    <a:p>
                      <a:pPr marL="0" lvl="0" indent="0" algn="l" rtl="0">
                        <a:spcBef>
                          <a:spcPts val="0"/>
                        </a:spcBef>
                        <a:spcAft>
                          <a:spcPts val="0"/>
                        </a:spcAft>
                        <a:buNone/>
                      </a:pPr>
                      <a:r>
                        <a:rPr lang="en" sz="600">
                          <a:solidFill>
                            <a:schemeClr val="lt1"/>
                          </a:solidFill>
                        </a:rPr>
                        <a:t>Coordinators to design Course Outline and Course Assessment Reports.</a:t>
                      </a:r>
                      <a:endParaRPr sz="600">
                        <a:solidFill>
                          <a:schemeClr val="lt1"/>
                        </a:solidFill>
                      </a:endParaRPr>
                    </a:p>
                    <a:p>
                      <a:pPr marL="0" lvl="0" indent="0" algn="l" rtl="0">
                        <a:spcBef>
                          <a:spcPts val="0"/>
                        </a:spcBef>
                        <a:spcAft>
                          <a:spcPts val="0"/>
                        </a:spcAft>
                        <a:buNone/>
                      </a:pPr>
                      <a:r>
                        <a:rPr lang="en" sz="600" b="1">
                          <a:solidFill>
                            <a:schemeClr val="lt1"/>
                          </a:solidFill>
                        </a:rPr>
                        <a:t>Course Instructor:</a:t>
                      </a:r>
                      <a:endParaRPr sz="600" b="1">
                        <a:solidFill>
                          <a:schemeClr val="lt1"/>
                        </a:solidFill>
                      </a:endParaRPr>
                    </a:p>
                    <a:p>
                      <a:pPr marL="0" lvl="0" indent="0" algn="l" rtl="0">
                        <a:spcBef>
                          <a:spcPts val="0"/>
                        </a:spcBef>
                        <a:spcAft>
                          <a:spcPts val="0"/>
                        </a:spcAft>
                        <a:buNone/>
                      </a:pPr>
                      <a:r>
                        <a:rPr lang="en" sz="600">
                          <a:solidFill>
                            <a:schemeClr val="lt1"/>
                          </a:solidFill>
                        </a:rPr>
                        <a:t>1.Check if previous course content is present from SPM, otherwise make new course content.</a:t>
                      </a:r>
                      <a:endParaRPr sz="600">
                        <a:solidFill>
                          <a:schemeClr val="lt1"/>
                        </a:solidFill>
                      </a:endParaRPr>
                    </a:p>
                    <a:p>
                      <a:pPr marL="0" lvl="0" indent="0" algn="l" rtl="0">
                        <a:spcBef>
                          <a:spcPts val="0"/>
                        </a:spcBef>
                        <a:spcAft>
                          <a:spcPts val="0"/>
                        </a:spcAft>
                        <a:buNone/>
                      </a:pPr>
                      <a:r>
                        <a:rPr lang="en" sz="600">
                          <a:solidFill>
                            <a:schemeClr val="lt1"/>
                          </a:solidFill>
                        </a:rPr>
                        <a:t>2. List COs.</a:t>
                      </a:r>
                      <a:endParaRPr sz="600">
                        <a:solidFill>
                          <a:schemeClr val="lt1"/>
                        </a:solidFill>
                      </a:endParaRPr>
                    </a:p>
                    <a:p>
                      <a:pPr marL="0" lvl="0" indent="0" algn="l" rtl="0">
                        <a:spcBef>
                          <a:spcPts val="0"/>
                        </a:spcBef>
                        <a:spcAft>
                          <a:spcPts val="0"/>
                        </a:spcAft>
                        <a:buNone/>
                      </a:pPr>
                      <a:r>
                        <a:rPr lang="en" sz="600">
                          <a:solidFill>
                            <a:schemeClr val="lt1"/>
                          </a:solidFill>
                        </a:rPr>
                        <a:t>3. Map Course Content to Course Outcomes (COs).</a:t>
                      </a:r>
                      <a:endParaRPr sz="600">
                        <a:solidFill>
                          <a:schemeClr val="lt1"/>
                        </a:solidFill>
                      </a:endParaRPr>
                    </a:p>
                    <a:p>
                      <a:pPr marL="0" lvl="0" indent="0" algn="l" rtl="0">
                        <a:spcBef>
                          <a:spcPts val="0"/>
                        </a:spcBef>
                        <a:spcAft>
                          <a:spcPts val="0"/>
                        </a:spcAft>
                        <a:buNone/>
                      </a:pPr>
                      <a:r>
                        <a:rPr lang="en" sz="600">
                          <a:solidFill>
                            <a:schemeClr val="lt1"/>
                          </a:solidFill>
                        </a:rPr>
                        <a:t>4. Map COs to PLOs.</a:t>
                      </a:r>
                      <a:endParaRPr sz="600">
                        <a:solidFill>
                          <a:schemeClr val="lt1"/>
                        </a:solidFill>
                      </a:endParaRPr>
                    </a:p>
                    <a:p>
                      <a:pPr marL="0" lvl="0" indent="0" algn="l" rtl="0">
                        <a:spcBef>
                          <a:spcPts val="0"/>
                        </a:spcBef>
                        <a:spcAft>
                          <a:spcPts val="0"/>
                        </a:spcAft>
                        <a:buNone/>
                      </a:pPr>
                      <a:r>
                        <a:rPr lang="en" sz="600">
                          <a:solidFill>
                            <a:schemeClr val="lt1"/>
                          </a:solidFill>
                        </a:rPr>
                        <a:t>5. Map COs to specific questions of Mid-term, Final Exams questions and Project Work.</a:t>
                      </a:r>
                      <a:endParaRPr sz="600">
                        <a:solidFill>
                          <a:schemeClr val="lt1"/>
                        </a:solidFill>
                      </a:endParaRPr>
                    </a:p>
                    <a:p>
                      <a:pPr marL="0" lvl="0" indent="0" algn="l" rtl="0">
                        <a:spcBef>
                          <a:spcPts val="0"/>
                        </a:spcBef>
                        <a:spcAft>
                          <a:spcPts val="0"/>
                        </a:spcAft>
                        <a:buNone/>
                      </a:pPr>
                      <a:r>
                        <a:rPr lang="en" sz="600">
                          <a:solidFill>
                            <a:schemeClr val="lt1"/>
                          </a:solidFill>
                        </a:rPr>
                        <a:t>6. Starting to design course assessment report using course outline, Course Content and COs</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endParaRPr sz="600">
                        <a:solidFill>
                          <a:schemeClr val="lt1"/>
                        </a:solidFill>
                      </a:endParaRPr>
                    </a:p>
                  </a:txBody>
                  <a:tcPr marL="91425" marR="91425" marT="91425" marB="91425">
                    <a:lnT w="12650" cap="flat" cmpd="sng">
                      <a:solidFill>
                        <a:schemeClr val="accent3"/>
                      </a:solidFill>
                      <a:prstDash val="solid"/>
                      <a:round/>
                      <a:headEnd type="none" w="sm" len="sm"/>
                      <a:tailEnd type="none" w="sm" len="sm"/>
                    </a:lnT>
                  </a:tcPr>
                </a:tc>
                <a:tc>
                  <a:txBody>
                    <a:bodyPr/>
                    <a:lstStyle/>
                    <a:p>
                      <a:pPr marL="0" lvl="0" indent="0" algn="l" rtl="0">
                        <a:spcBef>
                          <a:spcPts val="0"/>
                        </a:spcBef>
                        <a:spcAft>
                          <a:spcPts val="0"/>
                        </a:spcAft>
                        <a:buNone/>
                      </a:pPr>
                      <a:r>
                        <a:rPr lang="en" sz="600" b="1">
                          <a:solidFill>
                            <a:schemeClr val="lt1"/>
                          </a:solidFill>
                        </a:rPr>
                        <a:t>Pen and paper:</a:t>
                      </a:r>
                      <a:endParaRPr sz="600" b="1">
                        <a:solidFill>
                          <a:schemeClr val="lt1"/>
                        </a:solidFill>
                      </a:endParaRPr>
                    </a:p>
                    <a:p>
                      <a:pPr marL="0" lvl="0" indent="0" algn="l" rtl="0">
                        <a:spcBef>
                          <a:spcPts val="0"/>
                        </a:spcBef>
                        <a:spcAft>
                          <a:spcPts val="0"/>
                        </a:spcAft>
                        <a:buNone/>
                      </a:pPr>
                      <a:r>
                        <a:rPr lang="en" sz="600">
                          <a:solidFill>
                            <a:schemeClr val="lt1"/>
                          </a:solidFill>
                        </a:rPr>
                        <a:t>1. Is used for noting down intermediate brainstorming ideas.</a:t>
                      </a:r>
                      <a:endParaRPr sz="600">
                        <a:solidFill>
                          <a:schemeClr val="lt1"/>
                        </a:solidFill>
                      </a:endParaRPr>
                    </a:p>
                    <a:p>
                      <a:pPr marL="0" lvl="0" indent="0" algn="l" rtl="0">
                        <a:spcBef>
                          <a:spcPts val="0"/>
                        </a:spcBef>
                        <a:spcAft>
                          <a:spcPts val="0"/>
                        </a:spcAft>
                        <a:buNone/>
                      </a:pPr>
                      <a:r>
                        <a:rPr lang="en" sz="600" b="1">
                          <a:solidFill>
                            <a:schemeClr val="lt1"/>
                          </a:solidFill>
                        </a:rPr>
                        <a:t>Board and marker:</a:t>
                      </a:r>
                      <a:endParaRPr sz="600" b="1">
                        <a:solidFill>
                          <a:schemeClr val="lt1"/>
                        </a:solidFill>
                      </a:endParaRPr>
                    </a:p>
                    <a:p>
                      <a:pPr marL="0" lvl="0" indent="0" algn="l" rtl="0">
                        <a:spcBef>
                          <a:spcPts val="0"/>
                        </a:spcBef>
                        <a:spcAft>
                          <a:spcPts val="0"/>
                        </a:spcAft>
                        <a:buNone/>
                      </a:pPr>
                      <a:r>
                        <a:rPr lang="en" sz="600">
                          <a:solidFill>
                            <a:schemeClr val="lt1"/>
                          </a:solidFill>
                        </a:rPr>
                        <a:t>1. Is used for noting down intermediate brainstorming ideas.</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endParaRPr sz="600">
                        <a:solidFill>
                          <a:schemeClr val="lt1"/>
                        </a:solidFill>
                      </a:endParaRPr>
                    </a:p>
                  </a:txBody>
                  <a:tcPr marL="91425" marR="91425" marT="91425" marB="91425"/>
                </a:tc>
                <a:tc>
                  <a:txBody>
                    <a:bodyPr/>
                    <a:lstStyle/>
                    <a:p>
                      <a:pPr marL="0" lvl="0" indent="0" algn="l" rtl="0">
                        <a:spcBef>
                          <a:spcPts val="0"/>
                        </a:spcBef>
                        <a:spcAft>
                          <a:spcPts val="0"/>
                        </a:spcAft>
                        <a:buNone/>
                      </a:pPr>
                      <a:r>
                        <a:rPr lang="en" sz="600" b="1">
                          <a:solidFill>
                            <a:schemeClr val="lt1"/>
                          </a:solidFill>
                        </a:rPr>
                        <a:t>Computer:</a:t>
                      </a:r>
                      <a:endParaRPr sz="600" b="1">
                        <a:solidFill>
                          <a:schemeClr val="lt1"/>
                        </a:solidFill>
                      </a:endParaRPr>
                    </a:p>
                    <a:p>
                      <a:pPr marL="0" lvl="0" indent="0" algn="l" rtl="0">
                        <a:spcBef>
                          <a:spcPts val="0"/>
                        </a:spcBef>
                        <a:spcAft>
                          <a:spcPts val="0"/>
                        </a:spcAft>
                        <a:buNone/>
                      </a:pPr>
                      <a:r>
                        <a:rPr lang="en" sz="600">
                          <a:solidFill>
                            <a:schemeClr val="lt1"/>
                          </a:solidFill>
                        </a:rPr>
                        <a:t>1. Course Coordinators use computers to make soft copies of Course Outcomes (COs) of the specific courses they are experts in.</a:t>
                      </a:r>
                      <a:endParaRPr sz="600">
                        <a:solidFill>
                          <a:schemeClr val="lt1"/>
                        </a:solidFill>
                      </a:endParaRPr>
                    </a:p>
                    <a:p>
                      <a:pPr marL="0" lvl="0" indent="0" algn="l" rtl="0">
                        <a:spcBef>
                          <a:spcPts val="0"/>
                        </a:spcBef>
                        <a:spcAft>
                          <a:spcPts val="0"/>
                        </a:spcAft>
                        <a:buNone/>
                      </a:pPr>
                      <a:r>
                        <a:rPr lang="en" sz="600" b="1">
                          <a:solidFill>
                            <a:schemeClr val="lt1"/>
                          </a:solidFill>
                        </a:rPr>
                        <a:t>Printer:</a:t>
                      </a:r>
                      <a:endParaRPr sz="600" b="1">
                        <a:solidFill>
                          <a:schemeClr val="lt1"/>
                        </a:solidFill>
                      </a:endParaRPr>
                    </a:p>
                    <a:p>
                      <a:pPr marL="0" lvl="0" indent="0" algn="l" rtl="0">
                        <a:spcBef>
                          <a:spcPts val="0"/>
                        </a:spcBef>
                        <a:spcAft>
                          <a:spcPts val="0"/>
                        </a:spcAft>
                        <a:buNone/>
                      </a:pPr>
                      <a:r>
                        <a:rPr lang="en" sz="600">
                          <a:solidFill>
                            <a:schemeClr val="lt1"/>
                          </a:solidFill>
                        </a:rPr>
                        <a:t>1. To print out hard copies of Course Outcomes (COs).</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endParaRPr sz="600" b="1">
                        <a:solidFill>
                          <a:schemeClr val="lt1"/>
                        </a:solidFill>
                      </a:endParaRPr>
                    </a:p>
                  </a:txBody>
                  <a:tcPr marL="91425" marR="91425" marT="91425" marB="91425"/>
                </a:tc>
                <a:tc>
                  <a:txBody>
                    <a:bodyPr/>
                    <a:lstStyle/>
                    <a:p>
                      <a:pPr marL="0" lvl="0" indent="0" algn="l" rtl="0">
                        <a:spcBef>
                          <a:spcPts val="0"/>
                        </a:spcBef>
                        <a:spcAft>
                          <a:spcPts val="0"/>
                        </a:spcAft>
                        <a:buNone/>
                      </a:pPr>
                      <a:r>
                        <a:rPr lang="en" sz="600" b="1">
                          <a:solidFill>
                            <a:schemeClr val="lt1"/>
                          </a:solidFill>
                        </a:rPr>
                        <a:t>MS Word:</a:t>
                      </a:r>
                      <a:endParaRPr sz="600" b="1">
                        <a:solidFill>
                          <a:schemeClr val="lt1"/>
                        </a:solidFill>
                      </a:endParaRPr>
                    </a:p>
                    <a:p>
                      <a:pPr marL="0" lvl="0" indent="0" algn="l" rtl="0">
                        <a:spcBef>
                          <a:spcPts val="0"/>
                        </a:spcBef>
                        <a:spcAft>
                          <a:spcPts val="0"/>
                        </a:spcAft>
                        <a:buNone/>
                      </a:pPr>
                      <a:r>
                        <a:rPr lang="en" sz="600">
                          <a:solidFill>
                            <a:schemeClr val="lt1"/>
                          </a:solidFill>
                        </a:rPr>
                        <a:t>1. Course Coordinators use MS Word to make a detailed course outline and Course Assessment Reports with Course Outcomes (COs) mapping to Program Learning Outcomes (PLOs). </a:t>
                      </a:r>
                      <a:endParaRPr sz="600">
                        <a:solidFill>
                          <a:schemeClr val="lt1"/>
                        </a:solidFill>
                      </a:endParaRPr>
                    </a:p>
                    <a:p>
                      <a:pPr marL="0" lvl="0" indent="0" algn="l" rtl="0">
                        <a:spcBef>
                          <a:spcPts val="0"/>
                        </a:spcBef>
                        <a:spcAft>
                          <a:spcPts val="0"/>
                        </a:spcAft>
                        <a:buNone/>
                      </a:pPr>
                      <a:r>
                        <a:rPr lang="en" sz="600" b="1">
                          <a:solidFill>
                            <a:schemeClr val="lt1"/>
                          </a:solidFill>
                        </a:rPr>
                        <a:t>Excel Sheet:</a:t>
                      </a:r>
                      <a:endParaRPr sz="600" b="1">
                        <a:solidFill>
                          <a:schemeClr val="lt1"/>
                        </a:solidFill>
                      </a:endParaRPr>
                    </a:p>
                    <a:p>
                      <a:pPr marL="0" lvl="0" indent="0" algn="l" rtl="0">
                        <a:spcBef>
                          <a:spcPts val="0"/>
                        </a:spcBef>
                        <a:spcAft>
                          <a:spcPts val="0"/>
                        </a:spcAft>
                        <a:buNone/>
                      </a:pPr>
                      <a:r>
                        <a:rPr lang="en" sz="600">
                          <a:solidFill>
                            <a:schemeClr val="lt1"/>
                          </a:solidFill>
                        </a:rPr>
                        <a:t>1. Excel Sheet is used by Course Coordinators to map specific questions in the Midterm, Final exams and Project work to specific Course Outcomes (COs).</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endParaRPr sz="600" b="1">
                        <a:solidFill>
                          <a:schemeClr val="lt1"/>
                        </a:solidFill>
                      </a:endParaRPr>
                    </a:p>
                  </a:txBody>
                  <a:tcPr marL="91425" marR="91425" marT="91425" marB="91425"/>
                </a:tc>
                <a:tc>
                  <a:txBody>
                    <a:bodyPr/>
                    <a:lstStyle/>
                    <a:p>
                      <a:pPr marL="0" lvl="0" indent="0" algn="l" rtl="0">
                        <a:spcBef>
                          <a:spcPts val="0"/>
                        </a:spcBef>
                        <a:spcAft>
                          <a:spcPts val="0"/>
                        </a:spcAft>
                        <a:buNone/>
                      </a:pPr>
                      <a:r>
                        <a:rPr lang="en" sz="600" b="1">
                          <a:solidFill>
                            <a:schemeClr val="lt1"/>
                          </a:solidFill>
                        </a:rPr>
                        <a:t>Department Storage:</a:t>
                      </a:r>
                      <a:endParaRPr sz="600" b="1">
                        <a:solidFill>
                          <a:schemeClr val="lt1"/>
                        </a:solidFill>
                      </a:endParaRPr>
                    </a:p>
                    <a:p>
                      <a:pPr marL="0" lvl="0" indent="0" algn="l" rtl="0">
                        <a:spcBef>
                          <a:spcPts val="0"/>
                        </a:spcBef>
                        <a:spcAft>
                          <a:spcPts val="0"/>
                        </a:spcAft>
                        <a:buNone/>
                      </a:pPr>
                      <a:r>
                        <a:rPr lang="en" sz="600">
                          <a:solidFill>
                            <a:schemeClr val="lt1"/>
                          </a:solidFill>
                        </a:rPr>
                        <a:t>1. Records of students’ enrollment in the department.</a:t>
                      </a:r>
                      <a:endParaRPr sz="600">
                        <a:solidFill>
                          <a:schemeClr val="lt1"/>
                        </a:solidFill>
                      </a:endParaRPr>
                    </a:p>
                    <a:p>
                      <a:pPr marL="0" lvl="0" indent="0" algn="l" rtl="0">
                        <a:spcBef>
                          <a:spcPts val="0"/>
                        </a:spcBef>
                        <a:spcAft>
                          <a:spcPts val="0"/>
                        </a:spcAft>
                        <a:buNone/>
                      </a:pPr>
                      <a:r>
                        <a:rPr lang="en" sz="600" b="1">
                          <a:solidFill>
                            <a:schemeClr val="lt1"/>
                          </a:solidFill>
                        </a:rPr>
                        <a:t> </a:t>
                      </a:r>
                      <a:endParaRPr sz="600" b="1">
                        <a:solidFill>
                          <a:schemeClr val="lt1"/>
                        </a:solidFill>
                      </a:endParaRPr>
                    </a:p>
                    <a:p>
                      <a:pPr marL="0" lvl="0" indent="0" algn="l" rtl="0">
                        <a:spcBef>
                          <a:spcPts val="0"/>
                        </a:spcBef>
                        <a:spcAft>
                          <a:spcPts val="0"/>
                        </a:spcAft>
                        <a:buNone/>
                      </a:pPr>
                      <a:r>
                        <a:rPr lang="en" sz="600" b="1">
                          <a:solidFill>
                            <a:schemeClr val="lt1"/>
                          </a:solidFill>
                        </a:rPr>
                        <a:t>Registrar’s Office Storage:</a:t>
                      </a:r>
                      <a:endParaRPr sz="600" b="1">
                        <a:solidFill>
                          <a:schemeClr val="lt1"/>
                        </a:solidFill>
                      </a:endParaRPr>
                    </a:p>
                    <a:p>
                      <a:pPr marL="0" lvl="0" indent="0" algn="l" rtl="0">
                        <a:spcBef>
                          <a:spcPts val="0"/>
                        </a:spcBef>
                        <a:spcAft>
                          <a:spcPts val="0"/>
                        </a:spcAft>
                        <a:buNone/>
                      </a:pPr>
                      <a:r>
                        <a:rPr lang="en" sz="600">
                          <a:solidFill>
                            <a:schemeClr val="lt1"/>
                          </a:solidFill>
                        </a:rPr>
                        <a:t>1.  Records of students’ enrollment for all the departments.</a:t>
                      </a:r>
                      <a:endParaRPr sz="600">
                        <a:solidFill>
                          <a:schemeClr val="lt1"/>
                        </a:solidFill>
                      </a:endParaRPr>
                    </a:p>
                    <a:p>
                      <a:pPr marL="0" lvl="0" indent="0" algn="l" rtl="0">
                        <a:spcBef>
                          <a:spcPts val="0"/>
                        </a:spcBef>
                        <a:spcAft>
                          <a:spcPts val="0"/>
                        </a:spcAft>
                        <a:buNone/>
                      </a:pPr>
                      <a:endParaRPr sz="600" b="1">
                        <a:solidFill>
                          <a:schemeClr val="lt1"/>
                        </a:solidFill>
                      </a:endParaRPr>
                    </a:p>
                    <a:p>
                      <a:pPr marL="0" lvl="0" indent="0" algn="l" rtl="0">
                        <a:spcBef>
                          <a:spcPts val="0"/>
                        </a:spcBef>
                        <a:spcAft>
                          <a:spcPts val="0"/>
                        </a:spcAft>
                        <a:buNone/>
                      </a:pPr>
                      <a:endParaRPr sz="600" b="1">
                        <a:solidFill>
                          <a:schemeClr val="lt1"/>
                        </a:solidFill>
                      </a:endParaRPr>
                    </a:p>
                  </a:txBody>
                  <a:tcPr marL="91425" marR="91425" marT="91425" marB="91425"/>
                </a:tc>
                <a:tc>
                  <a:txBody>
                    <a:bodyPr/>
                    <a:lstStyle/>
                    <a:p>
                      <a:pPr marL="0" lvl="0" indent="0" algn="l" rtl="0">
                        <a:spcBef>
                          <a:spcPts val="0"/>
                        </a:spcBef>
                        <a:spcAft>
                          <a:spcPts val="0"/>
                        </a:spcAft>
                        <a:buNone/>
                      </a:pPr>
                      <a:r>
                        <a:rPr lang="en" sz="600" b="1">
                          <a:solidFill>
                            <a:schemeClr val="lt1"/>
                          </a:solidFill>
                        </a:rPr>
                        <a:t>1. Use the internet and emails to communicate with UGC/IEB or other stakeholders to discuss important topics related to mapping Course Outcomes to Program Learning Outcomes.</a:t>
                      </a:r>
                      <a:endParaRPr sz="600" b="1">
                        <a:solidFill>
                          <a:schemeClr val="lt1"/>
                        </a:solidFill>
                      </a:endParaRPr>
                    </a:p>
                    <a:p>
                      <a:pPr marL="0" lvl="0" indent="0" algn="l" rtl="0">
                        <a:spcBef>
                          <a:spcPts val="0"/>
                        </a:spcBef>
                        <a:spcAft>
                          <a:spcPts val="0"/>
                        </a:spcAft>
                        <a:buNone/>
                      </a:pPr>
                      <a:r>
                        <a:rPr lang="en" sz="600" b="1">
                          <a:solidFill>
                            <a:schemeClr val="lt1"/>
                          </a:solidFill>
                        </a:rPr>
                        <a:t>Others:</a:t>
                      </a:r>
                      <a:endParaRPr sz="600" b="1">
                        <a:solidFill>
                          <a:schemeClr val="lt1"/>
                        </a:solidFill>
                      </a:endParaRPr>
                    </a:p>
                    <a:p>
                      <a:pPr marL="0" lvl="0" indent="0" algn="l" rtl="0">
                        <a:spcBef>
                          <a:spcPts val="0"/>
                        </a:spcBef>
                        <a:spcAft>
                          <a:spcPts val="0"/>
                        </a:spcAft>
                        <a:buNone/>
                      </a:pPr>
                      <a:r>
                        <a:rPr lang="en" sz="600" b="1">
                          <a:solidFill>
                            <a:schemeClr val="lt1"/>
                          </a:solidFill>
                        </a:rPr>
                        <a:t>1. Use phones or physical means with stakeholders to discuss important topics related to mapping Course Outcomes to Program Learning Outcomes.</a:t>
                      </a:r>
                      <a:endParaRPr sz="600" b="1">
                        <a:solidFill>
                          <a:schemeClr val="lt1"/>
                        </a:solidFill>
                      </a:endParaRPr>
                    </a:p>
                    <a:p>
                      <a:pPr marL="0" lvl="0" indent="0" algn="l" rtl="0">
                        <a:spcBef>
                          <a:spcPts val="0"/>
                        </a:spcBef>
                        <a:spcAft>
                          <a:spcPts val="0"/>
                        </a:spcAft>
                        <a:buNone/>
                      </a:pPr>
                      <a:endParaRPr sz="600" b="1">
                        <a:solidFill>
                          <a:schemeClr val="lt1"/>
                        </a:solidFill>
                      </a:endParaRPr>
                    </a:p>
                    <a:p>
                      <a:pPr marL="0" lvl="0" indent="0" algn="l" rtl="0">
                        <a:spcBef>
                          <a:spcPts val="0"/>
                        </a:spcBef>
                        <a:spcAft>
                          <a:spcPts val="0"/>
                        </a:spcAft>
                        <a:buNone/>
                      </a:pPr>
                      <a:endParaRPr sz="600" b="1">
                        <a:solidFill>
                          <a:schemeClr val="lt1"/>
                        </a:solidFill>
                      </a:endParaRPr>
                    </a:p>
                  </a:txBody>
                  <a:tcPr marL="91425" marR="91425" marT="91425" marB="91425"/>
                </a:tc>
              </a:tr>
            </a:tbl>
          </a:graphicData>
        </a:graphic>
      </p:graphicFrame>
      <p:sp>
        <p:nvSpPr>
          <p:cNvPr id="207" name="Google Shape;207;p25"/>
          <p:cNvSpPr txBox="1"/>
          <p:nvPr/>
        </p:nvSpPr>
        <p:spPr>
          <a:xfrm>
            <a:off x="1068550" y="153100"/>
            <a:ext cx="5593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lt1"/>
                </a:solidFill>
              </a:rPr>
              <a:t>SIX ELEMENTS (TO-BE)</a:t>
            </a:r>
            <a:endParaRPr sz="2100">
              <a:solidFill>
                <a:schemeClr val="lt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aphicFrame>
        <p:nvGraphicFramePr>
          <p:cNvPr id="212" name="Google Shape;212;p26"/>
          <p:cNvGraphicFramePr/>
          <p:nvPr/>
        </p:nvGraphicFramePr>
        <p:xfrm>
          <a:off x="1068550" y="645700"/>
          <a:ext cx="3000000" cy="3000000"/>
        </p:xfrm>
        <a:graphic>
          <a:graphicData uri="http://schemas.openxmlformats.org/drawingml/2006/table">
            <a:tbl>
              <a:tblPr>
                <a:noFill/>
                <a:tableStyleId>{4D293627-1083-430A-844E-364BCC59EB79}</a:tableStyleId>
              </a:tblPr>
              <a:tblGrid>
                <a:gridCol w="798825"/>
                <a:gridCol w="1452700"/>
                <a:gridCol w="1125775"/>
                <a:gridCol w="1125775"/>
                <a:gridCol w="1125775"/>
                <a:gridCol w="1060375"/>
                <a:gridCol w="1191150"/>
              </a:tblGrid>
              <a:tr h="258200">
                <a:tc rowSpan="2">
                  <a:txBody>
                    <a:bodyPr/>
                    <a:lstStyle/>
                    <a:p>
                      <a:pPr marL="0" lvl="0" indent="0" algn="l" rtl="0">
                        <a:spcBef>
                          <a:spcPts val="0"/>
                        </a:spcBef>
                        <a:spcAft>
                          <a:spcPts val="0"/>
                        </a:spcAft>
                        <a:buNone/>
                      </a:pPr>
                      <a:r>
                        <a:rPr lang="en" sz="900" b="1">
                          <a:solidFill>
                            <a:schemeClr val="lt1"/>
                          </a:solidFill>
                          <a:highlight>
                            <a:schemeClr val="accent1"/>
                          </a:highlight>
                        </a:rPr>
                        <a:t>Process</a:t>
                      </a:r>
                      <a:endParaRPr sz="1300">
                        <a:solidFill>
                          <a:schemeClr val="lt1"/>
                        </a:solidFill>
                        <a:highlight>
                          <a:schemeClr val="accent1"/>
                        </a:highlight>
                      </a:endParaRPr>
                    </a:p>
                  </a:txBody>
                  <a:tcPr marL="91425" marR="91425" marT="91425" marB="91425">
                    <a:solidFill>
                      <a:schemeClr val="accent1"/>
                    </a:solidFill>
                  </a:tcPr>
                </a:tc>
                <a:tc gridSpan="6">
                  <a:txBody>
                    <a:bodyPr/>
                    <a:lstStyle/>
                    <a:p>
                      <a:pPr marL="0" lvl="0" indent="0" algn="l" rtl="0">
                        <a:spcBef>
                          <a:spcPts val="0"/>
                        </a:spcBef>
                        <a:spcAft>
                          <a:spcPts val="0"/>
                        </a:spcAft>
                        <a:buNone/>
                      </a:pPr>
                      <a:r>
                        <a:rPr lang="en" sz="900" b="1">
                          <a:solidFill>
                            <a:schemeClr val="lt1"/>
                          </a:solidFill>
                          <a:highlight>
                            <a:schemeClr val="accent1"/>
                          </a:highlight>
                        </a:rPr>
                        <a:t>System Roles</a:t>
                      </a:r>
                      <a:endParaRPr sz="1300">
                        <a:solidFill>
                          <a:schemeClr val="lt1"/>
                        </a:solidFill>
                        <a:highlight>
                          <a:schemeClr val="accent1"/>
                        </a:highlight>
                      </a:endParaRPr>
                    </a:p>
                  </a:txBody>
                  <a:tcPr marL="91425" marR="91425" marT="91425" marB="91425">
                    <a:lnB w="12650" cap="flat" cmpd="sng">
                      <a:solidFill>
                        <a:schemeClr val="accent3"/>
                      </a:solidFill>
                      <a:prstDash val="solid"/>
                      <a:round/>
                      <a:headEnd type="none" w="sm" len="sm"/>
                      <a:tailEnd type="none" w="sm" len="sm"/>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2575">
                <a:tc vMerge="1">
                  <a:txBody>
                    <a:bodyPr/>
                    <a:lstStyle/>
                    <a:p>
                      <a:endParaRPr lang="en-US"/>
                    </a:p>
                  </a:txBody>
                  <a:tcPr/>
                </a:tc>
                <a:tc>
                  <a:txBody>
                    <a:bodyPr/>
                    <a:lstStyle/>
                    <a:p>
                      <a:pPr marL="0" lvl="0" indent="0" algn="l" rtl="0">
                        <a:lnSpc>
                          <a:spcPct val="115000"/>
                        </a:lnSpc>
                        <a:spcBef>
                          <a:spcPts val="1200"/>
                        </a:spcBef>
                        <a:spcAft>
                          <a:spcPts val="0"/>
                        </a:spcAft>
                        <a:buNone/>
                      </a:pPr>
                      <a:r>
                        <a:rPr lang="en" sz="700" b="1">
                          <a:solidFill>
                            <a:schemeClr val="lt1"/>
                          </a:solidFill>
                        </a:rPr>
                        <a:t>Human</a:t>
                      </a:r>
                      <a:endParaRPr sz="700" b="1">
                        <a:solidFill>
                          <a:schemeClr val="lt1"/>
                        </a:solidFill>
                        <a:highlight>
                          <a:schemeClr val="lt2"/>
                        </a:highlight>
                      </a:endParaRPr>
                    </a:p>
                  </a:txBody>
                  <a:tcPr marL="68575" marR="68575" marT="91425" marB="91425">
                    <a:lnL w="12650" cap="flat" cmpd="sng">
                      <a:solidFill>
                        <a:schemeClr val="accent3"/>
                      </a:solidFill>
                      <a:prstDash val="solid"/>
                      <a:round/>
                      <a:headEnd type="none" w="sm" len="sm"/>
                      <a:tailEnd type="none" w="sm" len="sm"/>
                    </a:lnL>
                    <a:lnR w="12650" cap="flat" cmpd="sng">
                      <a:solidFill>
                        <a:schemeClr val="accent3"/>
                      </a:solidFill>
                      <a:prstDash val="solid"/>
                      <a:round/>
                      <a:headEnd type="none" w="sm" len="sm"/>
                      <a:tailEnd type="none" w="sm" len="sm"/>
                    </a:lnR>
                    <a:lnT w="12650" cap="flat" cmpd="sng">
                      <a:solidFill>
                        <a:schemeClr val="accent3"/>
                      </a:solidFill>
                      <a:prstDash val="solid"/>
                      <a:round/>
                      <a:headEnd type="none" w="sm" len="sm"/>
                      <a:tailEnd type="none" w="sm" len="sm"/>
                    </a:lnT>
                    <a:lnB w="12650" cap="flat" cmpd="sng">
                      <a:solidFill>
                        <a:schemeClr val="accent3"/>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1200"/>
                        </a:spcAft>
                        <a:buNone/>
                      </a:pPr>
                      <a:r>
                        <a:rPr lang="en" sz="700" b="1">
                          <a:solidFill>
                            <a:schemeClr val="lt1"/>
                          </a:solidFill>
                        </a:rPr>
                        <a:t>Non-Comp Hardware</a:t>
                      </a:r>
                      <a:endParaRPr sz="1100">
                        <a:solidFill>
                          <a:schemeClr val="lt1"/>
                        </a:solidFill>
                      </a:endParaRPr>
                    </a:p>
                  </a:txBody>
                  <a:tcPr marL="91425" marR="91425" marT="91425" marB="91425">
                    <a:lnL w="12650" cap="flat" cmpd="sng">
                      <a:solidFill>
                        <a:schemeClr val="accent3"/>
                      </a:solidFill>
                      <a:prstDash val="solid"/>
                      <a:round/>
                      <a:headEnd type="none" w="sm" len="sm"/>
                      <a:tailEnd type="none" w="sm" len="sm"/>
                    </a:lnL>
                    <a:solidFill>
                      <a:schemeClr val="lt2"/>
                    </a:solidFill>
                  </a:tcPr>
                </a:tc>
                <a:tc>
                  <a:txBody>
                    <a:bodyPr/>
                    <a:lstStyle/>
                    <a:p>
                      <a:pPr marL="0" lvl="0" indent="0" algn="l" rtl="0">
                        <a:lnSpc>
                          <a:spcPct val="115000"/>
                        </a:lnSpc>
                        <a:spcBef>
                          <a:spcPts val="1200"/>
                        </a:spcBef>
                        <a:spcAft>
                          <a:spcPts val="1200"/>
                        </a:spcAft>
                        <a:buNone/>
                      </a:pPr>
                      <a:r>
                        <a:rPr lang="en" sz="700" b="1">
                          <a:solidFill>
                            <a:schemeClr val="lt1"/>
                          </a:solidFill>
                        </a:rPr>
                        <a:t>Computing Hardware</a:t>
                      </a:r>
                      <a:endParaRPr sz="1100">
                        <a:solidFill>
                          <a:schemeClr val="lt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 sz="700" b="1">
                          <a:solidFill>
                            <a:schemeClr val="lt1"/>
                          </a:solidFill>
                        </a:rPr>
                        <a:t>Software</a:t>
                      </a:r>
                      <a:endParaRPr sz="1100">
                        <a:solidFill>
                          <a:schemeClr val="lt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 sz="700" b="1">
                          <a:solidFill>
                            <a:schemeClr val="lt1"/>
                          </a:solidFill>
                        </a:rPr>
                        <a:t>Database</a:t>
                      </a:r>
                      <a:endParaRPr sz="1100">
                        <a:solidFill>
                          <a:schemeClr val="lt1"/>
                        </a:solidFill>
                      </a:endParaRPr>
                    </a:p>
                  </a:txBody>
                  <a:tcPr marL="91425" marR="91425" marT="91425" marB="91425">
                    <a:solidFill>
                      <a:schemeClr val="lt2"/>
                    </a:solidFill>
                  </a:tcPr>
                </a:tc>
                <a:tc>
                  <a:txBody>
                    <a:bodyPr/>
                    <a:lstStyle/>
                    <a:p>
                      <a:pPr marL="0" lvl="0" indent="0" algn="l" rtl="0">
                        <a:lnSpc>
                          <a:spcPct val="115000"/>
                        </a:lnSpc>
                        <a:spcBef>
                          <a:spcPts val="1200"/>
                        </a:spcBef>
                        <a:spcAft>
                          <a:spcPts val="1200"/>
                        </a:spcAft>
                        <a:buNone/>
                      </a:pPr>
                      <a:r>
                        <a:rPr lang="en" sz="700" b="1">
                          <a:solidFill>
                            <a:schemeClr val="lt1"/>
                          </a:solidFill>
                        </a:rPr>
                        <a:t>Network &amp; Communication</a:t>
                      </a:r>
                      <a:endParaRPr sz="1100">
                        <a:solidFill>
                          <a:schemeClr val="lt1"/>
                        </a:solidFill>
                      </a:endParaRPr>
                    </a:p>
                  </a:txBody>
                  <a:tcPr marL="91425" marR="91425" marT="91425" marB="91425">
                    <a:solidFill>
                      <a:schemeClr val="lt2"/>
                    </a:solidFill>
                  </a:tcPr>
                </a:tc>
              </a:tr>
              <a:tr h="3044250">
                <a:tc>
                  <a:txBody>
                    <a:bodyPr/>
                    <a:lstStyle/>
                    <a:p>
                      <a:pPr marL="0" lvl="0" indent="0" algn="l" rtl="0">
                        <a:lnSpc>
                          <a:spcPct val="115000"/>
                        </a:lnSpc>
                        <a:spcBef>
                          <a:spcPts val="1200"/>
                        </a:spcBef>
                        <a:spcAft>
                          <a:spcPts val="1200"/>
                        </a:spcAft>
                        <a:buNone/>
                      </a:pPr>
                      <a:r>
                        <a:rPr lang="en" sz="1000">
                          <a:solidFill>
                            <a:schemeClr val="lt1"/>
                          </a:solidFill>
                        </a:rPr>
                        <a:t>Check Number of student enrollment in a department from SPM</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700" b="1">
                          <a:solidFill>
                            <a:schemeClr val="lt1"/>
                          </a:solidFill>
                        </a:rPr>
                        <a:t>Student:</a:t>
                      </a:r>
                      <a:endParaRPr sz="700" b="1">
                        <a:solidFill>
                          <a:schemeClr val="lt1"/>
                        </a:solidFill>
                      </a:endParaRPr>
                    </a:p>
                    <a:p>
                      <a:pPr marL="0" lvl="0" indent="0" algn="l" rtl="0">
                        <a:spcBef>
                          <a:spcPts val="0"/>
                        </a:spcBef>
                        <a:spcAft>
                          <a:spcPts val="0"/>
                        </a:spcAft>
                        <a:buNone/>
                      </a:pPr>
                      <a:r>
                        <a:rPr lang="en" sz="700">
                          <a:solidFill>
                            <a:schemeClr val="lt1"/>
                          </a:solidFill>
                        </a:rPr>
                        <a:t>1. Students enroll in a specific Degree program.</a:t>
                      </a:r>
                      <a:endParaRPr sz="700">
                        <a:solidFill>
                          <a:schemeClr val="lt1"/>
                        </a:solidFill>
                      </a:endParaRPr>
                    </a:p>
                    <a:p>
                      <a:pPr marL="0" lvl="0" indent="0" algn="l" rtl="0">
                        <a:spcBef>
                          <a:spcPts val="0"/>
                        </a:spcBef>
                        <a:spcAft>
                          <a:spcPts val="0"/>
                        </a:spcAft>
                        <a:buNone/>
                      </a:pPr>
                      <a:r>
                        <a:rPr lang="en" sz="700">
                          <a:solidFill>
                            <a:schemeClr val="lt1"/>
                          </a:solidFill>
                        </a:rPr>
                        <a:t>2. Student information is sent to SPM from IRAS.</a:t>
                      </a:r>
                      <a:endParaRPr sz="700">
                        <a:solidFill>
                          <a:schemeClr val="lt1"/>
                        </a:solidFill>
                      </a:endParaRPr>
                    </a:p>
                    <a:p>
                      <a:pPr marL="0" lvl="0" indent="0" algn="l" rtl="0">
                        <a:spcBef>
                          <a:spcPts val="0"/>
                        </a:spcBef>
                        <a:spcAft>
                          <a:spcPts val="0"/>
                        </a:spcAft>
                        <a:buNone/>
                      </a:pPr>
                      <a:endParaRPr sz="700">
                        <a:solidFill>
                          <a:schemeClr val="lt1"/>
                        </a:solidFill>
                      </a:endParaRPr>
                    </a:p>
                    <a:p>
                      <a:pPr marL="0" lvl="0" indent="0" algn="l" rtl="0">
                        <a:spcBef>
                          <a:spcPts val="0"/>
                        </a:spcBef>
                        <a:spcAft>
                          <a:spcPts val="0"/>
                        </a:spcAft>
                        <a:buNone/>
                      </a:pPr>
                      <a:r>
                        <a:rPr lang="en" sz="700" b="1">
                          <a:solidFill>
                            <a:schemeClr val="lt1"/>
                          </a:solidFill>
                        </a:rPr>
                        <a:t>Department Head/Dean: </a:t>
                      </a:r>
                      <a:endParaRPr sz="700" b="1">
                        <a:solidFill>
                          <a:schemeClr val="lt1"/>
                        </a:solidFill>
                      </a:endParaRPr>
                    </a:p>
                    <a:p>
                      <a:pPr marL="0" lvl="0" indent="0" algn="l" rtl="0">
                        <a:spcBef>
                          <a:spcPts val="0"/>
                        </a:spcBef>
                        <a:spcAft>
                          <a:spcPts val="0"/>
                        </a:spcAft>
                        <a:buNone/>
                      </a:pPr>
                      <a:r>
                        <a:rPr lang="en" sz="700">
                          <a:solidFill>
                            <a:schemeClr val="lt1"/>
                          </a:solidFill>
                        </a:rPr>
                        <a:t>1.Recieve the data from SPM</a:t>
                      </a:r>
                      <a:endParaRPr sz="700">
                        <a:solidFill>
                          <a:schemeClr val="lt1"/>
                        </a:solidFill>
                      </a:endParaRPr>
                    </a:p>
                    <a:p>
                      <a:pPr marL="0" lvl="0" indent="0" algn="l" rtl="0">
                        <a:spcBef>
                          <a:spcPts val="0"/>
                        </a:spcBef>
                        <a:spcAft>
                          <a:spcPts val="0"/>
                        </a:spcAft>
                        <a:buNone/>
                      </a:pPr>
                      <a:r>
                        <a:rPr lang="en" sz="700">
                          <a:solidFill>
                            <a:schemeClr val="lt1"/>
                          </a:solidFill>
                        </a:rPr>
                        <a:t>2. School-wise, department-wise, and program-wise student enrollment comparison can be seen.</a:t>
                      </a:r>
                      <a:endParaRPr sz="700">
                        <a:solidFill>
                          <a:schemeClr val="lt1"/>
                        </a:solidFill>
                      </a:endParaRPr>
                    </a:p>
                    <a:p>
                      <a:pPr marL="0" lvl="0" indent="0" algn="l" rtl="0">
                        <a:spcBef>
                          <a:spcPts val="0"/>
                        </a:spcBef>
                        <a:spcAft>
                          <a:spcPts val="0"/>
                        </a:spcAft>
                        <a:buNone/>
                      </a:pPr>
                      <a:endParaRPr sz="700">
                        <a:solidFill>
                          <a:schemeClr val="lt1"/>
                        </a:solidFill>
                      </a:endParaRPr>
                    </a:p>
                    <a:p>
                      <a:pPr marL="0" lvl="0" indent="0" algn="l" rtl="0">
                        <a:spcBef>
                          <a:spcPts val="0"/>
                        </a:spcBef>
                        <a:spcAft>
                          <a:spcPts val="0"/>
                        </a:spcAft>
                        <a:buNone/>
                      </a:pPr>
                      <a:r>
                        <a:rPr lang="en" sz="700" b="1">
                          <a:solidFill>
                            <a:schemeClr val="lt1"/>
                          </a:solidFill>
                        </a:rPr>
                        <a:t>VC/Board of Trustees:</a:t>
                      </a:r>
                      <a:endParaRPr sz="700" b="1">
                        <a:solidFill>
                          <a:schemeClr val="lt1"/>
                        </a:solidFill>
                      </a:endParaRPr>
                    </a:p>
                    <a:p>
                      <a:pPr marL="0" lvl="0" indent="0" algn="l" rtl="0">
                        <a:spcBef>
                          <a:spcPts val="0"/>
                        </a:spcBef>
                        <a:spcAft>
                          <a:spcPts val="0"/>
                        </a:spcAft>
                        <a:buNone/>
                      </a:pPr>
                      <a:r>
                        <a:rPr lang="en" sz="700">
                          <a:solidFill>
                            <a:schemeClr val="lt1"/>
                          </a:solidFill>
                        </a:rPr>
                        <a:t>1.Recieve the data from SPM</a:t>
                      </a:r>
                      <a:endParaRPr sz="700">
                        <a:solidFill>
                          <a:schemeClr val="lt1"/>
                        </a:solidFill>
                      </a:endParaRPr>
                    </a:p>
                    <a:p>
                      <a:pPr marL="0" lvl="0" indent="0" algn="l" rtl="0">
                        <a:spcBef>
                          <a:spcPts val="0"/>
                        </a:spcBef>
                        <a:spcAft>
                          <a:spcPts val="0"/>
                        </a:spcAft>
                        <a:buNone/>
                      </a:pPr>
                      <a:r>
                        <a:rPr lang="en" sz="700">
                          <a:solidFill>
                            <a:schemeClr val="lt1"/>
                          </a:solidFill>
                        </a:rPr>
                        <a:t>2. School-wise, department-wise, and program-wise student enrollment comparison can be seen.</a:t>
                      </a:r>
                      <a:endParaRPr sz="700">
                        <a:solidFill>
                          <a:schemeClr val="lt1"/>
                        </a:solidFill>
                      </a:endParaRPr>
                    </a:p>
                    <a:p>
                      <a:pPr marL="0" lvl="0" indent="0" algn="l" rtl="0">
                        <a:spcBef>
                          <a:spcPts val="0"/>
                        </a:spcBef>
                        <a:spcAft>
                          <a:spcPts val="0"/>
                        </a:spcAft>
                        <a:buNone/>
                      </a:pPr>
                      <a:endParaRPr sz="700">
                        <a:solidFill>
                          <a:schemeClr val="lt1"/>
                        </a:solidFill>
                      </a:endParaRPr>
                    </a:p>
                    <a:p>
                      <a:pPr marL="0" lvl="0" indent="0" algn="l" rtl="0">
                        <a:spcBef>
                          <a:spcPts val="0"/>
                        </a:spcBef>
                        <a:spcAft>
                          <a:spcPts val="0"/>
                        </a:spcAft>
                        <a:buNone/>
                      </a:pPr>
                      <a:endParaRPr sz="700">
                        <a:solidFill>
                          <a:schemeClr val="lt1"/>
                        </a:solidFill>
                      </a:endParaRPr>
                    </a:p>
                  </a:txBody>
                  <a:tcPr marL="91425" marR="91425" marT="91425" marB="91425">
                    <a:lnT w="12650" cap="flat" cmpd="sng">
                      <a:solidFill>
                        <a:schemeClr val="accent3"/>
                      </a:solidFill>
                      <a:prstDash val="solid"/>
                      <a:round/>
                      <a:headEnd type="none" w="sm" len="sm"/>
                      <a:tailEnd type="none" w="sm" len="sm"/>
                    </a:lnT>
                  </a:tcPr>
                </a:tc>
                <a:tc>
                  <a:txBody>
                    <a:bodyPr/>
                    <a:lstStyle/>
                    <a:p>
                      <a:pPr marL="0" lvl="0" indent="0" algn="l" rtl="0">
                        <a:spcBef>
                          <a:spcPts val="0"/>
                        </a:spcBef>
                        <a:spcAft>
                          <a:spcPts val="0"/>
                        </a:spcAft>
                        <a:buNone/>
                      </a:pPr>
                      <a:r>
                        <a:rPr lang="en" sz="700">
                          <a:solidFill>
                            <a:schemeClr val="lt1"/>
                          </a:solidFill>
                        </a:rPr>
                        <a:t>Pen and Paper</a:t>
                      </a:r>
                      <a:endParaRPr sz="700">
                        <a:solidFill>
                          <a:schemeClr val="lt1"/>
                        </a:solidFill>
                      </a:endParaRPr>
                    </a:p>
                    <a:p>
                      <a:pPr marL="0" lvl="0" indent="0" algn="l" rtl="0">
                        <a:spcBef>
                          <a:spcPts val="0"/>
                        </a:spcBef>
                        <a:spcAft>
                          <a:spcPts val="0"/>
                        </a:spcAft>
                        <a:buNone/>
                      </a:pPr>
                      <a:r>
                        <a:rPr lang="en" sz="700">
                          <a:solidFill>
                            <a:schemeClr val="lt1"/>
                          </a:solidFill>
                        </a:rPr>
                        <a:t>1. Sheet of a number of students in a department is made along with student’s information.</a:t>
                      </a:r>
                      <a:endParaRPr sz="700">
                        <a:solidFill>
                          <a:schemeClr val="lt1"/>
                        </a:solidFill>
                      </a:endParaRPr>
                    </a:p>
                    <a:p>
                      <a:pPr marL="0" lvl="0" indent="0" algn="l" rtl="0">
                        <a:spcBef>
                          <a:spcPts val="0"/>
                        </a:spcBef>
                        <a:spcAft>
                          <a:spcPts val="0"/>
                        </a:spcAft>
                        <a:buNone/>
                      </a:pPr>
                      <a:endParaRPr sz="700">
                        <a:solidFill>
                          <a:schemeClr val="lt1"/>
                        </a:solidFill>
                      </a:endParaRPr>
                    </a:p>
                    <a:p>
                      <a:pPr marL="0" lvl="0" indent="0" algn="l" rtl="0">
                        <a:spcBef>
                          <a:spcPts val="0"/>
                        </a:spcBef>
                        <a:spcAft>
                          <a:spcPts val="0"/>
                        </a:spcAft>
                        <a:buNone/>
                      </a:pPr>
                      <a:endParaRPr sz="700">
                        <a:solidFill>
                          <a:schemeClr val="lt1"/>
                        </a:solidFill>
                      </a:endParaRPr>
                    </a:p>
                  </a:txBody>
                  <a:tcPr marL="91425" marR="91425" marT="91425" marB="91425"/>
                </a:tc>
                <a:tc>
                  <a:txBody>
                    <a:bodyPr/>
                    <a:lstStyle/>
                    <a:p>
                      <a:pPr marL="0" lvl="0" indent="0" algn="l" rtl="0">
                        <a:spcBef>
                          <a:spcPts val="0"/>
                        </a:spcBef>
                        <a:spcAft>
                          <a:spcPts val="0"/>
                        </a:spcAft>
                        <a:buNone/>
                      </a:pPr>
                      <a:r>
                        <a:rPr lang="en" sz="700" b="1">
                          <a:solidFill>
                            <a:schemeClr val="lt1"/>
                          </a:solidFill>
                        </a:rPr>
                        <a:t>Computer/ Phone:</a:t>
                      </a:r>
                      <a:endParaRPr sz="700" b="1">
                        <a:solidFill>
                          <a:schemeClr val="lt1"/>
                        </a:solidFill>
                      </a:endParaRPr>
                    </a:p>
                    <a:p>
                      <a:pPr marL="0" lvl="0" indent="0" algn="l" rtl="0">
                        <a:spcBef>
                          <a:spcPts val="0"/>
                        </a:spcBef>
                        <a:spcAft>
                          <a:spcPts val="0"/>
                        </a:spcAft>
                        <a:buNone/>
                      </a:pPr>
                      <a:r>
                        <a:rPr lang="en" sz="700">
                          <a:solidFill>
                            <a:schemeClr val="lt1"/>
                          </a:solidFill>
                        </a:rPr>
                        <a:t>1. Uses computers to make softcopies of reports or sheets of student information in departments.</a:t>
                      </a:r>
                      <a:endParaRPr sz="700">
                        <a:solidFill>
                          <a:schemeClr val="lt1"/>
                        </a:solidFill>
                      </a:endParaRPr>
                    </a:p>
                    <a:p>
                      <a:pPr marL="0" lvl="0" indent="0" algn="l" rtl="0">
                        <a:spcBef>
                          <a:spcPts val="0"/>
                        </a:spcBef>
                        <a:spcAft>
                          <a:spcPts val="0"/>
                        </a:spcAft>
                        <a:buNone/>
                      </a:pPr>
                      <a:r>
                        <a:rPr lang="en" sz="700" b="1">
                          <a:solidFill>
                            <a:schemeClr val="lt1"/>
                          </a:solidFill>
                        </a:rPr>
                        <a:t>Printer:</a:t>
                      </a:r>
                      <a:endParaRPr sz="700" b="1">
                        <a:solidFill>
                          <a:schemeClr val="lt1"/>
                        </a:solidFill>
                      </a:endParaRPr>
                    </a:p>
                    <a:p>
                      <a:pPr marL="0" lvl="0" indent="0" algn="l" rtl="0">
                        <a:spcBef>
                          <a:spcPts val="0"/>
                        </a:spcBef>
                        <a:spcAft>
                          <a:spcPts val="0"/>
                        </a:spcAft>
                        <a:buNone/>
                      </a:pPr>
                      <a:r>
                        <a:rPr lang="en" sz="700">
                          <a:solidFill>
                            <a:schemeClr val="lt1"/>
                          </a:solidFill>
                        </a:rPr>
                        <a:t>1. Print hard copies of report and sheet</a:t>
                      </a:r>
                      <a:endParaRPr sz="700">
                        <a:solidFill>
                          <a:schemeClr val="lt1"/>
                        </a:solidFill>
                      </a:endParaRPr>
                    </a:p>
                    <a:p>
                      <a:pPr marL="0" lvl="0" indent="0" algn="l" rtl="0">
                        <a:spcBef>
                          <a:spcPts val="0"/>
                        </a:spcBef>
                        <a:spcAft>
                          <a:spcPts val="0"/>
                        </a:spcAft>
                        <a:buNone/>
                      </a:pPr>
                      <a:endParaRPr sz="700">
                        <a:solidFill>
                          <a:schemeClr val="lt1"/>
                        </a:solidFill>
                      </a:endParaRPr>
                    </a:p>
                    <a:p>
                      <a:pPr marL="0" lvl="0" indent="0" algn="l" rtl="0">
                        <a:spcBef>
                          <a:spcPts val="0"/>
                        </a:spcBef>
                        <a:spcAft>
                          <a:spcPts val="0"/>
                        </a:spcAft>
                        <a:buNone/>
                      </a:pPr>
                      <a:endParaRPr sz="700">
                        <a:solidFill>
                          <a:schemeClr val="lt1"/>
                        </a:solidFill>
                      </a:endParaRPr>
                    </a:p>
                  </a:txBody>
                  <a:tcPr marL="91425" marR="91425" marT="91425" marB="91425"/>
                </a:tc>
                <a:tc>
                  <a:txBody>
                    <a:bodyPr/>
                    <a:lstStyle/>
                    <a:p>
                      <a:pPr marL="0" lvl="0" indent="0" algn="l" rtl="0">
                        <a:spcBef>
                          <a:spcPts val="0"/>
                        </a:spcBef>
                        <a:spcAft>
                          <a:spcPts val="0"/>
                        </a:spcAft>
                        <a:buNone/>
                      </a:pPr>
                      <a:r>
                        <a:rPr lang="en" sz="700" b="1">
                          <a:solidFill>
                            <a:schemeClr val="lt1"/>
                          </a:solidFill>
                        </a:rPr>
                        <a:t>Coded Excel sheet:</a:t>
                      </a:r>
                      <a:endParaRPr sz="700" b="1">
                        <a:solidFill>
                          <a:schemeClr val="lt1"/>
                        </a:solidFill>
                      </a:endParaRPr>
                    </a:p>
                    <a:p>
                      <a:pPr marL="0" lvl="0" indent="0" algn="l" rtl="0">
                        <a:spcBef>
                          <a:spcPts val="0"/>
                        </a:spcBef>
                        <a:spcAft>
                          <a:spcPts val="0"/>
                        </a:spcAft>
                        <a:buNone/>
                      </a:pPr>
                      <a:r>
                        <a:rPr lang="en" sz="700">
                          <a:solidFill>
                            <a:schemeClr val="lt1"/>
                          </a:solidFill>
                        </a:rPr>
                        <a:t>1.Department head or dean uses automated excel sheets to calculate the number of student’s in the department.</a:t>
                      </a:r>
                      <a:endParaRPr sz="700">
                        <a:solidFill>
                          <a:schemeClr val="lt1"/>
                        </a:solidFill>
                      </a:endParaRPr>
                    </a:p>
                    <a:p>
                      <a:pPr marL="0" lvl="0" indent="0" algn="l" rtl="0">
                        <a:spcBef>
                          <a:spcPts val="0"/>
                        </a:spcBef>
                        <a:spcAft>
                          <a:spcPts val="0"/>
                        </a:spcAft>
                        <a:buNone/>
                      </a:pPr>
                      <a:r>
                        <a:rPr lang="en" sz="700" b="1">
                          <a:solidFill>
                            <a:schemeClr val="lt1"/>
                          </a:solidFill>
                        </a:rPr>
                        <a:t>MS Word:</a:t>
                      </a:r>
                      <a:endParaRPr sz="700" b="1">
                        <a:solidFill>
                          <a:schemeClr val="lt1"/>
                        </a:solidFill>
                      </a:endParaRPr>
                    </a:p>
                    <a:p>
                      <a:pPr marL="0" lvl="0" indent="0" algn="l" rtl="0">
                        <a:spcBef>
                          <a:spcPts val="0"/>
                        </a:spcBef>
                        <a:spcAft>
                          <a:spcPts val="0"/>
                        </a:spcAft>
                        <a:buNone/>
                      </a:pPr>
                      <a:r>
                        <a:rPr lang="en" sz="700">
                          <a:solidFill>
                            <a:schemeClr val="lt1"/>
                          </a:solidFill>
                        </a:rPr>
                        <a:t>1. Used to make report softcopies.</a:t>
                      </a:r>
                      <a:endParaRPr sz="700">
                        <a:solidFill>
                          <a:schemeClr val="lt1"/>
                        </a:solidFill>
                      </a:endParaRPr>
                    </a:p>
                    <a:p>
                      <a:pPr marL="0" lvl="0" indent="0" algn="l" rtl="0">
                        <a:spcBef>
                          <a:spcPts val="0"/>
                        </a:spcBef>
                        <a:spcAft>
                          <a:spcPts val="0"/>
                        </a:spcAft>
                        <a:buNone/>
                      </a:pPr>
                      <a:endParaRPr sz="700">
                        <a:solidFill>
                          <a:schemeClr val="lt1"/>
                        </a:solidFill>
                      </a:endParaRPr>
                    </a:p>
                    <a:p>
                      <a:pPr marL="0" lvl="0" indent="0" algn="l" rtl="0">
                        <a:spcBef>
                          <a:spcPts val="0"/>
                        </a:spcBef>
                        <a:spcAft>
                          <a:spcPts val="0"/>
                        </a:spcAft>
                        <a:buNone/>
                      </a:pPr>
                      <a:endParaRPr sz="700">
                        <a:solidFill>
                          <a:schemeClr val="lt1"/>
                        </a:solidFill>
                      </a:endParaRPr>
                    </a:p>
                  </a:txBody>
                  <a:tcPr marL="91425" marR="91425" marT="91425" marB="91425"/>
                </a:tc>
                <a:tc>
                  <a:txBody>
                    <a:bodyPr/>
                    <a:lstStyle/>
                    <a:p>
                      <a:pPr marL="0" lvl="0" indent="0" algn="l" rtl="0">
                        <a:spcBef>
                          <a:spcPts val="0"/>
                        </a:spcBef>
                        <a:spcAft>
                          <a:spcPts val="0"/>
                        </a:spcAft>
                        <a:buNone/>
                      </a:pPr>
                      <a:r>
                        <a:rPr lang="en" sz="700" b="1">
                          <a:solidFill>
                            <a:schemeClr val="lt1"/>
                          </a:solidFill>
                        </a:rPr>
                        <a:t>IRAS database</a:t>
                      </a:r>
                      <a:endParaRPr sz="700" b="1">
                        <a:solidFill>
                          <a:schemeClr val="lt1"/>
                        </a:solidFill>
                      </a:endParaRPr>
                    </a:p>
                    <a:p>
                      <a:pPr marL="0" lvl="0" indent="0" algn="l" rtl="0">
                        <a:spcBef>
                          <a:spcPts val="0"/>
                        </a:spcBef>
                        <a:spcAft>
                          <a:spcPts val="0"/>
                        </a:spcAft>
                        <a:buNone/>
                      </a:pPr>
                      <a:r>
                        <a:rPr lang="en" sz="700">
                          <a:solidFill>
                            <a:schemeClr val="lt1"/>
                          </a:solidFill>
                        </a:rPr>
                        <a:t>1. Records of students’ enrollment in the department. </a:t>
                      </a:r>
                      <a:endParaRPr sz="700">
                        <a:solidFill>
                          <a:schemeClr val="lt1"/>
                        </a:solidFill>
                      </a:endParaRPr>
                    </a:p>
                    <a:p>
                      <a:pPr marL="0" lvl="0" indent="0" algn="l" rtl="0">
                        <a:spcBef>
                          <a:spcPts val="0"/>
                        </a:spcBef>
                        <a:spcAft>
                          <a:spcPts val="0"/>
                        </a:spcAft>
                        <a:buNone/>
                      </a:pPr>
                      <a:r>
                        <a:rPr lang="en" sz="700" b="1">
                          <a:solidFill>
                            <a:schemeClr val="lt1"/>
                          </a:solidFill>
                        </a:rPr>
                        <a:t>SPM database:</a:t>
                      </a:r>
                      <a:endParaRPr sz="700" b="1">
                        <a:solidFill>
                          <a:schemeClr val="lt1"/>
                        </a:solidFill>
                      </a:endParaRPr>
                    </a:p>
                    <a:p>
                      <a:pPr marL="0" lvl="0" indent="0" algn="l" rtl="0">
                        <a:spcBef>
                          <a:spcPts val="0"/>
                        </a:spcBef>
                        <a:spcAft>
                          <a:spcPts val="0"/>
                        </a:spcAft>
                        <a:buNone/>
                      </a:pPr>
                      <a:r>
                        <a:rPr lang="en" sz="700">
                          <a:solidFill>
                            <a:schemeClr val="lt1"/>
                          </a:solidFill>
                        </a:rPr>
                        <a:t>1.  Records of students’ enrollment for all the departments.</a:t>
                      </a:r>
                      <a:endParaRPr sz="700">
                        <a:solidFill>
                          <a:schemeClr val="lt1"/>
                        </a:solidFill>
                      </a:endParaRPr>
                    </a:p>
                    <a:p>
                      <a:pPr marL="0" lvl="0" indent="0" algn="l" rtl="0">
                        <a:spcBef>
                          <a:spcPts val="0"/>
                        </a:spcBef>
                        <a:spcAft>
                          <a:spcPts val="0"/>
                        </a:spcAft>
                        <a:buNone/>
                      </a:pPr>
                      <a:endParaRPr sz="700">
                        <a:solidFill>
                          <a:schemeClr val="lt1"/>
                        </a:solidFill>
                      </a:endParaRPr>
                    </a:p>
                    <a:p>
                      <a:pPr marL="0" lvl="0" indent="0" algn="l" rtl="0">
                        <a:spcBef>
                          <a:spcPts val="0"/>
                        </a:spcBef>
                        <a:spcAft>
                          <a:spcPts val="0"/>
                        </a:spcAft>
                        <a:buNone/>
                      </a:pPr>
                      <a:endParaRPr sz="700">
                        <a:solidFill>
                          <a:schemeClr val="lt1"/>
                        </a:solidFill>
                      </a:endParaRPr>
                    </a:p>
                  </a:txBody>
                  <a:tcPr marL="91425" marR="91425" marT="91425" marB="91425"/>
                </a:tc>
                <a:tc>
                  <a:txBody>
                    <a:bodyPr/>
                    <a:lstStyle/>
                    <a:p>
                      <a:pPr marL="0" lvl="0" indent="0" algn="l" rtl="0">
                        <a:spcBef>
                          <a:spcPts val="0"/>
                        </a:spcBef>
                        <a:spcAft>
                          <a:spcPts val="0"/>
                        </a:spcAft>
                        <a:buNone/>
                      </a:pPr>
                      <a:r>
                        <a:rPr lang="en" sz="700" b="1">
                          <a:solidFill>
                            <a:schemeClr val="lt1"/>
                          </a:solidFill>
                        </a:rPr>
                        <a:t>Internet/Mail:</a:t>
                      </a:r>
                      <a:endParaRPr sz="700" b="1">
                        <a:solidFill>
                          <a:schemeClr val="lt1"/>
                        </a:solidFill>
                      </a:endParaRPr>
                    </a:p>
                    <a:p>
                      <a:pPr marL="0" lvl="0" indent="0" algn="l" rtl="0">
                        <a:spcBef>
                          <a:spcPts val="0"/>
                        </a:spcBef>
                        <a:spcAft>
                          <a:spcPts val="0"/>
                        </a:spcAft>
                        <a:buNone/>
                      </a:pPr>
                      <a:r>
                        <a:rPr lang="en" sz="700">
                          <a:solidFill>
                            <a:schemeClr val="lt1"/>
                          </a:solidFill>
                        </a:rPr>
                        <a:t>1. An Online platform (such as Google Sheets) may be used for processing the student information data spreadsheet.</a:t>
                      </a:r>
                      <a:endParaRPr sz="700">
                        <a:solidFill>
                          <a:schemeClr val="lt1"/>
                        </a:solidFill>
                      </a:endParaRPr>
                    </a:p>
                    <a:p>
                      <a:pPr marL="0" lvl="0" indent="0" algn="l" rtl="0">
                        <a:spcBef>
                          <a:spcPts val="0"/>
                        </a:spcBef>
                        <a:spcAft>
                          <a:spcPts val="0"/>
                        </a:spcAft>
                        <a:buNone/>
                      </a:pPr>
                      <a:r>
                        <a:rPr lang="en" sz="700">
                          <a:solidFill>
                            <a:schemeClr val="lt1"/>
                          </a:solidFill>
                        </a:rPr>
                        <a:t>2. Internet to access to SPM</a:t>
                      </a:r>
                      <a:endParaRPr sz="700">
                        <a:solidFill>
                          <a:schemeClr val="lt1"/>
                        </a:solidFill>
                      </a:endParaRPr>
                    </a:p>
                    <a:p>
                      <a:pPr marL="0" lvl="0" indent="0" algn="l" rtl="0">
                        <a:spcBef>
                          <a:spcPts val="0"/>
                        </a:spcBef>
                        <a:spcAft>
                          <a:spcPts val="0"/>
                        </a:spcAft>
                        <a:buNone/>
                      </a:pPr>
                      <a:endParaRPr sz="700">
                        <a:solidFill>
                          <a:schemeClr val="lt1"/>
                        </a:solidFill>
                      </a:endParaRPr>
                    </a:p>
                    <a:p>
                      <a:pPr marL="0" lvl="0" indent="0" algn="l" rtl="0">
                        <a:spcBef>
                          <a:spcPts val="0"/>
                        </a:spcBef>
                        <a:spcAft>
                          <a:spcPts val="0"/>
                        </a:spcAft>
                        <a:buNone/>
                      </a:pPr>
                      <a:endParaRPr sz="700">
                        <a:solidFill>
                          <a:schemeClr val="lt1"/>
                        </a:solidFill>
                      </a:endParaRPr>
                    </a:p>
                  </a:txBody>
                  <a:tcPr marL="91425" marR="91425" marT="91425" marB="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latin typeface="Arial"/>
                <a:ea typeface="Arial"/>
                <a:cs typeface="Arial"/>
                <a:sym typeface="Arial"/>
              </a:rPr>
              <a:t>PROCESS DIAGRAM (TO-BE)</a:t>
            </a:r>
            <a:endParaRPr sz="3500"/>
          </a:p>
        </p:txBody>
      </p:sp>
      <p:pic>
        <p:nvPicPr>
          <p:cNvPr id="218" name="Google Shape;218;p27"/>
          <p:cNvPicPr preferRelativeResize="0"/>
          <p:nvPr/>
        </p:nvPicPr>
        <p:blipFill>
          <a:blip r:embed="rId3">
            <a:alphaModFix/>
          </a:blip>
          <a:stretch>
            <a:fillRect/>
          </a:stretch>
        </p:blipFill>
        <p:spPr>
          <a:xfrm>
            <a:off x="1752600" y="962925"/>
            <a:ext cx="6128678" cy="3530850"/>
          </a:xfrm>
          <a:prstGeom prst="rect">
            <a:avLst/>
          </a:prstGeom>
          <a:noFill/>
          <a:ln w="28575" cap="flat" cmpd="sng">
            <a:solidFill>
              <a:schemeClr val="lt2"/>
            </a:solidFill>
            <a:prstDash val="solid"/>
            <a:round/>
            <a:headEnd type="none" w="sm" len="sm"/>
            <a:tailEnd type="none" w="sm" len="sm"/>
          </a:ln>
        </p:spPr>
      </p:pic>
      <p:sp>
        <p:nvSpPr>
          <p:cNvPr id="219" name="Google Shape;219;p27"/>
          <p:cNvSpPr txBox="1"/>
          <p:nvPr/>
        </p:nvSpPr>
        <p:spPr>
          <a:xfrm>
            <a:off x="1883650" y="4633100"/>
            <a:ext cx="6128700" cy="861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None/>
            </a:pPr>
            <a:r>
              <a:rPr lang="en" sz="1000" b="1">
                <a:solidFill>
                  <a:schemeClr val="lt1"/>
                </a:solidFill>
              </a:rPr>
              <a:t>Figure 2.12: Process diagram for Map Course Outcomes (COs) to Program Learning Outcomes (PLOs)</a:t>
            </a:r>
            <a:endParaRPr sz="1000" b="1">
              <a:solidFill>
                <a:schemeClr val="lt1"/>
              </a:solidFill>
            </a:endParaRPr>
          </a:p>
          <a:p>
            <a:pPr marL="0" lvl="0" indent="0" algn="ctr" rtl="0">
              <a:lnSpc>
                <a:spcPct val="115000"/>
              </a:lnSpc>
              <a:spcBef>
                <a:spcPts val="1200"/>
              </a:spcBef>
              <a:spcAft>
                <a:spcPts val="1200"/>
              </a:spcAft>
              <a:buNone/>
            </a:pPr>
            <a:r>
              <a:rPr lang="en" sz="1100" b="1">
                <a:solidFill>
                  <a:schemeClr val="lt1"/>
                </a:solidFill>
              </a:rPr>
              <a:t> </a:t>
            </a:r>
            <a:endParaRPr sz="1100" b="1">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28"/>
          <p:cNvPicPr preferRelativeResize="0"/>
          <p:nvPr/>
        </p:nvPicPr>
        <p:blipFill>
          <a:blip r:embed="rId3">
            <a:alphaModFix/>
          </a:blip>
          <a:stretch>
            <a:fillRect/>
          </a:stretch>
        </p:blipFill>
        <p:spPr>
          <a:xfrm>
            <a:off x="1722950" y="322550"/>
            <a:ext cx="6042575" cy="3826275"/>
          </a:xfrm>
          <a:prstGeom prst="rect">
            <a:avLst/>
          </a:prstGeom>
          <a:noFill/>
          <a:ln w="28575" cap="flat" cmpd="sng">
            <a:solidFill>
              <a:schemeClr val="accent1"/>
            </a:solidFill>
            <a:prstDash val="solid"/>
            <a:round/>
            <a:headEnd type="none" w="sm" len="sm"/>
            <a:tailEnd type="none" w="sm" len="sm"/>
          </a:ln>
        </p:spPr>
      </p:pic>
      <p:sp>
        <p:nvSpPr>
          <p:cNvPr id="225" name="Google Shape;225;p28"/>
          <p:cNvSpPr txBox="1"/>
          <p:nvPr/>
        </p:nvSpPr>
        <p:spPr>
          <a:xfrm>
            <a:off x="903050" y="4371325"/>
            <a:ext cx="7865700" cy="338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1000" b="1">
                <a:solidFill>
                  <a:schemeClr val="lt1"/>
                </a:solidFill>
              </a:rPr>
              <a:t>Figure 2.13: Process diagram for Check Number of student enrollment in a department from SPM</a:t>
            </a:r>
            <a:endParaRPr sz="1000" b="1">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9"/>
          <p:cNvPicPr preferRelativeResize="0"/>
          <p:nvPr/>
        </p:nvPicPr>
        <p:blipFill>
          <a:blip r:embed="rId3">
            <a:alphaModFix/>
          </a:blip>
          <a:stretch>
            <a:fillRect/>
          </a:stretch>
        </p:blipFill>
        <p:spPr>
          <a:xfrm>
            <a:off x="1853825" y="139300"/>
            <a:ext cx="6168975" cy="4276725"/>
          </a:xfrm>
          <a:prstGeom prst="rect">
            <a:avLst/>
          </a:prstGeom>
          <a:noFill/>
          <a:ln w="28575" cap="flat" cmpd="sng">
            <a:solidFill>
              <a:schemeClr val="accent1"/>
            </a:solidFill>
            <a:prstDash val="solid"/>
            <a:round/>
            <a:headEnd type="none" w="sm" len="sm"/>
            <a:tailEnd type="none" w="sm" len="sm"/>
          </a:ln>
        </p:spPr>
      </p:pic>
      <p:sp>
        <p:nvSpPr>
          <p:cNvPr id="231" name="Google Shape;231;p29"/>
          <p:cNvSpPr txBox="1"/>
          <p:nvPr/>
        </p:nvSpPr>
        <p:spPr>
          <a:xfrm>
            <a:off x="392625" y="4416025"/>
            <a:ext cx="8533200" cy="515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1000" b="1">
                <a:solidFill>
                  <a:schemeClr val="lt1"/>
                </a:solidFill>
              </a:rPr>
              <a:t>Figure 2.19: Process diagram for View Records OBE Marksheets, Course Assessment Reports over a time period for inspection and analysis of student performance trend from SPM</a:t>
            </a:r>
            <a:endParaRPr sz="1000" b="1">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p:nvPr>
        </p:nvSpPr>
        <p:spPr>
          <a:xfrm>
            <a:off x="907150" y="-59675"/>
            <a:ext cx="2406300" cy="65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600" b="1">
                <a:solidFill>
                  <a:srgbClr val="EBEBEB"/>
                </a:solidFill>
                <a:latin typeface="Arial"/>
                <a:ea typeface="Arial"/>
                <a:cs typeface="Arial"/>
                <a:sym typeface="Arial"/>
              </a:rPr>
              <a:t>ERD</a:t>
            </a:r>
            <a:endParaRPr/>
          </a:p>
        </p:txBody>
      </p:sp>
      <p:pic>
        <p:nvPicPr>
          <p:cNvPr id="237" name="Google Shape;237;p30"/>
          <p:cNvPicPr preferRelativeResize="0"/>
          <p:nvPr/>
        </p:nvPicPr>
        <p:blipFill rotWithShape="1">
          <a:blip r:embed="rId3">
            <a:alphaModFix/>
          </a:blip>
          <a:srcRect t="34515" r="5970" b="10073"/>
          <a:stretch/>
        </p:blipFill>
        <p:spPr>
          <a:xfrm>
            <a:off x="2359525" y="274838"/>
            <a:ext cx="5872659" cy="4698527"/>
          </a:xfrm>
          <a:prstGeom prst="rect">
            <a:avLst/>
          </a:prstGeom>
          <a:noFill/>
          <a:ln w="28575" cap="flat" cmpd="sng">
            <a:solidFill>
              <a:schemeClr val="lt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xfrm>
            <a:off x="996500" y="45025"/>
            <a:ext cx="3034500" cy="4833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 sz="1960" b="1">
                <a:latin typeface="Arial"/>
                <a:ea typeface="Arial"/>
                <a:cs typeface="Arial"/>
                <a:sym typeface="Arial"/>
              </a:rPr>
              <a:t>RELATIONAL SCHEMA</a:t>
            </a:r>
            <a:endParaRPr sz="1960" b="1">
              <a:latin typeface="Arial"/>
              <a:ea typeface="Arial"/>
              <a:cs typeface="Arial"/>
              <a:sym typeface="Arial"/>
            </a:endParaRPr>
          </a:p>
          <a:p>
            <a:pPr marL="0" lvl="0" indent="0" algn="l" rtl="0">
              <a:lnSpc>
                <a:spcPct val="115000"/>
              </a:lnSpc>
              <a:spcBef>
                <a:spcPts val="1200"/>
              </a:spcBef>
              <a:spcAft>
                <a:spcPts val="0"/>
              </a:spcAft>
              <a:buSzPts val="990"/>
              <a:buNone/>
            </a:pPr>
            <a:endParaRPr sz="2860"/>
          </a:p>
        </p:txBody>
      </p:sp>
      <p:pic>
        <p:nvPicPr>
          <p:cNvPr id="243" name="Google Shape;243;p31"/>
          <p:cNvPicPr preferRelativeResize="0"/>
          <p:nvPr/>
        </p:nvPicPr>
        <p:blipFill rotWithShape="1">
          <a:blip r:embed="rId3">
            <a:alphaModFix/>
          </a:blip>
          <a:srcRect b="25233"/>
          <a:stretch/>
        </p:blipFill>
        <p:spPr>
          <a:xfrm>
            <a:off x="2154800" y="452125"/>
            <a:ext cx="5121999" cy="4517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solidFill>
                  <a:srgbClr val="EBEBEB"/>
                </a:solidFill>
                <a:latin typeface="Arial"/>
                <a:ea typeface="Arial"/>
                <a:cs typeface="Arial"/>
                <a:sym typeface="Arial"/>
              </a:rPr>
              <a:t>Prepared by </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marR="368300" lvl="0" indent="0" algn="l" rtl="0">
              <a:spcBef>
                <a:spcPts val="0"/>
              </a:spcBef>
              <a:spcAft>
                <a:spcPts val="0"/>
              </a:spcAft>
              <a:buNone/>
            </a:pPr>
            <a:r>
              <a:rPr lang="en" sz="1800">
                <a:latin typeface="Arial"/>
                <a:ea typeface="Arial"/>
                <a:cs typeface="Arial"/>
                <a:sym typeface="Arial"/>
              </a:rPr>
              <a:t>Muhammad fahimul huq     1610044</a:t>
            </a:r>
            <a:endParaRPr sz="1800">
              <a:latin typeface="Arial"/>
              <a:ea typeface="Arial"/>
              <a:cs typeface="Arial"/>
              <a:sym typeface="Arial"/>
            </a:endParaRPr>
          </a:p>
          <a:p>
            <a:pPr marL="0" marR="368300" lvl="0" indent="0" algn="l" rtl="0">
              <a:spcBef>
                <a:spcPts val="0"/>
              </a:spcBef>
              <a:spcAft>
                <a:spcPts val="0"/>
              </a:spcAft>
              <a:buNone/>
            </a:pPr>
            <a:r>
              <a:rPr lang="en" sz="1800">
                <a:latin typeface="Arial"/>
                <a:ea typeface="Arial"/>
                <a:cs typeface="Arial"/>
                <a:sym typeface="Arial"/>
              </a:rPr>
              <a:t>Shoban Bhowmik    		 1930533</a:t>
            </a:r>
            <a:endParaRPr sz="1800">
              <a:latin typeface="Arial"/>
              <a:ea typeface="Arial"/>
              <a:cs typeface="Arial"/>
              <a:sym typeface="Arial"/>
            </a:endParaRPr>
          </a:p>
          <a:p>
            <a:pPr marL="0" marR="368300" lvl="0" indent="0" algn="l" rtl="0">
              <a:spcBef>
                <a:spcPts val="0"/>
              </a:spcBef>
              <a:spcAft>
                <a:spcPts val="0"/>
              </a:spcAft>
              <a:buNone/>
            </a:pPr>
            <a:r>
              <a:rPr lang="en" sz="1800">
                <a:latin typeface="Arial"/>
                <a:ea typeface="Arial"/>
                <a:cs typeface="Arial"/>
                <a:sym typeface="Arial"/>
              </a:rPr>
              <a:t>Airin Sikder Onamika 		 1822098</a:t>
            </a:r>
            <a:endParaRPr sz="1800">
              <a:latin typeface="Arial"/>
              <a:ea typeface="Arial"/>
              <a:cs typeface="Arial"/>
              <a:sym typeface="Arial"/>
            </a:endParaRPr>
          </a:p>
          <a:p>
            <a:pPr marL="0" marR="368300" lvl="0" indent="0" algn="l" rtl="0">
              <a:spcBef>
                <a:spcPts val="0"/>
              </a:spcBef>
              <a:spcAft>
                <a:spcPts val="0"/>
              </a:spcAft>
              <a:buNone/>
            </a:pPr>
            <a:r>
              <a:rPr lang="en" sz="1800">
                <a:latin typeface="Arial"/>
                <a:ea typeface="Arial"/>
                <a:cs typeface="Arial"/>
                <a:sym typeface="Arial"/>
              </a:rPr>
              <a:t>Kazi Tokir Ahmed Shawon  1821890</a:t>
            </a:r>
            <a:endParaRPr sz="1800">
              <a:latin typeface="Arial"/>
              <a:ea typeface="Arial"/>
              <a:cs typeface="Arial"/>
              <a:sym typeface="Arial"/>
            </a:endParaRPr>
          </a:p>
          <a:p>
            <a:pPr marL="0" marR="36830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917950" y="66550"/>
            <a:ext cx="3274500" cy="57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NORMALIZATION</a:t>
            </a:r>
            <a:endParaRPr b="1"/>
          </a:p>
        </p:txBody>
      </p:sp>
      <p:pic>
        <p:nvPicPr>
          <p:cNvPr id="249" name="Google Shape;249;p32"/>
          <p:cNvPicPr preferRelativeResize="0"/>
          <p:nvPr/>
        </p:nvPicPr>
        <p:blipFill>
          <a:blip r:embed="rId3">
            <a:alphaModFix/>
          </a:blip>
          <a:stretch>
            <a:fillRect/>
          </a:stretch>
        </p:blipFill>
        <p:spPr>
          <a:xfrm>
            <a:off x="1467650" y="574150"/>
            <a:ext cx="5992399" cy="4416950"/>
          </a:xfrm>
          <a:prstGeom prst="rect">
            <a:avLst/>
          </a:prstGeom>
          <a:noFill/>
          <a:ln w="28575" cap="flat" cmpd="sng">
            <a:solidFill>
              <a:schemeClr val="lt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title"/>
          </p:nvPr>
        </p:nvSpPr>
        <p:spPr>
          <a:xfrm>
            <a:off x="1349850" y="747125"/>
            <a:ext cx="1097700" cy="58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1NF</a:t>
            </a:r>
            <a:endParaRPr/>
          </a:p>
        </p:txBody>
      </p:sp>
      <p:pic>
        <p:nvPicPr>
          <p:cNvPr id="255" name="Google Shape;255;p33"/>
          <p:cNvPicPr preferRelativeResize="0"/>
          <p:nvPr/>
        </p:nvPicPr>
        <p:blipFill>
          <a:blip r:embed="rId3">
            <a:alphaModFix/>
          </a:blip>
          <a:stretch>
            <a:fillRect/>
          </a:stretch>
        </p:blipFill>
        <p:spPr>
          <a:xfrm>
            <a:off x="152400" y="1683550"/>
            <a:ext cx="8839198" cy="1191306"/>
          </a:xfrm>
          <a:prstGeom prst="rect">
            <a:avLst/>
          </a:prstGeom>
          <a:noFill/>
          <a:ln w="28575" cap="flat" cmpd="sng">
            <a:solidFill>
              <a:schemeClr val="lt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4"/>
          <p:cNvSpPr txBox="1">
            <a:spLocks noGrp="1"/>
          </p:cNvSpPr>
          <p:nvPr>
            <p:ph type="title"/>
          </p:nvPr>
        </p:nvSpPr>
        <p:spPr>
          <a:xfrm>
            <a:off x="1127350" y="143975"/>
            <a:ext cx="2498100" cy="62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2NF</a:t>
            </a:r>
            <a:endParaRPr/>
          </a:p>
        </p:txBody>
      </p:sp>
      <p:pic>
        <p:nvPicPr>
          <p:cNvPr id="261" name="Google Shape;261;p34"/>
          <p:cNvPicPr preferRelativeResize="0"/>
          <p:nvPr/>
        </p:nvPicPr>
        <p:blipFill>
          <a:blip r:embed="rId3">
            <a:alphaModFix/>
          </a:blip>
          <a:stretch>
            <a:fillRect/>
          </a:stretch>
        </p:blipFill>
        <p:spPr>
          <a:xfrm>
            <a:off x="2259550" y="367752"/>
            <a:ext cx="5622002" cy="4605599"/>
          </a:xfrm>
          <a:prstGeom prst="rect">
            <a:avLst/>
          </a:prstGeom>
          <a:noFill/>
          <a:ln w="28575" cap="flat" cmpd="sng">
            <a:solidFill>
              <a:schemeClr val="accent1"/>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txBox="1">
            <a:spLocks noGrp="1"/>
          </p:cNvSpPr>
          <p:nvPr>
            <p:ph type="title"/>
          </p:nvPr>
        </p:nvSpPr>
        <p:spPr>
          <a:xfrm>
            <a:off x="1297500" y="393750"/>
            <a:ext cx="796500" cy="57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3NF</a:t>
            </a:r>
            <a:endParaRPr/>
          </a:p>
        </p:txBody>
      </p:sp>
      <p:pic>
        <p:nvPicPr>
          <p:cNvPr id="267" name="Google Shape;267;p35"/>
          <p:cNvPicPr preferRelativeResize="0"/>
          <p:nvPr/>
        </p:nvPicPr>
        <p:blipFill>
          <a:blip r:embed="rId3">
            <a:alphaModFix/>
          </a:blip>
          <a:stretch>
            <a:fillRect/>
          </a:stretch>
        </p:blipFill>
        <p:spPr>
          <a:xfrm>
            <a:off x="4457625" y="393750"/>
            <a:ext cx="3490700" cy="1844250"/>
          </a:xfrm>
          <a:prstGeom prst="rect">
            <a:avLst/>
          </a:prstGeom>
          <a:noFill/>
          <a:ln>
            <a:noFill/>
          </a:ln>
        </p:spPr>
      </p:pic>
      <p:pic>
        <p:nvPicPr>
          <p:cNvPr id="268" name="Google Shape;268;p35"/>
          <p:cNvPicPr preferRelativeResize="0"/>
          <p:nvPr/>
        </p:nvPicPr>
        <p:blipFill>
          <a:blip r:embed="rId4">
            <a:alphaModFix/>
          </a:blip>
          <a:stretch>
            <a:fillRect/>
          </a:stretch>
        </p:blipFill>
        <p:spPr>
          <a:xfrm>
            <a:off x="1775825" y="2238000"/>
            <a:ext cx="6853098" cy="2600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p:nvPr/>
        </p:nvSpPr>
        <p:spPr>
          <a:xfrm>
            <a:off x="889950" y="2296900"/>
            <a:ext cx="678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BCNF :</a:t>
            </a:r>
            <a:endParaRPr>
              <a:solidFill>
                <a:schemeClr val="lt1"/>
              </a:solidFill>
              <a:latin typeface="Lato"/>
              <a:ea typeface="Lato"/>
              <a:cs typeface="Lato"/>
              <a:sym typeface="Lato"/>
            </a:endParaRPr>
          </a:p>
        </p:txBody>
      </p:sp>
      <p:pic>
        <p:nvPicPr>
          <p:cNvPr id="274" name="Google Shape;274;p36"/>
          <p:cNvPicPr preferRelativeResize="0"/>
          <p:nvPr/>
        </p:nvPicPr>
        <p:blipFill>
          <a:blip r:embed="rId3">
            <a:alphaModFix/>
          </a:blip>
          <a:stretch>
            <a:fillRect/>
          </a:stretch>
        </p:blipFill>
        <p:spPr>
          <a:xfrm>
            <a:off x="1308775" y="296375"/>
            <a:ext cx="6781800" cy="1666875"/>
          </a:xfrm>
          <a:prstGeom prst="rect">
            <a:avLst/>
          </a:prstGeom>
          <a:noFill/>
          <a:ln>
            <a:noFill/>
          </a:ln>
        </p:spPr>
      </p:pic>
      <p:pic>
        <p:nvPicPr>
          <p:cNvPr id="275" name="Google Shape;275;p36"/>
          <p:cNvPicPr preferRelativeResize="0"/>
          <p:nvPr/>
        </p:nvPicPr>
        <p:blipFill>
          <a:blip r:embed="rId4">
            <a:alphaModFix/>
          </a:blip>
          <a:stretch>
            <a:fillRect/>
          </a:stretch>
        </p:blipFill>
        <p:spPr>
          <a:xfrm>
            <a:off x="1408788" y="3163625"/>
            <a:ext cx="6581775" cy="876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Language use</a:t>
            </a:r>
            <a:endParaRPr b="1"/>
          </a:p>
        </p:txBody>
      </p:sp>
      <p:sp>
        <p:nvSpPr>
          <p:cNvPr id="281" name="Google Shape;281;p3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200" b="1"/>
              <a:t>Front end:</a:t>
            </a:r>
            <a:endParaRPr sz="2200" b="1"/>
          </a:p>
          <a:p>
            <a:pPr marL="0" lvl="0" indent="0" algn="l" rtl="0">
              <a:spcBef>
                <a:spcPts val="1200"/>
              </a:spcBef>
              <a:spcAft>
                <a:spcPts val="0"/>
              </a:spcAft>
              <a:buNone/>
            </a:pPr>
            <a:r>
              <a:rPr lang="en" sz="1600"/>
              <a:t>HTML, CSS, Bootstrap </a:t>
            </a:r>
            <a:endParaRPr sz="2200" b="1"/>
          </a:p>
          <a:p>
            <a:pPr marL="0" lvl="0" indent="0" algn="l" rtl="0">
              <a:spcBef>
                <a:spcPts val="1200"/>
              </a:spcBef>
              <a:spcAft>
                <a:spcPts val="0"/>
              </a:spcAft>
              <a:buNone/>
            </a:pPr>
            <a:r>
              <a:rPr lang="en" sz="2200" b="1"/>
              <a:t>Database:</a:t>
            </a:r>
            <a:endParaRPr sz="2200" b="1"/>
          </a:p>
          <a:p>
            <a:pPr marL="0" lvl="0" indent="0" algn="l" rtl="0">
              <a:spcBef>
                <a:spcPts val="1200"/>
              </a:spcBef>
              <a:spcAft>
                <a:spcPts val="0"/>
              </a:spcAft>
              <a:buNone/>
            </a:pPr>
            <a:r>
              <a:rPr lang="en" sz="1600"/>
              <a:t>MySQL</a:t>
            </a:r>
            <a:endParaRPr sz="2200" b="1"/>
          </a:p>
          <a:p>
            <a:pPr marL="0" lvl="0" indent="0" algn="l" rtl="0">
              <a:spcBef>
                <a:spcPts val="1200"/>
              </a:spcBef>
              <a:spcAft>
                <a:spcPts val="0"/>
              </a:spcAft>
              <a:buNone/>
            </a:pPr>
            <a:r>
              <a:rPr lang="en" sz="2200" b="1"/>
              <a:t>Backend:</a:t>
            </a:r>
            <a:endParaRPr sz="1600"/>
          </a:p>
          <a:p>
            <a:pPr marL="0" lvl="0" indent="0" algn="l" rtl="0">
              <a:spcBef>
                <a:spcPts val="1200"/>
              </a:spcBef>
              <a:spcAft>
                <a:spcPts val="0"/>
              </a:spcAft>
              <a:buNone/>
            </a:pPr>
            <a:r>
              <a:rPr lang="en" sz="1600"/>
              <a:t>PHP,laravel</a:t>
            </a:r>
            <a:endParaRPr sz="1600"/>
          </a:p>
          <a:p>
            <a:pPr marL="0" lvl="0" indent="0" algn="l" rtl="0">
              <a:spcBef>
                <a:spcPts val="1200"/>
              </a:spcBef>
              <a:spcAft>
                <a:spcPts val="1200"/>
              </a:spcAft>
              <a:buNone/>
            </a:pP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txBox="1">
            <a:spLocks noGrp="1"/>
          </p:cNvSpPr>
          <p:nvPr>
            <p:ph type="title"/>
          </p:nvPr>
        </p:nvSpPr>
        <p:spPr>
          <a:xfrm>
            <a:off x="1297500" y="79650"/>
            <a:ext cx="7038900" cy="640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200" b="1">
                <a:latin typeface="Roboto"/>
                <a:ea typeface="Roboto"/>
                <a:cs typeface="Roboto"/>
                <a:sym typeface="Roboto"/>
              </a:rPr>
              <a:t>Implementation :</a:t>
            </a:r>
            <a:endParaRPr sz="3200" b="1"/>
          </a:p>
        </p:txBody>
      </p:sp>
      <p:pic>
        <p:nvPicPr>
          <p:cNvPr id="287" name="Google Shape;287;p38"/>
          <p:cNvPicPr preferRelativeResize="0"/>
          <p:nvPr/>
        </p:nvPicPr>
        <p:blipFill>
          <a:blip r:embed="rId3">
            <a:alphaModFix/>
          </a:blip>
          <a:stretch>
            <a:fillRect/>
          </a:stretch>
        </p:blipFill>
        <p:spPr>
          <a:xfrm>
            <a:off x="1338175" y="1550150"/>
            <a:ext cx="6957549" cy="2912775"/>
          </a:xfrm>
          <a:prstGeom prst="rect">
            <a:avLst/>
          </a:prstGeom>
          <a:noFill/>
          <a:ln w="28575" cap="flat" cmpd="sng">
            <a:solidFill>
              <a:schemeClr val="accent1"/>
            </a:solidFill>
            <a:prstDash val="solid"/>
            <a:round/>
            <a:headEnd type="none" w="sm" len="sm"/>
            <a:tailEnd type="none" w="sm" len="sm"/>
          </a:ln>
        </p:spPr>
      </p:pic>
      <p:sp>
        <p:nvSpPr>
          <p:cNvPr id="288" name="Google Shape;288;p38"/>
          <p:cNvSpPr txBox="1"/>
          <p:nvPr/>
        </p:nvSpPr>
        <p:spPr>
          <a:xfrm>
            <a:off x="1297500" y="934900"/>
            <a:ext cx="2748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Lato"/>
                <a:ea typeface="Lato"/>
                <a:cs typeface="Lato"/>
                <a:sym typeface="Lato"/>
              </a:rPr>
              <a:t>Registration page</a:t>
            </a:r>
            <a:endParaRPr sz="1600" b="1">
              <a:solidFill>
                <a:schemeClr val="l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39"/>
          <p:cNvPicPr preferRelativeResize="0"/>
          <p:nvPr/>
        </p:nvPicPr>
        <p:blipFill>
          <a:blip r:embed="rId3">
            <a:alphaModFix/>
          </a:blip>
          <a:stretch>
            <a:fillRect/>
          </a:stretch>
        </p:blipFill>
        <p:spPr>
          <a:xfrm>
            <a:off x="1205750" y="1552800"/>
            <a:ext cx="7615699" cy="3250425"/>
          </a:xfrm>
          <a:prstGeom prst="rect">
            <a:avLst/>
          </a:prstGeom>
          <a:noFill/>
          <a:ln w="28575" cap="flat" cmpd="sng">
            <a:solidFill>
              <a:schemeClr val="lt2"/>
            </a:solidFill>
            <a:prstDash val="solid"/>
            <a:round/>
            <a:headEnd type="none" w="sm" len="sm"/>
            <a:tailEnd type="none" w="sm" len="sm"/>
          </a:ln>
        </p:spPr>
      </p:pic>
      <p:sp>
        <p:nvSpPr>
          <p:cNvPr id="294" name="Google Shape;294;p39"/>
          <p:cNvSpPr txBox="1"/>
          <p:nvPr/>
        </p:nvSpPr>
        <p:spPr>
          <a:xfrm>
            <a:off x="1269500" y="839950"/>
            <a:ext cx="2761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Lato"/>
                <a:ea typeface="Lato"/>
                <a:cs typeface="Lato"/>
                <a:sym typeface="Lato"/>
              </a:rPr>
              <a:t>Login Page</a:t>
            </a:r>
            <a:endParaRPr sz="1600" b="1">
              <a:solidFill>
                <a:schemeClr val="l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0"/>
          <p:cNvSpPr txBox="1"/>
          <p:nvPr/>
        </p:nvSpPr>
        <p:spPr>
          <a:xfrm>
            <a:off x="1229400" y="0"/>
            <a:ext cx="4355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Lato"/>
                <a:ea typeface="Lato"/>
                <a:cs typeface="Lato"/>
                <a:sym typeface="Lato"/>
              </a:rPr>
              <a:t>Student Dashboard</a:t>
            </a:r>
            <a:endParaRPr sz="1600" b="1">
              <a:solidFill>
                <a:schemeClr val="lt1"/>
              </a:solidFill>
              <a:latin typeface="Lato"/>
              <a:ea typeface="Lato"/>
              <a:cs typeface="Lato"/>
              <a:sym typeface="Lato"/>
            </a:endParaRPr>
          </a:p>
        </p:txBody>
      </p:sp>
      <p:pic>
        <p:nvPicPr>
          <p:cNvPr id="300" name="Google Shape;300;p40"/>
          <p:cNvPicPr preferRelativeResize="0"/>
          <p:nvPr/>
        </p:nvPicPr>
        <p:blipFill>
          <a:blip r:embed="rId3">
            <a:alphaModFix/>
          </a:blip>
          <a:stretch>
            <a:fillRect/>
          </a:stretch>
        </p:blipFill>
        <p:spPr>
          <a:xfrm>
            <a:off x="1845375" y="532150"/>
            <a:ext cx="5966349" cy="2421900"/>
          </a:xfrm>
          <a:prstGeom prst="rect">
            <a:avLst/>
          </a:prstGeom>
          <a:noFill/>
          <a:ln>
            <a:noFill/>
          </a:ln>
        </p:spPr>
      </p:pic>
      <p:pic>
        <p:nvPicPr>
          <p:cNvPr id="301" name="Google Shape;301;p40"/>
          <p:cNvPicPr preferRelativeResize="0"/>
          <p:nvPr/>
        </p:nvPicPr>
        <p:blipFill>
          <a:blip r:embed="rId4">
            <a:alphaModFix/>
          </a:blip>
          <a:stretch>
            <a:fillRect/>
          </a:stretch>
        </p:blipFill>
        <p:spPr>
          <a:xfrm>
            <a:off x="1845375" y="2954050"/>
            <a:ext cx="5966350" cy="202697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1"/>
          <p:cNvSpPr txBox="1">
            <a:spLocks noGrp="1"/>
          </p:cNvSpPr>
          <p:nvPr>
            <p:ph type="title"/>
          </p:nvPr>
        </p:nvSpPr>
        <p:spPr>
          <a:xfrm>
            <a:off x="1145100" y="241350"/>
            <a:ext cx="2624100" cy="47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Overall Report Page:</a:t>
            </a:r>
            <a:endParaRPr sz="1600" b="1"/>
          </a:p>
        </p:txBody>
      </p:sp>
      <p:pic>
        <p:nvPicPr>
          <p:cNvPr id="307" name="Google Shape;307;p41"/>
          <p:cNvPicPr preferRelativeResize="0"/>
          <p:nvPr/>
        </p:nvPicPr>
        <p:blipFill>
          <a:blip r:embed="rId3">
            <a:alphaModFix/>
          </a:blip>
          <a:stretch>
            <a:fillRect/>
          </a:stretch>
        </p:blipFill>
        <p:spPr>
          <a:xfrm>
            <a:off x="1234600" y="1005450"/>
            <a:ext cx="7680800" cy="3581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990"/>
              <a:buNone/>
            </a:pPr>
            <a:r>
              <a:rPr lang="en" sz="3140">
                <a:latin typeface="Times New Roman"/>
                <a:ea typeface="Times New Roman"/>
                <a:cs typeface="Times New Roman"/>
                <a:sym typeface="Times New Roman"/>
              </a:rPr>
              <a:t>INTRODUCTION</a:t>
            </a:r>
            <a:endParaRPr sz="4940">
              <a:latin typeface="Arial"/>
              <a:ea typeface="Arial"/>
              <a:cs typeface="Arial"/>
              <a:sym typeface="Arial"/>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a:latin typeface="Arial"/>
                <a:ea typeface="Arial"/>
                <a:cs typeface="Arial"/>
                <a:sym typeface="Arial"/>
              </a:rPr>
              <a:t>Student progress monitoring is a practice that helps teachers continually evaluate the effectiveness of their learning and use student performance data to make more significant instructional decisions. If the rate at which a particular student is learning seems inadequate, the teacher can adjust the instruction. Our project seeks to create user-friendly software that will serve as a platform for many to improve the quality of education of students, faculty, and other members of the university and in advanced technology in the field of education. We believe that the information we have collected, evaluated, and equipped will lead to opportunities for greater advances in our education and will also make a significant contribution to computer science.</a:t>
            </a:r>
            <a:endParaRPr>
              <a:latin typeface="Arial"/>
              <a:ea typeface="Arial"/>
              <a:cs typeface="Arial"/>
              <a:sym typeface="Arial"/>
            </a:endParaRPr>
          </a:p>
          <a:p>
            <a:pPr marL="0" lvl="0" indent="0" algn="l" rtl="0">
              <a:spcBef>
                <a:spcPts val="1200"/>
              </a:spcBef>
              <a:spcAft>
                <a:spcPts val="1200"/>
              </a:spcAft>
              <a:buNone/>
            </a:pP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2"/>
          <p:cNvSpPr txBox="1"/>
          <p:nvPr/>
        </p:nvSpPr>
        <p:spPr>
          <a:xfrm>
            <a:off x="1229400" y="0"/>
            <a:ext cx="4355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Lato"/>
                <a:ea typeface="Lato"/>
                <a:cs typeface="Lato"/>
                <a:sym typeface="Lato"/>
              </a:rPr>
              <a:t>Faculty Dashboard</a:t>
            </a:r>
            <a:endParaRPr sz="1600" b="1">
              <a:solidFill>
                <a:schemeClr val="lt1"/>
              </a:solidFill>
              <a:latin typeface="Lato"/>
              <a:ea typeface="Lato"/>
              <a:cs typeface="Lato"/>
              <a:sym typeface="Lato"/>
            </a:endParaRPr>
          </a:p>
        </p:txBody>
      </p:sp>
      <p:pic>
        <p:nvPicPr>
          <p:cNvPr id="313" name="Google Shape;313;p42"/>
          <p:cNvPicPr preferRelativeResize="0"/>
          <p:nvPr/>
        </p:nvPicPr>
        <p:blipFill>
          <a:blip r:embed="rId3">
            <a:alphaModFix/>
          </a:blip>
          <a:stretch>
            <a:fillRect/>
          </a:stretch>
        </p:blipFill>
        <p:spPr>
          <a:xfrm>
            <a:off x="1306100" y="431100"/>
            <a:ext cx="6049499" cy="2845500"/>
          </a:xfrm>
          <a:prstGeom prst="rect">
            <a:avLst/>
          </a:prstGeom>
          <a:noFill/>
          <a:ln>
            <a:noFill/>
          </a:ln>
        </p:spPr>
      </p:pic>
      <p:pic>
        <p:nvPicPr>
          <p:cNvPr id="314" name="Google Shape;314;p42"/>
          <p:cNvPicPr preferRelativeResize="0"/>
          <p:nvPr/>
        </p:nvPicPr>
        <p:blipFill rotWithShape="1">
          <a:blip r:embed="rId4">
            <a:alphaModFix/>
          </a:blip>
          <a:srcRect r="537"/>
          <a:stretch/>
        </p:blipFill>
        <p:spPr>
          <a:xfrm>
            <a:off x="1338825" y="3276600"/>
            <a:ext cx="6016775" cy="1510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3"/>
          <p:cNvSpPr txBox="1">
            <a:spLocks noGrp="1"/>
          </p:cNvSpPr>
          <p:nvPr>
            <p:ph type="title"/>
          </p:nvPr>
        </p:nvSpPr>
        <p:spPr>
          <a:xfrm>
            <a:off x="1145100" y="241350"/>
            <a:ext cx="2624100" cy="47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Student Report Page:</a:t>
            </a:r>
            <a:endParaRPr sz="1600" b="1"/>
          </a:p>
        </p:txBody>
      </p:sp>
      <p:pic>
        <p:nvPicPr>
          <p:cNvPr id="320" name="Google Shape;320;p43"/>
          <p:cNvPicPr preferRelativeResize="0"/>
          <p:nvPr/>
        </p:nvPicPr>
        <p:blipFill>
          <a:blip r:embed="rId3">
            <a:alphaModFix/>
          </a:blip>
          <a:stretch>
            <a:fillRect/>
          </a:stretch>
        </p:blipFill>
        <p:spPr>
          <a:xfrm>
            <a:off x="1145100" y="935133"/>
            <a:ext cx="7706776" cy="3606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4"/>
          <p:cNvSpPr txBox="1">
            <a:spLocks noGrp="1"/>
          </p:cNvSpPr>
          <p:nvPr>
            <p:ph type="title"/>
          </p:nvPr>
        </p:nvSpPr>
        <p:spPr>
          <a:xfrm>
            <a:off x="1145100" y="241350"/>
            <a:ext cx="2624100" cy="47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Course Report Page:</a:t>
            </a:r>
            <a:endParaRPr sz="1600" b="1"/>
          </a:p>
        </p:txBody>
      </p:sp>
      <p:pic>
        <p:nvPicPr>
          <p:cNvPr id="326" name="Google Shape;326;p44"/>
          <p:cNvPicPr preferRelativeResize="0"/>
          <p:nvPr/>
        </p:nvPicPr>
        <p:blipFill rotWithShape="1">
          <a:blip r:embed="rId3">
            <a:alphaModFix/>
          </a:blip>
          <a:srcRect/>
          <a:stretch/>
        </p:blipFill>
        <p:spPr>
          <a:xfrm>
            <a:off x="1302600" y="715050"/>
            <a:ext cx="6733599" cy="2417574"/>
          </a:xfrm>
          <a:prstGeom prst="rect">
            <a:avLst/>
          </a:prstGeom>
          <a:noFill/>
          <a:ln>
            <a:noFill/>
          </a:ln>
        </p:spPr>
      </p:pic>
      <p:pic>
        <p:nvPicPr>
          <p:cNvPr id="327" name="Google Shape;327;p44"/>
          <p:cNvPicPr preferRelativeResize="0"/>
          <p:nvPr/>
        </p:nvPicPr>
        <p:blipFill>
          <a:blip r:embed="rId4">
            <a:alphaModFix/>
          </a:blip>
          <a:stretch>
            <a:fillRect/>
          </a:stretch>
        </p:blipFill>
        <p:spPr>
          <a:xfrm>
            <a:off x="1302599" y="3132625"/>
            <a:ext cx="6733599" cy="157679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5"/>
          <p:cNvSpPr txBox="1">
            <a:spLocks noGrp="1"/>
          </p:cNvSpPr>
          <p:nvPr>
            <p:ph type="title"/>
          </p:nvPr>
        </p:nvSpPr>
        <p:spPr>
          <a:xfrm>
            <a:off x="1145100" y="241350"/>
            <a:ext cx="3972300" cy="47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Higher Official Dashboard</a:t>
            </a:r>
            <a:endParaRPr sz="1600" b="1"/>
          </a:p>
        </p:txBody>
      </p:sp>
      <p:pic>
        <p:nvPicPr>
          <p:cNvPr id="333" name="Google Shape;333;p45"/>
          <p:cNvPicPr preferRelativeResize="0"/>
          <p:nvPr/>
        </p:nvPicPr>
        <p:blipFill rotWithShape="1">
          <a:blip r:embed="rId3">
            <a:alphaModFix/>
          </a:blip>
          <a:srcRect t="17999"/>
          <a:stretch/>
        </p:blipFill>
        <p:spPr>
          <a:xfrm>
            <a:off x="1291025" y="1365775"/>
            <a:ext cx="7334525" cy="3381325"/>
          </a:xfrm>
          <a:prstGeom prst="rect">
            <a:avLst/>
          </a:prstGeom>
          <a:noFill/>
          <a:ln>
            <a:noFill/>
          </a:ln>
        </p:spPr>
      </p:pic>
      <p:sp>
        <p:nvSpPr>
          <p:cNvPr id="334" name="Google Shape;334;p45"/>
          <p:cNvSpPr txBox="1">
            <a:spLocks noGrp="1"/>
          </p:cNvSpPr>
          <p:nvPr>
            <p:ph type="title"/>
          </p:nvPr>
        </p:nvSpPr>
        <p:spPr>
          <a:xfrm>
            <a:off x="1291025" y="892075"/>
            <a:ext cx="3972300" cy="47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Department Wise Students CGPA</a:t>
            </a:r>
            <a:endParaRPr sz="16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6"/>
          <p:cNvSpPr txBox="1">
            <a:spLocks noGrp="1"/>
          </p:cNvSpPr>
          <p:nvPr>
            <p:ph type="title"/>
          </p:nvPr>
        </p:nvSpPr>
        <p:spPr>
          <a:xfrm>
            <a:off x="1145100" y="241350"/>
            <a:ext cx="3972300" cy="47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School Wise Students CGPA</a:t>
            </a:r>
            <a:endParaRPr sz="1600" b="1"/>
          </a:p>
        </p:txBody>
      </p:sp>
      <p:pic>
        <p:nvPicPr>
          <p:cNvPr id="340" name="Google Shape;340;p46"/>
          <p:cNvPicPr preferRelativeResize="0"/>
          <p:nvPr/>
        </p:nvPicPr>
        <p:blipFill rotWithShape="1">
          <a:blip r:embed="rId3">
            <a:alphaModFix/>
          </a:blip>
          <a:srcRect t="16618"/>
          <a:stretch/>
        </p:blipFill>
        <p:spPr>
          <a:xfrm>
            <a:off x="1249800" y="1047025"/>
            <a:ext cx="7334525" cy="3438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7"/>
          <p:cNvSpPr txBox="1">
            <a:spLocks noGrp="1"/>
          </p:cNvSpPr>
          <p:nvPr>
            <p:ph type="title"/>
          </p:nvPr>
        </p:nvSpPr>
        <p:spPr>
          <a:xfrm>
            <a:off x="1145100" y="241350"/>
            <a:ext cx="3972300" cy="47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Program Wise Students CGPA</a:t>
            </a:r>
            <a:endParaRPr sz="1600" b="1"/>
          </a:p>
        </p:txBody>
      </p:sp>
      <p:pic>
        <p:nvPicPr>
          <p:cNvPr id="346" name="Google Shape;346;p47"/>
          <p:cNvPicPr preferRelativeResize="0"/>
          <p:nvPr/>
        </p:nvPicPr>
        <p:blipFill rotWithShape="1">
          <a:blip r:embed="rId3">
            <a:alphaModFix/>
          </a:blip>
          <a:srcRect t="16618"/>
          <a:stretch/>
        </p:blipFill>
        <p:spPr>
          <a:xfrm>
            <a:off x="1238675" y="994675"/>
            <a:ext cx="7334525" cy="3438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9"/>
          <p:cNvSpPr txBox="1">
            <a:spLocks noGrp="1"/>
          </p:cNvSpPr>
          <p:nvPr>
            <p:ph type="title"/>
          </p:nvPr>
        </p:nvSpPr>
        <p:spPr>
          <a:xfrm>
            <a:off x="1052550" y="210550"/>
            <a:ext cx="7038900" cy="50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860" b="1"/>
              <a:t>School Wise Student Enrollment Page</a:t>
            </a:r>
            <a:endParaRPr sz="1860" b="1"/>
          </a:p>
        </p:txBody>
      </p:sp>
      <p:pic>
        <p:nvPicPr>
          <p:cNvPr id="358" name="Google Shape;358;p49"/>
          <p:cNvPicPr preferRelativeResize="0"/>
          <p:nvPr/>
        </p:nvPicPr>
        <p:blipFill>
          <a:blip r:embed="rId3">
            <a:alphaModFix/>
          </a:blip>
          <a:stretch>
            <a:fillRect/>
          </a:stretch>
        </p:blipFill>
        <p:spPr>
          <a:xfrm>
            <a:off x="1102550" y="933125"/>
            <a:ext cx="7889049" cy="37083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0"/>
          <p:cNvSpPr txBox="1">
            <a:spLocks noGrp="1"/>
          </p:cNvSpPr>
          <p:nvPr>
            <p:ph type="title"/>
          </p:nvPr>
        </p:nvSpPr>
        <p:spPr>
          <a:xfrm>
            <a:off x="1052550" y="210550"/>
            <a:ext cx="7038900" cy="50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860" b="1"/>
              <a:t>Department Wise Student  Enrollment Page</a:t>
            </a:r>
            <a:endParaRPr sz="1860" b="1"/>
          </a:p>
        </p:txBody>
      </p:sp>
      <p:pic>
        <p:nvPicPr>
          <p:cNvPr id="364" name="Google Shape;364;p50"/>
          <p:cNvPicPr preferRelativeResize="0"/>
          <p:nvPr/>
        </p:nvPicPr>
        <p:blipFill>
          <a:blip r:embed="rId3">
            <a:alphaModFix/>
          </a:blip>
          <a:stretch>
            <a:fillRect/>
          </a:stretch>
        </p:blipFill>
        <p:spPr>
          <a:xfrm>
            <a:off x="1138625" y="929150"/>
            <a:ext cx="7934626" cy="36885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1"/>
          <p:cNvSpPr txBox="1">
            <a:spLocks noGrp="1"/>
          </p:cNvSpPr>
          <p:nvPr>
            <p:ph type="title"/>
          </p:nvPr>
        </p:nvSpPr>
        <p:spPr>
          <a:xfrm>
            <a:off x="1052550" y="210550"/>
            <a:ext cx="7038900" cy="50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860" b="1"/>
              <a:t>Program Wise Student Enrollment Page</a:t>
            </a:r>
            <a:endParaRPr sz="1860" b="1"/>
          </a:p>
        </p:txBody>
      </p:sp>
      <p:pic>
        <p:nvPicPr>
          <p:cNvPr id="370" name="Google Shape;370;p51"/>
          <p:cNvPicPr preferRelativeResize="0"/>
          <p:nvPr/>
        </p:nvPicPr>
        <p:blipFill>
          <a:blip r:embed="rId3">
            <a:alphaModFix/>
          </a:blip>
          <a:stretch>
            <a:fillRect/>
          </a:stretch>
        </p:blipFill>
        <p:spPr>
          <a:xfrm>
            <a:off x="1177900" y="937775"/>
            <a:ext cx="7473424" cy="34631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2"/>
          <p:cNvSpPr txBox="1">
            <a:spLocks noGrp="1"/>
          </p:cNvSpPr>
          <p:nvPr>
            <p:ph type="title"/>
          </p:nvPr>
        </p:nvSpPr>
        <p:spPr>
          <a:xfrm>
            <a:off x="1145100" y="241350"/>
            <a:ext cx="3972300" cy="47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t>Course Report Page</a:t>
            </a:r>
            <a:endParaRPr sz="1600" b="1"/>
          </a:p>
        </p:txBody>
      </p:sp>
      <p:pic>
        <p:nvPicPr>
          <p:cNvPr id="376" name="Google Shape;376;p52"/>
          <p:cNvPicPr preferRelativeResize="0"/>
          <p:nvPr/>
        </p:nvPicPr>
        <p:blipFill>
          <a:blip r:embed="rId3">
            <a:alphaModFix/>
          </a:blip>
          <a:stretch>
            <a:fillRect/>
          </a:stretch>
        </p:blipFill>
        <p:spPr>
          <a:xfrm>
            <a:off x="1227925" y="715050"/>
            <a:ext cx="6688149" cy="2316850"/>
          </a:xfrm>
          <a:prstGeom prst="rect">
            <a:avLst/>
          </a:prstGeom>
          <a:noFill/>
          <a:ln>
            <a:noFill/>
          </a:ln>
        </p:spPr>
      </p:pic>
      <p:pic>
        <p:nvPicPr>
          <p:cNvPr id="377" name="Google Shape;377;p52"/>
          <p:cNvPicPr preferRelativeResize="0"/>
          <p:nvPr/>
        </p:nvPicPr>
        <p:blipFill>
          <a:blip r:embed="rId4">
            <a:alphaModFix/>
          </a:blip>
          <a:stretch>
            <a:fillRect/>
          </a:stretch>
        </p:blipFill>
        <p:spPr>
          <a:xfrm>
            <a:off x="1227924" y="3031900"/>
            <a:ext cx="6688150" cy="1561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140450" y="105825"/>
            <a:ext cx="6424200" cy="74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solidFill>
                  <a:srgbClr val="EBEBEB"/>
                </a:solidFill>
                <a:latin typeface="Arial"/>
                <a:ea typeface="Arial"/>
                <a:cs typeface="Arial"/>
                <a:sym typeface="Arial"/>
              </a:rPr>
              <a:t>Rich Picture (AS-IS)</a:t>
            </a:r>
            <a:endParaRPr sz="3600">
              <a:solidFill>
                <a:srgbClr val="EBEBEB"/>
              </a:solidFill>
              <a:latin typeface="Arial"/>
              <a:ea typeface="Arial"/>
              <a:cs typeface="Arial"/>
              <a:sym typeface="Arial"/>
            </a:endParaRPr>
          </a:p>
          <a:p>
            <a:pPr marL="0" lvl="0" indent="0" algn="l" rtl="0">
              <a:spcBef>
                <a:spcPts val="0"/>
              </a:spcBef>
              <a:spcAft>
                <a:spcPts val="0"/>
              </a:spcAft>
              <a:buNone/>
            </a:pPr>
            <a:endParaRPr/>
          </a:p>
        </p:txBody>
      </p:sp>
      <p:pic>
        <p:nvPicPr>
          <p:cNvPr id="153" name="Google Shape;153;p16"/>
          <p:cNvPicPr preferRelativeResize="0"/>
          <p:nvPr/>
        </p:nvPicPr>
        <p:blipFill>
          <a:blip r:embed="rId3">
            <a:alphaModFix/>
          </a:blip>
          <a:stretch>
            <a:fillRect/>
          </a:stretch>
        </p:blipFill>
        <p:spPr>
          <a:xfrm>
            <a:off x="1140450" y="850725"/>
            <a:ext cx="7748541" cy="3987975"/>
          </a:xfrm>
          <a:prstGeom prst="rect">
            <a:avLst/>
          </a:prstGeom>
          <a:noFill/>
          <a:ln w="28575" cap="flat" cmpd="sng">
            <a:solidFill>
              <a:schemeClr val="accent1"/>
            </a:solidFill>
            <a:prstDash val="solid"/>
            <a:round/>
            <a:headEnd type="none" w="sm" len="sm"/>
            <a:tailEnd type="none" w="sm" len="sm"/>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 sz="3000">
                <a:latin typeface="Arial"/>
                <a:ea typeface="Arial"/>
                <a:cs typeface="Arial"/>
                <a:sym typeface="Arial"/>
              </a:rPr>
              <a:t>PROBLEM AND SOLUTION</a:t>
            </a:r>
            <a:endParaRPr sz="3000">
              <a:latin typeface="Arial"/>
              <a:ea typeface="Arial"/>
              <a:cs typeface="Arial"/>
              <a:sym typeface="Arial"/>
            </a:endParaRPr>
          </a:p>
          <a:p>
            <a:pPr marL="0" lvl="0" indent="0" algn="l" rtl="0">
              <a:spcBef>
                <a:spcPts val="1200"/>
              </a:spcBef>
              <a:spcAft>
                <a:spcPts val="0"/>
              </a:spcAft>
              <a:buSzPts val="990"/>
              <a:buNone/>
            </a:pPr>
            <a:endParaRPr sz="3000"/>
          </a:p>
        </p:txBody>
      </p:sp>
      <p:sp>
        <p:nvSpPr>
          <p:cNvPr id="383" name="Google Shape;383;p53"/>
          <p:cNvSpPr txBox="1">
            <a:spLocks noGrp="1"/>
          </p:cNvSpPr>
          <p:nvPr>
            <p:ph type="body" idx="1"/>
          </p:nvPr>
        </p:nvSpPr>
        <p:spPr>
          <a:xfrm>
            <a:off x="1297500" y="1161850"/>
            <a:ext cx="7536900" cy="3759300"/>
          </a:xfrm>
          <a:prstGeom prst="rect">
            <a:avLst/>
          </a:prstGeom>
          <a:noFill/>
          <a:ln>
            <a:noFill/>
          </a:ln>
        </p:spPr>
        <p:txBody>
          <a:bodyPr spcFirstLastPara="1" wrap="square" lIns="91425" tIns="91425" rIns="91425" bIns="91425" anchor="t" anchorCtr="0">
            <a:noAutofit/>
          </a:bodyPr>
          <a:lstStyle/>
          <a:p>
            <a:pPr marL="457200" lvl="0" indent="-342582" algn="l" rtl="0">
              <a:lnSpc>
                <a:spcPct val="100000"/>
              </a:lnSpc>
              <a:spcBef>
                <a:spcPts val="1200"/>
              </a:spcBef>
              <a:spcAft>
                <a:spcPts val="0"/>
              </a:spcAft>
              <a:buSzPts val="1795"/>
              <a:buFont typeface="Arial"/>
              <a:buChar char="●"/>
            </a:pPr>
            <a:r>
              <a:rPr lang="en" sz="1795">
                <a:latin typeface="Arial"/>
                <a:ea typeface="Arial"/>
                <a:cs typeface="Arial"/>
                <a:sym typeface="Arial"/>
              </a:rPr>
              <a:t>Lack of communication among the team mates.</a:t>
            </a:r>
            <a:endParaRPr sz="1795">
              <a:latin typeface="Arial"/>
              <a:ea typeface="Arial"/>
              <a:cs typeface="Arial"/>
              <a:sym typeface="Arial"/>
            </a:endParaRPr>
          </a:p>
          <a:p>
            <a:pPr marL="457200" lvl="0" indent="-342582" algn="l" rtl="0">
              <a:lnSpc>
                <a:spcPct val="100000"/>
              </a:lnSpc>
              <a:spcBef>
                <a:spcPts val="0"/>
              </a:spcBef>
              <a:spcAft>
                <a:spcPts val="0"/>
              </a:spcAft>
              <a:buSzPts val="1795"/>
              <a:buFont typeface="Arial"/>
              <a:buChar char="●"/>
            </a:pPr>
            <a:r>
              <a:rPr lang="en" sz="1795">
                <a:latin typeface="Arial"/>
                <a:ea typeface="Arial"/>
                <a:cs typeface="Arial"/>
                <a:sym typeface="Arial"/>
              </a:rPr>
              <a:t>Not being able to get the most update and accurate data.</a:t>
            </a:r>
            <a:endParaRPr sz="1795">
              <a:latin typeface="Arial"/>
              <a:ea typeface="Arial"/>
              <a:cs typeface="Arial"/>
              <a:sym typeface="Arial"/>
            </a:endParaRPr>
          </a:p>
          <a:p>
            <a:pPr marL="457200" lvl="0" indent="-342582" algn="l" rtl="0">
              <a:lnSpc>
                <a:spcPct val="100000"/>
              </a:lnSpc>
              <a:spcBef>
                <a:spcPts val="0"/>
              </a:spcBef>
              <a:spcAft>
                <a:spcPts val="0"/>
              </a:spcAft>
              <a:buSzPts val="1795"/>
              <a:buFont typeface="Arial"/>
              <a:buChar char="●"/>
            </a:pPr>
            <a:r>
              <a:rPr lang="en" sz="1795">
                <a:latin typeface="Arial"/>
                <a:ea typeface="Arial"/>
                <a:cs typeface="Arial"/>
                <a:sym typeface="Arial"/>
              </a:rPr>
              <a:t> Was hard to manage a same database for the ADMINS and STAKEHOLDERS to maintain the work in the same website.</a:t>
            </a:r>
            <a:endParaRPr sz="1795">
              <a:latin typeface="Arial"/>
              <a:ea typeface="Arial"/>
              <a:cs typeface="Arial"/>
              <a:sym typeface="Arial"/>
            </a:endParaRPr>
          </a:p>
          <a:p>
            <a:pPr marL="457200" lvl="0" indent="-342582" algn="l" rtl="0">
              <a:lnSpc>
                <a:spcPct val="100000"/>
              </a:lnSpc>
              <a:spcBef>
                <a:spcPts val="0"/>
              </a:spcBef>
              <a:spcAft>
                <a:spcPts val="0"/>
              </a:spcAft>
              <a:buSzPts val="1795"/>
              <a:buFont typeface="Arial"/>
              <a:buChar char="●"/>
            </a:pPr>
            <a:r>
              <a:rPr lang="en" sz="1795">
                <a:latin typeface="Arial"/>
                <a:ea typeface="Arial"/>
                <a:cs typeface="Arial"/>
                <a:sym typeface="Arial"/>
              </a:rPr>
              <a:t>Formatting the data in a proper way, as all the universities has a unique way to upload their file.</a:t>
            </a:r>
            <a:endParaRPr sz="1795">
              <a:latin typeface="Arial"/>
              <a:ea typeface="Arial"/>
              <a:cs typeface="Arial"/>
              <a:sym typeface="Arial"/>
            </a:endParaRPr>
          </a:p>
          <a:p>
            <a:pPr marL="457200" lvl="0" indent="-342582" algn="l" rtl="0">
              <a:lnSpc>
                <a:spcPct val="100000"/>
              </a:lnSpc>
              <a:spcBef>
                <a:spcPts val="0"/>
              </a:spcBef>
              <a:spcAft>
                <a:spcPts val="0"/>
              </a:spcAft>
              <a:buSzPts val="1795"/>
              <a:buFont typeface="Arial"/>
              <a:buChar char="●"/>
            </a:pPr>
            <a:r>
              <a:rPr lang="en" sz="1795">
                <a:latin typeface="Arial"/>
                <a:ea typeface="Arial"/>
                <a:cs typeface="Arial"/>
                <a:sym typeface="Arial"/>
              </a:rPr>
              <a:t>The limited time limit of the semester has prevented us from achieving the full potential of this software. If we had to get chances to gain more resources and data to work with, we could believe we could have achieved much more reliable and accurate results, representations and predictions.</a:t>
            </a:r>
            <a:endParaRPr sz="1795">
              <a:latin typeface="Arial"/>
              <a:ea typeface="Arial"/>
              <a:cs typeface="Arial"/>
              <a:sym typeface="Arial"/>
            </a:endParaRPr>
          </a:p>
          <a:p>
            <a:pPr marL="457200" lvl="0" indent="0" algn="l" rtl="0">
              <a:lnSpc>
                <a:spcPct val="95000"/>
              </a:lnSpc>
              <a:spcBef>
                <a:spcPts val="0"/>
              </a:spcBef>
              <a:spcAft>
                <a:spcPts val="1200"/>
              </a:spcAft>
              <a:buNone/>
            </a:pPr>
            <a:endParaRPr sz="1702"/>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 sz="2020" b="1">
                <a:latin typeface="Arial"/>
                <a:ea typeface="Arial"/>
                <a:cs typeface="Arial"/>
                <a:sym typeface="Arial"/>
              </a:rPr>
              <a:t>ADDITIONAL FEATURES AND FUTURE DEVELOPMENT </a:t>
            </a:r>
            <a:endParaRPr sz="2020" b="1">
              <a:latin typeface="Arial"/>
              <a:ea typeface="Arial"/>
              <a:cs typeface="Arial"/>
              <a:sym typeface="Arial"/>
            </a:endParaRPr>
          </a:p>
          <a:p>
            <a:pPr marL="0" lvl="0" indent="0" algn="l" rtl="0">
              <a:spcBef>
                <a:spcPts val="1200"/>
              </a:spcBef>
              <a:spcAft>
                <a:spcPts val="0"/>
              </a:spcAft>
              <a:buSzPts val="990"/>
              <a:buNone/>
            </a:pPr>
            <a:endParaRPr sz="2560"/>
          </a:p>
        </p:txBody>
      </p:sp>
      <p:sp>
        <p:nvSpPr>
          <p:cNvPr id="389" name="Google Shape;389;p54"/>
          <p:cNvSpPr txBox="1">
            <a:spLocks noGrp="1"/>
          </p:cNvSpPr>
          <p:nvPr>
            <p:ph type="body" idx="1"/>
          </p:nvPr>
        </p:nvSpPr>
        <p:spPr>
          <a:xfrm>
            <a:off x="1297500" y="1307850"/>
            <a:ext cx="7301100" cy="34188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None/>
            </a:pPr>
            <a:r>
              <a:rPr lang="en" sz="1800">
                <a:latin typeface="Arial"/>
                <a:ea typeface="Arial"/>
                <a:cs typeface="Arial"/>
                <a:sym typeface="Arial"/>
              </a:rPr>
              <a:t>1. The addition of an assessment page where faculties will be able to add marks for a specific assessment of a student throughout the term. Our SPM will automatically generate the achieved CO and PLO.</a:t>
            </a:r>
            <a:endParaRPr sz="1800">
              <a:latin typeface="Arial"/>
              <a:ea typeface="Arial"/>
              <a:cs typeface="Arial"/>
              <a:sym typeface="Arial"/>
            </a:endParaRPr>
          </a:p>
          <a:p>
            <a:pPr marL="0" lvl="0" indent="0" algn="l" rtl="0">
              <a:lnSpc>
                <a:spcPct val="95000"/>
              </a:lnSpc>
              <a:spcBef>
                <a:spcPts val="1200"/>
              </a:spcBef>
              <a:spcAft>
                <a:spcPts val="0"/>
              </a:spcAft>
              <a:buNone/>
            </a:pPr>
            <a:r>
              <a:rPr lang="en" sz="1800">
                <a:latin typeface="Arial"/>
                <a:ea typeface="Arial"/>
                <a:cs typeface="Arial"/>
                <a:sym typeface="Arial"/>
              </a:rPr>
              <a:t>2. Users will be expanded to also include advisors, where advisors will get relevant information about the students they're advising for improved and more beneficial interactions between students and advisors.</a:t>
            </a:r>
            <a:endParaRPr sz="1800">
              <a:latin typeface="Arial"/>
              <a:ea typeface="Arial"/>
              <a:cs typeface="Arial"/>
              <a:sym typeface="Arial"/>
            </a:endParaRPr>
          </a:p>
          <a:p>
            <a:pPr marL="0" lvl="0" indent="0" algn="l" rtl="0">
              <a:lnSpc>
                <a:spcPct val="95000"/>
              </a:lnSpc>
              <a:spcBef>
                <a:spcPts val="1200"/>
              </a:spcBef>
              <a:spcAft>
                <a:spcPts val="0"/>
              </a:spcAft>
              <a:buNone/>
            </a:pPr>
            <a:r>
              <a:rPr lang="en" sz="1800">
                <a:latin typeface="Arial"/>
                <a:ea typeface="Arial"/>
                <a:cs typeface="Arial"/>
                <a:sym typeface="Arial"/>
              </a:rPr>
              <a:t> 3. The addition of Curriculum Page in the SPM where members of the Higher Management team can add and edit any changes to curriculum. Moreover, faculty members and students can check these updates to stay informed about the latest changes.</a:t>
            </a:r>
            <a:endParaRPr sz="1800">
              <a:latin typeface="Arial"/>
              <a:ea typeface="Arial"/>
              <a:cs typeface="Arial"/>
              <a:sym typeface="Arial"/>
            </a:endParaRPr>
          </a:p>
          <a:p>
            <a:pPr marL="0" lvl="0" indent="0" algn="l" rtl="0">
              <a:lnSpc>
                <a:spcPct val="95000"/>
              </a:lnSpc>
              <a:spcBef>
                <a:spcPts val="1200"/>
              </a:spcBef>
              <a:spcAft>
                <a:spcPts val="1200"/>
              </a:spcAft>
              <a:buNone/>
            </a:pPr>
            <a:endParaRPr sz="17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solidFill>
                  <a:srgbClr val="EBEBEB"/>
                </a:solidFill>
                <a:latin typeface="Arial"/>
                <a:ea typeface="Arial"/>
                <a:cs typeface="Arial"/>
                <a:sym typeface="Arial"/>
              </a:rPr>
              <a:t>Conclusion:</a:t>
            </a:r>
            <a:endParaRPr/>
          </a:p>
        </p:txBody>
      </p:sp>
      <p:sp>
        <p:nvSpPr>
          <p:cNvPr id="395" name="Google Shape;395;p5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900">
                <a:latin typeface="Arial"/>
                <a:ea typeface="Arial"/>
                <a:cs typeface="Arial"/>
                <a:sym typeface="Arial"/>
              </a:rPr>
              <a:t>In conclusion, our website was designed keeping easy</a:t>
            </a:r>
            <a:r>
              <a:rPr lang="en" sz="1600">
                <a:latin typeface="Arial"/>
                <a:ea typeface="Arial"/>
                <a:cs typeface="Arial"/>
                <a:sym typeface="Arial"/>
              </a:rPr>
              <a:t> </a:t>
            </a:r>
            <a:r>
              <a:rPr lang="en" sz="1900">
                <a:latin typeface="Arial"/>
                <a:ea typeface="Arial"/>
                <a:cs typeface="Arial"/>
                <a:sym typeface="Arial"/>
              </a:rPr>
              <a:t> for user. The website has no learning purpose as everything is very simple and basic. It remains user friendly for the users to be able to adapt to the environment in a grasp. Because of our website now this work requires less human involvement, increases efficiency and consumes less time.  So   we believe that our proposed system is now more beneficial and efficient for this work</a:t>
            </a:r>
            <a:endParaRPr sz="1900">
              <a:latin typeface="Arial"/>
              <a:ea typeface="Arial"/>
              <a:cs typeface="Arial"/>
              <a:sym typeface="Arial"/>
            </a:endParaRPr>
          </a:p>
          <a:p>
            <a:pPr marL="0" lvl="0" indent="0" algn="l" rtl="0">
              <a:spcBef>
                <a:spcPts val="1200"/>
              </a:spcBef>
              <a:spcAft>
                <a:spcPts val="1200"/>
              </a:spcAft>
              <a:buNone/>
            </a:pP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6"/>
          <p:cNvSpPr txBox="1">
            <a:spLocks noGrp="1"/>
          </p:cNvSpPr>
          <p:nvPr>
            <p:ph type="ctrTitle"/>
          </p:nvPr>
        </p:nvSpPr>
        <p:spPr>
          <a:xfrm>
            <a:off x="3180325" y="1578400"/>
            <a:ext cx="56148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solidFill>
                  <a:srgbClr val="EBEBEB"/>
                </a:solidFill>
                <a:latin typeface="Arial"/>
                <a:ea typeface="Arial"/>
                <a:cs typeface="Arial"/>
                <a:sym typeface="Arial"/>
              </a:rPr>
              <a:t>Thank You</a:t>
            </a:r>
            <a:endParaRPr sz="3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166625" y="145100"/>
            <a:ext cx="3165300" cy="45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b="1">
                <a:latin typeface="Arial"/>
                <a:ea typeface="Arial"/>
                <a:cs typeface="Arial"/>
                <a:sym typeface="Arial"/>
              </a:rPr>
              <a:t>SIX ELEMENTS (AS-IS)</a:t>
            </a:r>
            <a:endParaRPr sz="3000" b="1"/>
          </a:p>
          <a:p>
            <a:pPr marL="0" lvl="0" indent="0" algn="l" rtl="0">
              <a:spcBef>
                <a:spcPts val="0"/>
              </a:spcBef>
              <a:spcAft>
                <a:spcPts val="0"/>
              </a:spcAft>
              <a:buNone/>
            </a:pPr>
            <a:endParaRPr/>
          </a:p>
        </p:txBody>
      </p:sp>
      <p:graphicFrame>
        <p:nvGraphicFramePr>
          <p:cNvPr id="159" name="Google Shape;159;p17"/>
          <p:cNvGraphicFramePr/>
          <p:nvPr/>
        </p:nvGraphicFramePr>
        <p:xfrm>
          <a:off x="1050550" y="602000"/>
          <a:ext cx="3000000" cy="3000000"/>
        </p:xfrm>
        <a:graphic>
          <a:graphicData uri="http://schemas.openxmlformats.org/drawingml/2006/table">
            <a:tbl>
              <a:tblPr>
                <a:noFill/>
                <a:tableStyleId>{4D293627-1083-430A-844E-364BCC59EB79}</a:tableStyleId>
              </a:tblPr>
              <a:tblGrid>
                <a:gridCol w="798825"/>
                <a:gridCol w="1452700"/>
                <a:gridCol w="1125775"/>
                <a:gridCol w="1125775"/>
                <a:gridCol w="1125775"/>
                <a:gridCol w="1060375"/>
                <a:gridCol w="1191150"/>
              </a:tblGrid>
              <a:tr h="303550">
                <a:tc rowSpan="2">
                  <a:txBody>
                    <a:bodyPr/>
                    <a:lstStyle/>
                    <a:p>
                      <a:pPr marL="0" lvl="0" indent="0" algn="l" rtl="0">
                        <a:spcBef>
                          <a:spcPts val="0"/>
                        </a:spcBef>
                        <a:spcAft>
                          <a:spcPts val="0"/>
                        </a:spcAft>
                        <a:buNone/>
                      </a:pPr>
                      <a:r>
                        <a:rPr lang="en" sz="900" b="1">
                          <a:solidFill>
                            <a:schemeClr val="lt1"/>
                          </a:solidFill>
                          <a:highlight>
                            <a:schemeClr val="accent1"/>
                          </a:highlight>
                        </a:rPr>
                        <a:t>Process</a:t>
                      </a:r>
                      <a:endParaRPr sz="1300">
                        <a:solidFill>
                          <a:schemeClr val="lt1"/>
                        </a:solidFill>
                        <a:highlight>
                          <a:schemeClr val="accent1"/>
                        </a:highlight>
                      </a:endParaRPr>
                    </a:p>
                  </a:txBody>
                  <a:tcPr marL="91425" marR="91425" marT="91425" marB="91425">
                    <a:solidFill>
                      <a:schemeClr val="accent1"/>
                    </a:solidFill>
                  </a:tcPr>
                </a:tc>
                <a:tc gridSpan="6">
                  <a:txBody>
                    <a:bodyPr/>
                    <a:lstStyle/>
                    <a:p>
                      <a:pPr marL="0" lvl="0" indent="0" algn="l" rtl="0">
                        <a:spcBef>
                          <a:spcPts val="0"/>
                        </a:spcBef>
                        <a:spcAft>
                          <a:spcPts val="0"/>
                        </a:spcAft>
                        <a:buNone/>
                      </a:pPr>
                      <a:r>
                        <a:rPr lang="en" sz="900" b="1">
                          <a:solidFill>
                            <a:schemeClr val="lt1"/>
                          </a:solidFill>
                          <a:highlight>
                            <a:schemeClr val="accent1"/>
                          </a:highlight>
                        </a:rPr>
                        <a:t>System Roles</a:t>
                      </a:r>
                      <a:endParaRPr sz="1300">
                        <a:solidFill>
                          <a:schemeClr val="lt1"/>
                        </a:solidFill>
                        <a:highlight>
                          <a:schemeClr val="accent1"/>
                        </a:highlight>
                      </a:endParaRPr>
                    </a:p>
                  </a:txBody>
                  <a:tcPr marL="91425" marR="91425" marT="91425" marB="91425">
                    <a:lnB w="12650" cap="flat" cmpd="sng">
                      <a:solidFill>
                        <a:schemeClr val="accent3"/>
                      </a:solidFill>
                      <a:prstDash val="solid"/>
                      <a:round/>
                      <a:headEnd type="none" w="sm" len="sm"/>
                      <a:tailEnd type="none" w="sm" len="sm"/>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1025">
                <a:tc vMerge="1">
                  <a:txBody>
                    <a:bodyPr/>
                    <a:lstStyle/>
                    <a:p>
                      <a:endParaRPr lang="en-US"/>
                    </a:p>
                  </a:txBody>
                  <a:tcPr/>
                </a:tc>
                <a:tc>
                  <a:txBody>
                    <a:bodyPr/>
                    <a:lstStyle/>
                    <a:p>
                      <a:pPr marL="0" lvl="0" indent="0" algn="l" rtl="0">
                        <a:lnSpc>
                          <a:spcPct val="115000"/>
                        </a:lnSpc>
                        <a:spcBef>
                          <a:spcPts val="1200"/>
                        </a:spcBef>
                        <a:spcAft>
                          <a:spcPts val="0"/>
                        </a:spcAft>
                        <a:buNone/>
                      </a:pPr>
                      <a:r>
                        <a:rPr lang="en" sz="700" b="1">
                          <a:solidFill>
                            <a:schemeClr val="lt1"/>
                          </a:solidFill>
                        </a:rPr>
                        <a:t>Human</a:t>
                      </a:r>
                      <a:endParaRPr sz="700" b="1">
                        <a:solidFill>
                          <a:schemeClr val="lt1"/>
                        </a:solidFill>
                        <a:highlight>
                          <a:schemeClr val="lt2"/>
                        </a:highlight>
                      </a:endParaRPr>
                    </a:p>
                  </a:txBody>
                  <a:tcPr marL="68575" marR="68575" marT="91425" marB="91425">
                    <a:lnL w="12650" cap="flat" cmpd="sng">
                      <a:solidFill>
                        <a:schemeClr val="accent3"/>
                      </a:solidFill>
                      <a:prstDash val="solid"/>
                      <a:round/>
                      <a:headEnd type="none" w="sm" len="sm"/>
                      <a:tailEnd type="none" w="sm" len="sm"/>
                    </a:lnL>
                    <a:lnR w="12650" cap="flat" cmpd="sng">
                      <a:solidFill>
                        <a:schemeClr val="accent3"/>
                      </a:solidFill>
                      <a:prstDash val="solid"/>
                      <a:round/>
                      <a:headEnd type="none" w="sm" len="sm"/>
                      <a:tailEnd type="none" w="sm" len="sm"/>
                    </a:lnR>
                    <a:lnT w="12650" cap="flat" cmpd="sng">
                      <a:solidFill>
                        <a:schemeClr val="accent3"/>
                      </a:solidFill>
                      <a:prstDash val="solid"/>
                      <a:round/>
                      <a:headEnd type="none" w="sm" len="sm"/>
                      <a:tailEnd type="none" w="sm" len="sm"/>
                    </a:lnT>
                    <a:lnB w="12650" cap="flat" cmpd="sng">
                      <a:solidFill>
                        <a:schemeClr val="accent3"/>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1200"/>
                        </a:spcAft>
                        <a:buNone/>
                      </a:pPr>
                      <a:r>
                        <a:rPr lang="en" sz="700" b="1">
                          <a:solidFill>
                            <a:schemeClr val="lt1"/>
                          </a:solidFill>
                        </a:rPr>
                        <a:t>Non-Comp Hardware</a:t>
                      </a:r>
                      <a:endParaRPr sz="1100">
                        <a:solidFill>
                          <a:schemeClr val="lt1"/>
                        </a:solidFill>
                      </a:endParaRPr>
                    </a:p>
                  </a:txBody>
                  <a:tcPr marL="91425" marR="91425" marT="91425" marB="91425">
                    <a:lnL w="12650" cap="flat" cmpd="sng">
                      <a:solidFill>
                        <a:schemeClr val="accent3"/>
                      </a:solidFill>
                      <a:prstDash val="solid"/>
                      <a:round/>
                      <a:headEnd type="none" w="sm" len="sm"/>
                      <a:tailEnd type="none" w="sm" len="sm"/>
                    </a:lnL>
                    <a:solidFill>
                      <a:schemeClr val="lt2"/>
                    </a:solidFill>
                  </a:tcPr>
                </a:tc>
                <a:tc>
                  <a:txBody>
                    <a:bodyPr/>
                    <a:lstStyle/>
                    <a:p>
                      <a:pPr marL="0" lvl="0" indent="0" algn="l" rtl="0">
                        <a:lnSpc>
                          <a:spcPct val="115000"/>
                        </a:lnSpc>
                        <a:spcBef>
                          <a:spcPts val="1200"/>
                        </a:spcBef>
                        <a:spcAft>
                          <a:spcPts val="1200"/>
                        </a:spcAft>
                        <a:buNone/>
                      </a:pPr>
                      <a:r>
                        <a:rPr lang="en" sz="700" b="1">
                          <a:solidFill>
                            <a:schemeClr val="lt1"/>
                          </a:solidFill>
                        </a:rPr>
                        <a:t>Computing Hardware</a:t>
                      </a:r>
                      <a:endParaRPr sz="1100">
                        <a:solidFill>
                          <a:schemeClr val="lt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 sz="700" b="1">
                          <a:solidFill>
                            <a:schemeClr val="lt1"/>
                          </a:solidFill>
                        </a:rPr>
                        <a:t>Software</a:t>
                      </a:r>
                      <a:endParaRPr sz="1100">
                        <a:solidFill>
                          <a:schemeClr val="lt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 sz="700" b="1">
                          <a:solidFill>
                            <a:schemeClr val="lt1"/>
                          </a:solidFill>
                        </a:rPr>
                        <a:t>Database</a:t>
                      </a:r>
                      <a:endParaRPr sz="1100">
                        <a:solidFill>
                          <a:schemeClr val="lt1"/>
                        </a:solidFill>
                      </a:endParaRPr>
                    </a:p>
                  </a:txBody>
                  <a:tcPr marL="91425" marR="91425" marT="91425" marB="91425">
                    <a:solidFill>
                      <a:schemeClr val="lt2"/>
                    </a:solidFill>
                  </a:tcPr>
                </a:tc>
                <a:tc>
                  <a:txBody>
                    <a:bodyPr/>
                    <a:lstStyle/>
                    <a:p>
                      <a:pPr marL="0" lvl="0" indent="0" algn="l" rtl="0">
                        <a:lnSpc>
                          <a:spcPct val="115000"/>
                        </a:lnSpc>
                        <a:spcBef>
                          <a:spcPts val="1200"/>
                        </a:spcBef>
                        <a:spcAft>
                          <a:spcPts val="1200"/>
                        </a:spcAft>
                        <a:buNone/>
                      </a:pPr>
                      <a:r>
                        <a:rPr lang="en" sz="700" b="1">
                          <a:solidFill>
                            <a:schemeClr val="lt1"/>
                          </a:solidFill>
                        </a:rPr>
                        <a:t>Network &amp; Communication</a:t>
                      </a:r>
                      <a:endParaRPr sz="1100">
                        <a:solidFill>
                          <a:schemeClr val="lt1"/>
                        </a:solidFill>
                      </a:endParaRPr>
                    </a:p>
                  </a:txBody>
                  <a:tcPr marL="91425" marR="91425" marT="91425" marB="91425">
                    <a:solidFill>
                      <a:schemeClr val="lt2"/>
                    </a:solidFill>
                  </a:tcPr>
                </a:tc>
              </a:tr>
              <a:tr h="3773125">
                <a:tc>
                  <a:txBody>
                    <a:bodyPr/>
                    <a:lstStyle/>
                    <a:p>
                      <a:pPr marL="0" lvl="0" indent="0" algn="l" rtl="0">
                        <a:lnSpc>
                          <a:spcPct val="115000"/>
                        </a:lnSpc>
                        <a:spcBef>
                          <a:spcPts val="1200"/>
                        </a:spcBef>
                        <a:spcAft>
                          <a:spcPts val="1200"/>
                        </a:spcAft>
                        <a:buNone/>
                      </a:pPr>
                      <a:r>
                        <a:rPr lang="en" sz="1000">
                          <a:solidFill>
                            <a:schemeClr val="lt1"/>
                          </a:solidFill>
                        </a:rPr>
                        <a:t>Map Course Outcomes (COs) to Program Learning Outcomes(PLOs)</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sz="600" b="1">
                          <a:solidFill>
                            <a:schemeClr val="lt1"/>
                          </a:solidFill>
                        </a:rPr>
                        <a:t>IEB/UGC/ Ministry of Education:</a:t>
                      </a:r>
                      <a:endParaRPr sz="600" b="1">
                        <a:solidFill>
                          <a:schemeClr val="lt1"/>
                        </a:solidFill>
                      </a:endParaRPr>
                    </a:p>
                    <a:p>
                      <a:pPr marL="0" lvl="0" indent="0" algn="l" rtl="0">
                        <a:spcBef>
                          <a:spcPts val="0"/>
                        </a:spcBef>
                        <a:spcAft>
                          <a:spcPts val="0"/>
                        </a:spcAft>
                        <a:buNone/>
                      </a:pPr>
                      <a:r>
                        <a:rPr lang="en" sz="600">
                          <a:solidFill>
                            <a:schemeClr val="lt1"/>
                          </a:solidFill>
                        </a:rPr>
                        <a:t>1. Send Accreditation Manual with PLOs defined to VC/ Board Of trustees. </a:t>
                      </a:r>
                      <a:endParaRPr sz="600">
                        <a:solidFill>
                          <a:schemeClr val="lt1"/>
                        </a:solidFill>
                      </a:endParaRPr>
                    </a:p>
                    <a:p>
                      <a:pPr marL="0" lvl="0" indent="0" algn="l" rtl="0">
                        <a:spcBef>
                          <a:spcPts val="0"/>
                        </a:spcBef>
                        <a:spcAft>
                          <a:spcPts val="0"/>
                        </a:spcAft>
                        <a:buNone/>
                      </a:pPr>
                      <a:r>
                        <a:rPr lang="en" sz="600" b="1">
                          <a:solidFill>
                            <a:schemeClr val="lt1"/>
                          </a:solidFill>
                        </a:rPr>
                        <a:t>VC/ Board Of trustees</a:t>
                      </a:r>
                      <a:endParaRPr sz="600" b="1">
                        <a:solidFill>
                          <a:schemeClr val="lt1"/>
                        </a:solidFill>
                      </a:endParaRPr>
                    </a:p>
                    <a:p>
                      <a:pPr marL="0" lvl="0" indent="0" algn="l" rtl="0">
                        <a:spcBef>
                          <a:spcPts val="0"/>
                        </a:spcBef>
                        <a:spcAft>
                          <a:spcPts val="0"/>
                        </a:spcAft>
                        <a:buNone/>
                      </a:pPr>
                      <a:r>
                        <a:rPr lang="en" sz="600">
                          <a:solidFill>
                            <a:schemeClr val="lt1"/>
                          </a:solidFill>
                        </a:rPr>
                        <a:t>1.  Receive Accreditation Manual from IEB.</a:t>
                      </a:r>
                      <a:endParaRPr sz="600">
                        <a:solidFill>
                          <a:schemeClr val="lt1"/>
                        </a:solidFill>
                      </a:endParaRPr>
                    </a:p>
                    <a:p>
                      <a:pPr marL="0" lvl="0" indent="0" algn="l" rtl="0">
                        <a:spcBef>
                          <a:spcPts val="0"/>
                        </a:spcBef>
                        <a:spcAft>
                          <a:spcPts val="0"/>
                        </a:spcAft>
                        <a:buNone/>
                      </a:pPr>
                      <a:r>
                        <a:rPr lang="en" sz="600">
                          <a:solidFill>
                            <a:schemeClr val="lt1"/>
                          </a:solidFill>
                        </a:rPr>
                        <a:t>2.  Send the Accreditation manual to Department Staff.</a:t>
                      </a:r>
                      <a:endParaRPr sz="600">
                        <a:solidFill>
                          <a:schemeClr val="lt1"/>
                        </a:solidFill>
                      </a:endParaRPr>
                    </a:p>
                    <a:p>
                      <a:pPr marL="0" lvl="0" indent="0" algn="l" rtl="0">
                        <a:spcBef>
                          <a:spcPts val="0"/>
                        </a:spcBef>
                        <a:spcAft>
                          <a:spcPts val="0"/>
                        </a:spcAft>
                        <a:buNone/>
                      </a:pPr>
                      <a:r>
                        <a:rPr lang="en" sz="600" b="1">
                          <a:solidFill>
                            <a:schemeClr val="lt1"/>
                          </a:solidFill>
                        </a:rPr>
                        <a:t>Head of Department / Dean of School:</a:t>
                      </a:r>
                      <a:endParaRPr sz="600" b="1">
                        <a:solidFill>
                          <a:schemeClr val="lt1"/>
                        </a:solidFill>
                      </a:endParaRPr>
                    </a:p>
                    <a:p>
                      <a:pPr marL="0" lvl="0" indent="0" algn="l" rtl="0">
                        <a:spcBef>
                          <a:spcPts val="0"/>
                        </a:spcBef>
                        <a:spcAft>
                          <a:spcPts val="0"/>
                        </a:spcAft>
                        <a:buNone/>
                      </a:pPr>
                      <a:r>
                        <a:rPr lang="en" sz="600">
                          <a:solidFill>
                            <a:schemeClr val="lt1"/>
                          </a:solidFill>
                        </a:rPr>
                        <a:t>1. Send the Accreditation manual to Department Staff.</a:t>
                      </a:r>
                      <a:endParaRPr sz="600">
                        <a:solidFill>
                          <a:schemeClr val="lt1"/>
                        </a:solidFill>
                      </a:endParaRPr>
                    </a:p>
                    <a:p>
                      <a:pPr marL="0" lvl="0" indent="0" algn="l" rtl="0">
                        <a:spcBef>
                          <a:spcPts val="0"/>
                        </a:spcBef>
                        <a:spcAft>
                          <a:spcPts val="0"/>
                        </a:spcAft>
                        <a:buNone/>
                      </a:pPr>
                      <a:r>
                        <a:rPr lang="en" sz="600">
                          <a:solidFill>
                            <a:schemeClr val="lt1"/>
                          </a:solidFill>
                        </a:rPr>
                        <a:t>2. Direct Department Staff to tell Course Instructors and Coordinators to design Course Outline and Course Assessment Reports.</a:t>
                      </a:r>
                      <a:endParaRPr sz="600">
                        <a:solidFill>
                          <a:schemeClr val="lt1"/>
                        </a:solidFill>
                      </a:endParaRPr>
                    </a:p>
                    <a:p>
                      <a:pPr marL="0" lvl="0" indent="0" algn="l" rtl="0">
                        <a:spcBef>
                          <a:spcPts val="0"/>
                        </a:spcBef>
                        <a:spcAft>
                          <a:spcPts val="0"/>
                        </a:spcAft>
                        <a:buNone/>
                      </a:pPr>
                      <a:r>
                        <a:rPr lang="en" sz="600" b="1">
                          <a:solidFill>
                            <a:schemeClr val="lt1"/>
                          </a:solidFill>
                        </a:rPr>
                        <a:t>Department:</a:t>
                      </a:r>
                      <a:endParaRPr sz="600" b="1">
                        <a:solidFill>
                          <a:schemeClr val="lt1"/>
                        </a:solidFill>
                      </a:endParaRPr>
                    </a:p>
                    <a:p>
                      <a:pPr marL="0" lvl="0" indent="0" algn="l" rtl="0">
                        <a:spcBef>
                          <a:spcPts val="0"/>
                        </a:spcBef>
                        <a:spcAft>
                          <a:spcPts val="0"/>
                        </a:spcAft>
                        <a:buNone/>
                      </a:pPr>
                      <a:r>
                        <a:rPr lang="en" sz="600">
                          <a:solidFill>
                            <a:schemeClr val="lt1"/>
                          </a:solidFill>
                        </a:rPr>
                        <a:t>1. Send Course Instructors the Accreditation Manual with defined PLOs. </a:t>
                      </a:r>
                      <a:endParaRPr sz="600">
                        <a:solidFill>
                          <a:schemeClr val="lt1"/>
                        </a:solidFill>
                      </a:endParaRPr>
                    </a:p>
                    <a:p>
                      <a:pPr marL="0" lvl="0" indent="0" algn="l" rtl="0">
                        <a:spcBef>
                          <a:spcPts val="0"/>
                        </a:spcBef>
                        <a:spcAft>
                          <a:spcPts val="0"/>
                        </a:spcAft>
                        <a:buNone/>
                      </a:pPr>
                      <a:r>
                        <a:rPr lang="en" sz="600" b="1">
                          <a:solidFill>
                            <a:schemeClr val="lt1"/>
                          </a:solidFill>
                        </a:rPr>
                        <a:t>Course Instructor:</a:t>
                      </a:r>
                      <a:endParaRPr sz="600" b="1">
                        <a:solidFill>
                          <a:schemeClr val="lt1"/>
                        </a:solidFill>
                      </a:endParaRPr>
                    </a:p>
                    <a:p>
                      <a:pPr marL="0" lvl="0" indent="0" algn="l" rtl="0">
                        <a:spcBef>
                          <a:spcPts val="0"/>
                        </a:spcBef>
                        <a:spcAft>
                          <a:spcPts val="0"/>
                        </a:spcAft>
                        <a:buNone/>
                      </a:pPr>
                      <a:r>
                        <a:rPr lang="en" sz="600">
                          <a:solidFill>
                            <a:schemeClr val="lt1"/>
                          </a:solidFill>
                        </a:rPr>
                        <a:t>1.Check if previous course content is present from the register office, otherwise make new course content.</a:t>
                      </a:r>
                      <a:endParaRPr sz="600">
                        <a:solidFill>
                          <a:schemeClr val="lt1"/>
                        </a:solidFill>
                      </a:endParaRPr>
                    </a:p>
                    <a:p>
                      <a:pPr marL="0" lvl="0" indent="0" algn="l" rtl="0">
                        <a:spcBef>
                          <a:spcPts val="0"/>
                        </a:spcBef>
                        <a:spcAft>
                          <a:spcPts val="0"/>
                        </a:spcAft>
                        <a:buNone/>
                      </a:pPr>
                      <a:r>
                        <a:rPr lang="en" sz="600">
                          <a:solidFill>
                            <a:schemeClr val="lt1"/>
                          </a:solidFill>
                        </a:rPr>
                        <a:t>2. List COs.</a:t>
                      </a:r>
                      <a:endParaRPr sz="600">
                        <a:solidFill>
                          <a:schemeClr val="lt1"/>
                        </a:solidFill>
                      </a:endParaRPr>
                    </a:p>
                    <a:p>
                      <a:pPr marL="0" lvl="0" indent="0" algn="l" rtl="0">
                        <a:spcBef>
                          <a:spcPts val="0"/>
                        </a:spcBef>
                        <a:spcAft>
                          <a:spcPts val="0"/>
                        </a:spcAft>
                        <a:buNone/>
                      </a:pPr>
                      <a:r>
                        <a:rPr lang="en" sz="600">
                          <a:solidFill>
                            <a:schemeClr val="lt1"/>
                          </a:solidFill>
                        </a:rPr>
                        <a:t>3. Map Course Content to Course Outcomes (COs).</a:t>
                      </a:r>
                      <a:endParaRPr sz="600">
                        <a:solidFill>
                          <a:schemeClr val="lt1"/>
                        </a:solidFill>
                      </a:endParaRPr>
                    </a:p>
                    <a:p>
                      <a:pPr marL="0" lvl="0" indent="0" algn="l" rtl="0">
                        <a:spcBef>
                          <a:spcPts val="0"/>
                        </a:spcBef>
                        <a:spcAft>
                          <a:spcPts val="0"/>
                        </a:spcAft>
                        <a:buNone/>
                      </a:pPr>
                      <a:r>
                        <a:rPr lang="en" sz="600">
                          <a:solidFill>
                            <a:schemeClr val="lt1"/>
                          </a:solidFill>
                        </a:rPr>
                        <a:t>4. Map COs to PLOs.</a:t>
                      </a:r>
                      <a:endParaRPr sz="600">
                        <a:solidFill>
                          <a:schemeClr val="lt1"/>
                        </a:solidFill>
                      </a:endParaRPr>
                    </a:p>
                    <a:p>
                      <a:pPr marL="0" lvl="0" indent="0" algn="l" rtl="0">
                        <a:spcBef>
                          <a:spcPts val="0"/>
                        </a:spcBef>
                        <a:spcAft>
                          <a:spcPts val="0"/>
                        </a:spcAft>
                        <a:buNone/>
                      </a:pPr>
                      <a:r>
                        <a:rPr lang="en" sz="600">
                          <a:solidFill>
                            <a:schemeClr val="lt1"/>
                          </a:solidFill>
                        </a:rPr>
                        <a:t>5. Map COs to specific questions of Mid-term, Final Exams questions, and Project Work.</a:t>
                      </a:r>
                      <a:endParaRPr sz="600">
                        <a:solidFill>
                          <a:schemeClr val="lt1"/>
                        </a:solidFill>
                      </a:endParaRPr>
                    </a:p>
                    <a:p>
                      <a:pPr marL="0" lvl="0" indent="0" algn="l" rtl="0">
                        <a:spcBef>
                          <a:spcPts val="0"/>
                        </a:spcBef>
                        <a:spcAft>
                          <a:spcPts val="0"/>
                        </a:spcAft>
                        <a:buNone/>
                      </a:pPr>
                      <a:r>
                        <a:rPr lang="en" sz="600">
                          <a:solidFill>
                            <a:schemeClr val="lt1"/>
                          </a:solidFill>
                        </a:rPr>
                        <a:t>6. Starting to design course assessment reports using course outline, Course Content, and COs.</a:t>
                      </a:r>
                      <a:endParaRPr sz="600">
                        <a:solidFill>
                          <a:schemeClr val="lt1"/>
                        </a:solidFill>
                      </a:endParaRPr>
                    </a:p>
                    <a:p>
                      <a:pPr marL="0" lvl="0" indent="0" algn="l" rtl="0">
                        <a:spcBef>
                          <a:spcPts val="0"/>
                        </a:spcBef>
                        <a:spcAft>
                          <a:spcPts val="0"/>
                        </a:spcAft>
                        <a:buNone/>
                      </a:pPr>
                      <a:r>
                        <a:rPr lang="en" sz="600" b="1">
                          <a:solidFill>
                            <a:schemeClr val="lt1"/>
                          </a:solidFill>
                        </a:rPr>
                        <a:t>Register Office:</a:t>
                      </a:r>
                      <a:endParaRPr sz="600" b="1">
                        <a:solidFill>
                          <a:schemeClr val="lt1"/>
                        </a:solidFill>
                      </a:endParaRPr>
                    </a:p>
                    <a:p>
                      <a:pPr marL="0" lvl="0" indent="0" algn="l" rtl="0">
                        <a:spcBef>
                          <a:spcPts val="0"/>
                        </a:spcBef>
                        <a:spcAft>
                          <a:spcPts val="0"/>
                        </a:spcAft>
                        <a:buNone/>
                      </a:pPr>
                      <a:r>
                        <a:rPr lang="en" sz="600">
                          <a:solidFill>
                            <a:schemeClr val="lt1"/>
                          </a:solidFill>
                        </a:rPr>
                        <a:t>1.Send course content to course instructor if available otherwise send a negative message.</a:t>
                      </a:r>
                      <a:endParaRPr sz="500">
                        <a:solidFill>
                          <a:schemeClr val="lt1"/>
                        </a:solidFill>
                      </a:endParaRPr>
                    </a:p>
                  </a:txBody>
                  <a:tcPr marL="91425" marR="91425" marT="91425" marB="91425">
                    <a:lnT w="12650" cap="flat" cmpd="sng">
                      <a:solidFill>
                        <a:schemeClr val="accent3"/>
                      </a:solidFill>
                      <a:prstDash val="solid"/>
                      <a:round/>
                      <a:headEnd type="none" w="sm" len="sm"/>
                      <a:tailEnd type="none" w="sm" len="sm"/>
                    </a:lnT>
                  </a:tcPr>
                </a:tc>
                <a:tc>
                  <a:txBody>
                    <a:bodyPr/>
                    <a:lstStyle/>
                    <a:p>
                      <a:pPr marL="0" lvl="0" indent="0" algn="l" rtl="0">
                        <a:spcBef>
                          <a:spcPts val="0"/>
                        </a:spcBef>
                        <a:spcAft>
                          <a:spcPts val="0"/>
                        </a:spcAft>
                        <a:buNone/>
                      </a:pPr>
                      <a:r>
                        <a:rPr lang="en" sz="600" b="1">
                          <a:solidFill>
                            <a:schemeClr val="lt1"/>
                          </a:solidFill>
                        </a:rPr>
                        <a:t>Pen and paper:</a:t>
                      </a:r>
                      <a:endParaRPr sz="600" b="1">
                        <a:solidFill>
                          <a:schemeClr val="lt1"/>
                        </a:solidFill>
                      </a:endParaRPr>
                    </a:p>
                    <a:p>
                      <a:pPr marL="0" lvl="0" indent="0" algn="l" rtl="0">
                        <a:spcBef>
                          <a:spcPts val="0"/>
                        </a:spcBef>
                        <a:spcAft>
                          <a:spcPts val="0"/>
                        </a:spcAft>
                        <a:buNone/>
                      </a:pPr>
                      <a:r>
                        <a:rPr lang="en" sz="600">
                          <a:solidFill>
                            <a:schemeClr val="lt1"/>
                          </a:solidFill>
                        </a:rPr>
                        <a:t>1. Is used for noting down intermediate brainstorming ideas.</a:t>
                      </a:r>
                      <a:endParaRPr sz="600">
                        <a:solidFill>
                          <a:schemeClr val="lt1"/>
                        </a:solidFill>
                      </a:endParaRPr>
                    </a:p>
                    <a:p>
                      <a:pPr marL="0" lvl="0" indent="0" algn="l" rtl="0">
                        <a:spcBef>
                          <a:spcPts val="0"/>
                        </a:spcBef>
                        <a:spcAft>
                          <a:spcPts val="0"/>
                        </a:spcAft>
                        <a:buNone/>
                      </a:pPr>
                      <a:r>
                        <a:rPr lang="en" sz="600" b="1">
                          <a:solidFill>
                            <a:schemeClr val="lt1"/>
                          </a:solidFill>
                        </a:rPr>
                        <a:t>Board and marker:</a:t>
                      </a:r>
                      <a:endParaRPr sz="600" b="1">
                        <a:solidFill>
                          <a:schemeClr val="lt1"/>
                        </a:solidFill>
                      </a:endParaRPr>
                    </a:p>
                    <a:p>
                      <a:pPr marL="0" lvl="0" indent="0" algn="l" rtl="0">
                        <a:spcBef>
                          <a:spcPts val="0"/>
                        </a:spcBef>
                        <a:spcAft>
                          <a:spcPts val="0"/>
                        </a:spcAft>
                        <a:buNone/>
                      </a:pPr>
                      <a:r>
                        <a:rPr lang="en" sz="600">
                          <a:solidFill>
                            <a:schemeClr val="lt1"/>
                          </a:solidFill>
                        </a:rPr>
                        <a:t>1. Is used for noting down intermediate brainstorming ideas.</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endParaRPr sz="600">
                        <a:solidFill>
                          <a:schemeClr val="lt1"/>
                        </a:solidFill>
                      </a:endParaRPr>
                    </a:p>
                  </a:txBody>
                  <a:tcPr marL="91425" marR="91425" marT="91425" marB="91425"/>
                </a:tc>
                <a:tc>
                  <a:txBody>
                    <a:bodyPr/>
                    <a:lstStyle/>
                    <a:p>
                      <a:pPr marL="0" lvl="0" indent="0" algn="l" rtl="0">
                        <a:spcBef>
                          <a:spcPts val="0"/>
                        </a:spcBef>
                        <a:spcAft>
                          <a:spcPts val="0"/>
                        </a:spcAft>
                        <a:buNone/>
                      </a:pPr>
                      <a:r>
                        <a:rPr lang="en" sz="600" b="1">
                          <a:solidFill>
                            <a:schemeClr val="lt1"/>
                          </a:solidFill>
                        </a:rPr>
                        <a:t>Computer:</a:t>
                      </a:r>
                      <a:endParaRPr sz="600" b="1">
                        <a:solidFill>
                          <a:schemeClr val="lt1"/>
                        </a:solidFill>
                      </a:endParaRPr>
                    </a:p>
                    <a:p>
                      <a:pPr marL="0" lvl="0" indent="0" algn="l" rtl="0">
                        <a:spcBef>
                          <a:spcPts val="0"/>
                        </a:spcBef>
                        <a:spcAft>
                          <a:spcPts val="0"/>
                        </a:spcAft>
                        <a:buNone/>
                      </a:pPr>
                      <a:r>
                        <a:rPr lang="en" sz="600">
                          <a:solidFill>
                            <a:schemeClr val="lt1"/>
                          </a:solidFill>
                        </a:rPr>
                        <a:t>1. Course Coordinators use computers to make soft copies of Course Outcomes (COs) of the specific courses they are experts in.</a:t>
                      </a:r>
                      <a:endParaRPr sz="600">
                        <a:solidFill>
                          <a:schemeClr val="lt1"/>
                        </a:solidFill>
                      </a:endParaRPr>
                    </a:p>
                    <a:p>
                      <a:pPr marL="0" lvl="0" indent="0" algn="l" rtl="0">
                        <a:spcBef>
                          <a:spcPts val="0"/>
                        </a:spcBef>
                        <a:spcAft>
                          <a:spcPts val="0"/>
                        </a:spcAft>
                        <a:buNone/>
                      </a:pPr>
                      <a:r>
                        <a:rPr lang="en" sz="600" b="1">
                          <a:solidFill>
                            <a:schemeClr val="lt1"/>
                          </a:solidFill>
                        </a:rPr>
                        <a:t>Printer:</a:t>
                      </a:r>
                      <a:endParaRPr sz="600" b="1">
                        <a:solidFill>
                          <a:schemeClr val="lt1"/>
                        </a:solidFill>
                      </a:endParaRPr>
                    </a:p>
                    <a:p>
                      <a:pPr marL="0" lvl="0" indent="0" algn="l" rtl="0">
                        <a:spcBef>
                          <a:spcPts val="0"/>
                        </a:spcBef>
                        <a:spcAft>
                          <a:spcPts val="0"/>
                        </a:spcAft>
                        <a:buNone/>
                      </a:pPr>
                      <a:r>
                        <a:rPr lang="en" sz="600">
                          <a:solidFill>
                            <a:schemeClr val="lt1"/>
                          </a:solidFill>
                        </a:rPr>
                        <a:t>1. To print out hard copies of Course Outcomes (COs).</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endParaRPr sz="600">
                        <a:solidFill>
                          <a:schemeClr val="lt1"/>
                        </a:solidFill>
                      </a:endParaRPr>
                    </a:p>
                  </a:txBody>
                  <a:tcPr marL="91425" marR="91425" marT="91425" marB="91425"/>
                </a:tc>
                <a:tc>
                  <a:txBody>
                    <a:bodyPr/>
                    <a:lstStyle/>
                    <a:p>
                      <a:pPr marL="0" lvl="0" indent="0" algn="l" rtl="0">
                        <a:spcBef>
                          <a:spcPts val="0"/>
                        </a:spcBef>
                        <a:spcAft>
                          <a:spcPts val="0"/>
                        </a:spcAft>
                        <a:buNone/>
                      </a:pPr>
                      <a:r>
                        <a:rPr lang="en" sz="600" b="1">
                          <a:solidFill>
                            <a:schemeClr val="lt1"/>
                          </a:solidFill>
                        </a:rPr>
                        <a:t>MS Word:</a:t>
                      </a:r>
                      <a:endParaRPr sz="600" b="1">
                        <a:solidFill>
                          <a:schemeClr val="lt1"/>
                        </a:solidFill>
                      </a:endParaRPr>
                    </a:p>
                    <a:p>
                      <a:pPr marL="0" lvl="0" indent="0" algn="l" rtl="0">
                        <a:spcBef>
                          <a:spcPts val="0"/>
                        </a:spcBef>
                        <a:spcAft>
                          <a:spcPts val="0"/>
                        </a:spcAft>
                        <a:buNone/>
                      </a:pPr>
                      <a:r>
                        <a:rPr lang="en" sz="600">
                          <a:solidFill>
                            <a:schemeClr val="lt1"/>
                          </a:solidFill>
                        </a:rPr>
                        <a:t>1. Course Coordinators use MS Word to make a detailed course outline and Course Assessment Reports with Course Outcomes (COs) mapping to Program Learning Outcomes (PLOs). </a:t>
                      </a:r>
                      <a:endParaRPr sz="600">
                        <a:solidFill>
                          <a:schemeClr val="lt1"/>
                        </a:solidFill>
                      </a:endParaRPr>
                    </a:p>
                    <a:p>
                      <a:pPr marL="0" lvl="0" indent="0" algn="l" rtl="0">
                        <a:spcBef>
                          <a:spcPts val="0"/>
                        </a:spcBef>
                        <a:spcAft>
                          <a:spcPts val="0"/>
                        </a:spcAft>
                        <a:buNone/>
                      </a:pPr>
                      <a:r>
                        <a:rPr lang="en" sz="600" b="1">
                          <a:solidFill>
                            <a:schemeClr val="lt1"/>
                          </a:solidFill>
                        </a:rPr>
                        <a:t>Excel Sheet:</a:t>
                      </a:r>
                      <a:endParaRPr sz="600" b="1">
                        <a:solidFill>
                          <a:schemeClr val="lt1"/>
                        </a:solidFill>
                      </a:endParaRPr>
                    </a:p>
                    <a:p>
                      <a:pPr marL="0" lvl="0" indent="0" algn="l" rtl="0">
                        <a:spcBef>
                          <a:spcPts val="0"/>
                        </a:spcBef>
                        <a:spcAft>
                          <a:spcPts val="0"/>
                        </a:spcAft>
                        <a:buNone/>
                      </a:pPr>
                      <a:r>
                        <a:rPr lang="en" sz="600">
                          <a:solidFill>
                            <a:schemeClr val="lt1"/>
                          </a:solidFill>
                        </a:rPr>
                        <a:t>1. Excel Sheet is used by Course Coordinators to map specific questions in the Midterm, Final exams and Project work to specific Course Outcomes (COs).</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endParaRPr sz="600">
                        <a:solidFill>
                          <a:schemeClr val="lt1"/>
                        </a:solidFill>
                      </a:endParaRPr>
                    </a:p>
                  </a:txBody>
                  <a:tcPr marL="91425" marR="91425" marT="91425" marB="91425"/>
                </a:tc>
                <a:tc>
                  <a:txBody>
                    <a:bodyPr/>
                    <a:lstStyle/>
                    <a:p>
                      <a:pPr marL="0" lvl="0" indent="0" algn="l" rtl="0">
                        <a:spcBef>
                          <a:spcPts val="0"/>
                        </a:spcBef>
                        <a:spcAft>
                          <a:spcPts val="0"/>
                        </a:spcAft>
                        <a:buNone/>
                      </a:pPr>
                      <a:r>
                        <a:rPr lang="en" sz="600" b="1">
                          <a:solidFill>
                            <a:schemeClr val="lt1"/>
                          </a:solidFill>
                        </a:rPr>
                        <a:t>IRAS Database server:</a:t>
                      </a:r>
                      <a:endParaRPr sz="600" b="1">
                        <a:solidFill>
                          <a:schemeClr val="lt1"/>
                        </a:solidFill>
                      </a:endParaRPr>
                    </a:p>
                    <a:p>
                      <a:pPr marL="0" lvl="0" indent="0" algn="l" rtl="0">
                        <a:spcBef>
                          <a:spcPts val="0"/>
                        </a:spcBef>
                        <a:spcAft>
                          <a:spcPts val="0"/>
                        </a:spcAft>
                        <a:buNone/>
                      </a:pPr>
                      <a:r>
                        <a:rPr lang="en" sz="600">
                          <a:solidFill>
                            <a:schemeClr val="lt1"/>
                          </a:solidFill>
                        </a:rPr>
                        <a:t>1. IRAS uses a database server to store and maintain student grades’ information.</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endParaRPr sz="600">
                        <a:solidFill>
                          <a:schemeClr val="lt1"/>
                        </a:solidFill>
                      </a:endParaRPr>
                    </a:p>
                  </a:txBody>
                  <a:tcPr marL="91425" marR="91425" marT="91425" marB="91425"/>
                </a:tc>
                <a:tc>
                  <a:txBody>
                    <a:bodyPr/>
                    <a:lstStyle/>
                    <a:p>
                      <a:pPr marL="0" lvl="0" indent="0" algn="l" rtl="0">
                        <a:spcBef>
                          <a:spcPts val="0"/>
                        </a:spcBef>
                        <a:spcAft>
                          <a:spcPts val="0"/>
                        </a:spcAft>
                        <a:buNone/>
                      </a:pPr>
                      <a:r>
                        <a:rPr lang="en" sz="600">
                          <a:solidFill>
                            <a:schemeClr val="lt1"/>
                          </a:solidFill>
                        </a:rPr>
                        <a:t>1. Use the internet and emails to communicate with UGC/IEB or other stakeholders to discuss important topics related to mapping Course Outcomes to Program Learning Outcomes.</a:t>
                      </a:r>
                      <a:endParaRPr sz="600">
                        <a:solidFill>
                          <a:schemeClr val="lt1"/>
                        </a:solidFill>
                      </a:endParaRPr>
                    </a:p>
                    <a:p>
                      <a:pPr marL="0" lvl="0" indent="0" algn="l" rtl="0">
                        <a:spcBef>
                          <a:spcPts val="0"/>
                        </a:spcBef>
                        <a:spcAft>
                          <a:spcPts val="0"/>
                        </a:spcAft>
                        <a:buNone/>
                      </a:pPr>
                      <a:r>
                        <a:rPr lang="en" sz="600">
                          <a:solidFill>
                            <a:schemeClr val="lt1"/>
                          </a:solidFill>
                        </a:rPr>
                        <a:t>Others:</a:t>
                      </a:r>
                      <a:endParaRPr sz="600">
                        <a:solidFill>
                          <a:schemeClr val="lt1"/>
                        </a:solidFill>
                      </a:endParaRPr>
                    </a:p>
                    <a:p>
                      <a:pPr marL="0" lvl="0" indent="0" algn="l" rtl="0">
                        <a:spcBef>
                          <a:spcPts val="0"/>
                        </a:spcBef>
                        <a:spcAft>
                          <a:spcPts val="0"/>
                        </a:spcAft>
                        <a:buNone/>
                      </a:pPr>
                      <a:r>
                        <a:rPr lang="en" sz="600">
                          <a:solidFill>
                            <a:schemeClr val="lt1"/>
                          </a:solidFill>
                        </a:rPr>
                        <a:t>1. Use phones or physical means with stakeholders to discuss important topics related to mapping Course Outcomes to Program Learning Outcomes.</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endParaRPr sz="600">
                        <a:solidFill>
                          <a:schemeClr val="lt1"/>
                        </a:solidFill>
                      </a:endParaRPr>
                    </a:p>
                  </a:txBody>
                  <a:tcPr marL="91425" marR="91425" marT="91425" marB="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graphicFrame>
        <p:nvGraphicFramePr>
          <p:cNvPr id="164" name="Google Shape;164;p18"/>
          <p:cNvGraphicFramePr/>
          <p:nvPr/>
        </p:nvGraphicFramePr>
        <p:xfrm>
          <a:off x="1063650" y="319075"/>
          <a:ext cx="3000000" cy="3000000"/>
        </p:xfrm>
        <a:graphic>
          <a:graphicData uri="http://schemas.openxmlformats.org/drawingml/2006/table">
            <a:tbl>
              <a:tblPr>
                <a:noFill/>
                <a:tableStyleId>{4D293627-1083-430A-844E-364BCC59EB79}</a:tableStyleId>
              </a:tblPr>
              <a:tblGrid>
                <a:gridCol w="798825"/>
                <a:gridCol w="1452700"/>
                <a:gridCol w="1125775"/>
                <a:gridCol w="1125775"/>
                <a:gridCol w="1125775"/>
                <a:gridCol w="1060375"/>
                <a:gridCol w="1191150"/>
              </a:tblGrid>
              <a:tr h="303550">
                <a:tc rowSpan="2">
                  <a:txBody>
                    <a:bodyPr/>
                    <a:lstStyle/>
                    <a:p>
                      <a:pPr marL="0" lvl="0" indent="0" algn="l" rtl="0">
                        <a:spcBef>
                          <a:spcPts val="0"/>
                        </a:spcBef>
                        <a:spcAft>
                          <a:spcPts val="0"/>
                        </a:spcAft>
                        <a:buNone/>
                      </a:pPr>
                      <a:r>
                        <a:rPr lang="en" sz="900" b="1">
                          <a:solidFill>
                            <a:schemeClr val="lt1"/>
                          </a:solidFill>
                          <a:highlight>
                            <a:schemeClr val="accent1"/>
                          </a:highlight>
                        </a:rPr>
                        <a:t>Process</a:t>
                      </a:r>
                      <a:endParaRPr sz="1300">
                        <a:solidFill>
                          <a:schemeClr val="lt1"/>
                        </a:solidFill>
                        <a:highlight>
                          <a:schemeClr val="accent1"/>
                        </a:highlight>
                      </a:endParaRPr>
                    </a:p>
                  </a:txBody>
                  <a:tcPr marL="91425" marR="91425" marT="91425" marB="91425">
                    <a:solidFill>
                      <a:schemeClr val="accent1"/>
                    </a:solidFill>
                  </a:tcPr>
                </a:tc>
                <a:tc gridSpan="6">
                  <a:txBody>
                    <a:bodyPr/>
                    <a:lstStyle/>
                    <a:p>
                      <a:pPr marL="0" lvl="0" indent="0" algn="l" rtl="0">
                        <a:spcBef>
                          <a:spcPts val="0"/>
                        </a:spcBef>
                        <a:spcAft>
                          <a:spcPts val="0"/>
                        </a:spcAft>
                        <a:buNone/>
                      </a:pPr>
                      <a:r>
                        <a:rPr lang="en" sz="900" b="1">
                          <a:solidFill>
                            <a:schemeClr val="lt1"/>
                          </a:solidFill>
                          <a:highlight>
                            <a:schemeClr val="accent1"/>
                          </a:highlight>
                        </a:rPr>
                        <a:t>System Roles</a:t>
                      </a:r>
                      <a:endParaRPr sz="1300">
                        <a:solidFill>
                          <a:schemeClr val="lt1"/>
                        </a:solidFill>
                        <a:highlight>
                          <a:schemeClr val="accent1"/>
                        </a:highlight>
                      </a:endParaRPr>
                    </a:p>
                  </a:txBody>
                  <a:tcPr marL="91425" marR="91425" marT="91425" marB="91425">
                    <a:lnB w="12650" cap="flat" cmpd="sng">
                      <a:solidFill>
                        <a:schemeClr val="accent3"/>
                      </a:solidFill>
                      <a:prstDash val="solid"/>
                      <a:round/>
                      <a:headEnd type="none" w="sm" len="sm"/>
                      <a:tailEnd type="none" w="sm" len="sm"/>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1025">
                <a:tc vMerge="1">
                  <a:txBody>
                    <a:bodyPr/>
                    <a:lstStyle/>
                    <a:p>
                      <a:endParaRPr lang="en-US"/>
                    </a:p>
                  </a:txBody>
                  <a:tcPr/>
                </a:tc>
                <a:tc>
                  <a:txBody>
                    <a:bodyPr/>
                    <a:lstStyle/>
                    <a:p>
                      <a:pPr marL="0" lvl="0" indent="0" algn="l" rtl="0">
                        <a:lnSpc>
                          <a:spcPct val="115000"/>
                        </a:lnSpc>
                        <a:spcBef>
                          <a:spcPts val="1200"/>
                        </a:spcBef>
                        <a:spcAft>
                          <a:spcPts val="0"/>
                        </a:spcAft>
                        <a:buNone/>
                      </a:pPr>
                      <a:r>
                        <a:rPr lang="en" sz="700" b="1">
                          <a:solidFill>
                            <a:schemeClr val="lt1"/>
                          </a:solidFill>
                        </a:rPr>
                        <a:t>Human</a:t>
                      </a:r>
                      <a:endParaRPr sz="700" b="1">
                        <a:solidFill>
                          <a:schemeClr val="lt1"/>
                        </a:solidFill>
                        <a:highlight>
                          <a:schemeClr val="lt2"/>
                        </a:highlight>
                      </a:endParaRPr>
                    </a:p>
                  </a:txBody>
                  <a:tcPr marL="68575" marR="68575" marT="91425" marB="91425">
                    <a:lnL w="12650" cap="flat" cmpd="sng">
                      <a:solidFill>
                        <a:schemeClr val="accent3"/>
                      </a:solidFill>
                      <a:prstDash val="solid"/>
                      <a:round/>
                      <a:headEnd type="none" w="sm" len="sm"/>
                      <a:tailEnd type="none" w="sm" len="sm"/>
                    </a:lnL>
                    <a:lnR w="12650" cap="flat" cmpd="sng">
                      <a:solidFill>
                        <a:schemeClr val="accent3"/>
                      </a:solidFill>
                      <a:prstDash val="solid"/>
                      <a:round/>
                      <a:headEnd type="none" w="sm" len="sm"/>
                      <a:tailEnd type="none" w="sm" len="sm"/>
                    </a:lnR>
                    <a:lnT w="12650" cap="flat" cmpd="sng">
                      <a:solidFill>
                        <a:schemeClr val="accent3"/>
                      </a:solidFill>
                      <a:prstDash val="solid"/>
                      <a:round/>
                      <a:headEnd type="none" w="sm" len="sm"/>
                      <a:tailEnd type="none" w="sm" len="sm"/>
                    </a:lnT>
                    <a:lnB w="12650" cap="flat" cmpd="sng">
                      <a:solidFill>
                        <a:schemeClr val="accent3"/>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1200"/>
                        </a:spcAft>
                        <a:buNone/>
                      </a:pPr>
                      <a:r>
                        <a:rPr lang="en" sz="700" b="1">
                          <a:solidFill>
                            <a:schemeClr val="lt1"/>
                          </a:solidFill>
                        </a:rPr>
                        <a:t>Non-Comp Hardware</a:t>
                      </a:r>
                      <a:endParaRPr sz="1100">
                        <a:solidFill>
                          <a:schemeClr val="lt1"/>
                        </a:solidFill>
                      </a:endParaRPr>
                    </a:p>
                  </a:txBody>
                  <a:tcPr marL="91425" marR="91425" marT="91425" marB="91425">
                    <a:lnL w="12650" cap="flat" cmpd="sng">
                      <a:solidFill>
                        <a:schemeClr val="accent3"/>
                      </a:solidFill>
                      <a:prstDash val="solid"/>
                      <a:round/>
                      <a:headEnd type="none" w="sm" len="sm"/>
                      <a:tailEnd type="none" w="sm" len="sm"/>
                    </a:lnL>
                    <a:solidFill>
                      <a:schemeClr val="lt2"/>
                    </a:solidFill>
                  </a:tcPr>
                </a:tc>
                <a:tc>
                  <a:txBody>
                    <a:bodyPr/>
                    <a:lstStyle/>
                    <a:p>
                      <a:pPr marL="0" lvl="0" indent="0" algn="l" rtl="0">
                        <a:lnSpc>
                          <a:spcPct val="115000"/>
                        </a:lnSpc>
                        <a:spcBef>
                          <a:spcPts val="1200"/>
                        </a:spcBef>
                        <a:spcAft>
                          <a:spcPts val="1200"/>
                        </a:spcAft>
                        <a:buNone/>
                      </a:pPr>
                      <a:r>
                        <a:rPr lang="en" sz="700" b="1">
                          <a:solidFill>
                            <a:schemeClr val="lt1"/>
                          </a:solidFill>
                        </a:rPr>
                        <a:t>Computing Hardware</a:t>
                      </a:r>
                      <a:endParaRPr sz="1100">
                        <a:solidFill>
                          <a:schemeClr val="lt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 sz="700" b="1">
                          <a:solidFill>
                            <a:schemeClr val="lt1"/>
                          </a:solidFill>
                        </a:rPr>
                        <a:t>Software</a:t>
                      </a:r>
                      <a:endParaRPr sz="1100">
                        <a:solidFill>
                          <a:schemeClr val="lt1"/>
                        </a:solidFill>
                      </a:endParaRPr>
                    </a:p>
                  </a:txBody>
                  <a:tcPr marL="91425" marR="91425" marT="91425" marB="91425">
                    <a:solidFill>
                      <a:schemeClr val="lt2"/>
                    </a:solidFill>
                  </a:tcPr>
                </a:tc>
                <a:tc>
                  <a:txBody>
                    <a:bodyPr/>
                    <a:lstStyle/>
                    <a:p>
                      <a:pPr marL="0" lvl="0" indent="0" algn="l" rtl="0">
                        <a:spcBef>
                          <a:spcPts val="0"/>
                        </a:spcBef>
                        <a:spcAft>
                          <a:spcPts val="0"/>
                        </a:spcAft>
                        <a:buNone/>
                      </a:pPr>
                      <a:r>
                        <a:rPr lang="en" sz="700" b="1">
                          <a:solidFill>
                            <a:schemeClr val="lt1"/>
                          </a:solidFill>
                        </a:rPr>
                        <a:t>Database</a:t>
                      </a:r>
                      <a:endParaRPr sz="1100">
                        <a:solidFill>
                          <a:schemeClr val="lt1"/>
                        </a:solidFill>
                      </a:endParaRPr>
                    </a:p>
                  </a:txBody>
                  <a:tcPr marL="91425" marR="91425" marT="91425" marB="91425">
                    <a:solidFill>
                      <a:schemeClr val="lt2"/>
                    </a:solidFill>
                  </a:tcPr>
                </a:tc>
                <a:tc>
                  <a:txBody>
                    <a:bodyPr/>
                    <a:lstStyle/>
                    <a:p>
                      <a:pPr marL="0" lvl="0" indent="0" algn="l" rtl="0">
                        <a:lnSpc>
                          <a:spcPct val="115000"/>
                        </a:lnSpc>
                        <a:spcBef>
                          <a:spcPts val="1200"/>
                        </a:spcBef>
                        <a:spcAft>
                          <a:spcPts val="1200"/>
                        </a:spcAft>
                        <a:buNone/>
                      </a:pPr>
                      <a:r>
                        <a:rPr lang="en" sz="700" b="1">
                          <a:solidFill>
                            <a:schemeClr val="lt1"/>
                          </a:solidFill>
                        </a:rPr>
                        <a:t>Network &amp; Communication</a:t>
                      </a:r>
                      <a:endParaRPr sz="1100">
                        <a:solidFill>
                          <a:schemeClr val="lt1"/>
                        </a:solidFill>
                      </a:endParaRPr>
                    </a:p>
                  </a:txBody>
                  <a:tcPr marL="91425" marR="91425" marT="91425" marB="91425">
                    <a:solidFill>
                      <a:schemeClr val="lt2"/>
                    </a:solidFill>
                  </a:tcPr>
                </a:tc>
              </a:tr>
              <a:tr h="3773125">
                <a:tc>
                  <a:txBody>
                    <a:bodyPr/>
                    <a:lstStyle/>
                    <a:p>
                      <a:pPr marL="0" lvl="0" indent="0" algn="l" rtl="0">
                        <a:lnSpc>
                          <a:spcPct val="115000"/>
                        </a:lnSpc>
                        <a:spcBef>
                          <a:spcPts val="1200"/>
                        </a:spcBef>
                        <a:spcAft>
                          <a:spcPts val="1200"/>
                        </a:spcAft>
                        <a:buNone/>
                      </a:pPr>
                      <a:r>
                        <a:rPr lang="en" sz="1000">
                          <a:solidFill>
                            <a:schemeClr val="lt1"/>
                          </a:solidFill>
                        </a:rPr>
                        <a:t>Check Number of student enrollment in a department</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sz="600" b="1">
                          <a:solidFill>
                            <a:schemeClr val="lt1"/>
                          </a:solidFill>
                        </a:rPr>
                        <a:t>Student:</a:t>
                      </a:r>
                      <a:endParaRPr sz="600" b="1">
                        <a:solidFill>
                          <a:schemeClr val="lt1"/>
                        </a:solidFill>
                      </a:endParaRPr>
                    </a:p>
                    <a:p>
                      <a:pPr marL="0" lvl="0" indent="0" algn="l" rtl="0">
                        <a:spcBef>
                          <a:spcPts val="0"/>
                        </a:spcBef>
                        <a:spcAft>
                          <a:spcPts val="0"/>
                        </a:spcAft>
                        <a:buNone/>
                      </a:pPr>
                      <a:r>
                        <a:rPr lang="en" sz="600">
                          <a:solidFill>
                            <a:schemeClr val="lt1"/>
                          </a:solidFill>
                        </a:rPr>
                        <a:t>1. Students enroll in a specific Degree program.</a:t>
                      </a:r>
                      <a:endParaRPr sz="600">
                        <a:solidFill>
                          <a:schemeClr val="lt1"/>
                        </a:solidFill>
                      </a:endParaRPr>
                    </a:p>
                    <a:p>
                      <a:pPr marL="0" lvl="0" indent="0" algn="l" rtl="0">
                        <a:spcBef>
                          <a:spcPts val="0"/>
                        </a:spcBef>
                        <a:spcAft>
                          <a:spcPts val="0"/>
                        </a:spcAft>
                        <a:buNone/>
                      </a:pPr>
                      <a:r>
                        <a:rPr lang="en" sz="600">
                          <a:solidFill>
                            <a:schemeClr val="lt1"/>
                          </a:solidFill>
                        </a:rPr>
                        <a:t>2. Student information is sent to the register’s office.</a:t>
                      </a:r>
                      <a:endParaRPr sz="600">
                        <a:solidFill>
                          <a:schemeClr val="lt1"/>
                        </a:solidFill>
                      </a:endParaRPr>
                    </a:p>
                    <a:p>
                      <a:pPr marL="0" lvl="0" indent="0" algn="l" rtl="0">
                        <a:spcBef>
                          <a:spcPts val="0"/>
                        </a:spcBef>
                        <a:spcAft>
                          <a:spcPts val="0"/>
                        </a:spcAft>
                        <a:buNone/>
                      </a:pPr>
                      <a:r>
                        <a:rPr lang="en" sz="600" b="1">
                          <a:solidFill>
                            <a:schemeClr val="lt1"/>
                          </a:solidFill>
                        </a:rPr>
                        <a:t> Register Office:</a:t>
                      </a:r>
                      <a:endParaRPr sz="600" b="1">
                        <a:solidFill>
                          <a:schemeClr val="lt1"/>
                        </a:solidFill>
                      </a:endParaRPr>
                    </a:p>
                    <a:p>
                      <a:pPr marL="0" lvl="0" indent="0" algn="l" rtl="0">
                        <a:spcBef>
                          <a:spcPts val="0"/>
                        </a:spcBef>
                        <a:spcAft>
                          <a:spcPts val="0"/>
                        </a:spcAft>
                        <a:buNone/>
                      </a:pPr>
                      <a:r>
                        <a:rPr lang="en" sz="600">
                          <a:solidFill>
                            <a:schemeClr val="lt1"/>
                          </a:solidFill>
                        </a:rPr>
                        <a:t>1.Gather all the new student’s information.</a:t>
                      </a:r>
                      <a:endParaRPr sz="600">
                        <a:solidFill>
                          <a:schemeClr val="lt1"/>
                        </a:solidFill>
                      </a:endParaRPr>
                    </a:p>
                    <a:p>
                      <a:pPr marL="0" lvl="0" indent="0" algn="l" rtl="0">
                        <a:spcBef>
                          <a:spcPts val="0"/>
                        </a:spcBef>
                        <a:spcAft>
                          <a:spcPts val="0"/>
                        </a:spcAft>
                        <a:buNone/>
                      </a:pPr>
                      <a:r>
                        <a:rPr lang="en" sz="600">
                          <a:solidFill>
                            <a:schemeClr val="lt1"/>
                          </a:solidFill>
                        </a:rPr>
                        <a:t>2. Assign the data in a sheet of student information of designated departments.</a:t>
                      </a:r>
                      <a:endParaRPr sz="600">
                        <a:solidFill>
                          <a:schemeClr val="lt1"/>
                        </a:solidFill>
                      </a:endParaRPr>
                    </a:p>
                    <a:p>
                      <a:pPr marL="0" lvl="0" indent="0" algn="l" rtl="0">
                        <a:spcBef>
                          <a:spcPts val="0"/>
                        </a:spcBef>
                        <a:spcAft>
                          <a:spcPts val="0"/>
                        </a:spcAft>
                        <a:buNone/>
                      </a:pPr>
                      <a:r>
                        <a:rPr lang="en" sz="600">
                          <a:solidFill>
                            <a:schemeClr val="lt1"/>
                          </a:solidFill>
                        </a:rPr>
                        <a:t>3.Send the new update data to each department.</a:t>
                      </a:r>
                      <a:endParaRPr sz="600">
                        <a:solidFill>
                          <a:schemeClr val="lt1"/>
                        </a:solidFill>
                      </a:endParaRPr>
                    </a:p>
                    <a:p>
                      <a:pPr marL="0" lvl="0" indent="0" algn="l" rtl="0">
                        <a:spcBef>
                          <a:spcPts val="0"/>
                        </a:spcBef>
                        <a:spcAft>
                          <a:spcPts val="0"/>
                        </a:spcAft>
                        <a:buNone/>
                      </a:pPr>
                      <a:r>
                        <a:rPr lang="en" sz="600" b="1">
                          <a:solidFill>
                            <a:schemeClr val="lt1"/>
                          </a:solidFill>
                        </a:rPr>
                        <a:t> Department:</a:t>
                      </a:r>
                      <a:endParaRPr sz="600" b="1">
                        <a:solidFill>
                          <a:schemeClr val="lt1"/>
                        </a:solidFill>
                      </a:endParaRPr>
                    </a:p>
                    <a:p>
                      <a:pPr marL="0" lvl="0" indent="0" algn="l" rtl="0">
                        <a:spcBef>
                          <a:spcPts val="0"/>
                        </a:spcBef>
                        <a:spcAft>
                          <a:spcPts val="0"/>
                        </a:spcAft>
                        <a:buNone/>
                      </a:pPr>
                      <a:r>
                        <a:rPr lang="en" sz="600">
                          <a:solidFill>
                            <a:schemeClr val="lt1"/>
                          </a:solidFill>
                        </a:rPr>
                        <a:t>1.Receive the data of the new student.</a:t>
                      </a:r>
                      <a:endParaRPr sz="600">
                        <a:solidFill>
                          <a:schemeClr val="lt1"/>
                        </a:solidFill>
                      </a:endParaRPr>
                    </a:p>
                    <a:p>
                      <a:pPr marL="0" lvl="0" indent="0" algn="l" rtl="0">
                        <a:spcBef>
                          <a:spcPts val="0"/>
                        </a:spcBef>
                        <a:spcAft>
                          <a:spcPts val="0"/>
                        </a:spcAft>
                        <a:buNone/>
                      </a:pPr>
                      <a:r>
                        <a:rPr lang="en" sz="600">
                          <a:solidFill>
                            <a:schemeClr val="lt1"/>
                          </a:solidFill>
                        </a:rPr>
                        <a:t>2.Update it in the existing database</a:t>
                      </a:r>
                      <a:endParaRPr sz="600">
                        <a:solidFill>
                          <a:schemeClr val="lt1"/>
                        </a:solidFill>
                      </a:endParaRPr>
                    </a:p>
                    <a:p>
                      <a:pPr marL="0" lvl="0" indent="0" algn="l" rtl="0">
                        <a:spcBef>
                          <a:spcPts val="0"/>
                        </a:spcBef>
                        <a:spcAft>
                          <a:spcPts val="0"/>
                        </a:spcAft>
                        <a:buNone/>
                      </a:pPr>
                      <a:r>
                        <a:rPr lang="en" sz="600">
                          <a:solidFill>
                            <a:schemeClr val="lt1"/>
                          </a:solidFill>
                        </a:rPr>
                        <a:t>3. Send the data to department heads or deans for further inspection</a:t>
                      </a:r>
                      <a:endParaRPr sz="600">
                        <a:solidFill>
                          <a:schemeClr val="lt1"/>
                        </a:solidFill>
                      </a:endParaRPr>
                    </a:p>
                    <a:p>
                      <a:pPr marL="0" lvl="0" indent="0" algn="l" rtl="0">
                        <a:spcBef>
                          <a:spcPts val="0"/>
                        </a:spcBef>
                        <a:spcAft>
                          <a:spcPts val="0"/>
                        </a:spcAft>
                        <a:buNone/>
                      </a:pPr>
                      <a:r>
                        <a:rPr lang="en" sz="600" b="1">
                          <a:solidFill>
                            <a:schemeClr val="lt1"/>
                          </a:solidFill>
                        </a:rPr>
                        <a:t>Department Head/Dean: </a:t>
                      </a:r>
                      <a:endParaRPr sz="600" b="1">
                        <a:solidFill>
                          <a:schemeClr val="lt1"/>
                        </a:solidFill>
                      </a:endParaRPr>
                    </a:p>
                    <a:p>
                      <a:pPr marL="0" lvl="0" indent="0" algn="l" rtl="0">
                        <a:spcBef>
                          <a:spcPts val="0"/>
                        </a:spcBef>
                        <a:spcAft>
                          <a:spcPts val="0"/>
                        </a:spcAft>
                        <a:buNone/>
                      </a:pPr>
                      <a:r>
                        <a:rPr lang="en" sz="600">
                          <a:solidFill>
                            <a:schemeClr val="lt1"/>
                          </a:solidFill>
                        </a:rPr>
                        <a:t>1.Receive the data from the department.</a:t>
                      </a:r>
                      <a:endParaRPr sz="600">
                        <a:solidFill>
                          <a:schemeClr val="lt1"/>
                        </a:solidFill>
                      </a:endParaRPr>
                    </a:p>
                    <a:p>
                      <a:pPr marL="0" lvl="0" indent="0" algn="l" rtl="0">
                        <a:spcBef>
                          <a:spcPts val="0"/>
                        </a:spcBef>
                        <a:spcAft>
                          <a:spcPts val="0"/>
                        </a:spcAft>
                        <a:buNone/>
                      </a:pPr>
                      <a:r>
                        <a:rPr lang="en" sz="600">
                          <a:solidFill>
                            <a:schemeClr val="lt1"/>
                          </a:solidFill>
                        </a:rPr>
                        <a:t>2.Make a calculation of the number of new student enrollment comparing to previous cases.</a:t>
                      </a:r>
                      <a:endParaRPr sz="600">
                        <a:solidFill>
                          <a:schemeClr val="lt1"/>
                        </a:solidFill>
                      </a:endParaRPr>
                    </a:p>
                    <a:p>
                      <a:pPr marL="0" lvl="0" indent="0" algn="l" rtl="0">
                        <a:spcBef>
                          <a:spcPts val="0"/>
                        </a:spcBef>
                        <a:spcAft>
                          <a:spcPts val="0"/>
                        </a:spcAft>
                        <a:buNone/>
                      </a:pPr>
                      <a:r>
                        <a:rPr lang="en" sz="600">
                          <a:solidFill>
                            <a:schemeClr val="lt1"/>
                          </a:solidFill>
                        </a:rPr>
                        <a:t>3. Make calculation number of categorizing students, such as merit based, physical aid, and others</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endParaRPr sz="600">
                        <a:solidFill>
                          <a:schemeClr val="lt1"/>
                        </a:solidFill>
                      </a:endParaRPr>
                    </a:p>
                  </a:txBody>
                  <a:tcPr marL="91425" marR="91425" marT="91425" marB="91425">
                    <a:lnT w="12650" cap="flat" cmpd="sng">
                      <a:solidFill>
                        <a:schemeClr val="accent3"/>
                      </a:solidFill>
                      <a:prstDash val="solid"/>
                      <a:round/>
                      <a:headEnd type="none" w="sm" len="sm"/>
                      <a:tailEnd type="none" w="sm" len="sm"/>
                    </a:lnT>
                  </a:tcPr>
                </a:tc>
                <a:tc>
                  <a:txBody>
                    <a:bodyPr/>
                    <a:lstStyle/>
                    <a:p>
                      <a:pPr marL="0" lvl="0" indent="0" algn="l" rtl="0">
                        <a:spcBef>
                          <a:spcPts val="0"/>
                        </a:spcBef>
                        <a:spcAft>
                          <a:spcPts val="0"/>
                        </a:spcAft>
                        <a:buNone/>
                      </a:pPr>
                      <a:r>
                        <a:rPr lang="en" sz="600" b="1">
                          <a:solidFill>
                            <a:schemeClr val="lt1"/>
                          </a:solidFill>
                        </a:rPr>
                        <a:t>Pen and Paper</a:t>
                      </a:r>
                      <a:endParaRPr sz="600" b="1">
                        <a:solidFill>
                          <a:schemeClr val="lt1"/>
                        </a:solidFill>
                      </a:endParaRPr>
                    </a:p>
                    <a:p>
                      <a:pPr marL="0" lvl="0" indent="0" algn="l" rtl="0">
                        <a:spcBef>
                          <a:spcPts val="0"/>
                        </a:spcBef>
                        <a:spcAft>
                          <a:spcPts val="0"/>
                        </a:spcAft>
                        <a:buNone/>
                      </a:pPr>
                      <a:r>
                        <a:rPr lang="en" sz="600">
                          <a:solidFill>
                            <a:schemeClr val="lt1"/>
                          </a:solidFill>
                        </a:rPr>
                        <a:t>1. Sheet of a number of students in a department is made along with student’s information.</a:t>
                      </a:r>
                      <a:endParaRPr sz="600">
                        <a:solidFill>
                          <a:schemeClr val="lt1"/>
                        </a:solidFill>
                      </a:endParaRPr>
                    </a:p>
                    <a:p>
                      <a:pPr marL="0" lvl="0" indent="0" algn="l" rtl="0">
                        <a:spcBef>
                          <a:spcPts val="0"/>
                        </a:spcBef>
                        <a:spcAft>
                          <a:spcPts val="0"/>
                        </a:spcAft>
                        <a:buNone/>
                      </a:pPr>
                      <a:endParaRPr sz="600" b="1">
                        <a:solidFill>
                          <a:schemeClr val="lt1"/>
                        </a:solidFill>
                      </a:endParaRPr>
                    </a:p>
                    <a:p>
                      <a:pPr marL="0" lvl="0" indent="0" algn="l" rtl="0">
                        <a:spcBef>
                          <a:spcPts val="0"/>
                        </a:spcBef>
                        <a:spcAft>
                          <a:spcPts val="0"/>
                        </a:spcAft>
                        <a:buNone/>
                      </a:pPr>
                      <a:endParaRPr sz="600" b="1">
                        <a:solidFill>
                          <a:schemeClr val="lt1"/>
                        </a:solidFill>
                      </a:endParaRPr>
                    </a:p>
                  </a:txBody>
                  <a:tcPr marL="91425" marR="91425" marT="91425" marB="91425"/>
                </a:tc>
                <a:tc>
                  <a:txBody>
                    <a:bodyPr/>
                    <a:lstStyle/>
                    <a:p>
                      <a:pPr marL="0" lvl="0" indent="0" algn="l" rtl="0">
                        <a:spcBef>
                          <a:spcPts val="0"/>
                        </a:spcBef>
                        <a:spcAft>
                          <a:spcPts val="0"/>
                        </a:spcAft>
                        <a:buNone/>
                      </a:pPr>
                      <a:r>
                        <a:rPr lang="en" sz="600" b="1">
                          <a:solidFill>
                            <a:schemeClr val="lt1"/>
                          </a:solidFill>
                        </a:rPr>
                        <a:t>Computer/ Phone:</a:t>
                      </a:r>
                      <a:endParaRPr sz="600" b="1">
                        <a:solidFill>
                          <a:schemeClr val="lt1"/>
                        </a:solidFill>
                      </a:endParaRPr>
                    </a:p>
                    <a:p>
                      <a:pPr marL="0" lvl="0" indent="0" algn="l" rtl="0">
                        <a:spcBef>
                          <a:spcPts val="0"/>
                        </a:spcBef>
                        <a:spcAft>
                          <a:spcPts val="0"/>
                        </a:spcAft>
                        <a:buNone/>
                      </a:pPr>
                      <a:r>
                        <a:rPr lang="en" sz="600">
                          <a:solidFill>
                            <a:schemeClr val="lt1"/>
                          </a:solidFill>
                        </a:rPr>
                        <a:t>1. Uses computers to make softcopies of reports or sheets of student information in departments. </a:t>
                      </a:r>
                      <a:endParaRPr sz="600">
                        <a:solidFill>
                          <a:schemeClr val="lt1"/>
                        </a:solidFill>
                      </a:endParaRPr>
                    </a:p>
                    <a:p>
                      <a:pPr marL="0" lvl="0" indent="0" algn="l" rtl="0">
                        <a:spcBef>
                          <a:spcPts val="0"/>
                        </a:spcBef>
                        <a:spcAft>
                          <a:spcPts val="0"/>
                        </a:spcAft>
                        <a:buNone/>
                      </a:pPr>
                      <a:r>
                        <a:rPr lang="en" sz="600" b="1">
                          <a:solidFill>
                            <a:schemeClr val="lt1"/>
                          </a:solidFill>
                        </a:rPr>
                        <a:t>Printer:</a:t>
                      </a:r>
                      <a:endParaRPr sz="600" b="1">
                        <a:solidFill>
                          <a:schemeClr val="lt1"/>
                        </a:solidFill>
                      </a:endParaRPr>
                    </a:p>
                    <a:p>
                      <a:pPr marL="0" lvl="0" indent="0" algn="l" rtl="0">
                        <a:spcBef>
                          <a:spcPts val="0"/>
                        </a:spcBef>
                        <a:spcAft>
                          <a:spcPts val="0"/>
                        </a:spcAft>
                        <a:buNone/>
                      </a:pPr>
                      <a:r>
                        <a:rPr lang="en" sz="600">
                          <a:solidFill>
                            <a:schemeClr val="lt1"/>
                          </a:solidFill>
                        </a:rPr>
                        <a:t>1. Print hardcopies of report and sheet</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endParaRPr sz="600">
                        <a:solidFill>
                          <a:schemeClr val="lt1"/>
                        </a:solidFill>
                      </a:endParaRPr>
                    </a:p>
                  </a:txBody>
                  <a:tcPr marL="91425" marR="91425" marT="91425" marB="91425"/>
                </a:tc>
                <a:tc>
                  <a:txBody>
                    <a:bodyPr/>
                    <a:lstStyle/>
                    <a:p>
                      <a:pPr marL="0" lvl="0" indent="0" algn="l" rtl="0">
                        <a:spcBef>
                          <a:spcPts val="0"/>
                        </a:spcBef>
                        <a:spcAft>
                          <a:spcPts val="0"/>
                        </a:spcAft>
                        <a:buNone/>
                      </a:pPr>
                      <a:r>
                        <a:rPr lang="en" sz="600" b="1">
                          <a:solidFill>
                            <a:schemeClr val="lt1"/>
                          </a:solidFill>
                        </a:rPr>
                        <a:t>Coded Excel sheet:</a:t>
                      </a:r>
                      <a:endParaRPr sz="600" b="1">
                        <a:solidFill>
                          <a:schemeClr val="lt1"/>
                        </a:solidFill>
                      </a:endParaRPr>
                    </a:p>
                    <a:p>
                      <a:pPr marL="0" lvl="0" indent="0" algn="l" rtl="0">
                        <a:spcBef>
                          <a:spcPts val="0"/>
                        </a:spcBef>
                        <a:spcAft>
                          <a:spcPts val="0"/>
                        </a:spcAft>
                        <a:buNone/>
                      </a:pPr>
                      <a:r>
                        <a:rPr lang="en" sz="600">
                          <a:solidFill>
                            <a:schemeClr val="lt1"/>
                          </a:solidFill>
                        </a:rPr>
                        <a:t>1.Department head or dean uses automated excel sheets to calculate the number of students in the department.</a:t>
                      </a:r>
                      <a:endParaRPr sz="600">
                        <a:solidFill>
                          <a:schemeClr val="lt1"/>
                        </a:solidFill>
                      </a:endParaRPr>
                    </a:p>
                    <a:p>
                      <a:pPr marL="0" lvl="0" indent="0" algn="l" rtl="0">
                        <a:spcBef>
                          <a:spcPts val="0"/>
                        </a:spcBef>
                        <a:spcAft>
                          <a:spcPts val="0"/>
                        </a:spcAft>
                        <a:buNone/>
                      </a:pPr>
                      <a:r>
                        <a:rPr lang="en" sz="600" b="1">
                          <a:solidFill>
                            <a:schemeClr val="lt1"/>
                          </a:solidFill>
                        </a:rPr>
                        <a:t>MS Word:</a:t>
                      </a:r>
                      <a:endParaRPr sz="600" b="1">
                        <a:solidFill>
                          <a:schemeClr val="lt1"/>
                        </a:solidFill>
                      </a:endParaRPr>
                    </a:p>
                    <a:p>
                      <a:pPr marL="0" lvl="0" indent="0" algn="l" rtl="0">
                        <a:spcBef>
                          <a:spcPts val="0"/>
                        </a:spcBef>
                        <a:spcAft>
                          <a:spcPts val="0"/>
                        </a:spcAft>
                        <a:buNone/>
                      </a:pPr>
                      <a:r>
                        <a:rPr lang="en" sz="600">
                          <a:solidFill>
                            <a:schemeClr val="lt1"/>
                          </a:solidFill>
                        </a:rPr>
                        <a:t>1. Used to make report softcopies.</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endParaRPr sz="600">
                        <a:solidFill>
                          <a:schemeClr val="lt1"/>
                        </a:solidFill>
                      </a:endParaRPr>
                    </a:p>
                  </a:txBody>
                  <a:tcPr marL="91425" marR="91425" marT="91425" marB="91425"/>
                </a:tc>
                <a:tc>
                  <a:txBody>
                    <a:bodyPr/>
                    <a:lstStyle/>
                    <a:p>
                      <a:pPr marL="0" lvl="0" indent="0" algn="l" rtl="0">
                        <a:spcBef>
                          <a:spcPts val="0"/>
                        </a:spcBef>
                        <a:spcAft>
                          <a:spcPts val="0"/>
                        </a:spcAft>
                        <a:buNone/>
                      </a:pPr>
                      <a:r>
                        <a:rPr lang="en" sz="600" b="1">
                          <a:solidFill>
                            <a:schemeClr val="lt1"/>
                          </a:solidFill>
                        </a:rPr>
                        <a:t>Department Storage:</a:t>
                      </a:r>
                      <a:endParaRPr sz="600" b="1">
                        <a:solidFill>
                          <a:schemeClr val="lt1"/>
                        </a:solidFill>
                      </a:endParaRPr>
                    </a:p>
                    <a:p>
                      <a:pPr marL="0" lvl="0" indent="0" algn="l" rtl="0">
                        <a:spcBef>
                          <a:spcPts val="0"/>
                        </a:spcBef>
                        <a:spcAft>
                          <a:spcPts val="0"/>
                        </a:spcAft>
                        <a:buNone/>
                      </a:pPr>
                      <a:r>
                        <a:rPr lang="en" sz="600">
                          <a:solidFill>
                            <a:schemeClr val="lt1"/>
                          </a:solidFill>
                        </a:rPr>
                        <a:t>1. Records of students’ enrollment in the department.</a:t>
                      </a:r>
                      <a:endParaRPr sz="600">
                        <a:solidFill>
                          <a:schemeClr val="lt1"/>
                        </a:solidFill>
                      </a:endParaRPr>
                    </a:p>
                    <a:p>
                      <a:pPr marL="0" lvl="0" indent="0" algn="l" rtl="0">
                        <a:spcBef>
                          <a:spcPts val="0"/>
                        </a:spcBef>
                        <a:spcAft>
                          <a:spcPts val="0"/>
                        </a:spcAft>
                        <a:buNone/>
                      </a:pPr>
                      <a:r>
                        <a:rPr lang="en" sz="600" b="1">
                          <a:solidFill>
                            <a:schemeClr val="lt1"/>
                          </a:solidFill>
                        </a:rPr>
                        <a:t> </a:t>
                      </a:r>
                      <a:endParaRPr sz="600" b="1">
                        <a:solidFill>
                          <a:schemeClr val="lt1"/>
                        </a:solidFill>
                      </a:endParaRPr>
                    </a:p>
                    <a:p>
                      <a:pPr marL="0" lvl="0" indent="0" algn="l" rtl="0">
                        <a:spcBef>
                          <a:spcPts val="0"/>
                        </a:spcBef>
                        <a:spcAft>
                          <a:spcPts val="0"/>
                        </a:spcAft>
                        <a:buNone/>
                      </a:pPr>
                      <a:r>
                        <a:rPr lang="en" sz="600" b="1">
                          <a:solidFill>
                            <a:schemeClr val="lt1"/>
                          </a:solidFill>
                        </a:rPr>
                        <a:t>Registrar’s Office Storage:</a:t>
                      </a:r>
                      <a:endParaRPr sz="600" b="1">
                        <a:solidFill>
                          <a:schemeClr val="lt1"/>
                        </a:solidFill>
                      </a:endParaRPr>
                    </a:p>
                    <a:p>
                      <a:pPr marL="0" lvl="0" indent="0" algn="l" rtl="0">
                        <a:spcBef>
                          <a:spcPts val="0"/>
                        </a:spcBef>
                        <a:spcAft>
                          <a:spcPts val="0"/>
                        </a:spcAft>
                        <a:buNone/>
                      </a:pPr>
                      <a:r>
                        <a:rPr lang="en" sz="600">
                          <a:solidFill>
                            <a:schemeClr val="lt1"/>
                          </a:solidFill>
                        </a:rPr>
                        <a:t>1.  Records of students’ enrollment for all the departments.</a:t>
                      </a:r>
                      <a:endParaRPr sz="600">
                        <a:solidFill>
                          <a:schemeClr val="lt1"/>
                        </a:solidFill>
                      </a:endParaRPr>
                    </a:p>
                    <a:p>
                      <a:pPr marL="0" lvl="0" indent="0" algn="l" rtl="0">
                        <a:spcBef>
                          <a:spcPts val="0"/>
                        </a:spcBef>
                        <a:spcAft>
                          <a:spcPts val="0"/>
                        </a:spcAft>
                        <a:buNone/>
                      </a:pPr>
                      <a:endParaRPr sz="600" b="1">
                        <a:solidFill>
                          <a:schemeClr val="lt1"/>
                        </a:solidFill>
                      </a:endParaRPr>
                    </a:p>
                    <a:p>
                      <a:pPr marL="0" lvl="0" indent="0" algn="l" rtl="0">
                        <a:spcBef>
                          <a:spcPts val="0"/>
                        </a:spcBef>
                        <a:spcAft>
                          <a:spcPts val="0"/>
                        </a:spcAft>
                        <a:buNone/>
                      </a:pPr>
                      <a:endParaRPr sz="600" b="1">
                        <a:solidFill>
                          <a:schemeClr val="lt1"/>
                        </a:solidFill>
                      </a:endParaRPr>
                    </a:p>
                  </a:txBody>
                  <a:tcPr marL="91425" marR="91425" marT="91425" marB="91425"/>
                </a:tc>
                <a:tc>
                  <a:txBody>
                    <a:bodyPr/>
                    <a:lstStyle/>
                    <a:p>
                      <a:pPr marL="0" lvl="0" indent="0" algn="l" rtl="0">
                        <a:spcBef>
                          <a:spcPts val="0"/>
                        </a:spcBef>
                        <a:spcAft>
                          <a:spcPts val="0"/>
                        </a:spcAft>
                        <a:buNone/>
                      </a:pPr>
                      <a:r>
                        <a:rPr lang="en" sz="600" b="1">
                          <a:solidFill>
                            <a:schemeClr val="lt1"/>
                          </a:solidFill>
                        </a:rPr>
                        <a:t>Internet/Mail:</a:t>
                      </a:r>
                      <a:endParaRPr sz="600" b="1">
                        <a:solidFill>
                          <a:schemeClr val="lt1"/>
                        </a:solidFill>
                      </a:endParaRPr>
                    </a:p>
                    <a:p>
                      <a:pPr marL="0" lvl="0" indent="0" algn="l" rtl="0">
                        <a:spcBef>
                          <a:spcPts val="0"/>
                        </a:spcBef>
                        <a:spcAft>
                          <a:spcPts val="0"/>
                        </a:spcAft>
                        <a:buNone/>
                      </a:pPr>
                      <a:r>
                        <a:rPr lang="en" sz="600">
                          <a:solidFill>
                            <a:schemeClr val="lt1"/>
                          </a:solidFill>
                        </a:rPr>
                        <a:t>1. An Online platform (such as Google Sheets) may be used for processing the student information data spreadsheet.</a:t>
                      </a:r>
                      <a:endParaRPr sz="600">
                        <a:solidFill>
                          <a:schemeClr val="lt1"/>
                        </a:solidFill>
                      </a:endParaRPr>
                    </a:p>
                    <a:p>
                      <a:pPr marL="0" lvl="0" indent="0" algn="l" rtl="0">
                        <a:spcBef>
                          <a:spcPts val="0"/>
                        </a:spcBef>
                        <a:spcAft>
                          <a:spcPts val="0"/>
                        </a:spcAft>
                        <a:buNone/>
                      </a:pPr>
                      <a:endParaRPr sz="600">
                        <a:solidFill>
                          <a:schemeClr val="lt1"/>
                        </a:solidFill>
                      </a:endParaRPr>
                    </a:p>
                    <a:p>
                      <a:pPr marL="0" lvl="0" indent="0" algn="l" rtl="0">
                        <a:spcBef>
                          <a:spcPts val="0"/>
                        </a:spcBef>
                        <a:spcAft>
                          <a:spcPts val="0"/>
                        </a:spcAft>
                        <a:buNone/>
                      </a:pPr>
                      <a:endParaRPr sz="600">
                        <a:solidFill>
                          <a:schemeClr val="lt1"/>
                        </a:solidFill>
                      </a:endParaRPr>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035750" y="-78525"/>
            <a:ext cx="4199400" cy="65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00">
                <a:latin typeface="Arial"/>
                <a:ea typeface="Arial"/>
                <a:cs typeface="Arial"/>
                <a:sym typeface="Arial"/>
              </a:rPr>
              <a:t>PROCESS DIAGRAM (AS-IS)</a:t>
            </a:r>
            <a:endParaRPr sz="3500"/>
          </a:p>
          <a:p>
            <a:pPr marL="0" lvl="0" indent="0" algn="l" rtl="0">
              <a:spcBef>
                <a:spcPts val="0"/>
              </a:spcBef>
              <a:spcAft>
                <a:spcPts val="0"/>
              </a:spcAft>
              <a:buNone/>
            </a:pPr>
            <a:endParaRPr/>
          </a:p>
        </p:txBody>
      </p:sp>
      <p:pic>
        <p:nvPicPr>
          <p:cNvPr id="170" name="Google Shape;170;p19"/>
          <p:cNvPicPr preferRelativeResize="0"/>
          <p:nvPr/>
        </p:nvPicPr>
        <p:blipFill>
          <a:blip r:embed="rId3">
            <a:alphaModFix/>
          </a:blip>
          <a:stretch>
            <a:fillRect/>
          </a:stretch>
        </p:blipFill>
        <p:spPr>
          <a:xfrm>
            <a:off x="1228988" y="328525"/>
            <a:ext cx="6686025" cy="4652400"/>
          </a:xfrm>
          <a:prstGeom prst="rect">
            <a:avLst/>
          </a:prstGeom>
          <a:noFill/>
          <a:ln w="28575" cap="flat" cmpd="sng">
            <a:solidFill>
              <a:schemeClr val="lt2"/>
            </a:solidFill>
            <a:prstDash val="solid"/>
            <a:round/>
            <a:headEnd type="none" w="sm" len="sm"/>
            <a:tailEnd type="none" w="sm" len="sm"/>
          </a:ln>
        </p:spPr>
      </p:pic>
      <p:sp>
        <p:nvSpPr>
          <p:cNvPr id="171" name="Google Shape;171;p19"/>
          <p:cNvSpPr txBox="1"/>
          <p:nvPr/>
        </p:nvSpPr>
        <p:spPr>
          <a:xfrm>
            <a:off x="3232675" y="4876225"/>
            <a:ext cx="3834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solidFill>
                  <a:schemeClr val="lt1"/>
                </a:solidFill>
              </a:rPr>
              <a:t>Figure 2.3: Process Diagram for Map COs to PLOs</a:t>
            </a:r>
            <a:endParaRPr sz="13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0"/>
          <p:cNvPicPr preferRelativeResize="0"/>
          <p:nvPr/>
        </p:nvPicPr>
        <p:blipFill>
          <a:blip r:embed="rId3">
            <a:alphaModFix/>
          </a:blip>
          <a:stretch>
            <a:fillRect/>
          </a:stretch>
        </p:blipFill>
        <p:spPr>
          <a:xfrm>
            <a:off x="1448251" y="270175"/>
            <a:ext cx="6587650" cy="4285400"/>
          </a:xfrm>
          <a:prstGeom prst="rect">
            <a:avLst/>
          </a:prstGeom>
          <a:noFill/>
          <a:ln w="28575" cap="flat" cmpd="sng">
            <a:solidFill>
              <a:schemeClr val="accent1"/>
            </a:solidFill>
            <a:prstDash val="solid"/>
            <a:round/>
            <a:headEnd type="none" w="sm" len="sm"/>
            <a:tailEnd type="none" w="sm" len="sm"/>
          </a:ln>
        </p:spPr>
      </p:pic>
      <p:sp>
        <p:nvSpPr>
          <p:cNvPr id="177" name="Google Shape;177;p20"/>
          <p:cNvSpPr txBox="1"/>
          <p:nvPr/>
        </p:nvSpPr>
        <p:spPr>
          <a:xfrm>
            <a:off x="1707125" y="4559200"/>
            <a:ext cx="6831900" cy="338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1000" b="1">
                <a:solidFill>
                  <a:schemeClr val="lt1"/>
                </a:solidFill>
              </a:rPr>
              <a:t>Figure 2.4: Process Diagram for Check Number of student enrollment in a department</a:t>
            </a:r>
            <a:endParaRPr sz="1000" b="1">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200">
                <a:highlight>
                  <a:schemeClr val="dk1"/>
                </a:highlight>
              </a:rPr>
              <a:t>Problem Analysis</a:t>
            </a:r>
            <a:endParaRPr sz="3200">
              <a:highlight>
                <a:schemeClr val="dk1"/>
              </a:highlight>
            </a:endParaRPr>
          </a:p>
        </p:txBody>
      </p:sp>
      <p:graphicFrame>
        <p:nvGraphicFramePr>
          <p:cNvPr id="183" name="Google Shape;183;p21"/>
          <p:cNvGraphicFramePr/>
          <p:nvPr/>
        </p:nvGraphicFramePr>
        <p:xfrm>
          <a:off x="1362725" y="1213575"/>
          <a:ext cx="3000000" cy="3000000"/>
        </p:xfrm>
        <a:graphic>
          <a:graphicData uri="http://schemas.openxmlformats.org/drawingml/2006/table">
            <a:tbl>
              <a:tblPr>
                <a:noFill/>
                <a:tableStyleId>{7C548199-53A0-4587-A728-2429906FC37E}</a:tableStyleId>
              </a:tblPr>
              <a:tblGrid>
                <a:gridCol w="1435175"/>
                <a:gridCol w="1525575"/>
                <a:gridCol w="1480400"/>
                <a:gridCol w="1469075"/>
                <a:gridCol w="1503000"/>
              </a:tblGrid>
              <a:tr h="827875">
                <a:tc>
                  <a:txBody>
                    <a:bodyPr/>
                    <a:lstStyle/>
                    <a:p>
                      <a:pPr marL="0" lvl="0" indent="0" algn="l" rtl="0">
                        <a:lnSpc>
                          <a:spcPct val="115000"/>
                        </a:lnSpc>
                        <a:spcBef>
                          <a:spcPts val="1200"/>
                        </a:spcBef>
                        <a:spcAft>
                          <a:spcPts val="0"/>
                        </a:spcAft>
                        <a:buNone/>
                      </a:pPr>
                      <a:r>
                        <a:rPr lang="en" sz="1200">
                          <a:solidFill>
                            <a:schemeClr val="lt1"/>
                          </a:solidFill>
                        </a:rPr>
                        <a:t>Process Name</a:t>
                      </a:r>
                      <a:endParaRPr sz="1200">
                        <a:solidFill>
                          <a:schemeClr val="lt1"/>
                        </a:solidFill>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 sz="1200">
                          <a:solidFill>
                            <a:schemeClr val="lt1"/>
                          </a:solidFill>
                        </a:rPr>
                        <a:t>Stakeholders</a:t>
                      </a:r>
                      <a:endParaRPr sz="1200">
                        <a:solidFill>
                          <a:schemeClr val="lt1"/>
                        </a:solidFill>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0"/>
                        </a:spcAft>
                        <a:buNone/>
                      </a:pPr>
                      <a:r>
                        <a:rPr lang="en" sz="1200">
                          <a:solidFill>
                            <a:schemeClr val="lt1"/>
                          </a:solidFill>
                        </a:rPr>
                        <a:t>Concerns (Problems)</a:t>
                      </a:r>
                      <a:endParaRPr sz="1200">
                        <a:solidFill>
                          <a:schemeClr val="lt1"/>
                        </a:solidFill>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solidFill>
                      <a:schemeClr val="accent1"/>
                    </a:solidFill>
                  </a:tcPr>
                </a:tc>
                <a:tc>
                  <a:txBody>
                    <a:bodyPr/>
                    <a:lstStyle/>
                    <a:p>
                      <a:pPr marL="0" lvl="0" indent="0" algn="l" rtl="0">
                        <a:lnSpc>
                          <a:spcPct val="115000"/>
                        </a:lnSpc>
                        <a:spcBef>
                          <a:spcPts val="1200"/>
                        </a:spcBef>
                        <a:spcAft>
                          <a:spcPts val="0"/>
                        </a:spcAft>
                        <a:buNone/>
                      </a:pPr>
                      <a:r>
                        <a:rPr lang="en" sz="1200">
                          <a:solidFill>
                            <a:schemeClr val="lt1"/>
                          </a:solidFill>
                        </a:rPr>
                        <a:t>Analysis (reason of the problem)</a:t>
                      </a:r>
                      <a:endParaRPr sz="1200">
                        <a:solidFill>
                          <a:schemeClr val="lt1"/>
                        </a:solidFill>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solidFill>
                      <a:schemeClr val="lt2"/>
                    </a:solidFill>
                  </a:tcPr>
                </a:tc>
                <a:tc>
                  <a:txBody>
                    <a:bodyPr/>
                    <a:lstStyle/>
                    <a:p>
                      <a:pPr marL="0" lvl="0" indent="0" algn="l" rtl="0">
                        <a:lnSpc>
                          <a:spcPct val="115000"/>
                        </a:lnSpc>
                        <a:spcBef>
                          <a:spcPts val="1200"/>
                        </a:spcBef>
                        <a:spcAft>
                          <a:spcPts val="0"/>
                        </a:spcAft>
                        <a:buNone/>
                      </a:pPr>
                      <a:r>
                        <a:rPr lang="en" sz="1200">
                          <a:solidFill>
                            <a:schemeClr val="lt1"/>
                          </a:solidFill>
                        </a:rPr>
                        <a:t>Proposed solution</a:t>
                      </a:r>
                      <a:endParaRPr sz="1200">
                        <a:solidFill>
                          <a:schemeClr val="lt1"/>
                        </a:solidFill>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solidFill>
                      <a:schemeClr val="accent1"/>
                    </a:solidFill>
                  </a:tcPr>
                </a:tc>
              </a:tr>
              <a:tr h="2676700">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Map course outcomes (COs) to program Learning Outcomes (PLOs)</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1.Faculties</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 </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1.VC has to collect and send CO and PLO data to the Dean.</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2.Dean sends data to department head and then it is passed to department.</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3.Course instructor implements CO and PLO in their course.</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The process is very complicated and time consuming as faculties must wait for other non-essential stakeholders to implement PLO and CO in their courses.</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100">
                          <a:solidFill>
                            <a:schemeClr val="lt1"/>
                          </a:solidFill>
                          <a:latin typeface="Times New Roman"/>
                          <a:ea typeface="Times New Roman"/>
                          <a:cs typeface="Times New Roman"/>
                          <a:sym typeface="Times New Roman"/>
                        </a:rPr>
                        <a:t>We can eliminate the involvement of department by giving faculties direct access to update PLOs and COs in our software and department head to update the PLO after further inspection</a:t>
                      </a:r>
                      <a:endParaRPr sz="1100">
                        <a:solidFill>
                          <a:schemeClr val="lt1"/>
                        </a:solidFill>
                        <a:latin typeface="Times New Roman"/>
                        <a:ea typeface="Times New Roman"/>
                        <a:cs typeface="Times New Roman"/>
                        <a:sym typeface="Times New Roman"/>
                      </a:endParaRPr>
                    </a:p>
                  </a:txBody>
                  <a:tcPr marL="68575" marR="68575" marT="91425" marB="91425">
                    <a:lnL w="12650" cap="flat" cmpd="sng">
                      <a:solidFill>
                        <a:schemeClr val="lt2"/>
                      </a:solidFill>
                      <a:prstDash val="solid"/>
                      <a:round/>
                      <a:headEnd type="none" w="sm" len="sm"/>
                      <a:tailEnd type="none" w="sm" len="sm"/>
                    </a:lnL>
                    <a:lnR w="12650" cap="flat" cmpd="sng">
                      <a:solidFill>
                        <a:schemeClr val="lt2"/>
                      </a:solidFill>
                      <a:prstDash val="solid"/>
                      <a:round/>
                      <a:headEnd type="none" w="sm" len="sm"/>
                      <a:tailEnd type="none" w="sm" len="sm"/>
                    </a:lnR>
                    <a:lnT w="12650" cap="flat" cmpd="sng">
                      <a:solidFill>
                        <a:schemeClr val="lt2"/>
                      </a:solidFill>
                      <a:prstDash val="solid"/>
                      <a:round/>
                      <a:headEnd type="none" w="sm" len="sm"/>
                      <a:tailEnd type="none" w="sm" len="sm"/>
                    </a:lnT>
                    <a:lnB w="12650" cap="flat" cmpd="sng">
                      <a:solidFill>
                        <a:schemeClr val="lt2"/>
                      </a:solidFill>
                      <a:prstDash val="solid"/>
                      <a:round/>
                      <a:headEnd type="none" w="sm" len="sm"/>
                      <a:tailEnd type="none" w="sm" len="sm"/>
                    </a:lnB>
                  </a:tcPr>
                </a:tc>
              </a:tr>
            </a:tbl>
          </a:graphicData>
        </a:graphic>
      </p:graphicFrame>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2453</Words>
  <Application>Microsoft Office PowerPoint</Application>
  <PresentationFormat>On-screen Show (16:9)</PresentationFormat>
  <Paragraphs>284</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Times New Roman</vt:lpstr>
      <vt:lpstr>Montserrat</vt:lpstr>
      <vt:lpstr>Arial</vt:lpstr>
      <vt:lpstr>Roboto</vt:lpstr>
      <vt:lpstr>Lato</vt:lpstr>
      <vt:lpstr>Focus</vt:lpstr>
      <vt:lpstr>Student Performance Monitor </vt:lpstr>
      <vt:lpstr>Prepared by </vt:lpstr>
      <vt:lpstr>INTRODUCTION</vt:lpstr>
      <vt:lpstr>Rich Picture (AS-IS) </vt:lpstr>
      <vt:lpstr>SIX ELEMENTS (AS-IS) </vt:lpstr>
      <vt:lpstr>PowerPoint Presentation</vt:lpstr>
      <vt:lpstr>PROCESS DIAGRAM (AS-IS) </vt:lpstr>
      <vt:lpstr>PowerPoint Presentation</vt:lpstr>
      <vt:lpstr>Problem Analysis</vt:lpstr>
      <vt:lpstr>PowerPoint Presentation</vt:lpstr>
      <vt:lpstr>PowerPoint Presentation</vt:lpstr>
      <vt:lpstr>Rich Picture (TO-BE) </vt:lpstr>
      <vt:lpstr>PowerPoint Presentation</vt:lpstr>
      <vt:lpstr>PowerPoint Presentation</vt:lpstr>
      <vt:lpstr>PROCESS DIAGRAM (TO-BE)</vt:lpstr>
      <vt:lpstr>PowerPoint Presentation</vt:lpstr>
      <vt:lpstr>PowerPoint Presentation</vt:lpstr>
      <vt:lpstr>ERD</vt:lpstr>
      <vt:lpstr>RELATIONAL SCHEMA </vt:lpstr>
      <vt:lpstr>NORMALIZATION</vt:lpstr>
      <vt:lpstr>1NF</vt:lpstr>
      <vt:lpstr>2NF</vt:lpstr>
      <vt:lpstr>3NF</vt:lpstr>
      <vt:lpstr>PowerPoint Presentation</vt:lpstr>
      <vt:lpstr>Language use</vt:lpstr>
      <vt:lpstr>Implementation :</vt:lpstr>
      <vt:lpstr>PowerPoint Presentation</vt:lpstr>
      <vt:lpstr>PowerPoint Presentation</vt:lpstr>
      <vt:lpstr>Overall Report Page:</vt:lpstr>
      <vt:lpstr>PowerPoint Presentation</vt:lpstr>
      <vt:lpstr>Student Report Page:</vt:lpstr>
      <vt:lpstr>Course Report Page:</vt:lpstr>
      <vt:lpstr>Higher Official Dashboard</vt:lpstr>
      <vt:lpstr>School Wise Students CGPA</vt:lpstr>
      <vt:lpstr>Program Wise Students CGPA</vt:lpstr>
      <vt:lpstr>School Wise Student Enrollment Page</vt:lpstr>
      <vt:lpstr>Department Wise Student  Enrollment Page</vt:lpstr>
      <vt:lpstr>Program Wise Student Enrollment Page</vt:lpstr>
      <vt:lpstr>Course Report Page</vt:lpstr>
      <vt:lpstr>PROBLEM AND SOLUTION </vt:lpstr>
      <vt:lpstr>ADDITIONAL FEATURES AND FUTURE DEVELOPMENT  </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Monitor </dc:title>
  <cp:lastModifiedBy>KAZI TOUKIR AHMED</cp:lastModifiedBy>
  <cp:revision>1</cp:revision>
  <dcterms:modified xsi:type="dcterms:W3CDTF">2021-05-23T08:26:45Z</dcterms:modified>
</cp:coreProperties>
</file>