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Lato" panose="020B0604020202020204" charset="0"/>
      <p:regular r:id="rId50"/>
      <p:bold r:id="rId51"/>
      <p:italic r:id="rId52"/>
      <p:boldItalic r:id="rId53"/>
    </p:embeddedFont>
    <p:embeddedFont>
      <p:font typeface="Montserrat" panose="020B0604020202020204" charset="0"/>
      <p:regular r:id="rId54"/>
      <p:bold r:id="rId55"/>
      <p:italic r:id="rId56"/>
      <p:boldItalic r:id="rId57"/>
    </p:embeddedFont>
    <p:embeddedFont>
      <p:font typeface="Roboto"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3158A1-B8FA-4295-9711-F0170762B09C}">
  <a:tblStyle styleId="{B43158A1-B8FA-4295-9711-F0170762B09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69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326110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307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50a7ca0ed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50a7ca0ed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434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50a7ca0ed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50a7ca0ed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712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50a7ca0e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50a7ca0e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071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50a7ca0ed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50a7ca0ed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138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50a7ca0e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50a7ca0e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210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50a7ca0ed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50a7ca0e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921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50a7ca0ed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50a7ca0e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302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50a7ca0e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d50a7ca0e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656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3fb0b27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d3fb0b27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840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d3fb0b27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d3fb0b27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9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0a7ca0e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0a7ca0e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09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d3fb0b271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d3fb0b27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379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3fb0b271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3fb0b271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104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50a7ca0ed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50a7ca0e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185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d50a7ca0ed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d50a7ca0ed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627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50a7ca0ed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50a7ca0ed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905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50a7ca0ed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d50a7ca0ed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694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50a7ca0ed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50a7ca0ed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271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d50a7ca0ed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d50a7ca0ed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617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50a7ca0ed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50a7ca0ed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048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50a7ca0ed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d50a7ca0ed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45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50a7ca0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50a7ca0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107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50a7ca0ed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50a7ca0ed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94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50a7ca0ed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d50a7ca0ed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743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50a7ca0ed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50a7ca0ed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57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50a7ca0ed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d50a7ca0ed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407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50a7ca0ed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50a7ca0ed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897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50a7ca0ed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d50a7ca0ed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681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50a7ca0ed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50a7ca0ed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6246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50a7ca0ed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50a7ca0ed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044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50a7ca0ed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50a7ca0ed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486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50a7ca0ed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50a7ca0ed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682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50a7ca0e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50a7ca0e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55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50a7ca0ed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50a7ca0ed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848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50a7ca0e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50a7ca0e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3000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d8ddb84a9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d8ddb84a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9403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d8ddb84a9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d8ddb84a9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415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50a7ca0ed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50a7ca0e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8450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50a7ca0ed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50a7ca0ed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4647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d50a7ca0ed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d50a7ca0ed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3551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d50a7ca0ed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d50a7ca0ed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39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50a7ca0e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50a7ca0e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943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50a7ca0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50a7ca0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60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50a7ca0e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50a7ca0e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922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50a7ca0e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50a7ca0e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41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50a7ca0ed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50a7ca0ed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95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80325" y="1578400"/>
            <a:ext cx="5614800" cy="1578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 sz="3400"/>
              <a:t>Student Performance Monitor</a:t>
            </a:r>
            <a:endParaRPr sz="3400"/>
          </a:p>
          <a:p>
            <a:pPr marL="0" lvl="0" indent="0" algn="l" rtl="0">
              <a:spcBef>
                <a:spcPts val="1200"/>
              </a:spcBef>
              <a:spcAft>
                <a:spcPts val="0"/>
              </a:spcAft>
              <a:buSzPts val="990"/>
              <a:buNone/>
            </a:pPr>
            <a:endParaRPr sz="340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40000" lnSpcReduction="20000"/>
          </a:bodyPr>
          <a:lstStyle/>
          <a:p>
            <a:pPr marL="0" lvl="0" indent="0" algn="l" rtl="0">
              <a:lnSpc>
                <a:spcPct val="115000"/>
              </a:lnSpc>
              <a:spcBef>
                <a:spcPts val="1000"/>
              </a:spcBef>
              <a:spcAft>
                <a:spcPts val="0"/>
              </a:spcAft>
              <a:buNone/>
            </a:pPr>
            <a:r>
              <a:rPr lang="en" sz="2923">
                <a:latin typeface="Arial"/>
                <a:ea typeface="Arial"/>
                <a:cs typeface="Arial"/>
                <a:sym typeface="Arial"/>
              </a:rPr>
              <a:t>Submitted by group 2</a:t>
            </a:r>
            <a:endParaRPr sz="2923">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latin typeface="Arial"/>
                <a:ea typeface="Arial"/>
                <a:cs typeface="Arial"/>
                <a:sym typeface="Arial"/>
              </a:rPr>
              <a:t>PROCESS DIAGRAM </a:t>
            </a:r>
            <a:endParaRPr sz="3500"/>
          </a:p>
        </p:txBody>
      </p:sp>
      <p:pic>
        <p:nvPicPr>
          <p:cNvPr id="189" name="Google Shape;189;p22"/>
          <p:cNvPicPr preferRelativeResize="0"/>
          <p:nvPr/>
        </p:nvPicPr>
        <p:blipFill>
          <a:blip r:embed="rId3">
            <a:alphaModFix/>
          </a:blip>
          <a:stretch>
            <a:fillRect/>
          </a:stretch>
        </p:blipFill>
        <p:spPr>
          <a:xfrm>
            <a:off x="1752600" y="962925"/>
            <a:ext cx="6128678" cy="3530850"/>
          </a:xfrm>
          <a:prstGeom prst="rect">
            <a:avLst/>
          </a:prstGeom>
          <a:noFill/>
          <a:ln w="28575" cap="flat" cmpd="sng">
            <a:solidFill>
              <a:schemeClr val="lt2"/>
            </a:solidFill>
            <a:prstDash val="solid"/>
            <a:round/>
            <a:headEnd type="none" w="sm" len="sm"/>
            <a:tailEnd type="none" w="sm" len="sm"/>
          </a:ln>
        </p:spPr>
      </p:pic>
      <p:sp>
        <p:nvSpPr>
          <p:cNvPr id="190" name="Google Shape;190;p22"/>
          <p:cNvSpPr txBox="1"/>
          <p:nvPr/>
        </p:nvSpPr>
        <p:spPr>
          <a:xfrm>
            <a:off x="1883650" y="4633100"/>
            <a:ext cx="6128700" cy="861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 sz="1000" b="1">
                <a:solidFill>
                  <a:schemeClr val="lt1"/>
                </a:solidFill>
              </a:rPr>
              <a:t>Figure 2.12: Process diagram for Map Course Outcomes (COs) to Program Learning Outcomes (PLOs)</a:t>
            </a:r>
            <a:endParaRPr sz="1000" b="1">
              <a:solidFill>
                <a:schemeClr val="lt1"/>
              </a:solidFill>
            </a:endParaRPr>
          </a:p>
          <a:p>
            <a:pPr marL="0" lvl="0" indent="0" algn="ctr" rtl="0">
              <a:lnSpc>
                <a:spcPct val="115000"/>
              </a:lnSpc>
              <a:spcBef>
                <a:spcPts val="1200"/>
              </a:spcBef>
              <a:spcAft>
                <a:spcPts val="1200"/>
              </a:spcAft>
              <a:buNone/>
            </a:pPr>
            <a:r>
              <a:rPr lang="en" sz="1100" b="1">
                <a:solidFill>
                  <a:schemeClr val="lt1"/>
                </a:solidFill>
              </a:rPr>
              <a:t> </a:t>
            </a:r>
            <a:endParaRPr sz="1100"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1722950" y="322550"/>
            <a:ext cx="6042575" cy="3826275"/>
          </a:xfrm>
          <a:prstGeom prst="rect">
            <a:avLst/>
          </a:prstGeom>
          <a:noFill/>
          <a:ln w="28575" cap="flat" cmpd="sng">
            <a:solidFill>
              <a:schemeClr val="accent1"/>
            </a:solidFill>
            <a:prstDash val="solid"/>
            <a:round/>
            <a:headEnd type="none" w="sm" len="sm"/>
            <a:tailEnd type="none" w="sm" len="sm"/>
          </a:ln>
        </p:spPr>
      </p:pic>
      <p:sp>
        <p:nvSpPr>
          <p:cNvPr id="196" name="Google Shape;196;p23"/>
          <p:cNvSpPr txBox="1"/>
          <p:nvPr/>
        </p:nvSpPr>
        <p:spPr>
          <a:xfrm>
            <a:off x="903050" y="4371325"/>
            <a:ext cx="78657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000" b="1">
                <a:solidFill>
                  <a:schemeClr val="lt1"/>
                </a:solidFill>
              </a:rPr>
              <a:t>Figure 2.13: Process diagram for Check Number of student enrollment in a department from SPM</a:t>
            </a:r>
            <a:endParaRPr sz="1000"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1289725" y="113150"/>
            <a:ext cx="7618850" cy="946975"/>
          </a:xfrm>
          <a:prstGeom prst="rect">
            <a:avLst/>
          </a:prstGeom>
          <a:noFill/>
          <a:ln w="28575" cap="flat" cmpd="sng">
            <a:solidFill>
              <a:schemeClr val="lt2"/>
            </a:solidFill>
            <a:prstDash val="solid"/>
            <a:round/>
            <a:headEnd type="none" w="sm" len="sm"/>
            <a:tailEnd type="none" w="sm" len="sm"/>
          </a:ln>
        </p:spPr>
      </p:pic>
      <p:sp>
        <p:nvSpPr>
          <p:cNvPr id="202" name="Google Shape;202;p24"/>
          <p:cNvSpPr txBox="1"/>
          <p:nvPr/>
        </p:nvSpPr>
        <p:spPr>
          <a:xfrm>
            <a:off x="654425" y="1060125"/>
            <a:ext cx="85857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000" b="1">
                <a:solidFill>
                  <a:schemeClr val="lt1"/>
                </a:solidFill>
              </a:rPr>
              <a:t>Figure 2.14: Process diagram for Record Student Assessment Data to SPM</a:t>
            </a:r>
            <a:endParaRPr sz="1000" b="1">
              <a:solidFill>
                <a:schemeClr val="lt1"/>
              </a:solidFill>
            </a:endParaRPr>
          </a:p>
        </p:txBody>
      </p:sp>
      <p:pic>
        <p:nvPicPr>
          <p:cNvPr id="203" name="Google Shape;203;p24"/>
          <p:cNvPicPr preferRelativeResize="0"/>
          <p:nvPr/>
        </p:nvPicPr>
        <p:blipFill>
          <a:blip r:embed="rId4">
            <a:alphaModFix/>
          </a:blip>
          <a:stretch>
            <a:fillRect/>
          </a:stretch>
        </p:blipFill>
        <p:spPr>
          <a:xfrm>
            <a:off x="2194550" y="1342225"/>
            <a:ext cx="5505450" cy="1524000"/>
          </a:xfrm>
          <a:prstGeom prst="rect">
            <a:avLst/>
          </a:prstGeom>
          <a:noFill/>
          <a:ln w="28575" cap="flat" cmpd="sng">
            <a:solidFill>
              <a:schemeClr val="accent1"/>
            </a:solidFill>
            <a:prstDash val="solid"/>
            <a:round/>
            <a:headEnd type="none" w="sm" len="sm"/>
            <a:tailEnd type="none" w="sm" len="sm"/>
          </a:ln>
        </p:spPr>
      </p:pic>
      <p:sp>
        <p:nvSpPr>
          <p:cNvPr id="204" name="Google Shape;204;p24"/>
          <p:cNvSpPr txBox="1"/>
          <p:nvPr/>
        </p:nvSpPr>
        <p:spPr>
          <a:xfrm>
            <a:off x="2761550" y="2866225"/>
            <a:ext cx="52089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000" b="1">
                <a:solidFill>
                  <a:schemeClr val="lt1"/>
                </a:solidFill>
              </a:rPr>
              <a:t>Figure 2.15: Process diagram for Register for course</a:t>
            </a:r>
            <a:endParaRPr sz="1000" b="1">
              <a:solidFill>
                <a:schemeClr val="lt1"/>
              </a:solidFill>
            </a:endParaRPr>
          </a:p>
        </p:txBody>
      </p:sp>
      <p:pic>
        <p:nvPicPr>
          <p:cNvPr id="205" name="Google Shape;205;p24"/>
          <p:cNvPicPr preferRelativeResize="0"/>
          <p:nvPr/>
        </p:nvPicPr>
        <p:blipFill>
          <a:blip r:embed="rId5">
            <a:alphaModFix/>
          </a:blip>
          <a:stretch>
            <a:fillRect/>
          </a:stretch>
        </p:blipFill>
        <p:spPr>
          <a:xfrm>
            <a:off x="1480175" y="3318050"/>
            <a:ext cx="6934200" cy="1085850"/>
          </a:xfrm>
          <a:prstGeom prst="rect">
            <a:avLst/>
          </a:prstGeom>
          <a:noFill/>
          <a:ln w="28575" cap="flat" cmpd="sng">
            <a:solidFill>
              <a:schemeClr val="lt2"/>
            </a:solidFill>
            <a:prstDash val="solid"/>
            <a:round/>
            <a:headEnd type="none" w="sm" len="sm"/>
            <a:tailEnd type="none" w="sm" len="sm"/>
          </a:ln>
        </p:spPr>
      </p:pic>
      <p:sp>
        <p:nvSpPr>
          <p:cNvPr id="206" name="Google Shape;206;p24"/>
          <p:cNvSpPr txBox="1"/>
          <p:nvPr/>
        </p:nvSpPr>
        <p:spPr>
          <a:xfrm>
            <a:off x="844175" y="4580725"/>
            <a:ext cx="82062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000" b="1">
                <a:solidFill>
                  <a:schemeClr val="lt1"/>
                </a:solidFill>
              </a:rPr>
              <a:t>Figure 2.16: Process diagram for Produce OBE Marksheet &amp; Course Assessment Report to SPM</a:t>
            </a:r>
            <a:endParaRPr sz="1000"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5"/>
          <p:cNvPicPr preferRelativeResize="0"/>
          <p:nvPr/>
        </p:nvPicPr>
        <p:blipFill>
          <a:blip r:embed="rId3">
            <a:alphaModFix/>
          </a:blip>
          <a:stretch>
            <a:fillRect/>
          </a:stretch>
        </p:blipFill>
        <p:spPr>
          <a:xfrm>
            <a:off x="2076275" y="123825"/>
            <a:ext cx="5505450" cy="2447925"/>
          </a:xfrm>
          <a:prstGeom prst="rect">
            <a:avLst/>
          </a:prstGeom>
          <a:noFill/>
          <a:ln w="28575" cap="flat" cmpd="sng">
            <a:solidFill>
              <a:schemeClr val="accent1"/>
            </a:solidFill>
            <a:prstDash val="solid"/>
            <a:round/>
            <a:headEnd type="none" w="sm" len="sm"/>
            <a:tailEnd type="none" w="sm" len="sm"/>
          </a:ln>
        </p:spPr>
      </p:pic>
      <p:sp>
        <p:nvSpPr>
          <p:cNvPr id="212" name="Google Shape;212;p25"/>
          <p:cNvSpPr txBox="1"/>
          <p:nvPr/>
        </p:nvSpPr>
        <p:spPr>
          <a:xfrm>
            <a:off x="1452350" y="2571750"/>
            <a:ext cx="67533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000" b="1">
                <a:solidFill>
                  <a:schemeClr val="lt1"/>
                </a:solidFill>
              </a:rPr>
              <a:t>Figure 2.17: Process diagram for View grades and download Transcripts</a:t>
            </a:r>
            <a:endParaRPr sz="1000" b="1">
              <a:solidFill>
                <a:schemeClr val="lt1"/>
              </a:solidFill>
            </a:endParaRPr>
          </a:p>
        </p:txBody>
      </p:sp>
      <p:pic>
        <p:nvPicPr>
          <p:cNvPr id="213" name="Google Shape;213;p25"/>
          <p:cNvPicPr preferRelativeResize="0"/>
          <p:nvPr/>
        </p:nvPicPr>
        <p:blipFill>
          <a:blip r:embed="rId4">
            <a:alphaModFix/>
          </a:blip>
          <a:stretch>
            <a:fillRect/>
          </a:stretch>
        </p:blipFill>
        <p:spPr>
          <a:xfrm>
            <a:off x="1827650" y="2910450"/>
            <a:ext cx="6153150" cy="1762125"/>
          </a:xfrm>
          <a:prstGeom prst="rect">
            <a:avLst/>
          </a:prstGeom>
          <a:noFill/>
          <a:ln w="28575" cap="flat" cmpd="sng">
            <a:solidFill>
              <a:schemeClr val="lt2"/>
            </a:solidFill>
            <a:prstDash val="solid"/>
            <a:round/>
            <a:headEnd type="none" w="sm" len="sm"/>
            <a:tailEnd type="none" w="sm" len="sm"/>
          </a:ln>
        </p:spPr>
      </p:pic>
      <p:sp>
        <p:nvSpPr>
          <p:cNvPr id="214" name="Google Shape;214;p25"/>
          <p:cNvSpPr txBox="1"/>
          <p:nvPr/>
        </p:nvSpPr>
        <p:spPr>
          <a:xfrm>
            <a:off x="1557450" y="4672575"/>
            <a:ext cx="68973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000" b="1">
                <a:solidFill>
                  <a:schemeClr val="lt1"/>
                </a:solidFill>
              </a:rPr>
              <a:t>Figure 2.20: Process diagram for Request for review and change of grades</a:t>
            </a:r>
            <a:endParaRPr sz="1000"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1853825" y="139300"/>
            <a:ext cx="6168975" cy="4276725"/>
          </a:xfrm>
          <a:prstGeom prst="rect">
            <a:avLst/>
          </a:prstGeom>
          <a:noFill/>
          <a:ln w="28575" cap="flat" cmpd="sng">
            <a:solidFill>
              <a:schemeClr val="accent1"/>
            </a:solidFill>
            <a:prstDash val="solid"/>
            <a:round/>
            <a:headEnd type="none" w="sm" len="sm"/>
            <a:tailEnd type="none" w="sm" len="sm"/>
          </a:ln>
        </p:spPr>
      </p:pic>
      <p:sp>
        <p:nvSpPr>
          <p:cNvPr id="220" name="Google Shape;220;p26"/>
          <p:cNvSpPr txBox="1"/>
          <p:nvPr/>
        </p:nvSpPr>
        <p:spPr>
          <a:xfrm>
            <a:off x="392625" y="4416025"/>
            <a:ext cx="8533200" cy="515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000" b="1">
                <a:solidFill>
                  <a:schemeClr val="lt1"/>
                </a:solidFill>
              </a:rPr>
              <a:t>Figure 2.19: Process diagram for View Records OBE Marksheets, Course Assessment Reports over a time period for inspection and analysis of student performance trend from SPM</a:t>
            </a:r>
            <a:endParaRPr sz="1000"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551475" y="1480025"/>
            <a:ext cx="2406300" cy="307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a:solidFill>
                  <a:srgbClr val="EBEBEB"/>
                </a:solidFill>
                <a:latin typeface="Arial"/>
                <a:ea typeface="Arial"/>
                <a:cs typeface="Arial"/>
                <a:sym typeface="Arial"/>
              </a:rPr>
              <a:t>ERD</a:t>
            </a:r>
            <a:endParaRPr sz="3600" b="1">
              <a:solidFill>
                <a:srgbClr val="EBEBEB"/>
              </a:solidFill>
              <a:latin typeface="Arial"/>
              <a:ea typeface="Arial"/>
              <a:cs typeface="Arial"/>
              <a:sym typeface="Arial"/>
            </a:endParaRPr>
          </a:p>
          <a:p>
            <a:pPr marL="0" lvl="0" indent="0" algn="l" rtl="0">
              <a:spcBef>
                <a:spcPts val="0"/>
              </a:spcBef>
              <a:spcAft>
                <a:spcPts val="0"/>
              </a:spcAft>
              <a:buNone/>
            </a:pPr>
            <a:r>
              <a:rPr lang="en" sz="3600">
                <a:solidFill>
                  <a:srgbClr val="EBEBEB"/>
                </a:solidFill>
                <a:latin typeface="Arial"/>
                <a:ea typeface="Arial"/>
                <a:cs typeface="Arial"/>
                <a:sym typeface="Arial"/>
              </a:rPr>
              <a:t>Entity Relational Diagram</a:t>
            </a:r>
            <a:endParaRPr/>
          </a:p>
        </p:txBody>
      </p:sp>
      <p:pic>
        <p:nvPicPr>
          <p:cNvPr id="226" name="Google Shape;226;p27"/>
          <p:cNvPicPr preferRelativeResize="0"/>
          <p:nvPr/>
        </p:nvPicPr>
        <p:blipFill rotWithShape="1">
          <a:blip r:embed="rId3">
            <a:alphaModFix/>
          </a:blip>
          <a:srcRect t="31329" b="5133"/>
          <a:stretch/>
        </p:blipFill>
        <p:spPr>
          <a:xfrm>
            <a:off x="3184050" y="208125"/>
            <a:ext cx="5480275" cy="4727250"/>
          </a:xfrm>
          <a:prstGeom prst="rect">
            <a:avLst/>
          </a:prstGeom>
          <a:noFill/>
          <a:ln w="28575" cap="flat" cmpd="sng">
            <a:solidFill>
              <a:schemeClr val="lt2"/>
            </a:solidFill>
            <a:prstDash val="solid"/>
            <a:round/>
            <a:headEnd type="none" w="sm" len="sm"/>
            <a:tailEnd type="none" w="sm" len="sm"/>
          </a:ln>
        </p:spPr>
      </p:pic>
      <p:sp>
        <p:nvSpPr>
          <p:cNvPr id="227" name="Google Shape;227;p27"/>
          <p:cNvSpPr txBox="1"/>
          <p:nvPr/>
        </p:nvSpPr>
        <p:spPr>
          <a:xfrm>
            <a:off x="581700" y="4439325"/>
            <a:ext cx="2376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a:solidFill>
                  <a:schemeClr val="lt1"/>
                </a:solidFill>
                <a:latin typeface="Lato"/>
                <a:ea typeface="Lato"/>
                <a:cs typeface="Lato"/>
                <a:sym typeface="Lato"/>
              </a:rPr>
              <a:t>https://drive.google.com/file/d/1Cu1G1TOa9wxS6s0Wjqato0Xy1Ti-LlYe/view</a:t>
            </a:r>
            <a:endParaRPr sz="6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solidFill>
                  <a:srgbClr val="EBEBEB"/>
                </a:solidFill>
                <a:latin typeface="Arial"/>
                <a:ea typeface="Arial"/>
                <a:cs typeface="Arial"/>
                <a:sym typeface="Arial"/>
              </a:rPr>
              <a:t>Importance of ERD :</a:t>
            </a:r>
            <a:endParaRPr/>
          </a:p>
        </p:txBody>
      </p:sp>
      <p:sp>
        <p:nvSpPr>
          <p:cNvPr id="233" name="Google Shape;233;p28"/>
          <p:cNvSpPr txBox="1">
            <a:spLocks noGrp="1"/>
          </p:cNvSpPr>
          <p:nvPr>
            <p:ph type="body" idx="1"/>
          </p:nvPr>
        </p:nvSpPr>
        <p:spPr>
          <a:xfrm>
            <a:off x="1297500" y="1790050"/>
            <a:ext cx="7038900" cy="2911200"/>
          </a:xfrm>
          <a:prstGeom prst="rect">
            <a:avLst/>
          </a:prstGeom>
        </p:spPr>
        <p:txBody>
          <a:bodyPr spcFirstLastPara="1" wrap="square" lIns="91425" tIns="91425" rIns="91425" bIns="91425" anchor="t" anchorCtr="0">
            <a:normAutofit/>
          </a:bodyPr>
          <a:lstStyle/>
          <a:p>
            <a:pPr marL="457200" lvl="0" indent="-361950" algn="l" rtl="0">
              <a:spcBef>
                <a:spcPts val="1000"/>
              </a:spcBef>
              <a:spcAft>
                <a:spcPts val="0"/>
              </a:spcAft>
              <a:buSzPts val="2100"/>
              <a:buFont typeface="Arial"/>
              <a:buChar char="●"/>
            </a:pPr>
            <a:r>
              <a:rPr lang="en" sz="2100">
                <a:latin typeface="Arial"/>
                <a:ea typeface="Arial"/>
                <a:cs typeface="Arial"/>
                <a:sym typeface="Arial"/>
              </a:rPr>
              <a:t>The graphical diagram to understand the whole project.</a:t>
            </a:r>
            <a:endParaRPr sz="2100">
              <a:latin typeface="Arial"/>
              <a:ea typeface="Arial"/>
              <a:cs typeface="Arial"/>
              <a:sym typeface="Arial"/>
            </a:endParaRPr>
          </a:p>
          <a:p>
            <a:pPr marL="457200" lvl="0" indent="-361950" algn="l" rtl="0">
              <a:spcBef>
                <a:spcPts val="0"/>
              </a:spcBef>
              <a:spcAft>
                <a:spcPts val="0"/>
              </a:spcAft>
              <a:buSzPts val="2100"/>
              <a:buFont typeface="Arial"/>
              <a:buChar char="●"/>
            </a:pPr>
            <a:r>
              <a:rPr lang="en" sz="2100">
                <a:latin typeface="Arial"/>
                <a:ea typeface="Arial"/>
                <a:cs typeface="Arial"/>
                <a:sym typeface="Arial"/>
              </a:rPr>
              <a:t>Components of data are called entity .</a:t>
            </a:r>
            <a:endParaRPr sz="2100">
              <a:latin typeface="Arial"/>
              <a:ea typeface="Arial"/>
              <a:cs typeface="Arial"/>
              <a:sym typeface="Arial"/>
            </a:endParaRPr>
          </a:p>
          <a:p>
            <a:pPr marL="457200" lvl="0" indent="-361950" algn="l" rtl="0">
              <a:spcBef>
                <a:spcPts val="0"/>
              </a:spcBef>
              <a:spcAft>
                <a:spcPts val="0"/>
              </a:spcAft>
              <a:buSzPts val="2100"/>
              <a:buFont typeface="Arial"/>
              <a:buChar char="●"/>
            </a:pPr>
            <a:r>
              <a:rPr lang="en" sz="2100">
                <a:latin typeface="Arial"/>
                <a:ea typeface="Arial"/>
                <a:cs typeface="Arial"/>
                <a:sym typeface="Arial"/>
              </a:rPr>
              <a:t>Defines the relation of the joins.</a:t>
            </a:r>
            <a:endParaRPr sz="2100">
              <a:latin typeface="Arial"/>
              <a:ea typeface="Arial"/>
              <a:cs typeface="Arial"/>
              <a:sym typeface="Arial"/>
            </a:endParaRPr>
          </a:p>
          <a:p>
            <a:pPr marL="457200" lvl="0" indent="-361950" algn="l" rtl="0">
              <a:spcBef>
                <a:spcPts val="0"/>
              </a:spcBef>
              <a:spcAft>
                <a:spcPts val="0"/>
              </a:spcAft>
              <a:buSzPts val="2100"/>
              <a:buFont typeface="Arial"/>
              <a:buChar char="●"/>
            </a:pPr>
            <a:r>
              <a:rPr lang="en" sz="2100">
                <a:latin typeface="Arial"/>
                <a:ea typeface="Arial"/>
                <a:cs typeface="Arial"/>
                <a:sym typeface="Arial"/>
              </a:rPr>
              <a:t>Defines the attribute of the relation.</a:t>
            </a:r>
            <a:endParaRPr sz="2100">
              <a:latin typeface="Arial"/>
              <a:ea typeface="Arial"/>
              <a:cs typeface="Arial"/>
              <a:sym typeface="Arial"/>
            </a:endParaRPr>
          </a:p>
          <a:p>
            <a:pPr marL="457200" lvl="0" indent="0" algn="l" rtl="0">
              <a:spcBef>
                <a:spcPts val="0"/>
              </a:spcBef>
              <a:spcAft>
                <a:spcPts val="1200"/>
              </a:spcAft>
              <a:buNone/>
            </a:pP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787075" y="1506200"/>
            <a:ext cx="2354100" cy="3113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 sz="1960" b="1">
                <a:latin typeface="Arial"/>
                <a:ea typeface="Arial"/>
                <a:cs typeface="Arial"/>
                <a:sym typeface="Arial"/>
              </a:rPr>
              <a:t>ENTITY RELATIONSHIP DIAGRAM TO RELATIONAL SCHEMA</a:t>
            </a:r>
            <a:endParaRPr sz="1960" b="1">
              <a:latin typeface="Arial"/>
              <a:ea typeface="Arial"/>
              <a:cs typeface="Arial"/>
              <a:sym typeface="Arial"/>
            </a:endParaRPr>
          </a:p>
          <a:p>
            <a:pPr marL="0" lvl="0" indent="0" algn="l" rtl="0">
              <a:lnSpc>
                <a:spcPct val="115000"/>
              </a:lnSpc>
              <a:spcBef>
                <a:spcPts val="1200"/>
              </a:spcBef>
              <a:spcAft>
                <a:spcPts val="0"/>
              </a:spcAft>
              <a:buSzPts val="990"/>
              <a:buNone/>
            </a:pPr>
            <a:endParaRPr sz="2860"/>
          </a:p>
        </p:txBody>
      </p:sp>
      <p:pic>
        <p:nvPicPr>
          <p:cNvPr id="239" name="Google Shape;239;p29"/>
          <p:cNvPicPr preferRelativeResize="0"/>
          <p:nvPr/>
        </p:nvPicPr>
        <p:blipFill>
          <a:blip r:embed="rId3">
            <a:alphaModFix/>
          </a:blip>
          <a:stretch>
            <a:fillRect/>
          </a:stretch>
        </p:blipFill>
        <p:spPr>
          <a:xfrm>
            <a:off x="3359000" y="152400"/>
            <a:ext cx="4166475" cy="4838702"/>
          </a:xfrm>
          <a:prstGeom prst="rect">
            <a:avLst/>
          </a:prstGeom>
          <a:noFill/>
          <a:ln w="28575" cap="flat" cmpd="sng">
            <a:solidFill>
              <a:schemeClr val="accent1"/>
            </a:solidFill>
            <a:prstDash val="solid"/>
            <a:round/>
            <a:headEnd type="none" w="sm" len="sm"/>
            <a:tailEnd type="none" w="sm" len="sm"/>
          </a:ln>
        </p:spPr>
      </p:pic>
      <p:sp>
        <p:nvSpPr>
          <p:cNvPr id="240" name="Google Shape;240;p29"/>
          <p:cNvSpPr txBox="1"/>
          <p:nvPr/>
        </p:nvSpPr>
        <p:spPr>
          <a:xfrm>
            <a:off x="459250" y="4194400"/>
            <a:ext cx="263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Lato"/>
                <a:ea typeface="Lato"/>
                <a:cs typeface="Lato"/>
                <a:sym typeface="Lato"/>
              </a:rPr>
              <a:t>https://drive.google.com/file/d/1vr9jQy-yc-FUI-zIG_sEZTZojKujStfm/view</a:t>
            </a:r>
            <a:endParaRPr sz="7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1297500" y="393750"/>
            <a:ext cx="3274500" cy="57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NORMALIZATION</a:t>
            </a:r>
            <a:endParaRPr b="1"/>
          </a:p>
        </p:txBody>
      </p:sp>
      <p:pic>
        <p:nvPicPr>
          <p:cNvPr id="246" name="Google Shape;246;p30"/>
          <p:cNvPicPr preferRelativeResize="0"/>
          <p:nvPr/>
        </p:nvPicPr>
        <p:blipFill>
          <a:blip r:embed="rId3">
            <a:alphaModFix/>
          </a:blip>
          <a:stretch>
            <a:fillRect/>
          </a:stretch>
        </p:blipFill>
        <p:spPr>
          <a:xfrm>
            <a:off x="1467650" y="968550"/>
            <a:ext cx="5250586" cy="3870150"/>
          </a:xfrm>
          <a:prstGeom prst="rect">
            <a:avLst/>
          </a:prstGeom>
          <a:noFill/>
          <a:ln w="28575" cap="flat" cmpd="sng">
            <a:solidFill>
              <a:schemeClr val="lt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1349850" y="747125"/>
            <a:ext cx="1097700" cy="58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1NF</a:t>
            </a:r>
            <a:endParaRPr/>
          </a:p>
        </p:txBody>
      </p:sp>
      <p:pic>
        <p:nvPicPr>
          <p:cNvPr id="252" name="Google Shape;252;p31"/>
          <p:cNvPicPr preferRelativeResize="0"/>
          <p:nvPr/>
        </p:nvPicPr>
        <p:blipFill>
          <a:blip r:embed="rId3">
            <a:alphaModFix/>
          </a:blip>
          <a:stretch>
            <a:fillRect/>
          </a:stretch>
        </p:blipFill>
        <p:spPr>
          <a:xfrm>
            <a:off x="152400" y="1683550"/>
            <a:ext cx="8839198" cy="1191306"/>
          </a:xfrm>
          <a:prstGeom prst="rect">
            <a:avLst/>
          </a:prstGeom>
          <a:noFill/>
          <a:ln w="28575" cap="flat" cmpd="sng">
            <a:solidFill>
              <a:schemeClr val="lt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solidFill>
                  <a:srgbClr val="EBEBEB"/>
                </a:solidFill>
                <a:latin typeface="Arial"/>
                <a:ea typeface="Arial"/>
                <a:cs typeface="Arial"/>
                <a:sym typeface="Arial"/>
              </a:rPr>
              <a:t>Prepared by </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368300" lvl="0" indent="0" algn="l" rtl="0">
              <a:spcBef>
                <a:spcPts val="0"/>
              </a:spcBef>
              <a:spcAft>
                <a:spcPts val="0"/>
              </a:spcAft>
              <a:buNone/>
            </a:pPr>
            <a:r>
              <a:rPr lang="en" sz="1800" dirty="0">
                <a:latin typeface="Arial"/>
                <a:ea typeface="Arial"/>
                <a:cs typeface="Arial"/>
                <a:sym typeface="Arial"/>
              </a:rPr>
              <a:t>Muhammad fahimul huq    </a:t>
            </a:r>
            <a:r>
              <a:rPr lang="en" sz="1800" dirty="0" smtClean="0">
                <a:latin typeface="Arial"/>
                <a:ea typeface="Arial"/>
                <a:cs typeface="Arial"/>
                <a:sym typeface="Arial"/>
              </a:rPr>
              <a:t>     </a:t>
            </a:r>
            <a:r>
              <a:rPr lang="en" sz="1800" dirty="0">
                <a:latin typeface="Arial"/>
                <a:ea typeface="Arial"/>
                <a:cs typeface="Arial"/>
                <a:sym typeface="Arial"/>
              </a:rPr>
              <a:t>1610044</a:t>
            </a:r>
            <a:endParaRPr sz="1800" dirty="0">
              <a:latin typeface="Arial"/>
              <a:ea typeface="Arial"/>
              <a:cs typeface="Arial"/>
              <a:sym typeface="Arial"/>
            </a:endParaRPr>
          </a:p>
          <a:p>
            <a:pPr marL="0" marR="368300" lvl="0" indent="0" algn="l" rtl="0">
              <a:spcBef>
                <a:spcPts val="0"/>
              </a:spcBef>
              <a:spcAft>
                <a:spcPts val="0"/>
              </a:spcAft>
              <a:buNone/>
            </a:pPr>
            <a:r>
              <a:rPr lang="en" sz="1800" dirty="0">
                <a:latin typeface="Arial"/>
                <a:ea typeface="Arial"/>
                <a:cs typeface="Arial"/>
                <a:sym typeface="Arial"/>
              </a:rPr>
              <a:t>Shoban Bhowmik    	</a:t>
            </a:r>
            <a:r>
              <a:rPr lang="en" sz="1800" dirty="0" smtClean="0">
                <a:latin typeface="Arial"/>
                <a:ea typeface="Arial"/>
                <a:cs typeface="Arial"/>
                <a:sym typeface="Arial"/>
              </a:rPr>
              <a:t>     </a:t>
            </a:r>
            <a:r>
              <a:rPr lang="en" sz="1800" dirty="0">
                <a:latin typeface="Arial"/>
                <a:ea typeface="Arial"/>
                <a:cs typeface="Arial"/>
                <a:sym typeface="Arial"/>
              </a:rPr>
              <a:t>1930533</a:t>
            </a:r>
            <a:endParaRPr sz="1800" dirty="0">
              <a:latin typeface="Arial"/>
              <a:ea typeface="Arial"/>
              <a:cs typeface="Arial"/>
              <a:sym typeface="Arial"/>
            </a:endParaRPr>
          </a:p>
          <a:p>
            <a:pPr marL="0" marR="368300" lvl="0" indent="0" algn="l" rtl="0">
              <a:spcBef>
                <a:spcPts val="0"/>
              </a:spcBef>
              <a:spcAft>
                <a:spcPts val="0"/>
              </a:spcAft>
              <a:buNone/>
            </a:pPr>
            <a:r>
              <a:rPr lang="en" sz="1800" dirty="0">
                <a:latin typeface="Arial"/>
                <a:ea typeface="Arial"/>
                <a:cs typeface="Arial"/>
                <a:sym typeface="Arial"/>
              </a:rPr>
              <a:t>Airin Sikder Onamika </a:t>
            </a:r>
            <a:r>
              <a:rPr lang="en" sz="1800" dirty="0" smtClean="0">
                <a:latin typeface="Arial"/>
                <a:ea typeface="Arial"/>
                <a:cs typeface="Arial"/>
                <a:sym typeface="Arial"/>
              </a:rPr>
              <a:t>        </a:t>
            </a:r>
            <a:r>
              <a:rPr lang="en" sz="1800" dirty="0">
                <a:latin typeface="Arial"/>
                <a:ea typeface="Arial"/>
                <a:cs typeface="Arial"/>
                <a:sym typeface="Arial"/>
              </a:rPr>
              <a:t>	</a:t>
            </a:r>
            <a:r>
              <a:rPr lang="en" sz="1800" dirty="0" smtClean="0">
                <a:latin typeface="Arial"/>
                <a:ea typeface="Arial"/>
                <a:cs typeface="Arial"/>
                <a:sym typeface="Arial"/>
              </a:rPr>
              <a:t>     1822098</a:t>
            </a:r>
            <a:endParaRPr sz="1800" dirty="0">
              <a:latin typeface="Arial"/>
              <a:ea typeface="Arial"/>
              <a:cs typeface="Arial"/>
              <a:sym typeface="Arial"/>
            </a:endParaRPr>
          </a:p>
          <a:p>
            <a:pPr marL="0" marR="368300" lvl="0" indent="0" algn="l" rtl="0">
              <a:spcBef>
                <a:spcPts val="0"/>
              </a:spcBef>
              <a:spcAft>
                <a:spcPts val="0"/>
              </a:spcAft>
              <a:buNone/>
            </a:pPr>
            <a:r>
              <a:rPr lang="en" sz="1800" dirty="0">
                <a:latin typeface="Arial"/>
                <a:ea typeface="Arial"/>
                <a:cs typeface="Arial"/>
                <a:sym typeface="Arial"/>
              </a:rPr>
              <a:t>Kazi Tokir Ahmed Shawon  </a:t>
            </a:r>
            <a:r>
              <a:rPr lang="en" sz="1800" dirty="0" smtClean="0">
                <a:latin typeface="Arial"/>
                <a:ea typeface="Arial"/>
                <a:cs typeface="Arial"/>
                <a:sym typeface="Arial"/>
              </a:rPr>
              <a:t>    1821890</a:t>
            </a:r>
            <a:endParaRPr sz="1800" dirty="0">
              <a:latin typeface="Arial"/>
              <a:ea typeface="Arial"/>
              <a:cs typeface="Arial"/>
              <a:sym typeface="Arial"/>
            </a:endParaRPr>
          </a:p>
          <a:p>
            <a:pPr marL="0" marR="368300" lvl="0" indent="0" algn="l" rtl="0">
              <a:spcBef>
                <a:spcPts val="0"/>
              </a:spcBef>
              <a:spcAft>
                <a:spcPts val="0"/>
              </a:spcAft>
              <a:buNone/>
            </a:pPr>
            <a:r>
              <a:rPr lang="en" sz="1800" dirty="0">
                <a:solidFill>
                  <a:srgbClr val="FFFFFF"/>
                </a:solidFill>
                <a:latin typeface="Arial"/>
                <a:ea typeface="Arial"/>
                <a:cs typeface="Arial"/>
                <a:sym typeface="Arial"/>
              </a:rPr>
              <a:t>Md Takbir   		 </a:t>
            </a:r>
            <a:r>
              <a:rPr lang="en" sz="1800" dirty="0" smtClean="0">
                <a:solidFill>
                  <a:srgbClr val="FFFFFF"/>
                </a:solidFill>
                <a:latin typeface="Arial"/>
                <a:ea typeface="Arial"/>
                <a:cs typeface="Arial"/>
                <a:sym typeface="Arial"/>
              </a:rPr>
              <a:t>    </a:t>
            </a:r>
            <a:r>
              <a:rPr lang="en" sz="1800" dirty="0">
                <a:solidFill>
                  <a:srgbClr val="FFFFFF"/>
                </a:solidFill>
                <a:latin typeface="Arial"/>
                <a:ea typeface="Arial"/>
                <a:cs typeface="Arial"/>
                <a:sym typeface="Arial"/>
              </a:rPr>
              <a:t>1822068</a:t>
            </a:r>
            <a:endParaRPr sz="1800" dirty="0">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1127350" y="143975"/>
            <a:ext cx="2498100" cy="62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2NF</a:t>
            </a:r>
            <a:endParaRPr/>
          </a:p>
        </p:txBody>
      </p:sp>
      <p:pic>
        <p:nvPicPr>
          <p:cNvPr id="258" name="Google Shape;258;p32"/>
          <p:cNvPicPr preferRelativeResize="0"/>
          <p:nvPr/>
        </p:nvPicPr>
        <p:blipFill>
          <a:blip r:embed="rId3">
            <a:alphaModFix/>
          </a:blip>
          <a:stretch>
            <a:fillRect/>
          </a:stretch>
        </p:blipFill>
        <p:spPr>
          <a:xfrm>
            <a:off x="2107125" y="301375"/>
            <a:ext cx="5184801" cy="4691599"/>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1297500" y="393750"/>
            <a:ext cx="796500" cy="57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3NF</a:t>
            </a:r>
            <a:endParaRPr/>
          </a:p>
        </p:txBody>
      </p:sp>
      <p:pic>
        <p:nvPicPr>
          <p:cNvPr id="264" name="Google Shape;264;p33"/>
          <p:cNvPicPr preferRelativeResize="0"/>
          <p:nvPr/>
        </p:nvPicPr>
        <p:blipFill rotWithShape="1">
          <a:blip r:embed="rId3">
            <a:alphaModFix/>
          </a:blip>
          <a:srcRect l="-9019" t="-1350" r="9019" b="1349"/>
          <a:stretch/>
        </p:blipFill>
        <p:spPr>
          <a:xfrm>
            <a:off x="2211800" y="152400"/>
            <a:ext cx="4497348" cy="4838703"/>
          </a:xfrm>
          <a:prstGeom prst="rect">
            <a:avLst/>
          </a:prstGeom>
          <a:noFill/>
          <a:ln>
            <a:noFill/>
          </a:ln>
        </p:spPr>
      </p:pic>
      <p:sp>
        <p:nvSpPr>
          <p:cNvPr id="265" name="Google Shape;265;p33"/>
          <p:cNvSpPr txBox="1"/>
          <p:nvPr/>
        </p:nvSpPr>
        <p:spPr>
          <a:xfrm>
            <a:off x="1308775" y="4672350"/>
            <a:ext cx="99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BCNF</a:t>
            </a:r>
            <a:endParaRPr>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826400" y="73749"/>
            <a:ext cx="6973800" cy="711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 sz="3640" b="1">
                <a:latin typeface="Times New Roman"/>
                <a:ea typeface="Times New Roman"/>
                <a:cs typeface="Times New Roman"/>
                <a:sym typeface="Times New Roman"/>
              </a:rPr>
              <a:t>Data Dictionary</a:t>
            </a:r>
            <a:endParaRPr sz="3640" b="1">
              <a:latin typeface="Times New Roman"/>
              <a:ea typeface="Times New Roman"/>
              <a:cs typeface="Times New Roman"/>
              <a:sym typeface="Times New Roman"/>
            </a:endParaRPr>
          </a:p>
          <a:p>
            <a:pPr marL="0" lvl="0" indent="0" algn="l" rtl="0">
              <a:spcBef>
                <a:spcPts val="1200"/>
              </a:spcBef>
              <a:spcAft>
                <a:spcPts val="0"/>
              </a:spcAft>
              <a:buSzPts val="990"/>
              <a:buNone/>
            </a:pPr>
            <a:endParaRPr sz="4360" b="1"/>
          </a:p>
        </p:txBody>
      </p:sp>
      <p:sp>
        <p:nvSpPr>
          <p:cNvPr id="271" name="Google Shape;271;p34"/>
          <p:cNvSpPr txBox="1"/>
          <p:nvPr/>
        </p:nvSpPr>
        <p:spPr>
          <a:xfrm>
            <a:off x="1160125" y="1111550"/>
            <a:ext cx="2604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500" b="1">
                <a:solidFill>
                  <a:schemeClr val="lt1"/>
                </a:solidFill>
                <a:latin typeface="Times New Roman"/>
                <a:ea typeface="Times New Roman"/>
                <a:cs typeface="Times New Roman"/>
                <a:sym typeface="Times New Roman"/>
              </a:rPr>
              <a:t> Schools_T</a:t>
            </a:r>
            <a:endParaRPr sz="1500" b="1">
              <a:solidFill>
                <a:schemeClr val="lt1"/>
              </a:solidFill>
              <a:latin typeface="Times New Roman"/>
              <a:ea typeface="Times New Roman"/>
              <a:cs typeface="Times New Roman"/>
              <a:sym typeface="Times New Roman"/>
            </a:endParaRPr>
          </a:p>
        </p:txBody>
      </p:sp>
      <p:graphicFrame>
        <p:nvGraphicFramePr>
          <p:cNvPr id="272" name="Google Shape;272;p34"/>
          <p:cNvGraphicFramePr/>
          <p:nvPr/>
        </p:nvGraphicFramePr>
        <p:xfrm>
          <a:off x="1160125" y="1853250"/>
          <a:ext cx="7410400" cy="1242955"/>
        </p:xfrm>
        <a:graphic>
          <a:graphicData uri="http://schemas.openxmlformats.org/drawingml/2006/table">
            <a:tbl>
              <a:tblPr>
                <a:noFill/>
                <a:tableStyleId>{B43158A1-B8FA-4295-9711-F0170762B09C}</a:tableStyleId>
              </a:tblPr>
              <a:tblGrid>
                <a:gridCol w="1342300"/>
                <a:gridCol w="1061025"/>
                <a:gridCol w="1035525"/>
                <a:gridCol w="3971550"/>
              </a:tblGrid>
              <a:tr h="361575">
                <a:tc>
                  <a:txBody>
                    <a:bodyPr/>
                    <a:lstStyle/>
                    <a:p>
                      <a:pPr marL="0" lvl="0" indent="0" algn="ctr"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Name</a:t>
                      </a:r>
                      <a:endParaRPr sz="12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Data Type</a:t>
                      </a:r>
                      <a:endParaRPr sz="12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Size</a:t>
                      </a:r>
                      <a:endParaRPr sz="12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Remark</a:t>
                      </a:r>
                      <a:endParaRPr sz="12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3514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nschoolID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Primary Key of School Example: “1”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65950">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cschoolName</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VARCHAR</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255</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name of the School. Example: “School of Engineering, Technology and Science”</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p:nvPr/>
        </p:nvSpPr>
        <p:spPr>
          <a:xfrm>
            <a:off x="1258300" y="37955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b="1">
                <a:solidFill>
                  <a:schemeClr val="lt1"/>
                </a:solidFill>
                <a:latin typeface="Times New Roman"/>
                <a:ea typeface="Times New Roman"/>
                <a:cs typeface="Times New Roman"/>
                <a:sym typeface="Times New Roman"/>
              </a:rPr>
              <a:t>Departments_T</a:t>
            </a:r>
            <a:endParaRPr b="1">
              <a:solidFill>
                <a:schemeClr val="lt1"/>
              </a:solidFill>
              <a:latin typeface="Times New Roman"/>
              <a:ea typeface="Times New Roman"/>
              <a:cs typeface="Times New Roman"/>
              <a:sym typeface="Times New Roman"/>
            </a:endParaRPr>
          </a:p>
        </p:txBody>
      </p:sp>
      <p:graphicFrame>
        <p:nvGraphicFramePr>
          <p:cNvPr id="278" name="Google Shape;278;p35"/>
          <p:cNvGraphicFramePr/>
          <p:nvPr/>
        </p:nvGraphicFramePr>
        <p:xfrm>
          <a:off x="1258300" y="1258300"/>
          <a:ext cx="3000000" cy="3000000"/>
        </p:xfrm>
        <a:graphic>
          <a:graphicData uri="http://schemas.openxmlformats.org/drawingml/2006/table">
            <a:tbl>
              <a:tblPr>
                <a:noFill/>
                <a:tableStyleId>{B43158A1-B8FA-4295-9711-F0170762B09C}</a:tableStyleId>
              </a:tblPr>
              <a:tblGrid>
                <a:gridCol w="1744925"/>
                <a:gridCol w="1562350"/>
                <a:gridCol w="1340650"/>
                <a:gridCol w="2631700"/>
              </a:tblGrid>
              <a:tr h="526200">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Name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Data Type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Size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Remark</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806825">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cdepartmentID</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VARCHAR</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255</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This is the Primary Key of the Department. Example: “CSE”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957525">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cdepartmentName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VARCHAR</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255</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This is the name of the Department. Example: “Computer Science and Engineering”</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806825">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nschool_id</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BIGINT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20</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This is the Foreign Key of the table School. Example: “1”</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6"/>
          <p:cNvSpPr txBox="1">
            <a:spLocks noGrp="1"/>
          </p:cNvSpPr>
          <p:nvPr>
            <p:ph type="title"/>
          </p:nvPr>
        </p:nvSpPr>
        <p:spPr>
          <a:xfrm>
            <a:off x="1297500" y="393750"/>
            <a:ext cx="1320000" cy="522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600" b="1">
                <a:latin typeface="Times New Roman"/>
                <a:ea typeface="Times New Roman"/>
                <a:cs typeface="Times New Roman"/>
                <a:sym typeface="Times New Roman"/>
              </a:rPr>
              <a:t>Courses_T</a:t>
            </a:r>
            <a:endParaRPr sz="2600"/>
          </a:p>
        </p:txBody>
      </p:sp>
      <p:graphicFrame>
        <p:nvGraphicFramePr>
          <p:cNvPr id="284" name="Google Shape;284;p36"/>
          <p:cNvGraphicFramePr/>
          <p:nvPr/>
        </p:nvGraphicFramePr>
        <p:xfrm>
          <a:off x="1297500" y="1046925"/>
          <a:ext cx="7371275" cy="3296673"/>
        </p:xfrm>
        <a:graphic>
          <a:graphicData uri="http://schemas.openxmlformats.org/drawingml/2006/table">
            <a:tbl>
              <a:tblPr>
                <a:noFill/>
                <a:tableStyleId>{B43158A1-B8FA-4295-9711-F0170762B09C}</a:tableStyleId>
              </a:tblPr>
              <a:tblGrid>
                <a:gridCol w="1540225"/>
                <a:gridCol w="1271850"/>
                <a:gridCol w="1193300"/>
                <a:gridCol w="3365900"/>
              </a:tblGrid>
              <a:tr h="219075">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Name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Data Type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Size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Remark</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638175">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ccourseID</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VARCHAR</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255</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This is the Primary Key for the Course. Example: “CSE203”</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847725">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ccourseName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VARCHAR</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255</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This is the name of the Course. Example:” Data Structure”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638175">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nnoOfCredits</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INTEGER</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11</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This is the credit for the Course. Example: ”3”</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638175">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cprogram_id</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VARCHAR</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255</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This is the Foreign Key from Program table Example:” 1”.</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a:spLocks noGrp="1"/>
          </p:cNvSpPr>
          <p:nvPr>
            <p:ph type="title"/>
          </p:nvPr>
        </p:nvSpPr>
        <p:spPr>
          <a:xfrm>
            <a:off x="1297500" y="88950"/>
            <a:ext cx="1516500" cy="3393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990"/>
              <a:buNone/>
            </a:pPr>
            <a:r>
              <a:rPr lang="en" sz="1460" b="1">
                <a:latin typeface="Times New Roman"/>
                <a:ea typeface="Times New Roman"/>
                <a:cs typeface="Times New Roman"/>
                <a:sym typeface="Times New Roman"/>
              </a:rPr>
              <a:t>Employees_T</a:t>
            </a:r>
            <a:endParaRPr sz="2360"/>
          </a:p>
        </p:txBody>
      </p:sp>
      <p:graphicFrame>
        <p:nvGraphicFramePr>
          <p:cNvPr id="290" name="Google Shape;290;p37"/>
          <p:cNvGraphicFramePr/>
          <p:nvPr/>
        </p:nvGraphicFramePr>
        <p:xfrm>
          <a:off x="1242875" y="431500"/>
          <a:ext cx="3000000" cy="3000000"/>
        </p:xfrm>
        <a:graphic>
          <a:graphicData uri="http://schemas.openxmlformats.org/drawingml/2006/table">
            <a:tbl>
              <a:tblPr>
                <a:noFill/>
                <a:tableStyleId>{B43158A1-B8FA-4295-9711-F0170762B09C}</a:tableStyleId>
              </a:tblPr>
              <a:tblGrid>
                <a:gridCol w="1265950"/>
                <a:gridCol w="1101625"/>
                <a:gridCol w="909250"/>
                <a:gridCol w="4211750"/>
              </a:tblGrid>
              <a:tr h="487975">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Name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Data Type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Size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Remark</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443775">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nemplyeeID</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BIGINT</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20</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Primary Key for Faculty. Example: “1803”</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43775">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cfname</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first name of the Faculty. Example: “​Sadita”</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43775">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clname</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last name of the Faculty Example: “Ahmed”</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71785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ddateOfBirth</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DATE</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DD-MM-Y</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the Date of Birth of the Faculty YYY</a:t>
                      </a:r>
                      <a:endParaRPr sz="800">
                        <a:solidFill>
                          <a:schemeClr val="lt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Example: “01-01-1993”</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43775">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cgender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gender of the Faculty. Example: “F”</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43775">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cemail</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email address of the Faculty. Example: “sadita@iub.edu.bd”</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43775">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cphone</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phone number of the Faculty. Example: “01292383111”</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43775">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caddress</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address of the Faculty. Example: “House 1, Road 1, Sector 1, Area, Dhaka, Bangladesh,</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a:spLocks noGrp="1"/>
          </p:cNvSpPr>
          <p:nvPr>
            <p:ph type="title"/>
          </p:nvPr>
        </p:nvSpPr>
        <p:spPr>
          <a:xfrm>
            <a:off x="1297500" y="393750"/>
            <a:ext cx="1568700" cy="444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990"/>
              <a:buNone/>
            </a:pPr>
            <a:r>
              <a:rPr lang="en" sz="1460" b="1">
                <a:latin typeface="Times New Roman"/>
                <a:ea typeface="Times New Roman"/>
                <a:cs typeface="Times New Roman"/>
                <a:sym typeface="Times New Roman"/>
              </a:rPr>
              <a:t>Programs_T</a:t>
            </a:r>
            <a:endParaRPr sz="2360"/>
          </a:p>
        </p:txBody>
      </p:sp>
      <p:graphicFrame>
        <p:nvGraphicFramePr>
          <p:cNvPr id="296" name="Google Shape;296;p38"/>
          <p:cNvGraphicFramePr/>
          <p:nvPr/>
        </p:nvGraphicFramePr>
        <p:xfrm>
          <a:off x="1219025" y="837750"/>
          <a:ext cx="3000000" cy="3000000"/>
        </p:xfrm>
        <a:graphic>
          <a:graphicData uri="http://schemas.openxmlformats.org/drawingml/2006/table">
            <a:tbl>
              <a:tblPr>
                <a:noFill/>
                <a:tableStyleId>{B43158A1-B8FA-4295-9711-F0170762B09C}</a:tableStyleId>
              </a:tblPr>
              <a:tblGrid>
                <a:gridCol w="1668825"/>
                <a:gridCol w="1348875"/>
                <a:gridCol w="1028900"/>
                <a:gridCol w="3468575"/>
              </a:tblGrid>
              <a:tr h="543375">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Name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Data Type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Size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Remark</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774225">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cprogramID</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VARCHAR</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255</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This is the Primary Key of the program. Example: “EEE”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790250">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cprogramCode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VARCHAR</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255</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This is the program name in short form for a Program Example:”B.Sc”.</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790250">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cprogramName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VARCHAR</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255</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This is the name of the Degree Program. Example: “Bachelor of Science”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790250">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cdepartment_id</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VARCHAR</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255</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This is the Foreign Key from the Department table. Example: “CSE”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1297500" y="88950"/>
            <a:ext cx="1594800" cy="456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500" b="1">
                <a:latin typeface="Times New Roman"/>
                <a:ea typeface="Times New Roman"/>
                <a:cs typeface="Times New Roman"/>
                <a:sym typeface="Times New Roman"/>
              </a:rPr>
              <a:t>Faculties_T</a:t>
            </a:r>
            <a:endParaRPr sz="2500"/>
          </a:p>
        </p:txBody>
      </p:sp>
      <p:graphicFrame>
        <p:nvGraphicFramePr>
          <p:cNvPr id="302" name="Google Shape;302;p39"/>
          <p:cNvGraphicFramePr/>
          <p:nvPr/>
        </p:nvGraphicFramePr>
        <p:xfrm>
          <a:off x="1480800" y="615125"/>
          <a:ext cx="7265225" cy="1422775"/>
        </p:xfrm>
        <a:graphic>
          <a:graphicData uri="http://schemas.openxmlformats.org/drawingml/2006/table">
            <a:tbl>
              <a:tblPr>
                <a:noFill/>
                <a:tableStyleId>{B43158A1-B8FA-4295-9711-F0170762B09C}</a:tableStyleId>
              </a:tblPr>
              <a:tblGrid>
                <a:gridCol w="1515000"/>
                <a:gridCol w="1263025"/>
                <a:gridCol w="835700"/>
                <a:gridCol w="3651500"/>
              </a:tblGrid>
              <a:tr h="393600">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Name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Data Type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Size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Remark</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44202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nFemplyeeID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Primary Key for Faculty. Example: “1803”</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587150">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cdepartment_id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Foreign Key from the Department table. Example: “CSE”</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
        <p:nvSpPr>
          <p:cNvPr id="303" name="Google Shape;303;p39"/>
          <p:cNvSpPr txBox="1"/>
          <p:nvPr/>
        </p:nvSpPr>
        <p:spPr>
          <a:xfrm>
            <a:off x="602050" y="2294475"/>
            <a:ext cx="1310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b="1">
                <a:solidFill>
                  <a:schemeClr val="lt1"/>
                </a:solidFill>
                <a:latin typeface="Times New Roman"/>
                <a:ea typeface="Times New Roman"/>
                <a:cs typeface="Times New Roman"/>
                <a:sym typeface="Times New Roman"/>
              </a:rPr>
              <a:t>vcs_T</a:t>
            </a:r>
            <a:endParaRPr b="1">
              <a:solidFill>
                <a:schemeClr val="lt1"/>
              </a:solidFill>
              <a:latin typeface="Times New Roman"/>
              <a:ea typeface="Times New Roman"/>
              <a:cs typeface="Times New Roman"/>
              <a:sym typeface="Times New Roman"/>
            </a:endParaRPr>
          </a:p>
        </p:txBody>
      </p:sp>
      <p:graphicFrame>
        <p:nvGraphicFramePr>
          <p:cNvPr id="304" name="Google Shape;304;p39"/>
          <p:cNvGraphicFramePr/>
          <p:nvPr/>
        </p:nvGraphicFramePr>
        <p:xfrm>
          <a:off x="689025" y="2763950"/>
          <a:ext cx="8057000" cy="1515370"/>
        </p:xfrm>
        <a:graphic>
          <a:graphicData uri="http://schemas.openxmlformats.org/drawingml/2006/table">
            <a:tbl>
              <a:tblPr>
                <a:noFill/>
                <a:tableStyleId>{B43158A1-B8FA-4295-9711-F0170762B09C}</a:tableStyleId>
              </a:tblPr>
              <a:tblGrid>
                <a:gridCol w="1602775"/>
                <a:gridCol w="1150725"/>
                <a:gridCol w="1544800"/>
                <a:gridCol w="3758700"/>
              </a:tblGrid>
              <a:tr h="247800">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Name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Data Type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Size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Remark</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300800">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nvemployeeID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Primary Key for employees. Example: “1803”</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3995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djoiningDate</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DATE</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YYYY-MM-DD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The date when the employee assigned in the job. Example “2012-12-05”</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3995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dleaveDate</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DATE</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YYYY-MM-DD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The date when the duration of assigned job end. Example “2016-12-05”</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1284425" y="223625"/>
            <a:ext cx="1045200" cy="378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400" b="1">
                <a:latin typeface="Times New Roman"/>
                <a:ea typeface="Times New Roman"/>
                <a:cs typeface="Times New Roman"/>
                <a:sym typeface="Times New Roman"/>
              </a:rPr>
              <a:t>Deans_T</a:t>
            </a:r>
            <a:endParaRPr/>
          </a:p>
        </p:txBody>
      </p:sp>
      <p:graphicFrame>
        <p:nvGraphicFramePr>
          <p:cNvPr id="310" name="Google Shape;310;p40"/>
          <p:cNvGraphicFramePr/>
          <p:nvPr/>
        </p:nvGraphicFramePr>
        <p:xfrm>
          <a:off x="1395750" y="872225"/>
          <a:ext cx="3000000" cy="3000000"/>
        </p:xfrm>
        <a:graphic>
          <a:graphicData uri="http://schemas.openxmlformats.org/drawingml/2006/table">
            <a:tbl>
              <a:tblPr>
                <a:noFill/>
                <a:tableStyleId>{B43158A1-B8FA-4295-9711-F0170762B09C}</a:tableStyleId>
              </a:tblPr>
              <a:tblGrid>
                <a:gridCol w="1809750"/>
                <a:gridCol w="1809750"/>
                <a:gridCol w="1809750"/>
                <a:gridCol w="1809750"/>
              </a:tblGrid>
              <a:tr h="219075">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Name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Data Type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Size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Remark</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638175">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nDFemployeeID</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BIGINT</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20</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This is the Primary Key for Faculty. Example: “1803”</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847725">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djoiningDate</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DATE</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YYYY-MM-DD</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The date when the employee assigned in the job. Example “2012-12-05”</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847725">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dleaveDate</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DATE</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YYYY-MM-DD</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The date when the duration of assigned job end. Example “2016-12-05”</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638175">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nmanagingSchool</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BIGINT</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20</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This is the foreign Key from the Schools table Example: “1”</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title"/>
          </p:nvPr>
        </p:nvSpPr>
        <p:spPr>
          <a:xfrm>
            <a:off x="1297500" y="393750"/>
            <a:ext cx="1568700" cy="444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400" b="1">
                <a:latin typeface="Times New Roman"/>
                <a:ea typeface="Times New Roman"/>
                <a:cs typeface="Times New Roman"/>
                <a:sym typeface="Times New Roman"/>
              </a:rPr>
              <a:t>HeadOfDepts_T</a:t>
            </a:r>
            <a:endParaRPr/>
          </a:p>
        </p:txBody>
      </p:sp>
      <p:graphicFrame>
        <p:nvGraphicFramePr>
          <p:cNvPr id="316" name="Google Shape;316;p41"/>
          <p:cNvGraphicFramePr/>
          <p:nvPr/>
        </p:nvGraphicFramePr>
        <p:xfrm>
          <a:off x="1088150" y="1138750"/>
          <a:ext cx="7762550" cy="3388725"/>
        </p:xfrm>
        <a:graphic>
          <a:graphicData uri="http://schemas.openxmlformats.org/drawingml/2006/table">
            <a:tbl>
              <a:tblPr>
                <a:noFill/>
                <a:tableStyleId>{B43158A1-B8FA-4295-9711-F0170762B09C}</a:tableStyleId>
              </a:tblPr>
              <a:tblGrid>
                <a:gridCol w="1692725"/>
                <a:gridCol w="1349975"/>
                <a:gridCol w="1680525"/>
                <a:gridCol w="3039325"/>
              </a:tblGrid>
              <a:tr h="542075">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Name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Data Type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Size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Remark</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704375">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nHFemployeeID</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BIGINT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20</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This is the Primary Key for Faculty. Example: “1803”</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718950">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djoiningDate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DATE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YYYY-MM-DD</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The date when the employee assigned in the job. Example “2012-12-05”</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718950">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dleaveDate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DATE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YYYY-MM-DD</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The date when the duration of assigned job end. Example “2016-12-05”</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704375">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nmanagingDepartment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BIGINT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20</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This is the foreign Key from the departments table Example: “1”</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990"/>
              <a:buNone/>
            </a:pPr>
            <a:r>
              <a:rPr lang="en" sz="3140">
                <a:latin typeface="Times New Roman"/>
                <a:ea typeface="Times New Roman"/>
                <a:cs typeface="Times New Roman"/>
                <a:sym typeface="Times New Roman"/>
              </a:rPr>
              <a:t>INTRODUCTION</a:t>
            </a:r>
            <a:endParaRPr sz="4940">
              <a:latin typeface="Arial"/>
              <a:ea typeface="Arial"/>
              <a:cs typeface="Arial"/>
              <a:sym typeface="Arial"/>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a:latin typeface="Arial"/>
                <a:ea typeface="Arial"/>
                <a:cs typeface="Arial"/>
                <a:sym typeface="Arial"/>
              </a:rPr>
              <a:t>Student progress monitoring is a practice that helps teachers continually evaluate the effectiveness of their learning and use student performance data to make more significant instructional decisions. If the rate at which a particular student is learning seems inadequate, the teacher can adjust the instruction. Our project seeks to create user-friendly software that will serve as a platform for many to improve the quality of education of students, faculty, and other members of the university and in advanced technology in the field of education. We believe that the information we have collected, evaluated, and equipped will lead to opportunities for greater advances in our education and will also make a significant contribution to computer science.</a:t>
            </a:r>
            <a:endParaRPr>
              <a:latin typeface="Arial"/>
              <a:ea typeface="Arial"/>
              <a:cs typeface="Arial"/>
              <a:sym typeface="Arial"/>
            </a:endParaRPr>
          </a:p>
          <a:p>
            <a:pPr marL="0" lvl="0" indent="0" algn="l" rtl="0">
              <a:spcBef>
                <a:spcPts val="1200"/>
              </a:spcBef>
              <a:spcAft>
                <a:spcPts val="1200"/>
              </a:spcAft>
              <a:buNone/>
            </a:pP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title"/>
          </p:nvPr>
        </p:nvSpPr>
        <p:spPr>
          <a:xfrm>
            <a:off x="1088075" y="105825"/>
            <a:ext cx="1241400" cy="470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400" b="1">
                <a:latin typeface="Times New Roman"/>
                <a:ea typeface="Times New Roman"/>
                <a:cs typeface="Times New Roman"/>
                <a:sym typeface="Times New Roman"/>
              </a:rPr>
              <a:t>Students_T</a:t>
            </a:r>
            <a:endParaRPr/>
          </a:p>
        </p:txBody>
      </p:sp>
      <p:graphicFrame>
        <p:nvGraphicFramePr>
          <p:cNvPr id="322" name="Google Shape;322;p42"/>
          <p:cNvGraphicFramePr/>
          <p:nvPr/>
        </p:nvGraphicFramePr>
        <p:xfrm>
          <a:off x="1356375" y="575925"/>
          <a:ext cx="3000000" cy="3000000"/>
        </p:xfrm>
        <a:graphic>
          <a:graphicData uri="http://schemas.openxmlformats.org/drawingml/2006/table">
            <a:tbl>
              <a:tblPr>
                <a:noFill/>
                <a:tableStyleId>{B43158A1-B8FA-4295-9711-F0170762B09C}</a:tableStyleId>
              </a:tblPr>
              <a:tblGrid>
                <a:gridCol w="940025"/>
                <a:gridCol w="1138475"/>
                <a:gridCol w="1062300"/>
                <a:gridCol w="3843275"/>
              </a:tblGrid>
              <a:tr h="382675">
                <a:tc>
                  <a:txBody>
                    <a:bodyPr/>
                    <a:lstStyle/>
                    <a:p>
                      <a:pPr marL="0" lvl="0" indent="0" algn="ctr" rtl="0">
                        <a:lnSpc>
                          <a:spcPct val="115000"/>
                        </a:lnSpc>
                        <a:spcBef>
                          <a:spcPts val="1200"/>
                        </a:spcBef>
                        <a:spcAft>
                          <a:spcPts val="0"/>
                        </a:spcAft>
                        <a:buNone/>
                      </a:pPr>
                      <a:r>
                        <a:rPr lang="en" sz="1000" b="1">
                          <a:solidFill>
                            <a:schemeClr val="lt1"/>
                          </a:solidFill>
                          <a:latin typeface="Times New Roman"/>
                          <a:ea typeface="Times New Roman"/>
                          <a:cs typeface="Times New Roman"/>
                          <a:sym typeface="Times New Roman"/>
                        </a:rPr>
                        <a:t>Name</a:t>
                      </a:r>
                      <a:endParaRPr sz="10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000" b="1">
                          <a:solidFill>
                            <a:schemeClr val="lt1"/>
                          </a:solidFill>
                          <a:latin typeface="Times New Roman"/>
                          <a:ea typeface="Times New Roman"/>
                          <a:cs typeface="Times New Roman"/>
                          <a:sym typeface="Times New Roman"/>
                        </a:rPr>
                        <a:t>Data Type</a:t>
                      </a:r>
                      <a:endParaRPr sz="10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sz="1000" b="1">
                          <a:solidFill>
                            <a:schemeClr val="lt1"/>
                          </a:solidFill>
                          <a:latin typeface="Times New Roman"/>
                          <a:ea typeface="Times New Roman"/>
                          <a:cs typeface="Times New Roman"/>
                          <a:sym typeface="Times New Roman"/>
                        </a:rPr>
                        <a:t>Size</a:t>
                      </a:r>
                      <a:endParaRPr sz="10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000" b="1">
                          <a:solidFill>
                            <a:schemeClr val="lt1"/>
                          </a:solidFill>
                          <a:latin typeface="Times New Roman"/>
                          <a:ea typeface="Times New Roman"/>
                          <a:cs typeface="Times New Roman"/>
                          <a:sym typeface="Times New Roman"/>
                        </a:rPr>
                        <a:t>Remark</a:t>
                      </a:r>
                      <a:endParaRPr sz="10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3611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cstudentID</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BIGINT</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20</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Primary Key for the Students. Example: “1800001”</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3611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cfname</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first name of the Student. Example: “Shoban”</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3611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clname</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last name of the Student. Example: “Bhowmik”</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3611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ddateOfBirth</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DATE</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DD-MM- YYYY</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the Date of Birth of the Student. Example: “1998-01-01”</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3611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cgender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gender of the Student. Example: “M”</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3611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cemail</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email address of the Student. Example: “1850105@iub.edu.bd”</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3611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cphone</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phone number of the Student. Example: “0191211141”</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690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caddress</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address of the Student. Example: “House 1, Road 1, Sector 1, Area, Dhaka, Bangladesh”</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graphicFrame>
        <p:nvGraphicFramePr>
          <p:cNvPr id="327" name="Google Shape;327;p43"/>
          <p:cNvGraphicFramePr/>
          <p:nvPr/>
        </p:nvGraphicFramePr>
        <p:xfrm>
          <a:off x="1683700" y="152400"/>
          <a:ext cx="3000000" cy="3000000"/>
        </p:xfrm>
        <a:graphic>
          <a:graphicData uri="http://schemas.openxmlformats.org/drawingml/2006/table">
            <a:tbl>
              <a:tblPr>
                <a:noFill/>
                <a:tableStyleId>{B43158A1-B8FA-4295-9711-F0170762B09C}</a:tableStyleId>
              </a:tblPr>
              <a:tblGrid>
                <a:gridCol w="1322450"/>
                <a:gridCol w="1322450"/>
                <a:gridCol w="1038025"/>
                <a:gridCol w="3366550"/>
              </a:tblGrid>
              <a:tr h="468725">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ncgpa</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FLOAT</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53</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cgpa of the Student. Example: 4.00</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5813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dadmissionDate</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DATE</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DD-MM- YYYY</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the Date of admission of the Student. Example: “2016-01-01”</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5813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cprogram_id</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Foreign Key from Programs table Example:” B.Sc”.</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4"/>
          <p:cNvSpPr txBox="1">
            <a:spLocks noGrp="1"/>
          </p:cNvSpPr>
          <p:nvPr>
            <p:ph type="title"/>
          </p:nvPr>
        </p:nvSpPr>
        <p:spPr>
          <a:xfrm>
            <a:off x="1218975" y="557800"/>
            <a:ext cx="1555500" cy="378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400" b="1">
                <a:latin typeface="Times New Roman"/>
                <a:ea typeface="Times New Roman"/>
                <a:cs typeface="Times New Roman"/>
                <a:sym typeface="Times New Roman"/>
              </a:rPr>
              <a:t>Sections_T</a:t>
            </a:r>
            <a:endParaRPr/>
          </a:p>
        </p:txBody>
      </p:sp>
      <p:graphicFrame>
        <p:nvGraphicFramePr>
          <p:cNvPr id="333" name="Google Shape;333;p44"/>
          <p:cNvGraphicFramePr/>
          <p:nvPr/>
        </p:nvGraphicFramePr>
        <p:xfrm>
          <a:off x="1022750" y="1166725"/>
          <a:ext cx="7875500" cy="3339900"/>
        </p:xfrm>
        <a:graphic>
          <a:graphicData uri="http://schemas.openxmlformats.org/drawingml/2006/table">
            <a:tbl>
              <a:tblPr>
                <a:noFill/>
                <a:tableStyleId>{B43158A1-B8FA-4295-9711-F0170762B09C}</a:tableStyleId>
              </a:tblPr>
              <a:tblGrid>
                <a:gridCol w="1474550"/>
                <a:gridCol w="1474550"/>
                <a:gridCol w="1474550"/>
                <a:gridCol w="3451850"/>
              </a:tblGrid>
              <a:tr h="430850">
                <a:tc>
                  <a:txBody>
                    <a:bodyPr/>
                    <a:lstStyle/>
                    <a:p>
                      <a:pPr marL="0" lvl="0" indent="0" algn="ctr"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Name</a:t>
                      </a:r>
                      <a:endParaRPr sz="12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Data Type</a:t>
                      </a:r>
                      <a:endParaRPr sz="12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Size</a:t>
                      </a:r>
                      <a:endParaRPr sz="12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Remark</a:t>
                      </a:r>
                      <a:endParaRPr sz="12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3931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nsection_id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Primary Key for Sections</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5046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nsectionNo</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INTEGER</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11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section number. Example: “1”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83612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ccourse_id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VARCHAR</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255</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foreign key from the Courses table. Example: “CSE101”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670400">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nFemployee_id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foreign key from Faculties table Example: “108051”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5046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nsemester_id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foreign key from semesters table Example: “1”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1310600" y="472275"/>
            <a:ext cx="2052900" cy="417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622" b="1">
                <a:latin typeface="Times New Roman"/>
                <a:ea typeface="Times New Roman"/>
                <a:cs typeface="Times New Roman"/>
                <a:sym typeface="Times New Roman"/>
              </a:rPr>
              <a:t>Registers_T</a:t>
            </a:r>
            <a:endParaRPr sz="2622"/>
          </a:p>
        </p:txBody>
      </p:sp>
      <p:graphicFrame>
        <p:nvGraphicFramePr>
          <p:cNvPr id="339" name="Google Shape;339;p45"/>
          <p:cNvGraphicFramePr/>
          <p:nvPr/>
        </p:nvGraphicFramePr>
        <p:xfrm>
          <a:off x="1179800" y="1153600"/>
          <a:ext cx="7770800" cy="2805453"/>
        </p:xfrm>
        <a:graphic>
          <a:graphicData uri="http://schemas.openxmlformats.org/drawingml/2006/table">
            <a:tbl>
              <a:tblPr>
                <a:noFill/>
                <a:tableStyleId>{B43158A1-B8FA-4295-9711-F0170762B09C}</a:tableStyleId>
              </a:tblPr>
              <a:tblGrid>
                <a:gridCol w="1459475"/>
                <a:gridCol w="1459475"/>
                <a:gridCol w="1459475"/>
                <a:gridCol w="3392375"/>
              </a:tblGrid>
              <a:tr h="404325">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Name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Data Type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Size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Remark</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391100">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nregisterID</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BIGINT</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20</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This is the Primary Key for Registers</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42675">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nSemisterID</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BIGINT</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20</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This is the Foreign Key from semesters table</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42675">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nsection_id</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BIGINT</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20</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This is the Foreign Key from sections table</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42675">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nstudent_id</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BIGINT</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20</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This is the Foreign Key from students table</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588025">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ngradePoint</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FLOAT</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53</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300">
                          <a:solidFill>
                            <a:schemeClr val="lt1"/>
                          </a:solidFill>
                          <a:latin typeface="Times New Roman"/>
                          <a:ea typeface="Times New Roman"/>
                          <a:cs typeface="Times New Roman"/>
                          <a:sym typeface="Times New Roman"/>
                        </a:rPr>
                        <a:t>This is the grade value for each course. Example “3.7”</a:t>
                      </a:r>
                      <a:endParaRPr sz="13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1297500" y="393750"/>
            <a:ext cx="2511000" cy="444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600" b="1">
                <a:latin typeface="Times New Roman"/>
                <a:ea typeface="Times New Roman"/>
                <a:cs typeface="Times New Roman"/>
                <a:sym typeface="Times New Roman"/>
              </a:rPr>
              <a:t>Semesters_T</a:t>
            </a:r>
            <a:endParaRPr sz="2600"/>
          </a:p>
        </p:txBody>
      </p:sp>
      <p:graphicFrame>
        <p:nvGraphicFramePr>
          <p:cNvPr id="345" name="Google Shape;345;p46"/>
          <p:cNvGraphicFramePr/>
          <p:nvPr/>
        </p:nvGraphicFramePr>
        <p:xfrm>
          <a:off x="1107800" y="896600"/>
          <a:ext cx="7744625" cy="3650125"/>
        </p:xfrm>
        <a:graphic>
          <a:graphicData uri="http://schemas.openxmlformats.org/drawingml/2006/table">
            <a:tbl>
              <a:tblPr>
                <a:noFill/>
                <a:tableStyleId>{B43158A1-B8FA-4295-9711-F0170762B09C}</a:tableStyleId>
              </a:tblPr>
              <a:tblGrid>
                <a:gridCol w="1458550"/>
                <a:gridCol w="1446075"/>
                <a:gridCol w="1533450"/>
                <a:gridCol w="3306550"/>
              </a:tblGrid>
              <a:tr h="573650">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Name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Data Type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Size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Remark</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r>
              <a:tr h="573650">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nsemester_id</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BIGINT</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20</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This is the Primary Key for semester</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834275">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csemesterName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VARCHAR</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255</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This is the name of the semester. Example: “summer19”</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834275">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dstartDate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DATE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YYYY-MM-DD</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The date when the semester starts. Example “2012-12-05”</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834275">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dendDate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DATE</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YYYY-MM-DD</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a:solidFill>
                            <a:schemeClr val="lt1"/>
                          </a:solidFill>
                          <a:latin typeface="Times New Roman"/>
                          <a:ea typeface="Times New Roman"/>
                          <a:cs typeface="Times New Roman"/>
                          <a:sym typeface="Times New Roman"/>
                        </a:rPr>
                        <a:t>The date when the semester end. Example “2013-3-05”</a:t>
                      </a:r>
                      <a:endParaRPr>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1297500" y="105825"/>
            <a:ext cx="3872100" cy="509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400" b="1">
                <a:latin typeface="Times New Roman"/>
                <a:ea typeface="Times New Roman"/>
                <a:cs typeface="Times New Roman"/>
                <a:sym typeface="Times New Roman"/>
              </a:rPr>
              <a:t>Assessments_T</a:t>
            </a:r>
            <a:endParaRPr/>
          </a:p>
        </p:txBody>
      </p:sp>
      <p:graphicFrame>
        <p:nvGraphicFramePr>
          <p:cNvPr id="351" name="Google Shape;351;p47"/>
          <p:cNvGraphicFramePr/>
          <p:nvPr/>
        </p:nvGraphicFramePr>
        <p:xfrm>
          <a:off x="1408825" y="675900"/>
          <a:ext cx="6467475" cy="3688782"/>
        </p:xfrm>
        <a:graphic>
          <a:graphicData uri="http://schemas.openxmlformats.org/drawingml/2006/table">
            <a:tbl>
              <a:tblPr>
                <a:noFill/>
                <a:tableStyleId>{B43158A1-B8FA-4295-9711-F0170762B09C}</a:tableStyleId>
              </a:tblPr>
              <a:tblGrid>
                <a:gridCol w="1724025"/>
                <a:gridCol w="1581150"/>
                <a:gridCol w="1581150"/>
                <a:gridCol w="1581150"/>
              </a:tblGrid>
              <a:tr h="219075">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Name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Data Type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Size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Remark</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r>
              <a:tr h="6381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nassessmentID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Primary Key for Assessments</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2862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nco_id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Foreign Key from cos table</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6381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cmarksObtainable</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INTEGER</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11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question’s mark. Example”30”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6381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cquestionNumber</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VARCHAR</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255</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question number. Example “Q1”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84772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nassessmentTypeID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foreign key from assessmentTypes table</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1297500" y="275950"/>
            <a:ext cx="1359300" cy="456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600">
                <a:latin typeface="Times New Roman"/>
                <a:ea typeface="Times New Roman"/>
                <a:cs typeface="Times New Roman"/>
                <a:sym typeface="Times New Roman"/>
              </a:rPr>
              <a:t>Plos_T</a:t>
            </a:r>
            <a:endParaRPr sz="2600"/>
          </a:p>
        </p:txBody>
      </p:sp>
      <p:graphicFrame>
        <p:nvGraphicFramePr>
          <p:cNvPr id="357" name="Google Shape;357;p48"/>
          <p:cNvGraphicFramePr/>
          <p:nvPr/>
        </p:nvGraphicFramePr>
        <p:xfrm>
          <a:off x="1179725" y="826425"/>
          <a:ext cx="7365150" cy="3313600"/>
        </p:xfrm>
        <a:graphic>
          <a:graphicData uri="http://schemas.openxmlformats.org/drawingml/2006/table">
            <a:tbl>
              <a:tblPr>
                <a:noFill/>
                <a:tableStyleId>{B43158A1-B8FA-4295-9711-F0170762B09C}</a:tableStyleId>
              </a:tblPr>
              <a:tblGrid>
                <a:gridCol w="1368400"/>
                <a:gridCol w="1209825"/>
                <a:gridCol w="1198500"/>
                <a:gridCol w="3588425"/>
              </a:tblGrid>
              <a:tr h="428700">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Name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Data Type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Size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Remark</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6234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nplo_id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primary key for Program Learning Outcome. Example: “01”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6234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nplo_no</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INTEGER</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11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PLO NO for Program Learning Outcome. Example: “O1”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10144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cdetails</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VARCHAR22</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255</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details of the Program Learning Outcome. Example: “An ability to select and apply the knowledge, techniques, skills, and modern</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62347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cprogram_id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VARCHAR</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255</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foreign key from Programs table Example: ”B.Sc”.</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1297500" y="12750"/>
            <a:ext cx="717900" cy="339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400" b="1">
                <a:latin typeface="Times New Roman"/>
                <a:ea typeface="Times New Roman"/>
                <a:cs typeface="Times New Roman"/>
                <a:sym typeface="Times New Roman"/>
              </a:rPr>
              <a:t>Cos_T</a:t>
            </a:r>
            <a:endParaRPr/>
          </a:p>
        </p:txBody>
      </p:sp>
      <p:graphicFrame>
        <p:nvGraphicFramePr>
          <p:cNvPr id="363" name="Google Shape;363;p49"/>
          <p:cNvGraphicFramePr/>
          <p:nvPr/>
        </p:nvGraphicFramePr>
        <p:xfrm>
          <a:off x="2091600" y="123450"/>
          <a:ext cx="6902050" cy="1332274"/>
        </p:xfrm>
        <a:graphic>
          <a:graphicData uri="http://schemas.openxmlformats.org/drawingml/2006/table">
            <a:tbl>
              <a:tblPr>
                <a:noFill/>
                <a:tableStyleId>{B43158A1-B8FA-4295-9711-F0170762B09C}</a:tableStyleId>
              </a:tblPr>
              <a:tblGrid>
                <a:gridCol w="1032425"/>
                <a:gridCol w="1434375"/>
                <a:gridCol w="929350"/>
                <a:gridCol w="3505900"/>
              </a:tblGrid>
              <a:tr h="363100">
                <a:tc>
                  <a:txBody>
                    <a:bodyPr/>
                    <a:lstStyle/>
                    <a:p>
                      <a:pPr marL="0" lvl="0" indent="0" algn="ctr" rtl="0">
                        <a:lnSpc>
                          <a:spcPct val="115000"/>
                        </a:lnSpc>
                        <a:spcBef>
                          <a:spcPts val="1200"/>
                        </a:spcBef>
                        <a:spcAft>
                          <a:spcPts val="0"/>
                        </a:spcAft>
                        <a:buNone/>
                      </a:pPr>
                      <a:r>
                        <a:rPr lang="en" sz="1000" b="1">
                          <a:solidFill>
                            <a:schemeClr val="lt1"/>
                          </a:solidFill>
                          <a:latin typeface="Times New Roman"/>
                          <a:ea typeface="Times New Roman"/>
                          <a:cs typeface="Times New Roman"/>
                          <a:sym typeface="Times New Roman"/>
                        </a:rPr>
                        <a:t>Name</a:t>
                      </a:r>
                      <a:endParaRPr sz="10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000" b="1">
                          <a:solidFill>
                            <a:schemeClr val="lt1"/>
                          </a:solidFill>
                          <a:latin typeface="Times New Roman"/>
                          <a:ea typeface="Times New Roman"/>
                          <a:cs typeface="Times New Roman"/>
                          <a:sym typeface="Times New Roman"/>
                        </a:rPr>
                        <a:t>Data Type</a:t>
                      </a:r>
                      <a:endParaRPr sz="10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sz="1000" b="1">
                          <a:solidFill>
                            <a:schemeClr val="lt1"/>
                          </a:solidFill>
                          <a:latin typeface="Times New Roman"/>
                          <a:ea typeface="Times New Roman"/>
                          <a:cs typeface="Times New Roman"/>
                          <a:sym typeface="Times New Roman"/>
                        </a:rPr>
                        <a:t>Size</a:t>
                      </a:r>
                      <a:endParaRPr sz="10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000" b="1">
                          <a:solidFill>
                            <a:schemeClr val="lt1"/>
                          </a:solidFill>
                          <a:latin typeface="Times New Roman"/>
                          <a:ea typeface="Times New Roman"/>
                          <a:cs typeface="Times New Roman"/>
                          <a:sym typeface="Times New Roman"/>
                        </a:rPr>
                        <a:t>Remark</a:t>
                      </a:r>
                      <a:endParaRPr sz="10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233100">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nco_id</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BIGINT</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20</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Primary Key cos Outcome. Example: ”1”</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236175">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nco_no</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INTEGER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11</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number of the Courses Outcome. Example: ”1”</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236175">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ccourse_id</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VARCHAR</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255</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800">
                          <a:solidFill>
                            <a:schemeClr val="lt1"/>
                          </a:solidFill>
                          <a:latin typeface="Times New Roman"/>
                          <a:ea typeface="Times New Roman"/>
                          <a:cs typeface="Times New Roman"/>
                          <a:sym typeface="Times New Roman"/>
                        </a:rPr>
                        <a:t>This is the Foreign Key from the Courses table. Example: “CSE101”</a:t>
                      </a:r>
                      <a:endParaRPr sz="8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
        <p:nvSpPr>
          <p:cNvPr id="364" name="Google Shape;364;p49"/>
          <p:cNvSpPr txBox="1"/>
          <p:nvPr/>
        </p:nvSpPr>
        <p:spPr>
          <a:xfrm>
            <a:off x="-76200" y="1883700"/>
            <a:ext cx="22905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b="1">
                <a:solidFill>
                  <a:schemeClr val="lt1"/>
                </a:solidFill>
                <a:latin typeface="Times New Roman"/>
                <a:ea typeface="Times New Roman"/>
                <a:cs typeface="Times New Roman"/>
                <a:sym typeface="Times New Roman"/>
              </a:rPr>
              <a:t>MARKSDISSEMINATIONS_T</a:t>
            </a:r>
            <a:endParaRPr sz="1200" b="1">
              <a:solidFill>
                <a:schemeClr val="lt1"/>
              </a:solidFill>
              <a:latin typeface="Times New Roman"/>
              <a:ea typeface="Times New Roman"/>
              <a:cs typeface="Times New Roman"/>
              <a:sym typeface="Times New Roman"/>
            </a:endParaRPr>
          </a:p>
        </p:txBody>
      </p:sp>
      <p:graphicFrame>
        <p:nvGraphicFramePr>
          <p:cNvPr id="365" name="Google Shape;365;p49"/>
          <p:cNvGraphicFramePr/>
          <p:nvPr/>
        </p:nvGraphicFramePr>
        <p:xfrm>
          <a:off x="1753875" y="2235675"/>
          <a:ext cx="7128600" cy="2719075"/>
        </p:xfrm>
        <a:graphic>
          <a:graphicData uri="http://schemas.openxmlformats.org/drawingml/2006/table">
            <a:tbl>
              <a:tblPr>
                <a:noFill/>
                <a:tableStyleId>{B43158A1-B8FA-4295-9711-F0170762B09C}</a:tableStyleId>
              </a:tblPr>
              <a:tblGrid>
                <a:gridCol w="1557875"/>
                <a:gridCol w="1162100"/>
                <a:gridCol w="967975"/>
                <a:gridCol w="3440650"/>
              </a:tblGrid>
              <a:tr h="499925">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Name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Data Type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Size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Remark</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502025">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nmarksdissemination_id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Primary Key MarksDisseminations Outcome. Example: ”1”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72750">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nmarksObtained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INTEGER</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11</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number of the marksObtained. Example: ”50”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771625">
                <a:tc>
                  <a:txBody>
                    <a:bodyPr/>
                    <a:lstStyle/>
                    <a:p>
                      <a:pPr marL="0" lvl="0" indent="0" algn="l"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        nassessmentID</a:t>
                      </a:r>
                      <a:endParaRPr sz="900">
                        <a:solidFill>
                          <a:schemeClr val="lt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  </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Foreign Key from the assessment table. Example: “5”</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472750">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nstudentID</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BIGINT</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20</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900">
                          <a:solidFill>
                            <a:schemeClr val="lt1"/>
                          </a:solidFill>
                          <a:latin typeface="Times New Roman"/>
                          <a:ea typeface="Times New Roman"/>
                          <a:cs typeface="Times New Roman"/>
                          <a:sym typeface="Times New Roman"/>
                        </a:rPr>
                        <a:t>This is the Foreign Key from the students2 table. Example: “1610044”</a:t>
                      </a:r>
                      <a:endParaRPr sz="9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0"/>
          <p:cNvSpPr txBox="1">
            <a:spLocks noGrp="1"/>
          </p:cNvSpPr>
          <p:nvPr>
            <p:ph type="title"/>
          </p:nvPr>
        </p:nvSpPr>
        <p:spPr>
          <a:xfrm>
            <a:off x="1297500" y="393750"/>
            <a:ext cx="2788500" cy="415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400" b="1">
                <a:latin typeface="Times New Roman"/>
                <a:ea typeface="Times New Roman"/>
                <a:cs typeface="Times New Roman"/>
                <a:sym typeface="Times New Roman"/>
              </a:rPr>
              <a:t>ASSESSMENTTYPES_T</a:t>
            </a:r>
            <a:endParaRPr/>
          </a:p>
        </p:txBody>
      </p:sp>
      <p:graphicFrame>
        <p:nvGraphicFramePr>
          <p:cNvPr id="371" name="Google Shape;371;p50"/>
          <p:cNvGraphicFramePr/>
          <p:nvPr/>
        </p:nvGraphicFramePr>
        <p:xfrm>
          <a:off x="1428050" y="1000925"/>
          <a:ext cx="7498575" cy="3382997"/>
        </p:xfrm>
        <a:graphic>
          <a:graphicData uri="http://schemas.openxmlformats.org/drawingml/2006/table">
            <a:tbl>
              <a:tblPr>
                <a:noFill/>
                <a:tableStyleId>{B43158A1-B8FA-4295-9711-F0170762B09C}</a:tableStyleId>
              </a:tblPr>
              <a:tblGrid>
                <a:gridCol w="1570000"/>
                <a:gridCol w="1274025"/>
                <a:gridCol w="1149450"/>
                <a:gridCol w="3505100"/>
              </a:tblGrid>
              <a:tr h="432600">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Name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Data Type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Size</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sz="1100" b="1">
                          <a:solidFill>
                            <a:schemeClr val="lt1"/>
                          </a:solidFill>
                          <a:latin typeface="Times New Roman"/>
                          <a:ea typeface="Times New Roman"/>
                          <a:cs typeface="Times New Roman"/>
                          <a:sym typeface="Times New Roman"/>
                        </a:rPr>
                        <a:t>Remark</a:t>
                      </a:r>
                      <a:endParaRPr sz="1100"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686400">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nassessmentTypeID</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BIGINT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20</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This is the Primary Key assessmentTypes Outcome. Example: ”1”</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686400">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cassessmentType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VARCHAR</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255</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This is the assessment type of the assessment. Example: ”Quiz”, ”mid”</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1009175">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 nassessmentPercentage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INTEGER</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11</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This is the number of percentage given an assessment  Example: “50”</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550350">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nsectionID</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BIGINT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20</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This is the Foreign Key from the sections table. Example: “8”</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1"/>
          <p:cNvSpPr txBox="1">
            <a:spLocks noGrp="1"/>
          </p:cNvSpPr>
          <p:nvPr>
            <p:ph type="title"/>
          </p:nvPr>
        </p:nvSpPr>
        <p:spPr>
          <a:xfrm>
            <a:off x="1297500" y="393750"/>
            <a:ext cx="2344800" cy="468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400" b="1">
                <a:latin typeface="Times New Roman"/>
                <a:ea typeface="Times New Roman"/>
                <a:cs typeface="Times New Roman"/>
                <a:sym typeface="Times New Roman"/>
              </a:rPr>
              <a:t>COMAPPING_T</a:t>
            </a:r>
            <a:endParaRPr/>
          </a:p>
        </p:txBody>
      </p:sp>
      <p:graphicFrame>
        <p:nvGraphicFramePr>
          <p:cNvPr id="377" name="Google Shape;377;p51"/>
          <p:cNvGraphicFramePr/>
          <p:nvPr/>
        </p:nvGraphicFramePr>
        <p:xfrm>
          <a:off x="1297500" y="861750"/>
          <a:ext cx="7375650" cy="3255204"/>
        </p:xfrm>
        <a:graphic>
          <a:graphicData uri="http://schemas.openxmlformats.org/drawingml/2006/table">
            <a:tbl>
              <a:tblPr>
                <a:noFill/>
                <a:tableStyleId>{B43158A1-B8FA-4295-9711-F0170762B09C}</a:tableStyleId>
              </a:tblPr>
              <a:tblGrid>
                <a:gridCol w="1638300"/>
                <a:gridCol w="1638300"/>
                <a:gridCol w="1638300"/>
                <a:gridCol w="2460750"/>
              </a:tblGrid>
              <a:tr h="219075">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Name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Data Type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Size</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1200"/>
                        </a:spcBef>
                        <a:spcAft>
                          <a:spcPts val="0"/>
                        </a:spcAft>
                        <a:buNone/>
                      </a:pPr>
                      <a:r>
                        <a:rPr lang="en" b="1">
                          <a:solidFill>
                            <a:schemeClr val="lt1"/>
                          </a:solidFill>
                          <a:latin typeface="Times New Roman"/>
                          <a:ea typeface="Times New Roman"/>
                          <a:cs typeface="Times New Roman"/>
                          <a:sym typeface="Times New Roman"/>
                        </a:rPr>
                        <a:t>Remark</a:t>
                      </a:r>
                      <a:endParaRPr b="1">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r>
              <a:tr h="847725">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ncoMappingID</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INTEGER</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20</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This is the Primary Key of comapping Outcome. Example: ”1”</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638175">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ncoID</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BIGINT</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20</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This is the foreign key of cos_T Example: ”7”,</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1304925">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 </a:t>
                      </a:r>
                      <a:endParaRPr sz="1000">
                        <a:solidFill>
                          <a:schemeClr val="lt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npoID</a:t>
                      </a:r>
                      <a:endParaRPr sz="1000">
                        <a:solidFill>
                          <a:schemeClr val="lt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 </a:t>
                      </a:r>
                      <a:endParaRPr sz="1000">
                        <a:solidFill>
                          <a:schemeClr val="lt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 </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BIGINT</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20</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n" sz="1000">
                          <a:solidFill>
                            <a:schemeClr val="lt1"/>
                          </a:solidFill>
                          <a:latin typeface="Times New Roman"/>
                          <a:ea typeface="Times New Roman"/>
                          <a:cs typeface="Times New Roman"/>
                          <a:sym typeface="Times New Roman"/>
                        </a:rPr>
                        <a:t>This is the foreign key of plos_T Example: ”7”,</a:t>
                      </a:r>
                      <a:endParaRPr sz="10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solidFill>
                  <a:srgbClr val="EBEBEB"/>
                </a:solidFill>
                <a:latin typeface="Arial"/>
                <a:ea typeface="Arial"/>
                <a:cs typeface="Arial"/>
                <a:sym typeface="Arial"/>
              </a:rPr>
              <a:t>Rich Picture </a:t>
            </a:r>
            <a:endParaRPr sz="3600">
              <a:solidFill>
                <a:srgbClr val="EBEBEB"/>
              </a:solidFill>
              <a:latin typeface="Arial"/>
              <a:ea typeface="Arial"/>
              <a:cs typeface="Arial"/>
              <a:sym typeface="Arial"/>
            </a:endParaRPr>
          </a:p>
          <a:p>
            <a:pPr marL="0" lvl="0" indent="0" algn="l" rtl="0">
              <a:spcBef>
                <a:spcPts val="0"/>
              </a:spcBef>
              <a:spcAft>
                <a:spcPts val="0"/>
              </a:spcAft>
              <a:buNone/>
            </a:pPr>
            <a:endParaRPr/>
          </a:p>
        </p:txBody>
      </p:sp>
      <p:pic>
        <p:nvPicPr>
          <p:cNvPr id="153" name="Google Shape;153;p16"/>
          <p:cNvPicPr preferRelativeResize="0"/>
          <p:nvPr/>
        </p:nvPicPr>
        <p:blipFill>
          <a:blip r:embed="rId3">
            <a:alphaModFix/>
          </a:blip>
          <a:stretch>
            <a:fillRect/>
          </a:stretch>
        </p:blipFill>
        <p:spPr>
          <a:xfrm>
            <a:off x="1438188" y="1204075"/>
            <a:ext cx="6757525" cy="3669250"/>
          </a:xfrm>
          <a:prstGeom prst="rect">
            <a:avLst/>
          </a:prstGeom>
          <a:noFill/>
          <a:ln w="28575" cap="flat" cmpd="sng">
            <a:solidFill>
              <a:srgbClr val="0000FF"/>
            </a:solidFill>
            <a:prstDash val="solid"/>
            <a:round/>
            <a:headEnd type="none" w="sm" len="sm"/>
            <a:tailEnd type="none" w="sm" len="sm"/>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a:latin typeface="Roboto"/>
                <a:ea typeface="Roboto"/>
                <a:cs typeface="Roboto"/>
                <a:sym typeface="Roboto"/>
              </a:rPr>
              <a:t>Demo Pictures</a:t>
            </a:r>
            <a:endParaRPr sz="3200" b="1"/>
          </a:p>
        </p:txBody>
      </p:sp>
      <p:pic>
        <p:nvPicPr>
          <p:cNvPr id="383" name="Google Shape;383;p52"/>
          <p:cNvPicPr preferRelativeResize="0"/>
          <p:nvPr/>
        </p:nvPicPr>
        <p:blipFill>
          <a:blip r:embed="rId3">
            <a:alphaModFix/>
          </a:blip>
          <a:stretch>
            <a:fillRect/>
          </a:stretch>
        </p:blipFill>
        <p:spPr>
          <a:xfrm>
            <a:off x="1338175" y="1245350"/>
            <a:ext cx="6957549" cy="2912775"/>
          </a:xfrm>
          <a:prstGeom prst="rect">
            <a:avLst/>
          </a:prstGeom>
          <a:noFill/>
          <a:ln w="28575" cap="flat" cmpd="sng">
            <a:solidFill>
              <a:schemeClr val="accent1"/>
            </a:solidFill>
            <a:prstDash val="solid"/>
            <a:round/>
            <a:headEnd type="none" w="sm" len="sm"/>
            <a:tailEnd type="none" w="sm" len="sm"/>
          </a:ln>
        </p:spPr>
      </p:pic>
      <p:sp>
        <p:nvSpPr>
          <p:cNvPr id="384" name="Google Shape;384;p52"/>
          <p:cNvSpPr txBox="1"/>
          <p:nvPr/>
        </p:nvSpPr>
        <p:spPr>
          <a:xfrm>
            <a:off x="3939425" y="4158125"/>
            <a:ext cx="27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Registration page</a:t>
            </a:r>
            <a:endParaRPr>
              <a:solidFill>
                <a:schemeClr val="lt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53"/>
          <p:cNvPicPr preferRelativeResize="0"/>
          <p:nvPr/>
        </p:nvPicPr>
        <p:blipFill>
          <a:blip r:embed="rId3">
            <a:alphaModFix/>
          </a:blip>
          <a:stretch>
            <a:fillRect/>
          </a:stretch>
        </p:blipFill>
        <p:spPr>
          <a:xfrm>
            <a:off x="1179575" y="819875"/>
            <a:ext cx="7615699" cy="3250425"/>
          </a:xfrm>
          <a:prstGeom prst="rect">
            <a:avLst/>
          </a:prstGeom>
          <a:noFill/>
          <a:ln w="28575" cap="flat" cmpd="sng">
            <a:solidFill>
              <a:schemeClr val="lt2"/>
            </a:solidFill>
            <a:prstDash val="solid"/>
            <a:round/>
            <a:headEnd type="none" w="sm" len="sm"/>
            <a:tailEnd type="none" w="sm" len="sm"/>
          </a:ln>
        </p:spPr>
      </p:pic>
      <p:sp>
        <p:nvSpPr>
          <p:cNvPr id="390" name="Google Shape;390;p53"/>
          <p:cNvSpPr txBox="1"/>
          <p:nvPr/>
        </p:nvSpPr>
        <p:spPr>
          <a:xfrm>
            <a:off x="4017950" y="4070300"/>
            <a:ext cx="276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Login Page</a:t>
            </a:r>
            <a:endParaRPr>
              <a:solidFill>
                <a:schemeClr val="lt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54"/>
          <p:cNvPicPr preferRelativeResize="0"/>
          <p:nvPr/>
        </p:nvPicPr>
        <p:blipFill>
          <a:blip r:embed="rId3">
            <a:alphaModFix/>
          </a:blip>
          <a:stretch>
            <a:fillRect/>
          </a:stretch>
        </p:blipFill>
        <p:spPr>
          <a:xfrm>
            <a:off x="1269525" y="821625"/>
            <a:ext cx="7512674" cy="3197200"/>
          </a:xfrm>
          <a:prstGeom prst="rect">
            <a:avLst/>
          </a:prstGeom>
          <a:noFill/>
          <a:ln w="28575" cap="flat" cmpd="sng">
            <a:solidFill>
              <a:schemeClr val="accent1"/>
            </a:solidFill>
            <a:prstDash val="solid"/>
            <a:round/>
            <a:headEnd type="none" w="sm" len="sm"/>
            <a:tailEnd type="none" w="sm" len="sm"/>
          </a:ln>
        </p:spPr>
      </p:pic>
      <p:sp>
        <p:nvSpPr>
          <p:cNvPr id="396" name="Google Shape;396;p54"/>
          <p:cNvSpPr txBox="1"/>
          <p:nvPr/>
        </p:nvSpPr>
        <p:spPr>
          <a:xfrm>
            <a:off x="4043250" y="4052550"/>
            <a:ext cx="435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Student Dashboard</a:t>
            </a:r>
            <a:endParaRPr>
              <a:solidFill>
                <a:schemeClr val="lt1"/>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55"/>
          <p:cNvPicPr preferRelativeResize="0"/>
          <p:nvPr/>
        </p:nvPicPr>
        <p:blipFill>
          <a:blip r:embed="rId3">
            <a:alphaModFix/>
          </a:blip>
          <a:stretch>
            <a:fillRect/>
          </a:stretch>
        </p:blipFill>
        <p:spPr>
          <a:xfrm>
            <a:off x="1112475" y="837075"/>
            <a:ext cx="7774424" cy="3279250"/>
          </a:xfrm>
          <a:prstGeom prst="rect">
            <a:avLst/>
          </a:prstGeom>
          <a:noFill/>
          <a:ln w="28575" cap="flat" cmpd="sng">
            <a:solidFill>
              <a:schemeClr val="lt2"/>
            </a:solidFill>
            <a:prstDash val="solid"/>
            <a:round/>
            <a:headEnd type="none" w="sm" len="sm"/>
            <a:tailEnd type="none" w="sm" len="sm"/>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 sz="3000">
                <a:latin typeface="Arial"/>
                <a:ea typeface="Arial"/>
                <a:cs typeface="Arial"/>
                <a:sym typeface="Arial"/>
              </a:rPr>
              <a:t>PROBLEM AND SOLUTION</a:t>
            </a:r>
            <a:endParaRPr sz="3000">
              <a:latin typeface="Arial"/>
              <a:ea typeface="Arial"/>
              <a:cs typeface="Arial"/>
              <a:sym typeface="Arial"/>
            </a:endParaRPr>
          </a:p>
          <a:p>
            <a:pPr marL="0" lvl="0" indent="0" algn="l" rtl="0">
              <a:spcBef>
                <a:spcPts val="1200"/>
              </a:spcBef>
              <a:spcAft>
                <a:spcPts val="0"/>
              </a:spcAft>
              <a:buSzPts val="990"/>
              <a:buNone/>
            </a:pPr>
            <a:endParaRPr sz="3000"/>
          </a:p>
        </p:txBody>
      </p:sp>
      <p:sp>
        <p:nvSpPr>
          <p:cNvPr id="407" name="Google Shape;407;p56"/>
          <p:cNvSpPr txBox="1">
            <a:spLocks noGrp="1"/>
          </p:cNvSpPr>
          <p:nvPr>
            <p:ph type="body" idx="1"/>
          </p:nvPr>
        </p:nvSpPr>
        <p:spPr>
          <a:xfrm>
            <a:off x="1297500" y="1161850"/>
            <a:ext cx="7536900" cy="3759300"/>
          </a:xfrm>
          <a:prstGeom prst="rect">
            <a:avLst/>
          </a:prstGeom>
          <a:noFill/>
          <a:ln>
            <a:noFill/>
          </a:ln>
        </p:spPr>
        <p:txBody>
          <a:bodyPr spcFirstLastPara="1" wrap="square" lIns="91425" tIns="91425" rIns="91425" bIns="91425" anchor="t" anchorCtr="0">
            <a:noAutofit/>
          </a:bodyPr>
          <a:lstStyle/>
          <a:p>
            <a:pPr marL="457200" lvl="0" indent="-342582" algn="l" rtl="0">
              <a:lnSpc>
                <a:spcPct val="100000"/>
              </a:lnSpc>
              <a:spcBef>
                <a:spcPts val="1200"/>
              </a:spcBef>
              <a:spcAft>
                <a:spcPts val="0"/>
              </a:spcAft>
              <a:buSzPts val="1795"/>
              <a:buFont typeface="Arial"/>
              <a:buChar char="●"/>
            </a:pPr>
            <a:r>
              <a:rPr lang="en" sz="1795">
                <a:latin typeface="Arial"/>
                <a:ea typeface="Arial"/>
                <a:cs typeface="Arial"/>
                <a:sym typeface="Arial"/>
              </a:rPr>
              <a:t>Lack of communication among the team mates.</a:t>
            </a:r>
            <a:endParaRPr sz="1795">
              <a:latin typeface="Arial"/>
              <a:ea typeface="Arial"/>
              <a:cs typeface="Arial"/>
              <a:sym typeface="Arial"/>
            </a:endParaRPr>
          </a:p>
          <a:p>
            <a:pPr marL="457200" lvl="0" indent="-342582" algn="l" rtl="0">
              <a:lnSpc>
                <a:spcPct val="100000"/>
              </a:lnSpc>
              <a:spcBef>
                <a:spcPts val="0"/>
              </a:spcBef>
              <a:spcAft>
                <a:spcPts val="0"/>
              </a:spcAft>
              <a:buSzPts val="1795"/>
              <a:buFont typeface="Arial"/>
              <a:buChar char="●"/>
            </a:pPr>
            <a:r>
              <a:rPr lang="en" sz="1795">
                <a:latin typeface="Arial"/>
                <a:ea typeface="Arial"/>
                <a:cs typeface="Arial"/>
                <a:sym typeface="Arial"/>
              </a:rPr>
              <a:t>Not being able to get the most update and accurate data.</a:t>
            </a:r>
            <a:endParaRPr sz="1795">
              <a:latin typeface="Arial"/>
              <a:ea typeface="Arial"/>
              <a:cs typeface="Arial"/>
              <a:sym typeface="Arial"/>
            </a:endParaRPr>
          </a:p>
          <a:p>
            <a:pPr marL="457200" lvl="0" indent="-342582" algn="l" rtl="0">
              <a:lnSpc>
                <a:spcPct val="100000"/>
              </a:lnSpc>
              <a:spcBef>
                <a:spcPts val="0"/>
              </a:spcBef>
              <a:spcAft>
                <a:spcPts val="0"/>
              </a:spcAft>
              <a:buSzPts val="1795"/>
              <a:buFont typeface="Arial"/>
              <a:buChar char="●"/>
            </a:pPr>
            <a:r>
              <a:rPr lang="en" sz="1795">
                <a:latin typeface="Arial"/>
                <a:ea typeface="Arial"/>
                <a:cs typeface="Arial"/>
                <a:sym typeface="Arial"/>
              </a:rPr>
              <a:t> Was hard to manage a same database for the ADMINS and STAKEHOLDERS to maintain the work in the same website.</a:t>
            </a:r>
            <a:endParaRPr sz="1795">
              <a:latin typeface="Arial"/>
              <a:ea typeface="Arial"/>
              <a:cs typeface="Arial"/>
              <a:sym typeface="Arial"/>
            </a:endParaRPr>
          </a:p>
          <a:p>
            <a:pPr marL="457200" lvl="0" indent="-342582" algn="l" rtl="0">
              <a:lnSpc>
                <a:spcPct val="100000"/>
              </a:lnSpc>
              <a:spcBef>
                <a:spcPts val="0"/>
              </a:spcBef>
              <a:spcAft>
                <a:spcPts val="0"/>
              </a:spcAft>
              <a:buSzPts val="1795"/>
              <a:buFont typeface="Arial"/>
              <a:buChar char="●"/>
            </a:pPr>
            <a:r>
              <a:rPr lang="en" sz="1795">
                <a:latin typeface="Arial"/>
                <a:ea typeface="Arial"/>
                <a:cs typeface="Arial"/>
                <a:sym typeface="Arial"/>
              </a:rPr>
              <a:t>Formatting the data in a proper way, as all the universities has a unique way to upload their file.</a:t>
            </a:r>
            <a:endParaRPr sz="1795">
              <a:latin typeface="Arial"/>
              <a:ea typeface="Arial"/>
              <a:cs typeface="Arial"/>
              <a:sym typeface="Arial"/>
            </a:endParaRPr>
          </a:p>
          <a:p>
            <a:pPr marL="457200" lvl="0" indent="-342582" algn="l" rtl="0">
              <a:lnSpc>
                <a:spcPct val="100000"/>
              </a:lnSpc>
              <a:spcBef>
                <a:spcPts val="0"/>
              </a:spcBef>
              <a:spcAft>
                <a:spcPts val="0"/>
              </a:spcAft>
              <a:buSzPts val="1795"/>
              <a:buFont typeface="Arial"/>
              <a:buChar char="●"/>
            </a:pPr>
            <a:r>
              <a:rPr lang="en" sz="1795">
                <a:latin typeface="Arial"/>
                <a:ea typeface="Arial"/>
                <a:cs typeface="Arial"/>
                <a:sym typeface="Arial"/>
              </a:rPr>
              <a:t>The limited time limit of the semester has prevented us from achieving the full potential of this software. If we had to get chances to gain more resources and data to work with, we could believe we could have achieved much more reliable and accurate results, representations and predictions.</a:t>
            </a:r>
            <a:endParaRPr sz="1795">
              <a:latin typeface="Arial"/>
              <a:ea typeface="Arial"/>
              <a:cs typeface="Arial"/>
              <a:sym typeface="Arial"/>
            </a:endParaRPr>
          </a:p>
          <a:p>
            <a:pPr marL="457200" lvl="0" indent="0" algn="l" rtl="0">
              <a:lnSpc>
                <a:spcPct val="95000"/>
              </a:lnSpc>
              <a:spcBef>
                <a:spcPts val="0"/>
              </a:spcBef>
              <a:spcAft>
                <a:spcPts val="1200"/>
              </a:spcAft>
              <a:buNone/>
            </a:pPr>
            <a:endParaRPr sz="1702"/>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 sz="2020" b="1">
                <a:latin typeface="Arial"/>
                <a:ea typeface="Arial"/>
                <a:cs typeface="Arial"/>
                <a:sym typeface="Arial"/>
              </a:rPr>
              <a:t>ADDITIONAL FEATURES AND FUTURE DEVELOPMENT </a:t>
            </a:r>
            <a:endParaRPr sz="2020" b="1">
              <a:latin typeface="Arial"/>
              <a:ea typeface="Arial"/>
              <a:cs typeface="Arial"/>
              <a:sym typeface="Arial"/>
            </a:endParaRPr>
          </a:p>
          <a:p>
            <a:pPr marL="0" lvl="0" indent="0" algn="l" rtl="0">
              <a:spcBef>
                <a:spcPts val="1200"/>
              </a:spcBef>
              <a:spcAft>
                <a:spcPts val="0"/>
              </a:spcAft>
              <a:buSzPts val="990"/>
              <a:buNone/>
            </a:pPr>
            <a:endParaRPr sz="2560"/>
          </a:p>
        </p:txBody>
      </p:sp>
      <p:sp>
        <p:nvSpPr>
          <p:cNvPr id="413" name="Google Shape;413;p57"/>
          <p:cNvSpPr txBox="1">
            <a:spLocks noGrp="1"/>
          </p:cNvSpPr>
          <p:nvPr>
            <p:ph type="body" idx="1"/>
          </p:nvPr>
        </p:nvSpPr>
        <p:spPr>
          <a:xfrm>
            <a:off x="1297500" y="1307850"/>
            <a:ext cx="7301100" cy="34188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None/>
            </a:pPr>
            <a:r>
              <a:rPr lang="en" sz="1800">
                <a:latin typeface="Arial"/>
                <a:ea typeface="Arial"/>
                <a:cs typeface="Arial"/>
                <a:sym typeface="Arial"/>
              </a:rPr>
              <a:t>1. The addition of an assessment page where faculties will be able to add marks for a specific assessment of a student throughout the term. Our SPM will automatically generate the achieved CO and PLO.</a:t>
            </a:r>
            <a:endParaRPr sz="1800">
              <a:latin typeface="Arial"/>
              <a:ea typeface="Arial"/>
              <a:cs typeface="Arial"/>
              <a:sym typeface="Arial"/>
            </a:endParaRPr>
          </a:p>
          <a:p>
            <a:pPr marL="0" lvl="0" indent="0" algn="l" rtl="0">
              <a:lnSpc>
                <a:spcPct val="95000"/>
              </a:lnSpc>
              <a:spcBef>
                <a:spcPts val="1200"/>
              </a:spcBef>
              <a:spcAft>
                <a:spcPts val="0"/>
              </a:spcAft>
              <a:buNone/>
            </a:pPr>
            <a:r>
              <a:rPr lang="en" sz="1800">
                <a:latin typeface="Arial"/>
                <a:ea typeface="Arial"/>
                <a:cs typeface="Arial"/>
                <a:sym typeface="Arial"/>
              </a:rPr>
              <a:t>2. Users will be expanded to also include advisors, where advisors will get relevant information about the students they're advising for improved and more beneficial interactions between students and advisors.</a:t>
            </a:r>
            <a:endParaRPr sz="1800">
              <a:latin typeface="Arial"/>
              <a:ea typeface="Arial"/>
              <a:cs typeface="Arial"/>
              <a:sym typeface="Arial"/>
            </a:endParaRPr>
          </a:p>
          <a:p>
            <a:pPr marL="0" lvl="0" indent="0" algn="l" rtl="0">
              <a:lnSpc>
                <a:spcPct val="95000"/>
              </a:lnSpc>
              <a:spcBef>
                <a:spcPts val="1200"/>
              </a:spcBef>
              <a:spcAft>
                <a:spcPts val="0"/>
              </a:spcAft>
              <a:buNone/>
            </a:pPr>
            <a:r>
              <a:rPr lang="en" sz="1800">
                <a:latin typeface="Arial"/>
                <a:ea typeface="Arial"/>
                <a:cs typeface="Arial"/>
                <a:sym typeface="Arial"/>
              </a:rPr>
              <a:t> 3. The addition of Curriculum Page in the SPM where members of the Higher Management team can add and edit any changes to curriculum. Moreover, faculty members and students can check these updates to stay informed about the latest changes.</a:t>
            </a:r>
            <a:endParaRPr sz="1800">
              <a:latin typeface="Arial"/>
              <a:ea typeface="Arial"/>
              <a:cs typeface="Arial"/>
              <a:sym typeface="Arial"/>
            </a:endParaRPr>
          </a:p>
          <a:p>
            <a:pPr marL="0" lvl="0" indent="0" algn="l" rtl="0">
              <a:lnSpc>
                <a:spcPct val="95000"/>
              </a:lnSpc>
              <a:spcBef>
                <a:spcPts val="1200"/>
              </a:spcBef>
              <a:spcAft>
                <a:spcPts val="1200"/>
              </a:spcAft>
              <a:buNone/>
            </a:pPr>
            <a:endParaRPr sz="17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solidFill>
                  <a:srgbClr val="EBEBEB"/>
                </a:solidFill>
                <a:latin typeface="Arial"/>
                <a:ea typeface="Arial"/>
                <a:cs typeface="Arial"/>
                <a:sym typeface="Arial"/>
              </a:rPr>
              <a:t>Conclusion:</a:t>
            </a:r>
            <a:endParaRPr/>
          </a:p>
        </p:txBody>
      </p:sp>
      <p:sp>
        <p:nvSpPr>
          <p:cNvPr id="419" name="Google Shape;419;p5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900">
                <a:latin typeface="Arial"/>
                <a:ea typeface="Arial"/>
                <a:cs typeface="Arial"/>
                <a:sym typeface="Arial"/>
              </a:rPr>
              <a:t>In conclusion, our website was designed keeping easy</a:t>
            </a:r>
            <a:r>
              <a:rPr lang="en" sz="1600">
                <a:latin typeface="Arial"/>
                <a:ea typeface="Arial"/>
                <a:cs typeface="Arial"/>
                <a:sym typeface="Arial"/>
              </a:rPr>
              <a:t> </a:t>
            </a:r>
            <a:r>
              <a:rPr lang="en" sz="1900">
                <a:latin typeface="Arial"/>
                <a:ea typeface="Arial"/>
                <a:cs typeface="Arial"/>
                <a:sym typeface="Arial"/>
              </a:rPr>
              <a:t> for user. The website has no learning purpose as everything is very simple and basic. It remains user friendly for the users to be able to adapt to the environment in a grasp. Because of our website now this work requires less human involvement, increases efficiency and consumes less time.  So   we believe that our proposed system is now more beneficial and efficient for this work</a:t>
            </a:r>
            <a:endParaRPr sz="1900">
              <a:latin typeface="Arial"/>
              <a:ea typeface="Arial"/>
              <a:cs typeface="Arial"/>
              <a:sym typeface="Arial"/>
            </a:endParaRPr>
          </a:p>
          <a:p>
            <a:pPr marL="0" lvl="0" indent="0" algn="l" rtl="0">
              <a:spcBef>
                <a:spcPts val="1200"/>
              </a:spcBef>
              <a:spcAft>
                <a:spcPts val="1200"/>
              </a:spcAft>
              <a:buNone/>
            </a:pP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ctrTitle"/>
          </p:nvPr>
        </p:nvSpPr>
        <p:spPr>
          <a:xfrm>
            <a:off x="3180325" y="1578400"/>
            <a:ext cx="56148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solidFill>
                  <a:srgbClr val="EBEBEB"/>
                </a:solidFill>
                <a:latin typeface="Arial"/>
                <a:ea typeface="Arial"/>
                <a:cs typeface="Arial"/>
                <a:sym typeface="Arial"/>
              </a:rPr>
              <a:t>Thank You</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200">
                <a:highlight>
                  <a:schemeClr val="dk1"/>
                </a:highlight>
              </a:rPr>
              <a:t>Problem Analysis</a:t>
            </a:r>
            <a:endParaRPr sz="3200">
              <a:highlight>
                <a:schemeClr val="dk1"/>
              </a:highlight>
            </a:endParaRPr>
          </a:p>
        </p:txBody>
      </p:sp>
      <p:graphicFrame>
        <p:nvGraphicFramePr>
          <p:cNvPr id="159" name="Google Shape;159;p17"/>
          <p:cNvGraphicFramePr/>
          <p:nvPr/>
        </p:nvGraphicFramePr>
        <p:xfrm>
          <a:off x="1362725" y="1213575"/>
          <a:ext cx="7413225" cy="3504575"/>
        </p:xfrm>
        <a:graphic>
          <a:graphicData uri="http://schemas.openxmlformats.org/drawingml/2006/table">
            <a:tbl>
              <a:tblPr>
                <a:noFill/>
                <a:tableStyleId>{B43158A1-B8FA-4295-9711-F0170762B09C}</a:tableStyleId>
              </a:tblPr>
              <a:tblGrid>
                <a:gridCol w="1435175"/>
                <a:gridCol w="1525575"/>
                <a:gridCol w="1480400"/>
                <a:gridCol w="1469075"/>
                <a:gridCol w="1503000"/>
              </a:tblGrid>
              <a:tr h="827875">
                <a:tc>
                  <a:txBody>
                    <a:bodyPr/>
                    <a:lstStyle/>
                    <a:p>
                      <a:pPr marL="0" lvl="0" indent="0" algn="l" rtl="0">
                        <a:lnSpc>
                          <a:spcPct val="115000"/>
                        </a:lnSpc>
                        <a:spcBef>
                          <a:spcPts val="1200"/>
                        </a:spcBef>
                        <a:spcAft>
                          <a:spcPts val="0"/>
                        </a:spcAft>
                        <a:buNone/>
                      </a:pPr>
                      <a:r>
                        <a:rPr lang="en" sz="1200">
                          <a:solidFill>
                            <a:schemeClr val="lt1"/>
                          </a:solidFill>
                        </a:rPr>
                        <a:t>Process Name</a:t>
                      </a:r>
                      <a:endParaRPr sz="1200">
                        <a:solidFill>
                          <a:schemeClr val="lt1"/>
                        </a:solidFill>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Stakeholders</a:t>
                      </a:r>
                      <a:endParaRPr sz="1200">
                        <a:solidFill>
                          <a:schemeClr val="lt1"/>
                        </a:solidFill>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Concerns (Problems)</a:t>
                      </a:r>
                      <a:endParaRPr sz="1200">
                        <a:solidFill>
                          <a:schemeClr val="lt1"/>
                        </a:solidFill>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Analysis (reason of the problem)</a:t>
                      </a:r>
                      <a:endParaRPr sz="1200">
                        <a:solidFill>
                          <a:schemeClr val="lt1"/>
                        </a:solidFill>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Proposed solution</a:t>
                      </a:r>
                      <a:endParaRPr sz="1200">
                        <a:solidFill>
                          <a:schemeClr val="lt1"/>
                        </a:solidFill>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solidFill>
                      <a:schemeClr val="accent1"/>
                    </a:solidFill>
                  </a:tcPr>
                </a:tc>
              </a:tr>
              <a:tr h="2676700">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Map course outcomes (COs) to program Learning Outcomes (PLOs)</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1.Faculties</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 </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1.VC has to collect and send CO and PLO data to the Dean.</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2.Dean sends data to department head and then it is passed to department.</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3.Course instructor implements CO and PLO in their course.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The process is very complicated and time consuming as faculties must wait for other non-essential stakeholders to implement PLO and CO in their courses.</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We can eliminate the involvement of department by giving faculties direct access to update PLOs and COs in our software and department head to update the PLO after further inspection</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aphicFrame>
        <p:nvGraphicFramePr>
          <p:cNvPr id="164" name="Google Shape;164;p18"/>
          <p:cNvGraphicFramePr/>
          <p:nvPr/>
        </p:nvGraphicFramePr>
        <p:xfrm>
          <a:off x="1788400" y="1225600"/>
          <a:ext cx="6248400" cy="3572226"/>
        </p:xfrm>
        <a:graphic>
          <a:graphicData uri="http://schemas.openxmlformats.org/drawingml/2006/table">
            <a:tbl>
              <a:tblPr>
                <a:noFill/>
                <a:tableStyleId>{B43158A1-B8FA-4295-9711-F0170762B09C}</a:tableStyleId>
              </a:tblPr>
              <a:tblGrid>
                <a:gridCol w="1209675"/>
                <a:gridCol w="1285875"/>
                <a:gridCol w="1247775"/>
                <a:gridCol w="1238250"/>
                <a:gridCol w="1266825"/>
              </a:tblGrid>
              <a:tr h="3400425">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Check number of student enrollment in a department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1.Department</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2.Dean</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1.Register office collects all the new student’s information.</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2.Register office sends updated data to each department. 3.Department updates data to database. Then sends new data to Dean.</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4. Dean makes calculation to see student enrollment comparison.</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Same information is being send to different stakeholders individually. Which creates unnecessary repetition. Which makes the overall process time consuming.</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We can make this information centralized, so that all the stakeholders can see latest information any time. We can also generate custom comparison Graphs/charts for any individual stakeholder.</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r>
            </a:tbl>
          </a:graphicData>
        </a:graphic>
      </p:graphicFrame>
      <p:graphicFrame>
        <p:nvGraphicFramePr>
          <p:cNvPr id="165" name="Google Shape;165;p18"/>
          <p:cNvGraphicFramePr/>
          <p:nvPr/>
        </p:nvGraphicFramePr>
        <p:xfrm>
          <a:off x="1788400" y="261700"/>
          <a:ext cx="6248400" cy="813786"/>
        </p:xfrm>
        <a:graphic>
          <a:graphicData uri="http://schemas.openxmlformats.org/drawingml/2006/table">
            <a:tbl>
              <a:tblPr>
                <a:noFill/>
                <a:tableStyleId>{B43158A1-B8FA-4295-9711-F0170762B09C}</a:tableStyleId>
              </a:tblPr>
              <a:tblGrid>
                <a:gridCol w="1209675"/>
                <a:gridCol w="1285875"/>
                <a:gridCol w="1247775"/>
                <a:gridCol w="1238250"/>
                <a:gridCol w="1266825"/>
              </a:tblGrid>
              <a:tr h="523875">
                <a:tc>
                  <a:txBody>
                    <a:bodyPr/>
                    <a:lstStyle/>
                    <a:p>
                      <a:pPr marL="0" lvl="0" indent="0" algn="l" rtl="0">
                        <a:lnSpc>
                          <a:spcPct val="115000"/>
                        </a:lnSpc>
                        <a:spcBef>
                          <a:spcPts val="1200"/>
                        </a:spcBef>
                        <a:spcAft>
                          <a:spcPts val="0"/>
                        </a:spcAft>
                        <a:buNone/>
                      </a:pPr>
                      <a:r>
                        <a:rPr lang="en" sz="1200">
                          <a:solidFill>
                            <a:schemeClr val="lt1"/>
                          </a:solidFill>
                        </a:rPr>
                        <a:t>Process Name</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Stakeholders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Concerns (Problems)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Analysis (reason of the problem)</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Proposed solution</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aphicFrame>
        <p:nvGraphicFramePr>
          <p:cNvPr id="170" name="Google Shape;170;p19"/>
          <p:cNvGraphicFramePr/>
          <p:nvPr/>
        </p:nvGraphicFramePr>
        <p:xfrm>
          <a:off x="1683650" y="361800"/>
          <a:ext cx="6248400" cy="813786"/>
        </p:xfrm>
        <a:graphic>
          <a:graphicData uri="http://schemas.openxmlformats.org/drawingml/2006/table">
            <a:tbl>
              <a:tblPr>
                <a:noFill/>
                <a:tableStyleId>{B43158A1-B8FA-4295-9711-F0170762B09C}</a:tableStyleId>
              </a:tblPr>
              <a:tblGrid>
                <a:gridCol w="1209675"/>
                <a:gridCol w="1285875"/>
                <a:gridCol w="1247775"/>
                <a:gridCol w="1238250"/>
                <a:gridCol w="1266825"/>
              </a:tblGrid>
              <a:tr h="523875">
                <a:tc>
                  <a:txBody>
                    <a:bodyPr/>
                    <a:lstStyle/>
                    <a:p>
                      <a:pPr marL="0" lvl="0" indent="0" algn="l" rtl="0">
                        <a:lnSpc>
                          <a:spcPct val="115000"/>
                        </a:lnSpc>
                        <a:spcBef>
                          <a:spcPts val="1200"/>
                        </a:spcBef>
                        <a:spcAft>
                          <a:spcPts val="0"/>
                        </a:spcAft>
                        <a:buNone/>
                      </a:pPr>
                      <a:r>
                        <a:rPr lang="en" sz="1200">
                          <a:solidFill>
                            <a:schemeClr val="lt1"/>
                          </a:solidFill>
                        </a:rPr>
                        <a:t>Process Name</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Stakeholders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Concerns (Problems)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Analysis (reason of the problem)</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Proposed solution</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r>
            </a:tbl>
          </a:graphicData>
        </a:graphic>
      </p:graphicFrame>
      <p:graphicFrame>
        <p:nvGraphicFramePr>
          <p:cNvPr id="171" name="Google Shape;171;p19"/>
          <p:cNvGraphicFramePr/>
          <p:nvPr/>
        </p:nvGraphicFramePr>
        <p:xfrm>
          <a:off x="1683650" y="1325700"/>
          <a:ext cx="6248400" cy="3643854"/>
        </p:xfrm>
        <a:graphic>
          <a:graphicData uri="http://schemas.openxmlformats.org/drawingml/2006/table">
            <a:tbl>
              <a:tblPr>
                <a:noFill/>
                <a:tableStyleId>{B43158A1-B8FA-4295-9711-F0170762B09C}</a:tableStyleId>
              </a:tblPr>
              <a:tblGrid>
                <a:gridCol w="1209675"/>
                <a:gridCol w="1285875"/>
                <a:gridCol w="1247775"/>
                <a:gridCol w="1238250"/>
                <a:gridCol w="1266825"/>
              </a:tblGrid>
              <a:tr h="3343275">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Record Student</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Assessment Data to SPM</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1.Faculty</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 Faculty had to calculate the total assessments marks and convert finals and midterms</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Marks of each student.</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 Bring all the marks of every</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student for a course into a</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Marksheet.</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3. Grade the student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Making all the calculation manually is too much time consuming and chances human error is greater.</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All the calculation can be done in SPM and graded accordingly. Adjustment in marks distribution can easily be made if change is needed</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aphicFrame>
        <p:nvGraphicFramePr>
          <p:cNvPr id="176" name="Google Shape;176;p20"/>
          <p:cNvGraphicFramePr/>
          <p:nvPr/>
        </p:nvGraphicFramePr>
        <p:xfrm>
          <a:off x="1683650" y="361800"/>
          <a:ext cx="6248400" cy="813786"/>
        </p:xfrm>
        <a:graphic>
          <a:graphicData uri="http://schemas.openxmlformats.org/drawingml/2006/table">
            <a:tbl>
              <a:tblPr>
                <a:noFill/>
                <a:tableStyleId>{B43158A1-B8FA-4295-9711-F0170762B09C}</a:tableStyleId>
              </a:tblPr>
              <a:tblGrid>
                <a:gridCol w="1209675"/>
                <a:gridCol w="1285875"/>
                <a:gridCol w="1247775"/>
                <a:gridCol w="1238250"/>
                <a:gridCol w="1266825"/>
              </a:tblGrid>
              <a:tr h="523875">
                <a:tc>
                  <a:txBody>
                    <a:bodyPr/>
                    <a:lstStyle/>
                    <a:p>
                      <a:pPr marL="0" lvl="0" indent="0" algn="l" rtl="0">
                        <a:lnSpc>
                          <a:spcPct val="115000"/>
                        </a:lnSpc>
                        <a:spcBef>
                          <a:spcPts val="1200"/>
                        </a:spcBef>
                        <a:spcAft>
                          <a:spcPts val="0"/>
                        </a:spcAft>
                        <a:buNone/>
                      </a:pPr>
                      <a:r>
                        <a:rPr lang="en" sz="1200">
                          <a:solidFill>
                            <a:schemeClr val="lt1"/>
                          </a:solidFill>
                        </a:rPr>
                        <a:t>Process Name</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Stakeholders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Concerns (Problems)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Analysis (reason of the problem)</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Proposed solution</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r>
            </a:tbl>
          </a:graphicData>
        </a:graphic>
      </p:graphicFrame>
      <p:graphicFrame>
        <p:nvGraphicFramePr>
          <p:cNvPr id="177" name="Google Shape;177;p20"/>
          <p:cNvGraphicFramePr/>
          <p:nvPr/>
        </p:nvGraphicFramePr>
        <p:xfrm>
          <a:off x="1683650" y="1325700"/>
          <a:ext cx="6248400" cy="1917924"/>
        </p:xfrm>
        <a:graphic>
          <a:graphicData uri="http://schemas.openxmlformats.org/drawingml/2006/table">
            <a:tbl>
              <a:tblPr>
                <a:noFill/>
                <a:tableStyleId>{B43158A1-B8FA-4295-9711-F0170762B09C}</a:tableStyleId>
              </a:tblPr>
              <a:tblGrid>
                <a:gridCol w="1209675"/>
                <a:gridCol w="1285875"/>
                <a:gridCol w="1247775"/>
                <a:gridCol w="1238250"/>
                <a:gridCol w="1266825"/>
              </a:tblGrid>
              <a:tr h="1724025">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Produce OBE</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Marksheet &amp;</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Course</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Assessment</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Report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1.Faculty</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 All calculation have to done manually</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 Need to send data to register office to update database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Making all the calculation manually and waiting for register office to update data is too much time consuming and chances human error is greater.</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Calculation can be done by the help of the software and OEB marksheet can directly uploaded to database using the software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aphicFrame>
        <p:nvGraphicFramePr>
          <p:cNvPr id="182" name="Google Shape;182;p21"/>
          <p:cNvGraphicFramePr/>
          <p:nvPr/>
        </p:nvGraphicFramePr>
        <p:xfrm>
          <a:off x="1677125" y="348700"/>
          <a:ext cx="7197225" cy="761050"/>
        </p:xfrm>
        <a:graphic>
          <a:graphicData uri="http://schemas.openxmlformats.org/drawingml/2006/table">
            <a:tbl>
              <a:tblPr>
                <a:noFill/>
                <a:tableStyleId>{B43158A1-B8FA-4295-9711-F0170762B09C}</a:tableStyleId>
              </a:tblPr>
              <a:tblGrid>
                <a:gridCol w="1244750"/>
                <a:gridCol w="1323175"/>
                <a:gridCol w="1283950"/>
                <a:gridCol w="1274150"/>
                <a:gridCol w="2071200"/>
              </a:tblGrid>
              <a:tr h="761050">
                <a:tc>
                  <a:txBody>
                    <a:bodyPr/>
                    <a:lstStyle/>
                    <a:p>
                      <a:pPr marL="0" lvl="0" indent="0" algn="l" rtl="0">
                        <a:lnSpc>
                          <a:spcPct val="115000"/>
                        </a:lnSpc>
                        <a:spcBef>
                          <a:spcPts val="1200"/>
                        </a:spcBef>
                        <a:spcAft>
                          <a:spcPts val="0"/>
                        </a:spcAft>
                        <a:buNone/>
                      </a:pPr>
                      <a:r>
                        <a:rPr lang="en" sz="1200">
                          <a:solidFill>
                            <a:schemeClr val="lt1"/>
                          </a:solidFill>
                        </a:rPr>
                        <a:t>Process Name</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Stakeholders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Concerns (Problems)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Analysis (reason of the problem)</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Proposed solution</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r>
            </a:tbl>
          </a:graphicData>
        </a:graphic>
      </p:graphicFrame>
      <p:graphicFrame>
        <p:nvGraphicFramePr>
          <p:cNvPr id="183" name="Google Shape;183;p21"/>
          <p:cNvGraphicFramePr/>
          <p:nvPr/>
        </p:nvGraphicFramePr>
        <p:xfrm>
          <a:off x="1677125" y="1109750"/>
          <a:ext cx="7197225" cy="3570050"/>
        </p:xfrm>
        <a:graphic>
          <a:graphicData uri="http://schemas.openxmlformats.org/drawingml/2006/table">
            <a:tbl>
              <a:tblPr>
                <a:noFill/>
                <a:tableStyleId>{B43158A1-B8FA-4295-9711-F0170762B09C}</a:tableStyleId>
              </a:tblPr>
              <a:tblGrid>
                <a:gridCol w="1244750"/>
                <a:gridCol w="1323175"/>
                <a:gridCol w="1283950"/>
                <a:gridCol w="1274150"/>
                <a:gridCol w="2071200"/>
              </a:tblGrid>
              <a:tr h="2125850">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View records, OBE marksheets and Course assessment report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1.IEB/UGC</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2.Dean</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3.VC</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4.Faculty</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 Faculty can’t access the OEB marksheet directly</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 Calculations have to done manually and charts have to make manually to make comparison </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Too many manual processes which takes time and resource. Therefore, lowers overall efficiency</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We will generate automated charts, graphs and report for relevant stakeholder. we can collect most of the relevant data directly from IRAS, which will eliminate any extra steps.</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Faculty can view OEB marksheet of past semesters.</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1444200">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Request for review and change grade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1.Faculty</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 </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 Faculty need to send request to register office to change the grade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Grade change could be done by faculty. Sending request to register office for grade upgrade adds extra work.</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By giving access to change grade in our system we could eliminate the involvement of register office in our system.</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2743</Words>
  <Application>Microsoft Office PowerPoint</Application>
  <PresentationFormat>On-screen Show (16:9)</PresentationFormat>
  <Paragraphs>561</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Lato</vt:lpstr>
      <vt:lpstr>Montserrat</vt:lpstr>
      <vt:lpstr>Times New Roman</vt:lpstr>
      <vt:lpstr>Roboto</vt:lpstr>
      <vt:lpstr>Focus</vt:lpstr>
      <vt:lpstr>Student Performance Monitor </vt:lpstr>
      <vt:lpstr>Prepared by </vt:lpstr>
      <vt:lpstr>INTRODUCTION</vt:lpstr>
      <vt:lpstr>Rich Picture  </vt:lpstr>
      <vt:lpstr>Problem Analysis</vt:lpstr>
      <vt:lpstr>PowerPoint Presentation</vt:lpstr>
      <vt:lpstr>PowerPoint Presentation</vt:lpstr>
      <vt:lpstr>PowerPoint Presentation</vt:lpstr>
      <vt:lpstr>PowerPoint Presentation</vt:lpstr>
      <vt:lpstr>PROCESS DIAGRAM </vt:lpstr>
      <vt:lpstr>PowerPoint Presentation</vt:lpstr>
      <vt:lpstr>PowerPoint Presentation</vt:lpstr>
      <vt:lpstr>PowerPoint Presentation</vt:lpstr>
      <vt:lpstr>PowerPoint Presentation</vt:lpstr>
      <vt:lpstr>ERD Entity Relational Diagram</vt:lpstr>
      <vt:lpstr>Importance of ERD :</vt:lpstr>
      <vt:lpstr>ENTITY RELATIONSHIP DIAGRAM TO RELATIONAL SCHEMA </vt:lpstr>
      <vt:lpstr>NORMALIZATION</vt:lpstr>
      <vt:lpstr>1NF</vt:lpstr>
      <vt:lpstr>2NF</vt:lpstr>
      <vt:lpstr>3NF</vt:lpstr>
      <vt:lpstr>Data Dictionary </vt:lpstr>
      <vt:lpstr>PowerPoint Presentation</vt:lpstr>
      <vt:lpstr>Courses_T</vt:lpstr>
      <vt:lpstr>Employees_T</vt:lpstr>
      <vt:lpstr>Programs_T</vt:lpstr>
      <vt:lpstr>Faculties_T</vt:lpstr>
      <vt:lpstr>Deans_T</vt:lpstr>
      <vt:lpstr>HeadOfDepts_T</vt:lpstr>
      <vt:lpstr>Students_T</vt:lpstr>
      <vt:lpstr>PowerPoint Presentation</vt:lpstr>
      <vt:lpstr>Sections_T</vt:lpstr>
      <vt:lpstr>Registers_T</vt:lpstr>
      <vt:lpstr>Semesters_T</vt:lpstr>
      <vt:lpstr>Assessments_T</vt:lpstr>
      <vt:lpstr>Plos_T</vt:lpstr>
      <vt:lpstr>Cos_T</vt:lpstr>
      <vt:lpstr>ASSESSMENTTYPES_T</vt:lpstr>
      <vt:lpstr>COMAPPING_T</vt:lpstr>
      <vt:lpstr>Demo Pictures</vt:lpstr>
      <vt:lpstr>PowerPoint Presentation</vt:lpstr>
      <vt:lpstr>PowerPoint Presentation</vt:lpstr>
      <vt:lpstr>PowerPoint Presentation</vt:lpstr>
      <vt:lpstr>PROBLEM AND SOLUTION </vt:lpstr>
      <vt:lpstr>ADDITIONAL FEATURES AND FUTURE DEVELOPMENT  </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Monitor </dc:title>
  <cp:lastModifiedBy>KAZI TOUKIR AHMED</cp:lastModifiedBy>
  <cp:revision>1</cp:revision>
  <dcterms:modified xsi:type="dcterms:W3CDTF">2021-05-10T21:50:46Z</dcterms:modified>
</cp:coreProperties>
</file>