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2" r:id="rId3"/>
    <p:sldId id="263" r:id="rId4"/>
    <p:sldId id="268" r:id="rId5"/>
    <p:sldId id="273" r:id="rId6"/>
    <p:sldId id="274" r:id="rId7"/>
    <p:sldId id="276" r:id="rId8"/>
    <p:sldId id="279" r:id="rId9"/>
    <p:sldId id="280" r:id="rId10"/>
    <p:sldId id="261" r:id="rId11"/>
    <p:sldId id="277" r:id="rId12"/>
    <p:sldId id="257" r:id="rId13"/>
    <p:sldId id="269" r:id="rId14"/>
    <p:sldId id="275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F3421-AE2A-4079-83D4-7F02AD0730E3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3B12E66-C491-4747-88E3-BD7BFFABA6E7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Applying STFT</a:t>
          </a:r>
        </a:p>
      </dgm:t>
    </dgm:pt>
    <dgm:pt modelId="{90397E52-8501-484C-8AFF-5117972FBF63}" type="parTrans" cxnId="{1A46B82C-F2C1-4172-9D57-9E54FCA4BD1E}">
      <dgm:prSet/>
      <dgm:spPr/>
      <dgm:t>
        <a:bodyPr/>
        <a:lstStyle/>
        <a:p>
          <a:endParaRPr lang="en-US"/>
        </a:p>
      </dgm:t>
    </dgm:pt>
    <dgm:pt modelId="{71732B18-7A5C-4DED-B1C6-EDA841E242C0}" type="sibTrans" cxnId="{1A46B82C-F2C1-4172-9D57-9E54FCA4BD1E}">
      <dgm:prSet custT="1"/>
      <dgm:spPr/>
      <dgm:t>
        <a:bodyPr/>
        <a:lstStyle/>
        <a:p>
          <a:pPr algn="ctr"/>
          <a:endParaRPr lang="en-US" sz="2400"/>
        </a:p>
      </dgm:t>
    </dgm:pt>
    <dgm:pt modelId="{02163F89-0DAF-4E28-9D2A-D253CFC52608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Noise spectrum extraction &amp; Average noise Intervals</a:t>
          </a:r>
        </a:p>
      </dgm:t>
    </dgm:pt>
    <dgm:pt modelId="{8DBF9F00-2898-4394-868D-B3563869957B}" type="parTrans" cxnId="{C73B4458-E631-4073-8F62-F4AEC82FC669}">
      <dgm:prSet/>
      <dgm:spPr/>
      <dgm:t>
        <a:bodyPr/>
        <a:lstStyle/>
        <a:p>
          <a:endParaRPr lang="en-US"/>
        </a:p>
      </dgm:t>
    </dgm:pt>
    <dgm:pt modelId="{5AA4EDBD-67C7-4F6D-9096-A076CE37C31B}" type="sibTrans" cxnId="{C73B4458-E631-4073-8F62-F4AEC82FC669}">
      <dgm:prSet custT="1"/>
      <dgm:spPr/>
      <dgm:t>
        <a:bodyPr/>
        <a:lstStyle/>
        <a:p>
          <a:pPr algn="ctr"/>
          <a:endParaRPr lang="en-US" sz="2400"/>
        </a:p>
      </dgm:t>
    </dgm:pt>
    <dgm:pt modelId="{774C1891-3B04-4747-B6BD-D7840D192F69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Inverse STFT and reconstructed denoised Audio</a:t>
          </a:r>
        </a:p>
      </dgm:t>
    </dgm:pt>
    <dgm:pt modelId="{0CE4B59A-B7BB-4238-A7AB-AC49C2A928A0}" type="parTrans" cxnId="{68D91E6E-3B89-4B09-AF60-DB06060BEE65}">
      <dgm:prSet/>
      <dgm:spPr/>
      <dgm:t>
        <a:bodyPr/>
        <a:lstStyle/>
        <a:p>
          <a:endParaRPr lang="en-US"/>
        </a:p>
      </dgm:t>
    </dgm:pt>
    <dgm:pt modelId="{AFB52446-3DC6-4686-ACEE-4AF22855F456}" type="sibTrans" cxnId="{68D91E6E-3B89-4B09-AF60-DB06060BEE65}">
      <dgm:prSet custT="1"/>
      <dgm:spPr/>
      <dgm:t>
        <a:bodyPr/>
        <a:lstStyle/>
        <a:p>
          <a:pPr algn="ctr"/>
          <a:endParaRPr lang="en-US" sz="2400"/>
        </a:p>
      </dgm:t>
    </dgm:pt>
    <dgm:pt modelId="{F3B62FBF-3DBA-49A0-8389-FC81CED8BE3F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Attenuation &amp; noise suppression</a:t>
          </a:r>
        </a:p>
      </dgm:t>
    </dgm:pt>
    <dgm:pt modelId="{20C122EC-1F70-49E9-8669-A24601764FA0}" type="parTrans" cxnId="{13EBAEFA-B6B8-48D5-A820-C0B6153C6F7B}">
      <dgm:prSet/>
      <dgm:spPr/>
      <dgm:t>
        <a:bodyPr/>
        <a:lstStyle/>
        <a:p>
          <a:endParaRPr lang="en-US"/>
        </a:p>
      </dgm:t>
    </dgm:pt>
    <dgm:pt modelId="{8CE113CE-CE4E-4BBE-9744-B9BD590F10F2}" type="sibTrans" cxnId="{13EBAEFA-B6B8-48D5-A820-C0B6153C6F7B}">
      <dgm:prSet custT="1"/>
      <dgm:spPr/>
      <dgm:t>
        <a:bodyPr/>
        <a:lstStyle/>
        <a:p>
          <a:pPr algn="ctr"/>
          <a:endParaRPr lang="en-US" sz="2400"/>
        </a:p>
      </dgm:t>
    </dgm:pt>
    <dgm:pt modelId="{19A10B0A-E971-4B2B-9855-95E8B8A8475B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SNR estimation &amp; Calculation </a:t>
          </a:r>
        </a:p>
      </dgm:t>
    </dgm:pt>
    <dgm:pt modelId="{725E9EB9-C022-4FA7-9D2A-290B9CAC6287}" type="parTrans" cxnId="{116E9ED7-C23C-45E7-A206-AB35B0B6CCA5}">
      <dgm:prSet/>
      <dgm:spPr/>
      <dgm:t>
        <a:bodyPr/>
        <a:lstStyle/>
        <a:p>
          <a:endParaRPr lang="en-US"/>
        </a:p>
      </dgm:t>
    </dgm:pt>
    <dgm:pt modelId="{3AA04815-3DE4-45BC-B9F6-FA8A803FADF3}" type="sibTrans" cxnId="{116E9ED7-C23C-45E7-A206-AB35B0B6CCA5}">
      <dgm:prSet custT="1"/>
      <dgm:spPr/>
      <dgm:t>
        <a:bodyPr/>
        <a:lstStyle/>
        <a:p>
          <a:pPr algn="ctr"/>
          <a:endParaRPr lang="en-US" sz="2400"/>
        </a:p>
      </dgm:t>
    </dgm:pt>
    <dgm:pt modelId="{577D882A-4990-42C3-B5F1-5A615ABC908A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Denoised audio as output</a:t>
          </a:r>
        </a:p>
      </dgm:t>
    </dgm:pt>
    <dgm:pt modelId="{AA36E868-7875-44B4-9760-6FBFB3737660}" type="parTrans" cxnId="{CFF84896-E645-4DEE-A4FE-8362A5206347}">
      <dgm:prSet/>
      <dgm:spPr/>
      <dgm:t>
        <a:bodyPr/>
        <a:lstStyle/>
        <a:p>
          <a:endParaRPr lang="en-US"/>
        </a:p>
      </dgm:t>
    </dgm:pt>
    <dgm:pt modelId="{85AB5023-F134-4FD1-85F9-96A000BCCB19}" type="sibTrans" cxnId="{CFF84896-E645-4DEE-A4FE-8362A5206347}">
      <dgm:prSet/>
      <dgm:spPr/>
      <dgm:t>
        <a:bodyPr/>
        <a:lstStyle/>
        <a:p>
          <a:endParaRPr lang="en-US"/>
        </a:p>
      </dgm:t>
    </dgm:pt>
    <dgm:pt modelId="{A45E2B83-9D83-43F4-BA06-22C6AC420545}">
      <dgm:prSet phldrT="[Text]" custT="1"/>
      <dgm:spPr/>
      <dgm:t>
        <a:bodyPr/>
        <a:lstStyle/>
        <a:p>
          <a:pPr algn="ctr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Loud noisy audio</a:t>
          </a:r>
        </a:p>
      </dgm:t>
    </dgm:pt>
    <dgm:pt modelId="{B21F0C72-EC7D-4789-9247-35A0E4628E34}" type="sibTrans" cxnId="{7779EA22-DD14-4496-BD86-15778FD3D5B7}">
      <dgm:prSet custT="1"/>
      <dgm:spPr/>
      <dgm:t>
        <a:bodyPr/>
        <a:lstStyle/>
        <a:p>
          <a:pPr algn="ctr"/>
          <a:endParaRPr lang="en-US" sz="2400"/>
        </a:p>
      </dgm:t>
    </dgm:pt>
    <dgm:pt modelId="{7053A59E-9BF5-4FF4-8B22-65E44A0F6DF3}" type="parTrans" cxnId="{7779EA22-DD14-4496-BD86-15778FD3D5B7}">
      <dgm:prSet/>
      <dgm:spPr/>
      <dgm:t>
        <a:bodyPr/>
        <a:lstStyle/>
        <a:p>
          <a:endParaRPr lang="en-US"/>
        </a:p>
      </dgm:t>
    </dgm:pt>
    <dgm:pt modelId="{5F597E1C-20BA-47EE-B988-4357DF622FCF}" type="pres">
      <dgm:prSet presAssocID="{35EF3421-AE2A-4079-83D4-7F02AD0730E3}" presName="diagram" presStyleCnt="0">
        <dgm:presLayoutVars>
          <dgm:dir/>
          <dgm:resizeHandles val="exact"/>
        </dgm:presLayoutVars>
      </dgm:prSet>
      <dgm:spPr/>
    </dgm:pt>
    <dgm:pt modelId="{BA9E1224-2871-4ADB-9736-2B4FDEBB7B58}" type="pres">
      <dgm:prSet presAssocID="{A45E2B83-9D83-43F4-BA06-22C6AC420545}" presName="node" presStyleLbl="node1" presStyleIdx="0" presStyleCnt="7" custScaleX="94570" custScaleY="72847" custLinFactNeighborX="-69018" custLinFactNeighborY="-9020">
        <dgm:presLayoutVars>
          <dgm:bulletEnabled val="1"/>
        </dgm:presLayoutVars>
      </dgm:prSet>
      <dgm:spPr/>
    </dgm:pt>
    <dgm:pt modelId="{40A106B3-62F6-4A44-81E3-EE13033DCFA0}" type="pres">
      <dgm:prSet presAssocID="{B21F0C72-EC7D-4789-9247-35A0E4628E34}" presName="sibTrans" presStyleLbl="sibTrans2D1" presStyleIdx="0" presStyleCnt="6"/>
      <dgm:spPr/>
    </dgm:pt>
    <dgm:pt modelId="{C258D084-3B47-440C-8913-FEA22E4F3D53}" type="pres">
      <dgm:prSet presAssocID="{B21F0C72-EC7D-4789-9247-35A0E4628E34}" presName="connectorText" presStyleLbl="sibTrans2D1" presStyleIdx="0" presStyleCnt="6"/>
      <dgm:spPr/>
    </dgm:pt>
    <dgm:pt modelId="{78AC684B-250F-429B-98B0-B3D6368E15ED}" type="pres">
      <dgm:prSet presAssocID="{63B12E66-C491-4747-88E3-BD7BFFABA6E7}" presName="node" presStyleLbl="node1" presStyleIdx="1" presStyleCnt="7" custLinFactNeighborX="-32050" custLinFactNeighborY="-2967">
        <dgm:presLayoutVars>
          <dgm:bulletEnabled val="1"/>
        </dgm:presLayoutVars>
      </dgm:prSet>
      <dgm:spPr/>
    </dgm:pt>
    <dgm:pt modelId="{D8F418EC-F284-494C-9E56-B6512670F221}" type="pres">
      <dgm:prSet presAssocID="{71732B18-7A5C-4DED-B1C6-EDA841E242C0}" presName="sibTrans" presStyleLbl="sibTrans2D1" presStyleIdx="1" presStyleCnt="6" custAng="21484226" custScaleX="110343" custScaleY="91839" custLinFactNeighborX="23236" custLinFactNeighborY="-1843"/>
      <dgm:spPr/>
    </dgm:pt>
    <dgm:pt modelId="{C3A13E16-1FD6-4D37-8188-91ED7FE765DD}" type="pres">
      <dgm:prSet presAssocID="{71732B18-7A5C-4DED-B1C6-EDA841E242C0}" presName="connectorText" presStyleLbl="sibTrans2D1" presStyleIdx="1" presStyleCnt="6"/>
      <dgm:spPr/>
    </dgm:pt>
    <dgm:pt modelId="{FB759929-6153-4139-97F3-8E655574CE33}" type="pres">
      <dgm:prSet presAssocID="{02163F89-0DAF-4E28-9D2A-D253CFC52608}" presName="node" presStyleLbl="node1" presStyleIdx="2" presStyleCnt="7" custScaleX="138627" custScaleY="118550" custLinFactNeighborX="-42137" custLinFactNeighborY="7700">
        <dgm:presLayoutVars>
          <dgm:bulletEnabled val="1"/>
        </dgm:presLayoutVars>
      </dgm:prSet>
      <dgm:spPr/>
    </dgm:pt>
    <dgm:pt modelId="{26B7FD68-EB09-4E94-A08B-74F59D2E294C}" type="pres">
      <dgm:prSet presAssocID="{5AA4EDBD-67C7-4F6D-9096-A076CE37C31B}" presName="sibTrans" presStyleLbl="sibTrans2D1" presStyleIdx="2" presStyleCnt="6" custAng="696504" custLinFactNeighborY="0"/>
      <dgm:spPr/>
    </dgm:pt>
    <dgm:pt modelId="{AD57F80D-3949-4C82-9FCB-1303E959D1E5}" type="pres">
      <dgm:prSet presAssocID="{5AA4EDBD-67C7-4F6D-9096-A076CE37C31B}" presName="connectorText" presStyleLbl="sibTrans2D1" presStyleIdx="2" presStyleCnt="6"/>
      <dgm:spPr/>
    </dgm:pt>
    <dgm:pt modelId="{26AAAADA-E6C5-4FD8-8871-9D5F85AC374E}" type="pres">
      <dgm:prSet presAssocID="{774C1891-3B04-4747-B6BD-D7840D192F69}" presName="node" presStyleLbl="node1" presStyleIdx="3" presStyleCnt="7" custScaleX="120369" custScaleY="127274" custLinFactNeighborX="-33766" custLinFactNeighborY="-10798">
        <dgm:presLayoutVars>
          <dgm:bulletEnabled val="1"/>
        </dgm:presLayoutVars>
      </dgm:prSet>
      <dgm:spPr/>
    </dgm:pt>
    <dgm:pt modelId="{329F1387-4F46-4AEE-B6ED-4ACF91287905}" type="pres">
      <dgm:prSet presAssocID="{AFB52446-3DC6-4686-ACEE-4AF22855F456}" presName="sibTrans" presStyleLbl="sibTrans2D1" presStyleIdx="3" presStyleCnt="6" custLinFactNeighborX="-4310" custLinFactNeighborY="-21242"/>
      <dgm:spPr/>
    </dgm:pt>
    <dgm:pt modelId="{DF650F34-DF41-46BA-BA45-9745EA19958C}" type="pres">
      <dgm:prSet presAssocID="{AFB52446-3DC6-4686-ACEE-4AF22855F456}" presName="connectorText" presStyleLbl="sibTrans2D1" presStyleIdx="3" presStyleCnt="6"/>
      <dgm:spPr/>
    </dgm:pt>
    <dgm:pt modelId="{54234B0B-FB9F-44F8-9426-CA648B7BA731}" type="pres">
      <dgm:prSet presAssocID="{F3B62FBF-3DBA-49A0-8389-FC81CED8BE3F}" presName="node" presStyleLbl="node1" presStyleIdx="4" presStyleCnt="7" custScaleX="105641" custScaleY="113130" custLinFactNeighborX="-24721" custLinFactNeighborY="-17832">
        <dgm:presLayoutVars>
          <dgm:bulletEnabled val="1"/>
        </dgm:presLayoutVars>
      </dgm:prSet>
      <dgm:spPr/>
    </dgm:pt>
    <dgm:pt modelId="{AC9A5920-9F3C-4832-82BA-73F99307F766}" type="pres">
      <dgm:prSet presAssocID="{8CE113CE-CE4E-4BBE-9744-B9BD590F10F2}" presName="sibTrans" presStyleLbl="sibTrans2D1" presStyleIdx="4" presStyleCnt="6"/>
      <dgm:spPr/>
    </dgm:pt>
    <dgm:pt modelId="{7AB2F7E2-30D4-4818-BFF5-AC8285979F44}" type="pres">
      <dgm:prSet presAssocID="{8CE113CE-CE4E-4BBE-9744-B9BD590F10F2}" presName="connectorText" presStyleLbl="sibTrans2D1" presStyleIdx="4" presStyleCnt="6"/>
      <dgm:spPr/>
    </dgm:pt>
    <dgm:pt modelId="{21DD5182-75F7-4D84-9956-7A8D013F7070}" type="pres">
      <dgm:prSet presAssocID="{19A10B0A-E971-4B2B-9855-95E8B8A8475B}" presName="node" presStyleLbl="node1" presStyleIdx="5" presStyleCnt="7" custScaleX="100940" custScaleY="101845" custLinFactNeighborX="-26158" custLinFactNeighborY="-24132">
        <dgm:presLayoutVars>
          <dgm:bulletEnabled val="1"/>
        </dgm:presLayoutVars>
      </dgm:prSet>
      <dgm:spPr/>
    </dgm:pt>
    <dgm:pt modelId="{AA8C0093-853B-44EE-BDDC-09DDA47E2C2E}" type="pres">
      <dgm:prSet presAssocID="{3AA04815-3DE4-45BC-B9F6-FA8A803FADF3}" presName="sibTrans" presStyleLbl="sibTrans2D1" presStyleIdx="5" presStyleCnt="6" custAng="397758"/>
      <dgm:spPr/>
    </dgm:pt>
    <dgm:pt modelId="{9D83D0FC-B70A-4CB9-A115-147AE90936ED}" type="pres">
      <dgm:prSet presAssocID="{3AA04815-3DE4-45BC-B9F6-FA8A803FADF3}" presName="connectorText" presStyleLbl="sibTrans2D1" presStyleIdx="5" presStyleCnt="6"/>
      <dgm:spPr/>
    </dgm:pt>
    <dgm:pt modelId="{3198AD48-4EF3-428D-A0B6-F132AF9EAD22}" type="pres">
      <dgm:prSet presAssocID="{577D882A-4990-42C3-B5F1-5A615ABC908A}" presName="node" presStyleLbl="node1" presStyleIdx="6" presStyleCnt="7" custScaleX="113889" custScaleY="65324" custLinFactNeighborX="-24417" custLinFactNeighborY="-21211">
        <dgm:presLayoutVars>
          <dgm:bulletEnabled val="1"/>
        </dgm:presLayoutVars>
      </dgm:prSet>
      <dgm:spPr/>
    </dgm:pt>
  </dgm:ptLst>
  <dgm:cxnLst>
    <dgm:cxn modelId="{E54EC60B-E0E2-43A6-8008-6D941BCF36A0}" type="presOf" srcId="{577D882A-4990-42C3-B5F1-5A615ABC908A}" destId="{3198AD48-4EF3-428D-A0B6-F132AF9EAD22}" srcOrd="0" destOrd="0" presId="urn:microsoft.com/office/officeart/2005/8/layout/process5"/>
    <dgm:cxn modelId="{2AED2911-61A2-4873-B484-B3EB6AC56A8C}" type="presOf" srcId="{02163F89-0DAF-4E28-9D2A-D253CFC52608}" destId="{FB759929-6153-4139-97F3-8E655574CE33}" srcOrd="0" destOrd="0" presId="urn:microsoft.com/office/officeart/2005/8/layout/process5"/>
    <dgm:cxn modelId="{2536A721-00EF-441D-A1F0-44814A946E72}" type="presOf" srcId="{F3B62FBF-3DBA-49A0-8389-FC81CED8BE3F}" destId="{54234B0B-FB9F-44F8-9426-CA648B7BA731}" srcOrd="0" destOrd="0" presId="urn:microsoft.com/office/officeart/2005/8/layout/process5"/>
    <dgm:cxn modelId="{7779EA22-DD14-4496-BD86-15778FD3D5B7}" srcId="{35EF3421-AE2A-4079-83D4-7F02AD0730E3}" destId="{A45E2B83-9D83-43F4-BA06-22C6AC420545}" srcOrd="0" destOrd="0" parTransId="{7053A59E-9BF5-4FF4-8B22-65E44A0F6DF3}" sibTransId="{B21F0C72-EC7D-4789-9247-35A0E4628E34}"/>
    <dgm:cxn modelId="{DAD06425-1A56-4826-B9FD-0428C55C15E0}" type="presOf" srcId="{B21F0C72-EC7D-4789-9247-35A0E4628E34}" destId="{C258D084-3B47-440C-8913-FEA22E4F3D53}" srcOrd="1" destOrd="0" presId="urn:microsoft.com/office/officeart/2005/8/layout/process5"/>
    <dgm:cxn modelId="{1A46B82C-F2C1-4172-9D57-9E54FCA4BD1E}" srcId="{35EF3421-AE2A-4079-83D4-7F02AD0730E3}" destId="{63B12E66-C491-4747-88E3-BD7BFFABA6E7}" srcOrd="1" destOrd="0" parTransId="{90397E52-8501-484C-8AFF-5117972FBF63}" sibTransId="{71732B18-7A5C-4DED-B1C6-EDA841E242C0}"/>
    <dgm:cxn modelId="{6FB83663-EF4B-4EA0-9268-A7618DC2EBC3}" type="presOf" srcId="{8CE113CE-CE4E-4BBE-9744-B9BD590F10F2}" destId="{7AB2F7E2-30D4-4818-BFF5-AC8285979F44}" srcOrd="1" destOrd="0" presId="urn:microsoft.com/office/officeart/2005/8/layout/process5"/>
    <dgm:cxn modelId="{47022C44-F30D-4DA1-BD3C-5012673B509A}" type="presOf" srcId="{71732B18-7A5C-4DED-B1C6-EDA841E242C0}" destId="{D8F418EC-F284-494C-9E56-B6512670F221}" srcOrd="0" destOrd="0" presId="urn:microsoft.com/office/officeart/2005/8/layout/process5"/>
    <dgm:cxn modelId="{68D91E6E-3B89-4B09-AF60-DB06060BEE65}" srcId="{35EF3421-AE2A-4079-83D4-7F02AD0730E3}" destId="{774C1891-3B04-4747-B6BD-D7840D192F69}" srcOrd="3" destOrd="0" parTransId="{0CE4B59A-B7BB-4238-A7AB-AC49C2A928A0}" sibTransId="{AFB52446-3DC6-4686-ACEE-4AF22855F456}"/>
    <dgm:cxn modelId="{C73B4458-E631-4073-8F62-F4AEC82FC669}" srcId="{35EF3421-AE2A-4079-83D4-7F02AD0730E3}" destId="{02163F89-0DAF-4E28-9D2A-D253CFC52608}" srcOrd="2" destOrd="0" parTransId="{8DBF9F00-2898-4394-868D-B3563869957B}" sibTransId="{5AA4EDBD-67C7-4F6D-9096-A076CE37C31B}"/>
    <dgm:cxn modelId="{08CF1E7A-DB0B-4EB3-A21B-2F237965B999}" type="presOf" srcId="{63B12E66-C491-4747-88E3-BD7BFFABA6E7}" destId="{78AC684B-250F-429B-98B0-B3D6368E15ED}" srcOrd="0" destOrd="0" presId="urn:microsoft.com/office/officeart/2005/8/layout/process5"/>
    <dgm:cxn modelId="{E13B637D-FD0E-45BD-980C-A5F21CFD574D}" type="presOf" srcId="{8CE113CE-CE4E-4BBE-9744-B9BD590F10F2}" destId="{AC9A5920-9F3C-4832-82BA-73F99307F766}" srcOrd="0" destOrd="0" presId="urn:microsoft.com/office/officeart/2005/8/layout/process5"/>
    <dgm:cxn modelId="{25E2C67D-2064-4987-A4CC-354A7993386B}" type="presOf" srcId="{35EF3421-AE2A-4079-83D4-7F02AD0730E3}" destId="{5F597E1C-20BA-47EE-B988-4357DF622FCF}" srcOrd="0" destOrd="0" presId="urn:microsoft.com/office/officeart/2005/8/layout/process5"/>
    <dgm:cxn modelId="{3D34608D-159E-4852-A36E-6B1C631E436F}" type="presOf" srcId="{774C1891-3B04-4747-B6BD-D7840D192F69}" destId="{26AAAADA-E6C5-4FD8-8871-9D5F85AC374E}" srcOrd="0" destOrd="0" presId="urn:microsoft.com/office/officeart/2005/8/layout/process5"/>
    <dgm:cxn modelId="{875CA48F-76A8-49F5-B9E0-03FF4F8A760F}" type="presOf" srcId="{A45E2B83-9D83-43F4-BA06-22C6AC420545}" destId="{BA9E1224-2871-4ADB-9736-2B4FDEBB7B58}" srcOrd="0" destOrd="0" presId="urn:microsoft.com/office/officeart/2005/8/layout/process5"/>
    <dgm:cxn modelId="{CFF84896-E645-4DEE-A4FE-8362A5206347}" srcId="{35EF3421-AE2A-4079-83D4-7F02AD0730E3}" destId="{577D882A-4990-42C3-B5F1-5A615ABC908A}" srcOrd="6" destOrd="0" parTransId="{AA36E868-7875-44B4-9760-6FBFB3737660}" sibTransId="{85AB5023-F134-4FD1-85F9-96A000BCCB19}"/>
    <dgm:cxn modelId="{39B3EEA8-281A-4157-B434-630789554CE9}" type="presOf" srcId="{19A10B0A-E971-4B2B-9855-95E8B8A8475B}" destId="{21DD5182-75F7-4D84-9956-7A8D013F7070}" srcOrd="0" destOrd="0" presId="urn:microsoft.com/office/officeart/2005/8/layout/process5"/>
    <dgm:cxn modelId="{E6C0E3AD-3A8D-4F6F-A651-1D9E1D513ACF}" type="presOf" srcId="{5AA4EDBD-67C7-4F6D-9096-A076CE37C31B}" destId="{26B7FD68-EB09-4E94-A08B-74F59D2E294C}" srcOrd="0" destOrd="0" presId="urn:microsoft.com/office/officeart/2005/8/layout/process5"/>
    <dgm:cxn modelId="{037D23AE-9EF9-494F-ACD9-AED5BAE92BB2}" type="presOf" srcId="{3AA04815-3DE4-45BC-B9F6-FA8A803FADF3}" destId="{AA8C0093-853B-44EE-BDDC-09DDA47E2C2E}" srcOrd="0" destOrd="0" presId="urn:microsoft.com/office/officeart/2005/8/layout/process5"/>
    <dgm:cxn modelId="{06C339B2-0709-476E-94EE-7581A0BBD770}" type="presOf" srcId="{5AA4EDBD-67C7-4F6D-9096-A076CE37C31B}" destId="{AD57F80D-3949-4C82-9FCB-1303E959D1E5}" srcOrd="1" destOrd="0" presId="urn:microsoft.com/office/officeart/2005/8/layout/process5"/>
    <dgm:cxn modelId="{2C0CD8B3-CF81-4127-971A-005E8A96F475}" type="presOf" srcId="{AFB52446-3DC6-4686-ACEE-4AF22855F456}" destId="{DF650F34-DF41-46BA-BA45-9745EA19958C}" srcOrd="1" destOrd="0" presId="urn:microsoft.com/office/officeart/2005/8/layout/process5"/>
    <dgm:cxn modelId="{950D5FBE-EC10-4177-B98A-593A5A2E0702}" type="presOf" srcId="{AFB52446-3DC6-4686-ACEE-4AF22855F456}" destId="{329F1387-4F46-4AEE-B6ED-4ACF91287905}" srcOrd="0" destOrd="0" presId="urn:microsoft.com/office/officeart/2005/8/layout/process5"/>
    <dgm:cxn modelId="{116E9ED7-C23C-45E7-A206-AB35B0B6CCA5}" srcId="{35EF3421-AE2A-4079-83D4-7F02AD0730E3}" destId="{19A10B0A-E971-4B2B-9855-95E8B8A8475B}" srcOrd="5" destOrd="0" parTransId="{725E9EB9-C022-4FA7-9D2A-290B9CAC6287}" sibTransId="{3AA04815-3DE4-45BC-B9F6-FA8A803FADF3}"/>
    <dgm:cxn modelId="{9C55B4DB-BB51-47FC-8036-7BDF29393913}" type="presOf" srcId="{B21F0C72-EC7D-4789-9247-35A0E4628E34}" destId="{40A106B3-62F6-4A44-81E3-EE13033DCFA0}" srcOrd="0" destOrd="0" presId="urn:microsoft.com/office/officeart/2005/8/layout/process5"/>
    <dgm:cxn modelId="{6CE849EE-2839-49DF-8E0E-A2194D71EAA8}" type="presOf" srcId="{3AA04815-3DE4-45BC-B9F6-FA8A803FADF3}" destId="{9D83D0FC-B70A-4CB9-A115-147AE90936ED}" srcOrd="1" destOrd="0" presId="urn:microsoft.com/office/officeart/2005/8/layout/process5"/>
    <dgm:cxn modelId="{13EBAEFA-B6B8-48D5-A820-C0B6153C6F7B}" srcId="{35EF3421-AE2A-4079-83D4-7F02AD0730E3}" destId="{F3B62FBF-3DBA-49A0-8389-FC81CED8BE3F}" srcOrd="4" destOrd="0" parTransId="{20C122EC-1F70-49E9-8669-A24601764FA0}" sibTransId="{8CE113CE-CE4E-4BBE-9744-B9BD590F10F2}"/>
    <dgm:cxn modelId="{7FA3ECFF-4876-4C9F-A396-CD90606AE028}" type="presOf" srcId="{71732B18-7A5C-4DED-B1C6-EDA841E242C0}" destId="{C3A13E16-1FD6-4D37-8188-91ED7FE765DD}" srcOrd="1" destOrd="0" presId="urn:microsoft.com/office/officeart/2005/8/layout/process5"/>
    <dgm:cxn modelId="{15773689-5F36-446A-8F70-664B675386CC}" type="presParOf" srcId="{5F597E1C-20BA-47EE-B988-4357DF622FCF}" destId="{BA9E1224-2871-4ADB-9736-2B4FDEBB7B58}" srcOrd="0" destOrd="0" presId="urn:microsoft.com/office/officeart/2005/8/layout/process5"/>
    <dgm:cxn modelId="{9C677A55-FFDF-4C79-ADEC-F7273D3B8038}" type="presParOf" srcId="{5F597E1C-20BA-47EE-B988-4357DF622FCF}" destId="{40A106B3-62F6-4A44-81E3-EE13033DCFA0}" srcOrd="1" destOrd="0" presId="urn:microsoft.com/office/officeart/2005/8/layout/process5"/>
    <dgm:cxn modelId="{5B752788-6327-4F57-A028-7953C8D328CD}" type="presParOf" srcId="{40A106B3-62F6-4A44-81E3-EE13033DCFA0}" destId="{C258D084-3B47-440C-8913-FEA22E4F3D53}" srcOrd="0" destOrd="0" presId="urn:microsoft.com/office/officeart/2005/8/layout/process5"/>
    <dgm:cxn modelId="{EE0B70FC-7AA6-448C-A026-DC237F482477}" type="presParOf" srcId="{5F597E1C-20BA-47EE-B988-4357DF622FCF}" destId="{78AC684B-250F-429B-98B0-B3D6368E15ED}" srcOrd="2" destOrd="0" presId="urn:microsoft.com/office/officeart/2005/8/layout/process5"/>
    <dgm:cxn modelId="{2810E25F-1F86-4F7E-9D2C-1545238A93FD}" type="presParOf" srcId="{5F597E1C-20BA-47EE-B988-4357DF622FCF}" destId="{D8F418EC-F284-494C-9E56-B6512670F221}" srcOrd="3" destOrd="0" presId="urn:microsoft.com/office/officeart/2005/8/layout/process5"/>
    <dgm:cxn modelId="{C30C3BDD-C9EC-42F2-A931-AD7F807A55C7}" type="presParOf" srcId="{D8F418EC-F284-494C-9E56-B6512670F221}" destId="{C3A13E16-1FD6-4D37-8188-91ED7FE765DD}" srcOrd="0" destOrd="0" presId="urn:microsoft.com/office/officeart/2005/8/layout/process5"/>
    <dgm:cxn modelId="{BEC846D6-F853-4663-9708-E6C83FF57210}" type="presParOf" srcId="{5F597E1C-20BA-47EE-B988-4357DF622FCF}" destId="{FB759929-6153-4139-97F3-8E655574CE33}" srcOrd="4" destOrd="0" presId="urn:microsoft.com/office/officeart/2005/8/layout/process5"/>
    <dgm:cxn modelId="{26AFCFB8-7B43-41C5-9BEE-85524276261A}" type="presParOf" srcId="{5F597E1C-20BA-47EE-B988-4357DF622FCF}" destId="{26B7FD68-EB09-4E94-A08B-74F59D2E294C}" srcOrd="5" destOrd="0" presId="urn:microsoft.com/office/officeart/2005/8/layout/process5"/>
    <dgm:cxn modelId="{27429F44-3696-4420-BD19-ACB80F2B479D}" type="presParOf" srcId="{26B7FD68-EB09-4E94-A08B-74F59D2E294C}" destId="{AD57F80D-3949-4C82-9FCB-1303E959D1E5}" srcOrd="0" destOrd="0" presId="urn:microsoft.com/office/officeart/2005/8/layout/process5"/>
    <dgm:cxn modelId="{F26A92B6-366D-4925-916D-8D03BBEC7A0C}" type="presParOf" srcId="{5F597E1C-20BA-47EE-B988-4357DF622FCF}" destId="{26AAAADA-E6C5-4FD8-8871-9D5F85AC374E}" srcOrd="6" destOrd="0" presId="urn:microsoft.com/office/officeart/2005/8/layout/process5"/>
    <dgm:cxn modelId="{9D427FFE-D311-4E5C-9A83-93498A367657}" type="presParOf" srcId="{5F597E1C-20BA-47EE-B988-4357DF622FCF}" destId="{329F1387-4F46-4AEE-B6ED-4ACF91287905}" srcOrd="7" destOrd="0" presId="urn:microsoft.com/office/officeart/2005/8/layout/process5"/>
    <dgm:cxn modelId="{C6AE36DE-D8ED-40AE-8693-59F57AC25A83}" type="presParOf" srcId="{329F1387-4F46-4AEE-B6ED-4ACF91287905}" destId="{DF650F34-DF41-46BA-BA45-9745EA19958C}" srcOrd="0" destOrd="0" presId="urn:microsoft.com/office/officeart/2005/8/layout/process5"/>
    <dgm:cxn modelId="{B63367C8-AC70-4312-A221-ADE3C1A586C4}" type="presParOf" srcId="{5F597E1C-20BA-47EE-B988-4357DF622FCF}" destId="{54234B0B-FB9F-44F8-9426-CA648B7BA731}" srcOrd="8" destOrd="0" presId="urn:microsoft.com/office/officeart/2005/8/layout/process5"/>
    <dgm:cxn modelId="{88F94FF3-5C91-49FD-9E4C-EB319B39D30D}" type="presParOf" srcId="{5F597E1C-20BA-47EE-B988-4357DF622FCF}" destId="{AC9A5920-9F3C-4832-82BA-73F99307F766}" srcOrd="9" destOrd="0" presId="urn:microsoft.com/office/officeart/2005/8/layout/process5"/>
    <dgm:cxn modelId="{B92FDE6A-1F0A-4E91-99ED-DE10B597290B}" type="presParOf" srcId="{AC9A5920-9F3C-4832-82BA-73F99307F766}" destId="{7AB2F7E2-30D4-4818-BFF5-AC8285979F44}" srcOrd="0" destOrd="0" presId="urn:microsoft.com/office/officeart/2005/8/layout/process5"/>
    <dgm:cxn modelId="{13C07523-D68A-47C4-91C1-81A62D635FFF}" type="presParOf" srcId="{5F597E1C-20BA-47EE-B988-4357DF622FCF}" destId="{21DD5182-75F7-4D84-9956-7A8D013F7070}" srcOrd="10" destOrd="0" presId="urn:microsoft.com/office/officeart/2005/8/layout/process5"/>
    <dgm:cxn modelId="{B76B2E0C-5FC1-4009-9290-D87C1908F5E8}" type="presParOf" srcId="{5F597E1C-20BA-47EE-B988-4357DF622FCF}" destId="{AA8C0093-853B-44EE-BDDC-09DDA47E2C2E}" srcOrd="11" destOrd="0" presId="urn:microsoft.com/office/officeart/2005/8/layout/process5"/>
    <dgm:cxn modelId="{6725CDDE-FF43-4750-A89C-3607CE978786}" type="presParOf" srcId="{AA8C0093-853B-44EE-BDDC-09DDA47E2C2E}" destId="{9D83D0FC-B70A-4CB9-A115-147AE90936ED}" srcOrd="0" destOrd="0" presId="urn:microsoft.com/office/officeart/2005/8/layout/process5"/>
    <dgm:cxn modelId="{4DFBACCC-A860-4A33-B5B4-BE757CB40CEB}" type="presParOf" srcId="{5F597E1C-20BA-47EE-B988-4357DF622FCF}" destId="{3198AD48-4EF3-428D-A0B6-F132AF9EAD22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E1224-2871-4ADB-9736-2B4FDEBB7B58}">
      <dsp:nvSpPr>
        <dsp:cNvPr id="0" name=""/>
        <dsp:cNvSpPr/>
      </dsp:nvSpPr>
      <dsp:spPr>
        <a:xfrm>
          <a:off x="0" y="189445"/>
          <a:ext cx="2148930" cy="993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Loud noisy audio</a:t>
          </a:r>
        </a:p>
      </dsp:txBody>
      <dsp:txXfrm>
        <a:off x="29089" y="218534"/>
        <a:ext cx="2090752" cy="935010"/>
      </dsp:txXfrm>
    </dsp:sp>
    <dsp:sp modelId="{40A106B3-62F6-4A44-81E3-EE13033DCFA0}">
      <dsp:nvSpPr>
        <dsp:cNvPr id="0" name=""/>
        <dsp:cNvSpPr/>
      </dsp:nvSpPr>
      <dsp:spPr>
        <a:xfrm rot="99906">
          <a:off x="2287084" y="444365"/>
          <a:ext cx="333135" cy="56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287105" y="555620"/>
        <a:ext cx="233195" cy="338120"/>
      </dsp:txXfrm>
    </dsp:sp>
    <dsp:sp modelId="{78AC684B-250F-429B-98B0-B3D6368E15ED}">
      <dsp:nvSpPr>
        <dsp:cNvPr id="0" name=""/>
        <dsp:cNvSpPr/>
      </dsp:nvSpPr>
      <dsp:spPr>
        <a:xfrm>
          <a:off x="2777222" y="86871"/>
          <a:ext cx="2272317" cy="1363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Applying STFT</a:t>
          </a:r>
        </a:p>
      </dsp:txBody>
      <dsp:txXfrm>
        <a:off x="2817154" y="126803"/>
        <a:ext cx="2192453" cy="1283526"/>
      </dsp:txXfrm>
    </dsp:sp>
    <dsp:sp modelId="{D8F418EC-F284-494C-9E56-B6512670F221}">
      <dsp:nvSpPr>
        <dsp:cNvPr id="0" name=""/>
        <dsp:cNvSpPr/>
      </dsp:nvSpPr>
      <dsp:spPr>
        <a:xfrm rot="31578">
          <a:off x="5264049" y="562275"/>
          <a:ext cx="397876" cy="51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64052" y="665236"/>
        <a:ext cx="278513" cy="310526"/>
      </dsp:txXfrm>
    </dsp:sp>
    <dsp:sp modelId="{FB759929-6153-4139-97F3-8E655574CE33}">
      <dsp:nvSpPr>
        <dsp:cNvPr id="0" name=""/>
        <dsp:cNvSpPr/>
      </dsp:nvSpPr>
      <dsp:spPr>
        <a:xfrm>
          <a:off x="5729257" y="105849"/>
          <a:ext cx="3150045" cy="16162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Noise spectrum extraction &amp; Average noise Intervals</a:t>
          </a:r>
        </a:p>
      </dsp:txBody>
      <dsp:txXfrm>
        <a:off x="5776597" y="153189"/>
        <a:ext cx="3055365" cy="1521619"/>
      </dsp:txXfrm>
    </dsp:sp>
    <dsp:sp modelId="{26B7FD68-EB09-4E94-A08B-74F59D2E294C}">
      <dsp:nvSpPr>
        <dsp:cNvPr id="0" name=""/>
        <dsp:cNvSpPr/>
      </dsp:nvSpPr>
      <dsp:spPr>
        <a:xfrm rot="5516001">
          <a:off x="7319815" y="1758893"/>
          <a:ext cx="353087" cy="56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7329086" y="1864146"/>
        <a:ext cx="338120" cy="247161"/>
      </dsp:txXfrm>
    </dsp:sp>
    <dsp:sp modelId="{26AAAADA-E6C5-4FD8-8871-9D5F85AC374E}">
      <dsp:nvSpPr>
        <dsp:cNvPr id="0" name=""/>
        <dsp:cNvSpPr/>
      </dsp:nvSpPr>
      <dsp:spPr>
        <a:xfrm>
          <a:off x="6334353" y="2378875"/>
          <a:ext cx="2735165" cy="173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Inverse STFT and reconstructed denoised Audio</a:t>
          </a:r>
        </a:p>
      </dsp:txBody>
      <dsp:txXfrm>
        <a:off x="6385176" y="2429698"/>
        <a:ext cx="2633519" cy="1633595"/>
      </dsp:txXfrm>
    </dsp:sp>
    <dsp:sp modelId="{329F1387-4F46-4AEE-B6ED-4ACF91287905}">
      <dsp:nvSpPr>
        <dsp:cNvPr id="0" name=""/>
        <dsp:cNvSpPr/>
      </dsp:nvSpPr>
      <dsp:spPr>
        <a:xfrm rot="10900754">
          <a:off x="5790651" y="2794928"/>
          <a:ext cx="372959" cy="56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5902515" y="2909274"/>
        <a:ext cx="261071" cy="338120"/>
      </dsp:txXfrm>
    </dsp:sp>
    <dsp:sp modelId="{54234B0B-FB9F-44F8-9426-CA648B7BA731}">
      <dsp:nvSpPr>
        <dsp:cNvPr id="0" name=""/>
        <dsp:cNvSpPr/>
      </dsp:nvSpPr>
      <dsp:spPr>
        <a:xfrm>
          <a:off x="3230458" y="2379393"/>
          <a:ext cx="2400498" cy="15424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Attenuation &amp; noise suppression</a:t>
          </a:r>
        </a:p>
      </dsp:txBody>
      <dsp:txXfrm>
        <a:off x="3275633" y="2424568"/>
        <a:ext cx="2310148" cy="1452053"/>
      </dsp:txXfrm>
    </dsp:sp>
    <dsp:sp modelId="{AC9A5920-9F3C-4832-82BA-73F99307F766}">
      <dsp:nvSpPr>
        <dsp:cNvPr id="0" name=""/>
        <dsp:cNvSpPr/>
      </dsp:nvSpPr>
      <dsp:spPr>
        <a:xfrm rot="10889898">
          <a:off x="2527787" y="2825550"/>
          <a:ext cx="496664" cy="56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2676761" y="2940205"/>
        <a:ext cx="347665" cy="338120"/>
      </dsp:txXfrm>
    </dsp:sp>
    <dsp:sp modelId="{21DD5182-75F7-4D84-9956-7A8D013F7070}">
      <dsp:nvSpPr>
        <dsp:cNvPr id="0" name=""/>
        <dsp:cNvSpPr/>
      </dsp:nvSpPr>
      <dsp:spPr>
        <a:xfrm>
          <a:off x="0" y="2370429"/>
          <a:ext cx="2293676" cy="13885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SNR estimation &amp; Calculation </a:t>
          </a:r>
        </a:p>
      </dsp:txBody>
      <dsp:txXfrm>
        <a:off x="40669" y="2411098"/>
        <a:ext cx="2212338" cy="1307206"/>
      </dsp:txXfrm>
    </dsp:sp>
    <dsp:sp modelId="{AA8C0093-853B-44EE-BDDC-09DDA47E2C2E}">
      <dsp:nvSpPr>
        <dsp:cNvPr id="0" name=""/>
        <dsp:cNvSpPr/>
      </dsp:nvSpPr>
      <dsp:spPr>
        <a:xfrm rot="5521889">
          <a:off x="948121" y="4021425"/>
          <a:ext cx="596632" cy="56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080373" y="4004929"/>
        <a:ext cx="338120" cy="427572"/>
      </dsp:txXfrm>
    </dsp:sp>
    <dsp:sp modelId="{3198AD48-4EF3-428D-A0B6-F132AF9EAD22}">
      <dsp:nvSpPr>
        <dsp:cNvPr id="0" name=""/>
        <dsp:cNvSpPr/>
      </dsp:nvSpPr>
      <dsp:spPr>
        <a:xfrm>
          <a:off x="34762" y="4881073"/>
          <a:ext cx="2587919" cy="890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Denoised audio as output</a:t>
          </a:r>
        </a:p>
      </dsp:txBody>
      <dsp:txXfrm>
        <a:off x="60847" y="4907158"/>
        <a:ext cx="2535749" cy="838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32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9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3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84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1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D4BB-BFE5-6517-7CC6-67DF80B8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79" y="-540448"/>
            <a:ext cx="8469396" cy="165576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DSP PROJECT PRESETATION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3A81-0C4A-B8C2-FFDE-82FEB268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10" y="1578543"/>
            <a:ext cx="9888353" cy="37634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DENOISING USING STFT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                              M. Faraz Malik     (22-CP-47)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7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225B-7645-E90C-4710-9350163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05" y="10742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4BD5-C6EB-4AB3-BC35-2FF7864B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9" y="1075569"/>
            <a:ext cx="9184991" cy="52185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2DABE-34ED-4F58-BC19-445CF9A266BA}"/>
              </a:ext>
            </a:extLst>
          </p:cNvPr>
          <p:cNvCxnSpPr>
            <a:cxnSpLocks/>
          </p:cNvCxnSpPr>
          <p:nvPr/>
        </p:nvCxnSpPr>
        <p:spPr>
          <a:xfrm>
            <a:off x="380249" y="777733"/>
            <a:ext cx="24744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3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2C029-8E4D-48F5-882E-F1E86B44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74" t="9620"/>
          <a:stretch/>
        </p:blipFill>
        <p:spPr>
          <a:xfrm>
            <a:off x="6616700" y="3247366"/>
            <a:ext cx="5552605" cy="30226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E16CE-49A9-4B94-A2FE-582D187A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85" t="12866" r="6205" b="4445"/>
          <a:stretch/>
        </p:blipFill>
        <p:spPr>
          <a:xfrm>
            <a:off x="757450" y="733252"/>
            <a:ext cx="5448300" cy="3022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15B78B-6BAC-4CBE-86EC-BE8099C7CBBF}"/>
              </a:ext>
            </a:extLst>
          </p:cNvPr>
          <p:cNvSpPr txBox="1"/>
          <p:nvPr/>
        </p:nvSpPr>
        <p:spPr>
          <a:xfrm>
            <a:off x="2116350" y="271587"/>
            <a:ext cx="33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Noisy Spectrogram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FE093-66CF-479E-A557-5C9199C8068C}"/>
              </a:ext>
            </a:extLst>
          </p:cNvPr>
          <p:cNvSpPr txBox="1"/>
          <p:nvPr/>
        </p:nvSpPr>
        <p:spPr>
          <a:xfrm>
            <a:off x="7776950" y="27857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Denoised Spectrogram</a:t>
            </a:r>
          </a:p>
        </p:txBody>
      </p:sp>
    </p:spTree>
    <p:extLst>
      <p:ext uri="{BB962C8B-B14F-4D97-AF65-F5344CB8AC3E}">
        <p14:creationId xmlns:p14="http://schemas.microsoft.com/office/powerpoint/2010/main" val="54448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A569-D7C4-79B0-2858-44BB419C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3" y="917631"/>
            <a:ext cx="8596668" cy="11650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28EC-A6C0-1009-777D-F931A6A0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3" y="2213811"/>
            <a:ext cx="8596668" cy="3423290"/>
          </a:xfrm>
        </p:spPr>
        <p:txBody>
          <a:bodyPr>
            <a:normAutofit/>
          </a:bodyPr>
          <a:lstStyle/>
          <a:p>
            <a:pPr>
              <a:buSzPct val="127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depends on noise characteristics</a:t>
            </a:r>
          </a:p>
          <a:p>
            <a:pPr>
              <a:buSzPct val="127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artifacts in highly noisy signals</a:t>
            </a:r>
          </a:p>
          <a:p>
            <a:pPr>
              <a:buSzPct val="127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to parameter selection</a:t>
            </a:r>
          </a:p>
          <a:p>
            <a:pPr>
              <a:buSzPct val="127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2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C5C1F1-38D3-44E6-B7D1-BC0B4F938E24}"/>
              </a:ext>
            </a:extLst>
          </p:cNvPr>
          <p:cNvCxnSpPr>
            <a:cxnSpLocks/>
          </p:cNvCxnSpPr>
          <p:nvPr/>
        </p:nvCxnSpPr>
        <p:spPr>
          <a:xfrm>
            <a:off x="475203" y="1604536"/>
            <a:ext cx="6237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DEA1-EB61-4B59-9C0A-A59FE953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977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BC8F-EC0C-45D8-817E-9F35DAB1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1" y="163119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noise estimation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learning-based noise reduction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processing optimization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F9B5A5-62DF-487F-A487-4DBA23C04F08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53740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7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CC2C-D356-44CB-893C-1B26181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Audio Denoising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AE-8423-47FB-96C8-B2AB1E1E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47" y="18525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Use Cases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Enhancement in Telecommunication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Reduction in Hearing Aids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Restoration for Archival Records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 in Autonomous Systems (e.g., Speech Commands)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BBE819-7846-4505-9D2C-9F9D61889F10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78830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B671-6E1E-4EB6-8A15-2A649B1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8830-6973-403C-9A3C-65F82C70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4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implemented STFT-based audio denoising</a:t>
            </a:r>
          </a:p>
          <a:p>
            <a:pPr>
              <a:buSzPct val="124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Demonstrated effective noise reduction</a:t>
            </a:r>
          </a:p>
          <a:p>
            <a:pPr>
              <a:buSzPct val="124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and configurable approach</a:t>
            </a:r>
          </a:p>
          <a:p>
            <a:pPr>
              <a:buSzPct val="124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F72B73-7F74-44CB-A33D-E05CED336CD9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33333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1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1506-F112-4AED-8077-1F29ACEC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720-009A-4ECC-AB44-04D531B0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Cohen, I. (2021). Noise Spectrum Estimation in Adverse Environments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Loizou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 (2023). Speech Enhancement: Theory and Practice MATLAB Signal Processing Toolbox Documentation</a:t>
            </a:r>
          </a:p>
          <a:p>
            <a:pPr marL="400050" indent="-400050">
              <a:buFont typeface="+mj-lt"/>
              <a:buAutoNum type="romanUcPeriod"/>
            </a:pP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5119B1-A863-452E-A419-8D322741597B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36679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C8D1-1659-4A54-B412-530CFA730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784" y="5808564"/>
            <a:ext cx="3413404" cy="7558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E6836-1EDF-4E1C-9DF5-3F79805D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80" y="82170"/>
            <a:ext cx="3080203" cy="3346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3C0D1-2555-4674-9BA7-F7C314B1334E}"/>
              </a:ext>
            </a:extLst>
          </p:cNvPr>
          <p:cNvSpPr txBox="1"/>
          <p:nvPr/>
        </p:nvSpPr>
        <p:spPr>
          <a:xfrm>
            <a:off x="419520" y="2368484"/>
            <a:ext cx="8378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Open floor for QUESTIONS!!</a:t>
            </a:r>
          </a:p>
        </p:txBody>
      </p:sp>
    </p:spTree>
    <p:extLst>
      <p:ext uri="{BB962C8B-B14F-4D97-AF65-F5344CB8AC3E}">
        <p14:creationId xmlns:p14="http://schemas.microsoft.com/office/powerpoint/2010/main" val="83930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55F9-4E8B-484A-99DE-BA9B428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B7F4-15F9-4E56-A535-6D415264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4" y="1661826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Improvements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5B84AA-EC07-41A0-A983-E596B79B954B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48982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ED87-48E9-4776-89FD-17610F82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5" y="561474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C462-0383-484D-840B-31B8B04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1987334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Develop an audio denoising algorithm using Short-Time Fourier Transform (STFT)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Improve audio quality by removing unwanted noise from audio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Subtraction with Advanced Noise Estimation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9FA0EC-9861-47CF-BD0C-F30EDF28B72B}"/>
              </a:ext>
            </a:extLst>
          </p:cNvPr>
          <p:cNvCxnSpPr>
            <a:cxnSpLocks/>
          </p:cNvCxnSpPr>
          <p:nvPr/>
        </p:nvCxnSpPr>
        <p:spPr>
          <a:xfrm>
            <a:off x="536085" y="1336907"/>
            <a:ext cx="48982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2272-F9AB-48C8-89DC-426A2690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0E7-9743-4950-90FA-9EFE4682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9293"/>
            <a:ext cx="8596668" cy="505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Short-Time Fourier Transform (STFT)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time-frequency analysis technique that breaks a signal into short, overlapping segments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analysis of signal characteristics at different time-frequency points</a:t>
            </a:r>
          </a:p>
          <a:p>
            <a:pPr>
              <a:buSzPct val="10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parameters: 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 (Hamming window used)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length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 between windows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FFT points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C7E203-235A-4845-AD56-ADD44AF5FBD8}"/>
              </a:ext>
            </a:extLst>
          </p:cNvPr>
          <p:cNvCxnSpPr>
            <a:cxnSpLocks/>
          </p:cNvCxnSpPr>
          <p:nvPr/>
        </p:nvCxnSpPr>
        <p:spPr>
          <a:xfrm>
            <a:off x="524934" y="1336907"/>
            <a:ext cx="48982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3A79-615A-444A-B69E-9093DE47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Audio Denoising Pipeline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DECB0-521A-4356-80DE-CF0609588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78419" y="1855034"/>
            <a:ext cx="1095354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in the Algorithm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the Noisy Audio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Read the input signal (Recording.wav).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STFT Transformation: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the spectrogram of the noisy signal.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Spectrum Extraction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Identify and average noise from specific intervals.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 Estimation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Estimate Signal-to-Noise Ratio (SNR).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Attenuation Mapping: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attenuation based on SNR to suppress noise.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STFT: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 the denoised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8F5FD7-EE1A-4B7E-B2B9-AE21C5FB587E}"/>
              </a:ext>
            </a:extLst>
          </p:cNvPr>
          <p:cNvCxnSpPr>
            <a:cxnSpLocks/>
          </p:cNvCxnSpPr>
          <p:nvPr/>
        </p:nvCxnSpPr>
        <p:spPr>
          <a:xfrm>
            <a:off x="591015" y="1291237"/>
            <a:ext cx="64491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8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C4F555A-06B2-4B04-B408-0F40B7F93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734664"/>
              </p:ext>
            </p:extLst>
          </p:nvPr>
        </p:nvGraphicFramePr>
        <p:xfrm>
          <a:off x="390417" y="417375"/>
          <a:ext cx="10284432" cy="606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5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A2E9-3F91-4CFC-9335-874C66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866" y="590705"/>
            <a:ext cx="8596668" cy="1320800"/>
          </a:xfrm>
        </p:spPr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Working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6431F7-14B8-4425-86B5-BEE9B07D4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102" y="1428905"/>
            <a:ext cx="86721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STFT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Short-Time Fourier Transform (STFT) converts the signal into the time-frequency domain by computing the Fourier Transform in small overlapping windows.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Noise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:Noise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is estimated from a predefined interval of the signal assumed to contain only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noise.The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noise spectrum is then replicated across all frames to serve as a reference for noise reduction.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0BA023-5318-419E-8921-95C626D32D07}"/>
              </a:ext>
            </a:extLst>
          </p:cNvPr>
          <p:cNvCxnSpPr>
            <a:cxnSpLocks/>
          </p:cNvCxnSpPr>
          <p:nvPr/>
        </p:nvCxnSpPr>
        <p:spPr>
          <a:xfrm>
            <a:off x="0" y="1251105"/>
            <a:ext cx="275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E0A94-7FED-62F7-FB80-EEB316486C4C}"/>
              </a:ext>
            </a:extLst>
          </p:cNvPr>
          <p:cNvSpPr/>
          <p:nvPr/>
        </p:nvSpPr>
        <p:spPr>
          <a:xfrm>
            <a:off x="2552699" y="4727660"/>
            <a:ext cx="4991100" cy="1320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51B0A-8D4B-4D3C-DAF2-1E9AF53733CE}"/>
              </a:ext>
            </a:extLst>
          </p:cNvPr>
          <p:cNvSpPr txBox="1"/>
          <p:nvPr/>
        </p:nvSpPr>
        <p:spPr>
          <a:xfrm>
            <a:off x="2698749" y="4727660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t_index</a:t>
            </a:r>
            <a:r>
              <a:rPr lang="en-US" dirty="0"/>
              <a:t> = find(T &gt; </a:t>
            </a:r>
            <a:r>
              <a:rPr lang="en-US" dirty="0" err="1"/>
              <a:t>t_min</a:t>
            </a:r>
            <a:r>
              <a:rPr lang="en-US" dirty="0"/>
              <a:t> &amp; T &lt; </a:t>
            </a:r>
            <a:r>
              <a:rPr lang="en-US" dirty="0" err="1"/>
              <a:t>t_max</a:t>
            </a:r>
            <a:r>
              <a:rPr lang="en-US" dirty="0"/>
              <a:t>);</a:t>
            </a:r>
          </a:p>
          <a:p>
            <a:r>
              <a:rPr lang="en-US" dirty="0" err="1"/>
              <a:t>mgntopwr</a:t>
            </a:r>
            <a:r>
              <a:rPr lang="en-US" dirty="0"/>
              <a:t> = abs(S(:, </a:t>
            </a:r>
            <a:r>
              <a:rPr lang="en-US" dirty="0" err="1"/>
              <a:t>t_index</a:t>
            </a:r>
            <a:r>
              <a:rPr lang="en-US" dirty="0"/>
              <a:t>)).^2;</a:t>
            </a:r>
          </a:p>
          <a:p>
            <a:r>
              <a:rPr lang="en-US" dirty="0" err="1"/>
              <a:t>noisyspec</a:t>
            </a:r>
            <a:r>
              <a:rPr lang="en-US" dirty="0"/>
              <a:t> = mean(</a:t>
            </a:r>
            <a:r>
              <a:rPr lang="en-US" dirty="0" err="1"/>
              <a:t>mgntopwr</a:t>
            </a:r>
            <a:r>
              <a:rPr lang="en-US" dirty="0"/>
              <a:t>, 2);</a:t>
            </a:r>
          </a:p>
          <a:p>
            <a:r>
              <a:rPr lang="en-US" dirty="0" err="1"/>
              <a:t>acrsallwndows</a:t>
            </a:r>
            <a:r>
              <a:rPr lang="en-US" dirty="0"/>
              <a:t> = </a:t>
            </a:r>
            <a:r>
              <a:rPr lang="en-US" dirty="0" err="1"/>
              <a:t>repmat</a:t>
            </a:r>
            <a:r>
              <a:rPr lang="en-US" dirty="0"/>
              <a:t>(</a:t>
            </a:r>
            <a:r>
              <a:rPr lang="en-US" dirty="0" err="1"/>
              <a:t>nosyspec</a:t>
            </a:r>
            <a:r>
              <a:rPr lang="en-US" dirty="0"/>
              <a:t>, 1, </a:t>
            </a:r>
            <a:r>
              <a:rPr lang="en-US" dirty="0" err="1"/>
              <a:t>Nw</a:t>
            </a:r>
            <a:r>
              <a:rPr lang="en-US" dirty="0"/>
              <a:t>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95EF6-1157-918F-BFF4-D1A0D886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306D-724F-FED7-CFC4-6B75FCFC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866" y="590705"/>
            <a:ext cx="8596668" cy="1320800"/>
          </a:xfrm>
        </p:spPr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Working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22333E-61D3-7935-AEF1-162DAF45C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233" y="1561402"/>
            <a:ext cx="867214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 estimation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by calculating the magnitude squared of the Short-Time Fourier Transform (STFT)  which provides the power spectrum of the signal. 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estimated noise spectrum is used to compute the Signal-to-Noise Ratio (SNR) for each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stabilize and adapt this SNR estimate over time,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low-pass filter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applied using S with the parameter alpha controlling the smoothing factor.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FF6974-70D0-26D1-CBD4-BA4924E2A8FA}"/>
              </a:ext>
            </a:extLst>
          </p:cNvPr>
          <p:cNvCxnSpPr>
            <a:cxnSpLocks/>
          </p:cNvCxnSpPr>
          <p:nvPr/>
        </p:nvCxnSpPr>
        <p:spPr>
          <a:xfrm>
            <a:off x="0" y="1251105"/>
            <a:ext cx="275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A887E4-E612-A80F-147F-7E58F9E0A2CE}"/>
              </a:ext>
            </a:extLst>
          </p:cNvPr>
          <p:cNvSpPr/>
          <p:nvPr/>
        </p:nvSpPr>
        <p:spPr>
          <a:xfrm>
            <a:off x="2546350" y="4828060"/>
            <a:ext cx="5372100" cy="1320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48A80-0F18-B05F-F601-58641B1D41BC}"/>
              </a:ext>
            </a:extLst>
          </p:cNvPr>
          <p:cNvSpPr txBox="1"/>
          <p:nvPr/>
        </p:nvSpPr>
        <p:spPr>
          <a:xfrm>
            <a:off x="2692400" y="4916960"/>
            <a:ext cx="553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absS</a:t>
            </a:r>
            <a:r>
              <a:rPr lang="en-US" dirty="0"/>
              <a:t> = abs(S).^2; </a:t>
            </a:r>
          </a:p>
          <a:p>
            <a:r>
              <a:rPr lang="en-US" dirty="0" err="1"/>
              <a:t>SNR_est</a:t>
            </a:r>
            <a:r>
              <a:rPr lang="en-US" dirty="0"/>
              <a:t> = max((</a:t>
            </a:r>
            <a:r>
              <a:rPr lang="en-US" dirty="0" err="1"/>
              <a:t>absS</a:t>
            </a:r>
            <a:r>
              <a:rPr lang="en-US" dirty="0"/>
              <a:t> ./ </a:t>
            </a:r>
            <a:r>
              <a:rPr lang="en-US" dirty="0" err="1"/>
              <a:t>acrsallwndows</a:t>
            </a:r>
            <a:r>
              <a:rPr lang="en-US" dirty="0"/>
              <a:t>) - 1, 0); </a:t>
            </a:r>
            <a:r>
              <a:rPr lang="en-US" dirty="0" err="1"/>
              <a:t>SNR_est</a:t>
            </a:r>
            <a:r>
              <a:rPr lang="en-US" dirty="0"/>
              <a:t> = filter((1 - alpha), [1 - alpha], </a:t>
            </a:r>
            <a:r>
              <a:rPr lang="en-US" dirty="0" err="1"/>
              <a:t>SNR_est</a:t>
            </a:r>
            <a:r>
              <a:rPr lang="en-US" dirty="0"/>
              <a:t>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61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4DD-AFE3-718B-E980-9ACAA588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8C77-C82F-A854-69DE-CF8C6BCC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866" y="590705"/>
            <a:ext cx="8596668" cy="1320800"/>
          </a:xfrm>
        </p:spPr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Working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6F5B68-1601-0658-334B-76F715294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533" y="1575110"/>
            <a:ext cx="86721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Time-Frequency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Attenuation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 map is calculated using the estimated SNR, controlling the attenuation of noise in the signal.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λ (lambda), β1, and β2 control the degree of attenuation applied, shaping how noise is suppressed based on the SNR values.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STFT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involves iterating through the modified frequency bins, applying the inverse Fourier transform to each, and then using the overlap-add method to reconstruct the time-domain signal smoothly..</a:t>
            </a: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B1852D-77C1-76B3-1832-BA25650D7628}"/>
              </a:ext>
            </a:extLst>
          </p:cNvPr>
          <p:cNvCxnSpPr>
            <a:cxnSpLocks/>
          </p:cNvCxnSpPr>
          <p:nvPr/>
        </p:nvCxnSpPr>
        <p:spPr>
          <a:xfrm>
            <a:off x="0" y="1251105"/>
            <a:ext cx="275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2873FB-83DC-3EDA-D215-20F1EAEB5842}"/>
              </a:ext>
            </a:extLst>
          </p:cNvPr>
          <p:cNvSpPr/>
          <p:nvPr/>
        </p:nvSpPr>
        <p:spPr>
          <a:xfrm>
            <a:off x="2533650" y="5314485"/>
            <a:ext cx="5372100" cy="1320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3A11E-A576-2A28-D6B8-D436782BF1ED}"/>
              </a:ext>
            </a:extLst>
          </p:cNvPr>
          <p:cNvSpPr txBox="1"/>
          <p:nvPr/>
        </p:nvSpPr>
        <p:spPr>
          <a:xfrm>
            <a:off x="2755900" y="5421837"/>
            <a:ext cx="553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an_lk = max((1 - lambda * ((1 ./ (SNR_est + 1)).^beta1)).^beta2, 0); </a:t>
            </a:r>
          </a:p>
          <a:p>
            <a:r>
              <a:rPr lang="nb-NO" dirty="0"/>
              <a:t>STFT = an_lk .* S;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9210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704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DSP PROJECT PRESETATION</vt:lpstr>
      <vt:lpstr>OUTLINE</vt:lpstr>
      <vt:lpstr>Project Overview </vt:lpstr>
      <vt:lpstr>Introduction</vt:lpstr>
      <vt:lpstr>Audio Denoising Pipeline </vt:lpstr>
      <vt:lpstr>PowerPoint Presentation</vt:lpstr>
      <vt:lpstr>      Working </vt:lpstr>
      <vt:lpstr>      Working </vt:lpstr>
      <vt:lpstr>      Working </vt:lpstr>
      <vt:lpstr>Output</vt:lpstr>
      <vt:lpstr>PowerPoint Presentation</vt:lpstr>
      <vt:lpstr>Challenges and Limitations </vt:lpstr>
      <vt:lpstr>Future Improvements </vt:lpstr>
      <vt:lpstr>Applications of Audio Denoising 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PROJECT PRESETATION</dc:title>
  <dc:creator>KAMRAN KHAN</dc:creator>
  <cp:lastModifiedBy>MUHAMMAD FARAZ MALIK</cp:lastModifiedBy>
  <cp:revision>32</cp:revision>
  <dcterms:created xsi:type="dcterms:W3CDTF">2022-10-07T07:17:49Z</dcterms:created>
  <dcterms:modified xsi:type="dcterms:W3CDTF">2025-06-22T01:37:52Z</dcterms:modified>
</cp:coreProperties>
</file>