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34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34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5E20-7457-461E-857C-6BE25F5E5108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7775" y="835025"/>
            <a:ext cx="385445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3211513"/>
            <a:ext cx="9144000" cy="2628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38888"/>
            <a:ext cx="4953000" cy="334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6338888"/>
            <a:ext cx="4953000" cy="334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23FD-C14D-43E8-9715-C957FA76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723FD-C14D-43E8-9715-C957FA765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6791" y="2661995"/>
            <a:ext cx="6236417" cy="56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A3C9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2020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A3C9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2020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A3C9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6938" y="1030306"/>
            <a:ext cx="2974340" cy="455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2020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A3C9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29999" cy="666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7246" y="194087"/>
            <a:ext cx="4355506" cy="8090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A3C9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7124" y="2467114"/>
            <a:ext cx="6059170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2020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41776"/>
            <a:ext cx="3308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96791" y="2661995"/>
            <a:ext cx="6928209" cy="5687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00" b="1" dirty="0"/>
              <a:t>Emotion</a:t>
            </a:r>
            <a:r>
              <a:rPr sz="3600" b="1" spc="-45" dirty="0"/>
              <a:t> </a:t>
            </a:r>
            <a:r>
              <a:rPr sz="3600" b="1" dirty="0"/>
              <a:t>Recognition</a:t>
            </a:r>
            <a:r>
              <a:rPr sz="3600" b="1" spc="-30" dirty="0"/>
              <a:t> </a:t>
            </a:r>
            <a:r>
              <a:rPr sz="3600" b="1" dirty="0"/>
              <a:t>from</a:t>
            </a:r>
            <a:r>
              <a:rPr sz="3600" b="1" spc="-30" dirty="0"/>
              <a:t> </a:t>
            </a:r>
            <a:r>
              <a:rPr sz="3600" b="1" spc="-10" dirty="0"/>
              <a:t>Speech</a:t>
            </a:r>
            <a:endParaRPr sz="3600" b="1" dirty="0"/>
          </a:p>
        </p:txBody>
      </p:sp>
      <p:sp>
        <p:nvSpPr>
          <p:cNvPr id="4" name="object 4"/>
          <p:cNvSpPr/>
          <p:nvPr/>
        </p:nvSpPr>
        <p:spPr>
          <a:xfrm>
            <a:off x="114299" y="6305549"/>
            <a:ext cx="371475" cy="247650"/>
          </a:xfrm>
          <a:custGeom>
            <a:avLst/>
            <a:gdLst/>
            <a:ahLst/>
            <a:cxnLst/>
            <a:rect l="l" t="t" r="r" b="b"/>
            <a:pathLst>
              <a:path w="371475" h="247650">
                <a:moveTo>
                  <a:pt x="371474" y="247649"/>
                </a:moveTo>
                <a:lnTo>
                  <a:pt x="0" y="247649"/>
                </a:lnTo>
                <a:lnTo>
                  <a:pt x="0" y="0"/>
                </a:lnTo>
                <a:lnTo>
                  <a:pt x="371474" y="0"/>
                </a:lnTo>
                <a:lnTo>
                  <a:pt x="37147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224" y="6330949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5679" y="1850580"/>
            <a:ext cx="165862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Thank</a:t>
            </a:r>
            <a:r>
              <a:rPr spc="-105" dirty="0"/>
              <a:t> </a:t>
            </a:r>
            <a:r>
              <a:rPr spc="-50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819400" y="2323020"/>
            <a:ext cx="6059170" cy="99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2145">
              <a:lnSpc>
                <a:spcPct val="110300"/>
              </a:lnSpc>
              <a:spcBef>
                <a:spcPts val="100"/>
              </a:spcBef>
            </a:pPr>
            <a:r>
              <a:rPr dirty="0"/>
              <a:t>CNN achieved </a:t>
            </a:r>
            <a:r>
              <a:rPr lang="en-US" dirty="0"/>
              <a:t>85</a:t>
            </a:r>
            <a:r>
              <a:rPr dirty="0"/>
              <a:t>% accuracy in emotion </a:t>
            </a:r>
            <a:r>
              <a:rPr spc="-10" dirty="0"/>
              <a:t>recognition </a:t>
            </a:r>
            <a:r>
              <a:rPr dirty="0"/>
              <a:t>Successfully deployed as</a:t>
            </a:r>
            <a:r>
              <a:rPr spc="5" dirty="0"/>
              <a:t> </a:t>
            </a:r>
            <a:r>
              <a:rPr dirty="0"/>
              <a:t>a </a:t>
            </a:r>
            <a:r>
              <a:rPr spc="-10" dirty="0"/>
              <a:t>user-</a:t>
            </a:r>
            <a:r>
              <a:rPr dirty="0"/>
              <a:t>friendly</a:t>
            </a:r>
            <a:r>
              <a:rPr spc="5" dirty="0"/>
              <a:t> </a:t>
            </a:r>
            <a:r>
              <a:rPr spc="-10" dirty="0"/>
              <a:t>application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Demonstrates the power of deep learning for speech 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514" y="5698604"/>
            <a:ext cx="24409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Emotion</a:t>
            </a:r>
            <a:r>
              <a:rPr sz="1350" spc="10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Recognition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from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1A73E7"/>
                </a:solidFill>
                <a:latin typeface="Times New Roman"/>
                <a:cs typeface="Times New Roman"/>
              </a:rPr>
              <a:t>Speech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8801" y="5698604"/>
            <a:ext cx="1600200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350" dirty="0">
                <a:solidFill>
                  <a:srgbClr val="1A73E7"/>
                </a:solidFill>
                <a:latin typeface="Times New Roman"/>
                <a:cs typeface="Times New Roman"/>
              </a:rPr>
              <a:t>Faraz ,</a:t>
            </a:r>
            <a:r>
              <a:rPr lang="en-US" sz="1350" dirty="0" err="1">
                <a:solidFill>
                  <a:srgbClr val="1A73E7"/>
                </a:solidFill>
                <a:latin typeface="Times New Roman"/>
                <a:cs typeface="Times New Roman"/>
              </a:rPr>
              <a:t>Muzamal,Ans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299" y="6305549"/>
            <a:ext cx="371475" cy="247650"/>
          </a:xfrm>
          <a:custGeom>
            <a:avLst/>
            <a:gdLst/>
            <a:ahLst/>
            <a:cxnLst/>
            <a:rect l="l" t="t" r="r" b="b"/>
            <a:pathLst>
              <a:path w="371475" h="247650">
                <a:moveTo>
                  <a:pt x="371474" y="247649"/>
                </a:moveTo>
                <a:lnTo>
                  <a:pt x="0" y="247649"/>
                </a:lnTo>
                <a:lnTo>
                  <a:pt x="0" y="0"/>
                </a:lnTo>
                <a:lnTo>
                  <a:pt x="371474" y="0"/>
                </a:lnTo>
                <a:lnTo>
                  <a:pt x="37147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5292" y="202945"/>
            <a:ext cx="375810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dirty="0"/>
              <a:t>Project</a:t>
            </a:r>
            <a:r>
              <a:rPr sz="3500" spc="85" dirty="0"/>
              <a:t> </a:t>
            </a:r>
            <a:r>
              <a:rPr sz="3500" spc="-10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62298"/>
            <a:ext cx="3656965" cy="5155565"/>
            <a:chOff x="400049" y="862298"/>
            <a:chExt cx="3656965" cy="5155565"/>
          </a:xfrm>
        </p:grpSpPr>
        <p:sp>
          <p:nvSpPr>
            <p:cNvPr id="4" name="object 4"/>
            <p:cNvSpPr/>
            <p:nvPr/>
          </p:nvSpPr>
          <p:spPr>
            <a:xfrm>
              <a:off x="400049" y="862298"/>
              <a:ext cx="3656965" cy="5155565"/>
            </a:xfrm>
            <a:custGeom>
              <a:avLst/>
              <a:gdLst/>
              <a:ahLst/>
              <a:cxnLst/>
              <a:rect l="l" t="t" r="r" b="b"/>
              <a:pathLst>
                <a:path w="3656965" h="5155565">
                  <a:moveTo>
                    <a:pt x="0" y="44291"/>
                  </a:moveTo>
                  <a:lnTo>
                    <a:pt x="0" y="0"/>
                  </a:lnTo>
                  <a:lnTo>
                    <a:pt x="44291" y="0"/>
                  </a:lnTo>
                  <a:lnTo>
                    <a:pt x="35454" y="810"/>
                  </a:lnTo>
                  <a:lnTo>
                    <a:pt x="27288" y="3243"/>
                  </a:lnTo>
                  <a:lnTo>
                    <a:pt x="810" y="35454"/>
                  </a:lnTo>
                  <a:lnTo>
                    <a:pt x="0" y="44291"/>
                  </a:lnTo>
                  <a:close/>
                </a:path>
                <a:path w="3656965" h="5155565">
                  <a:moveTo>
                    <a:pt x="3656837" y="5155501"/>
                  </a:moveTo>
                  <a:lnTo>
                    <a:pt x="3463575" y="5155501"/>
                  </a:lnTo>
                  <a:lnTo>
                    <a:pt x="3472412" y="5154690"/>
                  </a:lnTo>
                  <a:lnTo>
                    <a:pt x="3480577" y="5152257"/>
                  </a:lnTo>
                  <a:lnTo>
                    <a:pt x="3507055" y="5120047"/>
                  </a:lnTo>
                  <a:lnTo>
                    <a:pt x="3507866" y="5111210"/>
                  </a:lnTo>
                  <a:lnTo>
                    <a:pt x="3507866" y="44291"/>
                  </a:lnTo>
                  <a:lnTo>
                    <a:pt x="3488071" y="7297"/>
                  </a:lnTo>
                  <a:lnTo>
                    <a:pt x="3463575" y="0"/>
                  </a:lnTo>
                  <a:lnTo>
                    <a:pt x="3656837" y="0"/>
                  </a:lnTo>
                  <a:lnTo>
                    <a:pt x="3656837" y="5155501"/>
                  </a:lnTo>
                  <a:close/>
                </a:path>
                <a:path w="3656965" h="5155565">
                  <a:moveTo>
                    <a:pt x="44291" y="5155501"/>
                  </a:moveTo>
                  <a:lnTo>
                    <a:pt x="0" y="5155501"/>
                  </a:lnTo>
                  <a:lnTo>
                    <a:pt x="0" y="5111210"/>
                  </a:lnTo>
                  <a:lnTo>
                    <a:pt x="810" y="5120047"/>
                  </a:lnTo>
                  <a:lnTo>
                    <a:pt x="3243" y="5128212"/>
                  </a:lnTo>
                  <a:lnTo>
                    <a:pt x="35454" y="5154690"/>
                  </a:lnTo>
                  <a:lnTo>
                    <a:pt x="44291" y="5155501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62298"/>
              <a:ext cx="3508375" cy="5155565"/>
            </a:xfrm>
            <a:custGeom>
              <a:avLst/>
              <a:gdLst/>
              <a:ahLst/>
              <a:cxnLst/>
              <a:rect l="l" t="t" r="r" b="b"/>
              <a:pathLst>
                <a:path w="3508375" h="5155565">
                  <a:moveTo>
                    <a:pt x="3469448" y="5155500"/>
                  </a:moveTo>
                  <a:lnTo>
                    <a:pt x="38417" y="5155500"/>
                  </a:lnTo>
                  <a:lnTo>
                    <a:pt x="32768" y="5154376"/>
                  </a:lnTo>
                  <a:lnTo>
                    <a:pt x="1123" y="5122732"/>
                  </a:lnTo>
                  <a:lnTo>
                    <a:pt x="0" y="5117083"/>
                  </a:lnTo>
                  <a:lnTo>
                    <a:pt x="0" y="5111210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3469448" y="0"/>
                  </a:lnTo>
                  <a:lnTo>
                    <a:pt x="3502247" y="21915"/>
                  </a:lnTo>
                  <a:lnTo>
                    <a:pt x="3507866" y="38417"/>
                  </a:lnTo>
                  <a:lnTo>
                    <a:pt x="3507866" y="5117083"/>
                  </a:lnTo>
                  <a:lnTo>
                    <a:pt x="3485951" y="5149881"/>
                  </a:lnTo>
                  <a:lnTo>
                    <a:pt x="3475098" y="5154376"/>
                  </a:lnTo>
                  <a:lnTo>
                    <a:pt x="3469448" y="515550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1163478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2102452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3032569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3962685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4901660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58017" y="986014"/>
            <a:ext cx="2510155" cy="47028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270510">
              <a:lnSpc>
                <a:spcPct val="110600"/>
              </a:lnSpc>
              <a:spcBef>
                <a:spcPts val="150"/>
              </a:spcBef>
            </a:pP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Goal:</a:t>
            </a:r>
            <a:r>
              <a:rPr sz="1850" spc="-6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Automatically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detect</a:t>
            </a:r>
            <a:r>
              <a:rPr sz="1850" spc="5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human</a:t>
            </a:r>
            <a:r>
              <a:rPr sz="1850" spc="5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emotions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from</a:t>
            </a:r>
            <a:r>
              <a:rPr sz="1850" spc="6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speech</a:t>
            </a:r>
            <a:r>
              <a:rPr sz="1850" spc="6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audio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Dataset:</a:t>
            </a:r>
            <a:r>
              <a:rPr sz="1850" spc="3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Toronto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Emotional</a:t>
            </a:r>
            <a:r>
              <a:rPr sz="1850" spc="7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Speech</a:t>
            </a:r>
            <a:r>
              <a:rPr sz="1850" spc="7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25" dirty="0">
                <a:solidFill>
                  <a:srgbClr val="202024"/>
                </a:solidFill>
                <a:latin typeface="Times New Roman"/>
                <a:cs typeface="Times New Roman"/>
              </a:rPr>
              <a:t>Set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(TESS)</a:t>
            </a:r>
            <a:endParaRPr sz="1850">
              <a:latin typeface="Times New Roman"/>
              <a:cs typeface="Times New Roman"/>
            </a:endParaRPr>
          </a:p>
          <a:p>
            <a:pPr marL="12700" marR="98425">
              <a:lnSpc>
                <a:spcPct val="110000"/>
              </a:lnSpc>
            </a:pP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Features:</a:t>
            </a:r>
            <a:r>
              <a:rPr sz="1850" spc="5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Mel</a:t>
            </a:r>
            <a:r>
              <a:rPr sz="1850" spc="5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Frequency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Cepstral</a:t>
            </a:r>
            <a:r>
              <a:rPr sz="1850" spc="6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Coefficients (MFCCs)</a:t>
            </a:r>
            <a:endParaRPr sz="1850">
              <a:latin typeface="Times New Roman"/>
              <a:cs typeface="Times New Roman"/>
            </a:endParaRPr>
          </a:p>
          <a:p>
            <a:pPr marL="12700" marR="117475">
              <a:lnSpc>
                <a:spcPct val="110000"/>
              </a:lnSpc>
            </a:pP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Models:</a:t>
            </a:r>
            <a:r>
              <a:rPr sz="1850" spc="6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Random</a:t>
            </a:r>
            <a:r>
              <a:rPr sz="1850" spc="6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Forest,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SVM,</a:t>
            </a:r>
            <a:r>
              <a:rPr sz="1850" spc="5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CNN</a:t>
            </a:r>
            <a:r>
              <a:rPr sz="1850" spc="5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Neural Network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65"/>
              </a:spcBef>
            </a:pP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Emotions</a:t>
            </a:r>
            <a:r>
              <a:rPr sz="1850" spc="7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Detected: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Happy,</a:t>
            </a:r>
            <a:r>
              <a:rPr sz="1850" spc="-5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Sad,</a:t>
            </a:r>
            <a:r>
              <a:rPr sz="1850" spc="-114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Angry,</a:t>
            </a:r>
            <a:r>
              <a:rPr sz="1850" spc="-3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Fear,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Neutral,</a:t>
            </a:r>
            <a:r>
              <a:rPr sz="1850" spc="6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202024"/>
                </a:solidFill>
                <a:latin typeface="Times New Roman"/>
                <a:cs typeface="Times New Roman"/>
              </a:rPr>
              <a:t>Disgust,</a:t>
            </a:r>
            <a:r>
              <a:rPr sz="1850" spc="6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Surprise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34967" y="862297"/>
            <a:ext cx="7095490" cy="5155565"/>
            <a:chOff x="3934967" y="862297"/>
            <a:chExt cx="7095490" cy="5155565"/>
          </a:xfrm>
        </p:grpSpPr>
        <p:sp>
          <p:nvSpPr>
            <p:cNvPr id="13" name="object 13"/>
            <p:cNvSpPr/>
            <p:nvPr/>
          </p:nvSpPr>
          <p:spPr>
            <a:xfrm>
              <a:off x="3934967" y="862298"/>
              <a:ext cx="194945" cy="5155565"/>
            </a:xfrm>
            <a:custGeom>
              <a:avLst/>
              <a:gdLst/>
              <a:ahLst/>
              <a:cxnLst/>
              <a:rect l="l" t="t" r="r" b="b"/>
              <a:pathLst>
                <a:path w="194945" h="5155565">
                  <a:moveTo>
                    <a:pt x="194405" y="5155501"/>
                  </a:moveTo>
                  <a:lnTo>
                    <a:pt x="0" y="5155501"/>
                  </a:lnTo>
                  <a:lnTo>
                    <a:pt x="0" y="0"/>
                  </a:lnTo>
                  <a:lnTo>
                    <a:pt x="194405" y="0"/>
                  </a:lnTo>
                  <a:lnTo>
                    <a:pt x="185567" y="810"/>
                  </a:lnTo>
                  <a:lnTo>
                    <a:pt x="177402" y="3243"/>
                  </a:lnTo>
                  <a:lnTo>
                    <a:pt x="150924" y="35454"/>
                  </a:lnTo>
                  <a:lnTo>
                    <a:pt x="150113" y="44291"/>
                  </a:lnTo>
                  <a:lnTo>
                    <a:pt x="150113" y="5111210"/>
                  </a:lnTo>
                  <a:lnTo>
                    <a:pt x="169908" y="5148203"/>
                  </a:lnTo>
                  <a:lnTo>
                    <a:pt x="185567" y="5154690"/>
                  </a:lnTo>
                  <a:lnTo>
                    <a:pt x="194405" y="5155501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5081" y="862297"/>
              <a:ext cx="6944995" cy="5155565"/>
            </a:xfrm>
            <a:custGeom>
              <a:avLst/>
              <a:gdLst/>
              <a:ahLst/>
              <a:cxnLst/>
              <a:rect l="l" t="t" r="r" b="b"/>
              <a:pathLst>
                <a:path w="6944995" h="5155565">
                  <a:moveTo>
                    <a:pt x="6944868" y="5155501"/>
                  </a:moveTo>
                  <a:lnTo>
                    <a:pt x="38417" y="5155501"/>
                  </a:lnTo>
                  <a:lnTo>
                    <a:pt x="32767" y="5154377"/>
                  </a:lnTo>
                  <a:lnTo>
                    <a:pt x="1123" y="5122732"/>
                  </a:lnTo>
                  <a:lnTo>
                    <a:pt x="0" y="5117083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6944868" y="0"/>
                  </a:lnTo>
                  <a:lnTo>
                    <a:pt x="6944868" y="515550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2247" y="1039462"/>
              <a:ext cx="3340100" cy="1134110"/>
            </a:xfrm>
            <a:custGeom>
              <a:avLst/>
              <a:gdLst/>
              <a:ahLst/>
              <a:cxnLst/>
              <a:rect l="l" t="t" r="r" b="b"/>
              <a:pathLst>
                <a:path w="3340100" h="1134110">
                  <a:moveTo>
                    <a:pt x="3301142" y="1133855"/>
                  </a:moveTo>
                  <a:lnTo>
                    <a:pt x="38417" y="1133855"/>
                  </a:lnTo>
                  <a:lnTo>
                    <a:pt x="32767" y="1132731"/>
                  </a:lnTo>
                  <a:lnTo>
                    <a:pt x="1123" y="1101087"/>
                  </a:lnTo>
                  <a:lnTo>
                    <a:pt x="0" y="1095438"/>
                  </a:lnTo>
                  <a:lnTo>
                    <a:pt x="0" y="1089564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3301142" y="0"/>
                  </a:lnTo>
                  <a:lnTo>
                    <a:pt x="3333940" y="21915"/>
                  </a:lnTo>
                  <a:lnTo>
                    <a:pt x="3339559" y="38417"/>
                  </a:lnTo>
                  <a:lnTo>
                    <a:pt x="3339559" y="1095438"/>
                  </a:lnTo>
                  <a:lnTo>
                    <a:pt x="3317644" y="1128236"/>
                  </a:lnTo>
                  <a:lnTo>
                    <a:pt x="3306791" y="1132731"/>
                  </a:lnTo>
                  <a:lnTo>
                    <a:pt x="3301142" y="1133855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00429" y="1708848"/>
            <a:ext cx="6635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Happy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90389" y="1039462"/>
            <a:ext cx="3340100" cy="1134110"/>
          </a:xfrm>
          <a:custGeom>
            <a:avLst/>
            <a:gdLst/>
            <a:ahLst/>
            <a:cxnLst/>
            <a:rect l="l" t="t" r="r" b="b"/>
            <a:pathLst>
              <a:path w="3340100" h="1134110">
                <a:moveTo>
                  <a:pt x="3301142" y="1133855"/>
                </a:moveTo>
                <a:lnTo>
                  <a:pt x="38417" y="1133855"/>
                </a:lnTo>
                <a:lnTo>
                  <a:pt x="32768" y="1132731"/>
                </a:lnTo>
                <a:lnTo>
                  <a:pt x="1123" y="1101087"/>
                </a:lnTo>
                <a:lnTo>
                  <a:pt x="0" y="1095438"/>
                </a:lnTo>
                <a:lnTo>
                  <a:pt x="0" y="1089564"/>
                </a:lnTo>
                <a:lnTo>
                  <a:pt x="0" y="38417"/>
                </a:lnTo>
                <a:lnTo>
                  <a:pt x="21914" y="5619"/>
                </a:lnTo>
                <a:lnTo>
                  <a:pt x="38417" y="0"/>
                </a:lnTo>
                <a:lnTo>
                  <a:pt x="3301142" y="0"/>
                </a:lnTo>
                <a:lnTo>
                  <a:pt x="3333940" y="21915"/>
                </a:lnTo>
                <a:lnTo>
                  <a:pt x="3339560" y="38417"/>
                </a:lnTo>
                <a:lnTo>
                  <a:pt x="3339560" y="1095438"/>
                </a:lnTo>
                <a:lnTo>
                  <a:pt x="3317644" y="1128236"/>
                </a:lnTo>
                <a:lnTo>
                  <a:pt x="3306791" y="1132731"/>
                </a:lnTo>
                <a:lnTo>
                  <a:pt x="3301142" y="1133855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68090" y="1708848"/>
            <a:ext cx="3841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25" dirty="0">
                <a:solidFill>
                  <a:srgbClr val="202024"/>
                </a:solidFill>
                <a:latin typeface="Times New Roman"/>
                <a:cs typeface="Times New Roman"/>
              </a:rPr>
              <a:t>Sad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62247" y="2261901"/>
            <a:ext cx="3340100" cy="1134110"/>
          </a:xfrm>
          <a:custGeom>
            <a:avLst/>
            <a:gdLst/>
            <a:ahLst/>
            <a:cxnLst/>
            <a:rect l="l" t="t" r="r" b="b"/>
            <a:pathLst>
              <a:path w="3340100" h="1134110">
                <a:moveTo>
                  <a:pt x="3301142" y="1133855"/>
                </a:moveTo>
                <a:lnTo>
                  <a:pt x="38417" y="1133855"/>
                </a:lnTo>
                <a:lnTo>
                  <a:pt x="32767" y="1132732"/>
                </a:lnTo>
                <a:lnTo>
                  <a:pt x="1123" y="1101087"/>
                </a:lnTo>
                <a:lnTo>
                  <a:pt x="0" y="1095437"/>
                </a:lnTo>
                <a:lnTo>
                  <a:pt x="0" y="108956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301142" y="0"/>
                </a:lnTo>
                <a:lnTo>
                  <a:pt x="3333940" y="21915"/>
                </a:lnTo>
                <a:lnTo>
                  <a:pt x="3339559" y="38417"/>
                </a:lnTo>
                <a:lnTo>
                  <a:pt x="3339559" y="1095437"/>
                </a:lnTo>
                <a:lnTo>
                  <a:pt x="3317644" y="1128236"/>
                </a:lnTo>
                <a:lnTo>
                  <a:pt x="3306791" y="1132732"/>
                </a:lnTo>
                <a:lnTo>
                  <a:pt x="3301142" y="1133855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13717" y="2931286"/>
            <a:ext cx="63690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Angry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90389" y="2261901"/>
            <a:ext cx="3340100" cy="1134110"/>
          </a:xfrm>
          <a:custGeom>
            <a:avLst/>
            <a:gdLst/>
            <a:ahLst/>
            <a:cxnLst/>
            <a:rect l="l" t="t" r="r" b="b"/>
            <a:pathLst>
              <a:path w="3340100" h="1134110">
                <a:moveTo>
                  <a:pt x="3301142" y="1133855"/>
                </a:moveTo>
                <a:lnTo>
                  <a:pt x="38417" y="1133855"/>
                </a:lnTo>
                <a:lnTo>
                  <a:pt x="32768" y="1132732"/>
                </a:lnTo>
                <a:lnTo>
                  <a:pt x="1123" y="1101087"/>
                </a:lnTo>
                <a:lnTo>
                  <a:pt x="0" y="1095437"/>
                </a:lnTo>
                <a:lnTo>
                  <a:pt x="0" y="1089564"/>
                </a:lnTo>
                <a:lnTo>
                  <a:pt x="0" y="38417"/>
                </a:lnTo>
                <a:lnTo>
                  <a:pt x="21914" y="5618"/>
                </a:lnTo>
                <a:lnTo>
                  <a:pt x="38417" y="0"/>
                </a:lnTo>
                <a:lnTo>
                  <a:pt x="3301142" y="0"/>
                </a:lnTo>
                <a:lnTo>
                  <a:pt x="3333940" y="21915"/>
                </a:lnTo>
                <a:lnTo>
                  <a:pt x="3339560" y="38417"/>
                </a:lnTo>
                <a:lnTo>
                  <a:pt x="3339560" y="1095437"/>
                </a:lnTo>
                <a:lnTo>
                  <a:pt x="3317644" y="1128236"/>
                </a:lnTo>
                <a:lnTo>
                  <a:pt x="3306791" y="1132732"/>
                </a:lnTo>
                <a:lnTo>
                  <a:pt x="3301142" y="1133855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34871" y="2931286"/>
            <a:ext cx="45085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20" dirty="0">
                <a:solidFill>
                  <a:srgbClr val="202024"/>
                </a:solidFill>
                <a:latin typeface="Times New Roman"/>
                <a:cs typeface="Times New Roman"/>
              </a:rPr>
              <a:t>Fear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62247" y="3484340"/>
            <a:ext cx="3340100" cy="1134110"/>
          </a:xfrm>
          <a:custGeom>
            <a:avLst/>
            <a:gdLst/>
            <a:ahLst/>
            <a:cxnLst/>
            <a:rect l="l" t="t" r="r" b="b"/>
            <a:pathLst>
              <a:path w="3340100" h="1134110">
                <a:moveTo>
                  <a:pt x="3301142" y="1133855"/>
                </a:moveTo>
                <a:lnTo>
                  <a:pt x="38417" y="1133855"/>
                </a:lnTo>
                <a:lnTo>
                  <a:pt x="32767" y="1132731"/>
                </a:lnTo>
                <a:lnTo>
                  <a:pt x="1123" y="1101087"/>
                </a:lnTo>
                <a:lnTo>
                  <a:pt x="0" y="1095437"/>
                </a:lnTo>
                <a:lnTo>
                  <a:pt x="0" y="108956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301142" y="0"/>
                </a:lnTo>
                <a:lnTo>
                  <a:pt x="3333940" y="21914"/>
                </a:lnTo>
                <a:lnTo>
                  <a:pt x="3339559" y="38417"/>
                </a:lnTo>
                <a:lnTo>
                  <a:pt x="3339559" y="1095437"/>
                </a:lnTo>
                <a:lnTo>
                  <a:pt x="3317644" y="1128236"/>
                </a:lnTo>
                <a:lnTo>
                  <a:pt x="3306791" y="1132731"/>
                </a:lnTo>
                <a:lnTo>
                  <a:pt x="3301142" y="1133855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60706" y="4153725"/>
            <a:ext cx="74295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Neutral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90389" y="3484340"/>
            <a:ext cx="3340100" cy="1134110"/>
          </a:xfrm>
          <a:custGeom>
            <a:avLst/>
            <a:gdLst/>
            <a:ahLst/>
            <a:cxnLst/>
            <a:rect l="l" t="t" r="r" b="b"/>
            <a:pathLst>
              <a:path w="3340100" h="1134110">
                <a:moveTo>
                  <a:pt x="3301142" y="1133855"/>
                </a:moveTo>
                <a:lnTo>
                  <a:pt x="38417" y="1133855"/>
                </a:lnTo>
                <a:lnTo>
                  <a:pt x="32768" y="1132731"/>
                </a:lnTo>
                <a:lnTo>
                  <a:pt x="1123" y="1101087"/>
                </a:lnTo>
                <a:lnTo>
                  <a:pt x="0" y="1095437"/>
                </a:lnTo>
                <a:lnTo>
                  <a:pt x="0" y="1089564"/>
                </a:lnTo>
                <a:lnTo>
                  <a:pt x="0" y="38417"/>
                </a:lnTo>
                <a:lnTo>
                  <a:pt x="21914" y="5618"/>
                </a:lnTo>
                <a:lnTo>
                  <a:pt x="38417" y="0"/>
                </a:lnTo>
                <a:lnTo>
                  <a:pt x="3301142" y="0"/>
                </a:lnTo>
                <a:lnTo>
                  <a:pt x="3333940" y="21914"/>
                </a:lnTo>
                <a:lnTo>
                  <a:pt x="3339560" y="38417"/>
                </a:lnTo>
                <a:lnTo>
                  <a:pt x="3339560" y="1095437"/>
                </a:lnTo>
                <a:lnTo>
                  <a:pt x="3317644" y="1128236"/>
                </a:lnTo>
                <a:lnTo>
                  <a:pt x="3306791" y="1132731"/>
                </a:lnTo>
                <a:lnTo>
                  <a:pt x="3301142" y="1133855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1928" y="4153725"/>
            <a:ext cx="75692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Disgust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62247" y="4706778"/>
            <a:ext cx="3340100" cy="1125220"/>
          </a:xfrm>
          <a:custGeom>
            <a:avLst/>
            <a:gdLst/>
            <a:ahLst/>
            <a:cxnLst/>
            <a:rect l="l" t="t" r="r" b="b"/>
            <a:pathLst>
              <a:path w="3340100" h="1125220">
                <a:moveTo>
                  <a:pt x="3301142" y="1124997"/>
                </a:moveTo>
                <a:lnTo>
                  <a:pt x="38417" y="1124997"/>
                </a:lnTo>
                <a:lnTo>
                  <a:pt x="32767" y="1123873"/>
                </a:lnTo>
                <a:lnTo>
                  <a:pt x="1123" y="1092229"/>
                </a:lnTo>
                <a:lnTo>
                  <a:pt x="0" y="1086579"/>
                </a:lnTo>
                <a:lnTo>
                  <a:pt x="0" y="1080706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301142" y="0"/>
                </a:lnTo>
                <a:lnTo>
                  <a:pt x="3333940" y="21915"/>
                </a:lnTo>
                <a:lnTo>
                  <a:pt x="3339559" y="38417"/>
                </a:lnTo>
                <a:lnTo>
                  <a:pt x="3339559" y="1086579"/>
                </a:lnTo>
                <a:lnTo>
                  <a:pt x="3317644" y="1119378"/>
                </a:lnTo>
                <a:lnTo>
                  <a:pt x="3306791" y="1123873"/>
                </a:lnTo>
                <a:lnTo>
                  <a:pt x="3301142" y="1124997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20705" y="5367305"/>
            <a:ext cx="82296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10" dirty="0">
                <a:solidFill>
                  <a:srgbClr val="202024"/>
                </a:solidFill>
                <a:latin typeface="Times New Roman"/>
                <a:cs typeface="Times New Roman"/>
              </a:rPr>
              <a:t>Surprise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4299" y="6305549"/>
            <a:ext cx="371475" cy="247650"/>
          </a:xfrm>
          <a:custGeom>
            <a:avLst/>
            <a:gdLst/>
            <a:ahLst/>
            <a:cxnLst/>
            <a:rect l="l" t="t" r="r" b="b"/>
            <a:pathLst>
              <a:path w="371475" h="247650">
                <a:moveTo>
                  <a:pt x="371474" y="247649"/>
                </a:moveTo>
                <a:lnTo>
                  <a:pt x="0" y="247649"/>
                </a:lnTo>
                <a:lnTo>
                  <a:pt x="0" y="0"/>
                </a:lnTo>
                <a:lnTo>
                  <a:pt x="371474" y="0"/>
                </a:lnTo>
                <a:lnTo>
                  <a:pt x="37147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4514" y="6204712"/>
            <a:ext cx="24409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Emotion</a:t>
            </a:r>
            <a:r>
              <a:rPr sz="1350" spc="10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Recognition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from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1A73E7"/>
                </a:solidFill>
                <a:latin typeface="Times New Roman"/>
                <a:cs typeface="Times New Roman"/>
              </a:rPr>
              <a:t>Speech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71422" y="6136592"/>
            <a:ext cx="184427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lang="en-US" sz="1350" dirty="0">
                <a:solidFill>
                  <a:srgbClr val="1A73E7"/>
                </a:solidFill>
                <a:latin typeface="Times New Roman"/>
                <a:cs typeface="Times New Roman"/>
              </a:rPr>
              <a:t>Muzamal, Faraz, Ans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195330"/>
            <a:ext cx="4355506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74750">
              <a:lnSpc>
                <a:spcPct val="100000"/>
              </a:lnSpc>
              <a:spcBef>
                <a:spcPts val="130"/>
              </a:spcBef>
            </a:pPr>
            <a:r>
              <a:rPr sz="3500" spc="-10" dirty="0"/>
              <a:t>Methodology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0565" y="959498"/>
            <a:ext cx="10648951" cy="5164455"/>
            <a:chOff x="400049" y="862298"/>
            <a:chExt cx="10648951" cy="5164455"/>
          </a:xfrm>
        </p:grpSpPr>
        <p:sp>
          <p:nvSpPr>
            <p:cNvPr id="4" name="object 4"/>
            <p:cNvSpPr/>
            <p:nvPr/>
          </p:nvSpPr>
          <p:spPr>
            <a:xfrm>
              <a:off x="400049" y="862298"/>
              <a:ext cx="10629900" cy="5164455"/>
            </a:xfrm>
            <a:custGeom>
              <a:avLst/>
              <a:gdLst/>
              <a:ahLst/>
              <a:cxnLst/>
              <a:rect l="l" t="t" r="r" b="b"/>
              <a:pathLst>
                <a:path w="10629900" h="5164455">
                  <a:moveTo>
                    <a:pt x="0" y="44291"/>
                  </a:moveTo>
                  <a:lnTo>
                    <a:pt x="0" y="0"/>
                  </a:lnTo>
                  <a:lnTo>
                    <a:pt x="44291" y="0"/>
                  </a:lnTo>
                  <a:lnTo>
                    <a:pt x="35454" y="810"/>
                  </a:lnTo>
                  <a:lnTo>
                    <a:pt x="27288" y="3243"/>
                  </a:lnTo>
                  <a:lnTo>
                    <a:pt x="810" y="35454"/>
                  </a:lnTo>
                  <a:lnTo>
                    <a:pt x="0" y="44291"/>
                  </a:lnTo>
                  <a:close/>
                </a:path>
                <a:path w="10629900" h="5164455">
                  <a:moveTo>
                    <a:pt x="10629899" y="44291"/>
                  </a:moveTo>
                  <a:lnTo>
                    <a:pt x="10610104" y="7297"/>
                  </a:lnTo>
                  <a:lnTo>
                    <a:pt x="10585608" y="0"/>
                  </a:lnTo>
                  <a:lnTo>
                    <a:pt x="10629899" y="0"/>
                  </a:lnTo>
                  <a:lnTo>
                    <a:pt x="10629899" y="44291"/>
                  </a:lnTo>
                  <a:close/>
                </a:path>
                <a:path w="10629900" h="5164455">
                  <a:moveTo>
                    <a:pt x="10629899" y="5164359"/>
                  </a:moveTo>
                  <a:lnTo>
                    <a:pt x="10585608" y="5164359"/>
                  </a:lnTo>
                  <a:lnTo>
                    <a:pt x="10594445" y="5163548"/>
                  </a:lnTo>
                  <a:lnTo>
                    <a:pt x="10602610" y="5161116"/>
                  </a:lnTo>
                  <a:lnTo>
                    <a:pt x="10629088" y="5128905"/>
                  </a:lnTo>
                  <a:lnTo>
                    <a:pt x="10629899" y="5120068"/>
                  </a:lnTo>
                  <a:lnTo>
                    <a:pt x="10629899" y="5164359"/>
                  </a:lnTo>
                  <a:close/>
                </a:path>
                <a:path w="10629900" h="5164455">
                  <a:moveTo>
                    <a:pt x="44291" y="5164359"/>
                  </a:moveTo>
                  <a:lnTo>
                    <a:pt x="0" y="5164359"/>
                  </a:lnTo>
                  <a:lnTo>
                    <a:pt x="0" y="5120068"/>
                  </a:lnTo>
                  <a:lnTo>
                    <a:pt x="810" y="5128905"/>
                  </a:lnTo>
                  <a:lnTo>
                    <a:pt x="3243" y="5137070"/>
                  </a:lnTo>
                  <a:lnTo>
                    <a:pt x="35454" y="5163548"/>
                  </a:lnTo>
                  <a:lnTo>
                    <a:pt x="44291" y="5164359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100" y="862298"/>
              <a:ext cx="10629900" cy="5164455"/>
            </a:xfrm>
            <a:custGeom>
              <a:avLst/>
              <a:gdLst/>
              <a:ahLst/>
              <a:cxnLst/>
              <a:rect l="l" t="t" r="r" b="b"/>
              <a:pathLst>
                <a:path w="10629900" h="5164455">
                  <a:moveTo>
                    <a:pt x="10591481" y="5164359"/>
                  </a:moveTo>
                  <a:lnTo>
                    <a:pt x="38417" y="5164359"/>
                  </a:lnTo>
                  <a:lnTo>
                    <a:pt x="32768" y="5163235"/>
                  </a:lnTo>
                  <a:lnTo>
                    <a:pt x="1123" y="5131591"/>
                  </a:lnTo>
                  <a:lnTo>
                    <a:pt x="0" y="5125941"/>
                  </a:lnTo>
                  <a:lnTo>
                    <a:pt x="0" y="5120068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5125941"/>
                  </a:lnTo>
                  <a:lnTo>
                    <a:pt x="10607983" y="5158739"/>
                  </a:lnTo>
                  <a:lnTo>
                    <a:pt x="10597130" y="5163235"/>
                  </a:lnTo>
                  <a:lnTo>
                    <a:pt x="10591481" y="5164359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37239" y="1032370"/>
            <a:ext cx="2113892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A3C90"/>
                </a:solidFill>
                <a:latin typeface="Times New Roman"/>
                <a:cs typeface="Times New Roman"/>
              </a:rPr>
              <a:t>Data</a:t>
            </a:r>
            <a:r>
              <a:rPr sz="2000" spc="35" dirty="0">
                <a:solidFill>
                  <a:srgbClr val="0A3C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3C90"/>
                </a:solidFill>
                <a:latin typeface="Times New Roman"/>
                <a:cs typeface="Times New Roman"/>
              </a:rPr>
              <a:t>Collection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7239" y="1372233"/>
            <a:ext cx="227796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02024"/>
                </a:solidFill>
                <a:latin typeface="Times New Roman"/>
                <a:cs typeface="Times New Roman"/>
              </a:rPr>
              <a:t>TESS dataset (~2,800 audio </a:t>
            </a:r>
            <a:r>
              <a:rPr spc="-10" dirty="0">
                <a:solidFill>
                  <a:srgbClr val="202024"/>
                </a:solidFill>
                <a:latin typeface="Times New Roman"/>
                <a:cs typeface="Times New Roman"/>
              </a:rPr>
              <a:t>samples)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599" y="2293492"/>
            <a:ext cx="831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599" y="3303333"/>
            <a:ext cx="831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5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599" y="4313173"/>
            <a:ext cx="8318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90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8775" y="1914033"/>
            <a:ext cx="1134745" cy="102592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4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solidFill>
                  <a:srgbClr val="0A3C90"/>
                </a:solidFill>
                <a:latin typeface="Times New Roman"/>
                <a:cs typeface="Times New Roman"/>
              </a:rPr>
              <a:t>Feature</a:t>
            </a:r>
            <a:r>
              <a:rPr sz="2000" spc="30" dirty="0">
                <a:solidFill>
                  <a:srgbClr val="0A3C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3C90"/>
                </a:solidFill>
                <a:latin typeface="Times New Roman"/>
                <a:cs typeface="Times New Roman"/>
              </a:rPr>
              <a:t>Extraction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7239" y="3187362"/>
            <a:ext cx="187966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40 MFCC coefficients per file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8775" y="3876194"/>
            <a:ext cx="960755" cy="102592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4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solidFill>
                  <a:srgbClr val="0A3C90"/>
                </a:solidFill>
                <a:latin typeface="Times New Roman"/>
                <a:cs typeface="Times New Roman"/>
              </a:rPr>
              <a:t>Model</a:t>
            </a:r>
            <a:r>
              <a:rPr sz="2000" spc="15" dirty="0">
                <a:solidFill>
                  <a:srgbClr val="0A3C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3C90"/>
                </a:solidFill>
                <a:latin typeface="Times New Roman"/>
                <a:cs typeface="Times New Roman"/>
              </a:rPr>
              <a:t>Training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5026" y="5074729"/>
            <a:ext cx="140462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202024"/>
                </a:solidFill>
                <a:latin typeface="Times New Roman"/>
                <a:cs typeface="Times New Roman"/>
              </a:rPr>
              <a:t>CNN</a:t>
            </a:r>
            <a:r>
              <a:rPr lang="en-US" spc="-20" dirty="0">
                <a:solidFill>
                  <a:srgbClr val="202024"/>
                </a:solidFill>
                <a:latin typeface="Times New Roman"/>
                <a:cs typeface="Times New Roman"/>
              </a:rPr>
              <a:t>(</a:t>
            </a:r>
            <a:r>
              <a:rPr lang="en-US" dirty="0"/>
              <a:t>Three Conv1D layers with dropout)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299" y="6305549"/>
            <a:ext cx="371475" cy="247650"/>
          </a:xfrm>
          <a:custGeom>
            <a:avLst/>
            <a:gdLst/>
            <a:ahLst/>
            <a:cxnLst/>
            <a:rect l="l" t="t" r="r" b="b"/>
            <a:pathLst>
              <a:path w="371475" h="247650">
                <a:moveTo>
                  <a:pt x="371474" y="247649"/>
                </a:moveTo>
                <a:lnTo>
                  <a:pt x="0" y="247649"/>
                </a:lnTo>
                <a:lnTo>
                  <a:pt x="0" y="0"/>
                </a:lnTo>
                <a:lnTo>
                  <a:pt x="371474" y="0"/>
                </a:lnTo>
                <a:lnTo>
                  <a:pt x="37147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4514" y="6204712"/>
            <a:ext cx="24409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Emotion</a:t>
            </a:r>
            <a:r>
              <a:rPr sz="1350" spc="10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Recognition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from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1A73E7"/>
                </a:solidFill>
                <a:latin typeface="Times New Roman"/>
                <a:cs typeface="Times New Roman"/>
              </a:rPr>
              <a:t>Speech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3577" y="6136592"/>
            <a:ext cx="175259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lang="en-US" sz="1350" dirty="0">
                <a:solidFill>
                  <a:srgbClr val="1A73E7"/>
                </a:solidFill>
                <a:latin typeface="Times New Roman"/>
                <a:cs typeface="Times New Roman"/>
              </a:rPr>
              <a:t>Muzamal, Faraz, Ans</a:t>
            </a:r>
            <a:endParaRPr lang="en-US" sz="135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247" y="146228"/>
            <a:ext cx="4355506" cy="761009"/>
          </a:xfrm>
          <a:prstGeom prst="rect">
            <a:avLst/>
          </a:prstGeom>
        </p:spPr>
        <p:txBody>
          <a:bodyPr vert="horz" wrap="square" lIns="0" tIns="220249" rIns="0" bIns="0" rtlCol="0">
            <a:spAutoFit/>
          </a:bodyPr>
          <a:lstStyle/>
          <a:p>
            <a:pPr marL="735965">
              <a:lnSpc>
                <a:spcPct val="100000"/>
              </a:lnSpc>
              <a:spcBef>
                <a:spcPts val="130"/>
              </a:spcBef>
            </a:pPr>
            <a:r>
              <a:rPr sz="3500" dirty="0"/>
              <a:t>Model</a:t>
            </a:r>
            <a:r>
              <a:rPr sz="3500" spc="80" dirty="0"/>
              <a:t> </a:t>
            </a:r>
            <a:r>
              <a:rPr sz="3500" spc="-10" dirty="0"/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269777"/>
            <a:ext cx="3656965" cy="4349750"/>
            <a:chOff x="400049" y="1269777"/>
            <a:chExt cx="3656965" cy="4349750"/>
          </a:xfrm>
        </p:grpSpPr>
        <p:sp>
          <p:nvSpPr>
            <p:cNvPr id="4" name="object 4"/>
            <p:cNvSpPr/>
            <p:nvPr/>
          </p:nvSpPr>
          <p:spPr>
            <a:xfrm>
              <a:off x="400049" y="1269777"/>
              <a:ext cx="3656965" cy="4349750"/>
            </a:xfrm>
            <a:custGeom>
              <a:avLst/>
              <a:gdLst/>
              <a:ahLst/>
              <a:cxnLst/>
              <a:rect l="l" t="t" r="r" b="b"/>
              <a:pathLst>
                <a:path w="3656965" h="4349750">
                  <a:moveTo>
                    <a:pt x="0" y="44291"/>
                  </a:moveTo>
                  <a:lnTo>
                    <a:pt x="0" y="0"/>
                  </a:lnTo>
                  <a:lnTo>
                    <a:pt x="44291" y="0"/>
                  </a:lnTo>
                  <a:lnTo>
                    <a:pt x="35454" y="810"/>
                  </a:lnTo>
                  <a:lnTo>
                    <a:pt x="27288" y="3243"/>
                  </a:lnTo>
                  <a:lnTo>
                    <a:pt x="810" y="35454"/>
                  </a:lnTo>
                  <a:lnTo>
                    <a:pt x="0" y="44291"/>
                  </a:lnTo>
                  <a:close/>
                </a:path>
                <a:path w="3656965" h="4349750">
                  <a:moveTo>
                    <a:pt x="3656837" y="4349400"/>
                  </a:moveTo>
                  <a:lnTo>
                    <a:pt x="3463575" y="4349400"/>
                  </a:lnTo>
                  <a:lnTo>
                    <a:pt x="3472412" y="4348589"/>
                  </a:lnTo>
                  <a:lnTo>
                    <a:pt x="3480577" y="4346157"/>
                  </a:lnTo>
                  <a:lnTo>
                    <a:pt x="3507055" y="4313946"/>
                  </a:lnTo>
                  <a:lnTo>
                    <a:pt x="3507866" y="4305109"/>
                  </a:lnTo>
                  <a:lnTo>
                    <a:pt x="3507866" y="44291"/>
                  </a:lnTo>
                  <a:lnTo>
                    <a:pt x="3488071" y="7297"/>
                  </a:lnTo>
                  <a:lnTo>
                    <a:pt x="3463575" y="0"/>
                  </a:lnTo>
                  <a:lnTo>
                    <a:pt x="3656837" y="0"/>
                  </a:lnTo>
                  <a:lnTo>
                    <a:pt x="3656837" y="4349400"/>
                  </a:lnTo>
                  <a:close/>
                </a:path>
                <a:path w="3656965" h="4349750">
                  <a:moveTo>
                    <a:pt x="44291" y="4349400"/>
                  </a:moveTo>
                  <a:lnTo>
                    <a:pt x="0" y="4349400"/>
                  </a:lnTo>
                  <a:lnTo>
                    <a:pt x="0" y="4305109"/>
                  </a:lnTo>
                  <a:lnTo>
                    <a:pt x="810" y="4313946"/>
                  </a:lnTo>
                  <a:lnTo>
                    <a:pt x="3243" y="4322112"/>
                  </a:lnTo>
                  <a:lnTo>
                    <a:pt x="35454" y="4348589"/>
                  </a:lnTo>
                  <a:lnTo>
                    <a:pt x="44291" y="4349400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269777"/>
              <a:ext cx="3508375" cy="4349750"/>
            </a:xfrm>
            <a:custGeom>
              <a:avLst/>
              <a:gdLst/>
              <a:ahLst/>
              <a:cxnLst/>
              <a:rect l="l" t="t" r="r" b="b"/>
              <a:pathLst>
                <a:path w="3508375" h="4349750">
                  <a:moveTo>
                    <a:pt x="3469448" y="4349400"/>
                  </a:moveTo>
                  <a:lnTo>
                    <a:pt x="38417" y="4349400"/>
                  </a:lnTo>
                  <a:lnTo>
                    <a:pt x="32768" y="4348276"/>
                  </a:lnTo>
                  <a:lnTo>
                    <a:pt x="1123" y="4316631"/>
                  </a:lnTo>
                  <a:lnTo>
                    <a:pt x="0" y="4310982"/>
                  </a:lnTo>
                  <a:lnTo>
                    <a:pt x="0" y="4305109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3469448" y="0"/>
                  </a:lnTo>
                  <a:lnTo>
                    <a:pt x="3502247" y="21915"/>
                  </a:lnTo>
                  <a:lnTo>
                    <a:pt x="3507866" y="38417"/>
                  </a:lnTo>
                  <a:lnTo>
                    <a:pt x="3507866" y="4310982"/>
                  </a:lnTo>
                  <a:lnTo>
                    <a:pt x="3485951" y="4343780"/>
                  </a:lnTo>
                  <a:lnTo>
                    <a:pt x="3475098" y="4348276"/>
                  </a:lnTo>
                  <a:lnTo>
                    <a:pt x="3469448" y="434940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1579816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2226468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2873120"/>
              <a:ext cx="70866" cy="7086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4688" y="1395266"/>
            <a:ext cx="3118485" cy="3439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835" marR="107314">
              <a:lnSpc>
                <a:spcPct val="110300"/>
              </a:lnSpc>
              <a:spcBef>
                <a:spcPts val="100"/>
              </a:spcBef>
            </a:pPr>
            <a:r>
              <a:rPr lang="en-US" sz="1950" dirty="0">
                <a:solidFill>
                  <a:srgbClr val="202024"/>
                </a:solidFill>
                <a:latin typeface="Times New Roman"/>
                <a:cs typeface="Times New Roman"/>
              </a:rPr>
              <a:t>Decision Tree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: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63.80% accuracy</a:t>
            </a:r>
            <a:endParaRPr sz="1950" dirty="0">
              <a:latin typeface="Times New Roman"/>
              <a:cs typeface="Times New Roman"/>
            </a:endParaRPr>
          </a:p>
          <a:p>
            <a:pPr marL="584835" marR="36830">
              <a:lnSpc>
                <a:spcPct val="107300"/>
              </a:lnSpc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Support</a:t>
            </a:r>
            <a:r>
              <a:rPr sz="1950" spc="-8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202024"/>
                </a:solidFill>
                <a:latin typeface="Times New Roman"/>
                <a:cs typeface="Times New Roman"/>
              </a:rPr>
              <a:t>Vector</a:t>
            </a:r>
            <a:r>
              <a:rPr sz="1950" spc="-4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Machine: </a:t>
            </a:r>
            <a:r>
              <a:rPr lang="en-US" sz="1950" dirty="0">
                <a:solidFill>
                  <a:srgbClr val="202024"/>
                </a:solidFill>
                <a:latin typeface="Times New Roman"/>
                <a:cs typeface="Times New Roman"/>
              </a:rPr>
              <a:t>82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%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accuracy</a:t>
            </a:r>
            <a:endParaRPr sz="1950" dirty="0">
              <a:latin typeface="Times New Roman"/>
              <a:cs typeface="Times New Roman"/>
            </a:endParaRPr>
          </a:p>
          <a:p>
            <a:pPr marL="584835" marR="128270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CNN Neural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Network: </a:t>
            </a:r>
            <a:r>
              <a:rPr lang="en-US"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85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%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accuracy</a:t>
            </a:r>
            <a:endParaRPr sz="195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0300"/>
              </a:lnSpc>
              <a:spcBef>
                <a:spcPts val="1325"/>
              </a:spcBef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The CNN model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significantly 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outperforms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traditional</a:t>
            </a:r>
            <a:endParaRPr sz="1950" dirty="0">
              <a:latin typeface="Times New Roman"/>
              <a:cs typeface="Times New Roman"/>
            </a:endParaRPr>
          </a:p>
          <a:p>
            <a:pPr marL="113030" marR="105410" algn="ctr">
              <a:lnSpc>
                <a:spcPts val="2580"/>
              </a:lnSpc>
              <a:spcBef>
                <a:spcPts val="30"/>
              </a:spcBef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machine learning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approaches 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for this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task.</a:t>
            </a:r>
            <a:endParaRPr sz="195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34967" y="1269777"/>
            <a:ext cx="7095490" cy="4349750"/>
            <a:chOff x="3934967" y="1269777"/>
            <a:chExt cx="7095490" cy="4349750"/>
          </a:xfrm>
        </p:grpSpPr>
        <p:sp>
          <p:nvSpPr>
            <p:cNvPr id="11" name="object 11"/>
            <p:cNvSpPr/>
            <p:nvPr/>
          </p:nvSpPr>
          <p:spPr>
            <a:xfrm>
              <a:off x="3934967" y="1269777"/>
              <a:ext cx="194945" cy="4349750"/>
            </a:xfrm>
            <a:custGeom>
              <a:avLst/>
              <a:gdLst/>
              <a:ahLst/>
              <a:cxnLst/>
              <a:rect l="l" t="t" r="r" b="b"/>
              <a:pathLst>
                <a:path w="194945" h="4349750">
                  <a:moveTo>
                    <a:pt x="194405" y="4349400"/>
                  </a:moveTo>
                  <a:lnTo>
                    <a:pt x="0" y="4349400"/>
                  </a:lnTo>
                  <a:lnTo>
                    <a:pt x="0" y="0"/>
                  </a:lnTo>
                  <a:lnTo>
                    <a:pt x="194405" y="0"/>
                  </a:lnTo>
                  <a:lnTo>
                    <a:pt x="185567" y="810"/>
                  </a:lnTo>
                  <a:lnTo>
                    <a:pt x="177402" y="3243"/>
                  </a:lnTo>
                  <a:lnTo>
                    <a:pt x="150924" y="35454"/>
                  </a:lnTo>
                  <a:lnTo>
                    <a:pt x="150113" y="44291"/>
                  </a:lnTo>
                  <a:lnTo>
                    <a:pt x="150113" y="4305109"/>
                  </a:lnTo>
                  <a:lnTo>
                    <a:pt x="169908" y="4342103"/>
                  </a:lnTo>
                  <a:lnTo>
                    <a:pt x="185567" y="4348589"/>
                  </a:lnTo>
                  <a:lnTo>
                    <a:pt x="194405" y="4349400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5081" y="1269777"/>
              <a:ext cx="6944995" cy="4349750"/>
            </a:xfrm>
            <a:custGeom>
              <a:avLst/>
              <a:gdLst/>
              <a:ahLst/>
              <a:cxnLst/>
              <a:rect l="l" t="t" r="r" b="b"/>
              <a:pathLst>
                <a:path w="6944995" h="4349750">
                  <a:moveTo>
                    <a:pt x="6944868" y="4349400"/>
                  </a:moveTo>
                  <a:lnTo>
                    <a:pt x="38417" y="4349400"/>
                  </a:lnTo>
                  <a:lnTo>
                    <a:pt x="32767" y="4348276"/>
                  </a:lnTo>
                  <a:lnTo>
                    <a:pt x="1123" y="4316631"/>
                  </a:lnTo>
                  <a:lnTo>
                    <a:pt x="0" y="4310982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6944868" y="0"/>
                  </a:lnTo>
                  <a:lnTo>
                    <a:pt x="6944868" y="434940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50829" y="2589656"/>
              <a:ext cx="2082164" cy="1692275"/>
            </a:xfrm>
            <a:custGeom>
              <a:avLst/>
              <a:gdLst/>
              <a:ahLst/>
              <a:cxnLst/>
              <a:rect l="l" t="t" r="r" b="b"/>
              <a:pathLst>
                <a:path w="2082164" h="1692275">
                  <a:moveTo>
                    <a:pt x="2081689" y="1691925"/>
                  </a:moveTo>
                  <a:lnTo>
                    <a:pt x="0" y="1691925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2043271" y="0"/>
                  </a:lnTo>
                  <a:lnTo>
                    <a:pt x="2076069" y="21915"/>
                  </a:lnTo>
                  <a:lnTo>
                    <a:pt x="2081689" y="1691925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36408" y="2568098"/>
            <a:ext cx="70802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lang="en-US"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09683" y="2474499"/>
            <a:ext cx="2073275" cy="1807210"/>
          </a:xfrm>
          <a:custGeom>
            <a:avLst/>
            <a:gdLst/>
            <a:ahLst/>
            <a:cxnLst/>
            <a:rect l="l" t="t" r="r" b="b"/>
            <a:pathLst>
              <a:path w="2073275" h="1807210">
                <a:moveTo>
                  <a:pt x="2072830" y="1807083"/>
                </a:moveTo>
                <a:lnTo>
                  <a:pt x="0" y="1807083"/>
                </a:lnTo>
                <a:lnTo>
                  <a:pt x="0" y="38417"/>
                </a:lnTo>
                <a:lnTo>
                  <a:pt x="21914" y="5618"/>
                </a:lnTo>
                <a:lnTo>
                  <a:pt x="38416" y="0"/>
                </a:lnTo>
                <a:lnTo>
                  <a:pt x="2034412" y="0"/>
                </a:lnTo>
                <a:lnTo>
                  <a:pt x="2067210" y="21915"/>
                </a:lnTo>
                <a:lnTo>
                  <a:pt x="2072830" y="1807083"/>
                </a:lnTo>
                <a:close/>
              </a:path>
            </a:pathLst>
          </a:custGeom>
          <a:solidFill>
            <a:srgbClr val="41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2355" y="2452941"/>
            <a:ext cx="70802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82</a:t>
            </a: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59678" y="1863280"/>
            <a:ext cx="2082164" cy="2418715"/>
          </a:xfrm>
          <a:custGeom>
            <a:avLst/>
            <a:gdLst/>
            <a:ahLst/>
            <a:cxnLst/>
            <a:rect l="l" t="t" r="r" b="b"/>
            <a:pathLst>
              <a:path w="2082165" h="2418715">
                <a:moveTo>
                  <a:pt x="2081689" y="2418302"/>
                </a:moveTo>
                <a:lnTo>
                  <a:pt x="0" y="2418302"/>
                </a:lnTo>
                <a:lnTo>
                  <a:pt x="0" y="38417"/>
                </a:lnTo>
                <a:lnTo>
                  <a:pt x="21914" y="5618"/>
                </a:lnTo>
                <a:lnTo>
                  <a:pt x="38417" y="0"/>
                </a:lnTo>
                <a:lnTo>
                  <a:pt x="2043270" y="0"/>
                </a:lnTo>
                <a:lnTo>
                  <a:pt x="2076068" y="21915"/>
                </a:lnTo>
                <a:lnTo>
                  <a:pt x="2081689" y="2418302"/>
                </a:lnTo>
                <a:close/>
              </a:path>
            </a:pathLst>
          </a:custGeom>
          <a:solidFill>
            <a:srgbClr val="0A3C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41314" y="1841722"/>
            <a:ext cx="52197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r>
              <a:rPr sz="19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9938" y="4352150"/>
            <a:ext cx="1090930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350" dirty="0">
                <a:solidFill>
                  <a:srgbClr val="202024"/>
                </a:solidFill>
                <a:latin typeface="Times New Roman"/>
                <a:cs typeface="Times New Roman"/>
              </a:rPr>
              <a:t>Decision Tree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46341" y="4352150"/>
            <a:ext cx="40195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solidFill>
                  <a:srgbClr val="202024"/>
                </a:solidFill>
                <a:latin typeface="Times New Roman"/>
                <a:cs typeface="Times New Roman"/>
              </a:rPr>
              <a:t>SVM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43599" y="4352150"/>
            <a:ext cx="48895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0" dirty="0">
                <a:solidFill>
                  <a:srgbClr val="202024"/>
                </a:solidFill>
                <a:latin typeface="Times New Roman"/>
                <a:cs typeface="Times New Roman"/>
              </a:rPr>
              <a:t>CNN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514" y="5982067"/>
            <a:ext cx="24409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Emotion</a:t>
            </a:r>
            <a:r>
              <a:rPr sz="1350" spc="10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Recognition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from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1A73E7"/>
                </a:solidFill>
                <a:latin typeface="Times New Roman"/>
                <a:cs typeface="Times New Roman"/>
              </a:rPr>
              <a:t>Speech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25000" y="6003234"/>
            <a:ext cx="1676400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1350" dirty="0">
                <a:solidFill>
                  <a:srgbClr val="1A73E7"/>
                </a:solidFill>
                <a:latin typeface="Times New Roman"/>
                <a:cs typeface="Times New Roman"/>
              </a:rPr>
              <a:t>Muzamal, Faraz, Ans</a:t>
            </a:r>
            <a:endParaRPr lang="en-US" sz="13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299" y="6305549"/>
            <a:ext cx="371475" cy="247650"/>
          </a:xfrm>
          <a:custGeom>
            <a:avLst/>
            <a:gdLst/>
            <a:ahLst/>
            <a:cxnLst/>
            <a:rect l="l" t="t" r="r" b="b"/>
            <a:pathLst>
              <a:path w="371475" h="247650">
                <a:moveTo>
                  <a:pt x="371474" y="247649"/>
                </a:moveTo>
                <a:lnTo>
                  <a:pt x="0" y="247649"/>
                </a:lnTo>
                <a:lnTo>
                  <a:pt x="0" y="0"/>
                </a:lnTo>
                <a:lnTo>
                  <a:pt x="371474" y="0"/>
                </a:lnTo>
                <a:lnTo>
                  <a:pt x="37147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9224" y="6330949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9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00049" y="880014"/>
            <a:ext cx="3656965" cy="5129530"/>
            <a:chOff x="400049" y="880014"/>
            <a:chExt cx="3656965" cy="5129530"/>
          </a:xfrm>
        </p:grpSpPr>
        <p:sp>
          <p:nvSpPr>
            <p:cNvPr id="4" name="object 4"/>
            <p:cNvSpPr/>
            <p:nvPr/>
          </p:nvSpPr>
          <p:spPr>
            <a:xfrm>
              <a:off x="400049" y="880014"/>
              <a:ext cx="3656965" cy="5129530"/>
            </a:xfrm>
            <a:custGeom>
              <a:avLst/>
              <a:gdLst/>
              <a:ahLst/>
              <a:cxnLst/>
              <a:rect l="l" t="t" r="r" b="b"/>
              <a:pathLst>
                <a:path w="3656965" h="5129530">
                  <a:moveTo>
                    <a:pt x="0" y="44291"/>
                  </a:moveTo>
                  <a:lnTo>
                    <a:pt x="0" y="0"/>
                  </a:lnTo>
                  <a:lnTo>
                    <a:pt x="44291" y="0"/>
                  </a:lnTo>
                  <a:lnTo>
                    <a:pt x="35454" y="810"/>
                  </a:lnTo>
                  <a:lnTo>
                    <a:pt x="27288" y="3243"/>
                  </a:lnTo>
                  <a:lnTo>
                    <a:pt x="810" y="35454"/>
                  </a:lnTo>
                  <a:lnTo>
                    <a:pt x="0" y="44291"/>
                  </a:lnTo>
                  <a:close/>
                </a:path>
                <a:path w="3656965" h="5129530">
                  <a:moveTo>
                    <a:pt x="3656837" y="5128926"/>
                  </a:moveTo>
                  <a:lnTo>
                    <a:pt x="3463575" y="5128926"/>
                  </a:lnTo>
                  <a:lnTo>
                    <a:pt x="3472412" y="5128115"/>
                  </a:lnTo>
                  <a:lnTo>
                    <a:pt x="3480577" y="5125683"/>
                  </a:lnTo>
                  <a:lnTo>
                    <a:pt x="3507055" y="5093472"/>
                  </a:lnTo>
                  <a:lnTo>
                    <a:pt x="3507866" y="5084635"/>
                  </a:lnTo>
                  <a:lnTo>
                    <a:pt x="3507866" y="44291"/>
                  </a:lnTo>
                  <a:lnTo>
                    <a:pt x="3488071" y="7297"/>
                  </a:lnTo>
                  <a:lnTo>
                    <a:pt x="3463575" y="0"/>
                  </a:lnTo>
                  <a:lnTo>
                    <a:pt x="3656837" y="0"/>
                  </a:lnTo>
                  <a:lnTo>
                    <a:pt x="3656837" y="5128926"/>
                  </a:lnTo>
                  <a:close/>
                </a:path>
                <a:path w="3656965" h="5129530">
                  <a:moveTo>
                    <a:pt x="44291" y="5128926"/>
                  </a:moveTo>
                  <a:lnTo>
                    <a:pt x="0" y="5128926"/>
                  </a:lnTo>
                  <a:lnTo>
                    <a:pt x="0" y="5084635"/>
                  </a:lnTo>
                  <a:lnTo>
                    <a:pt x="810" y="5093472"/>
                  </a:lnTo>
                  <a:lnTo>
                    <a:pt x="3243" y="5101637"/>
                  </a:lnTo>
                  <a:lnTo>
                    <a:pt x="35454" y="5128115"/>
                  </a:lnTo>
                  <a:lnTo>
                    <a:pt x="44291" y="5128926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1190053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1836705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2483357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3130009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3767803"/>
              <a:ext cx="70866" cy="70865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35000" y="635000"/>
            <a:ext cx="7620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/>
            </a:pPr>
            <a:r>
              <a:rPr dirty="0"/>
              <a:t>CNN Architecture</a:t>
            </a:r>
          </a:p>
          <a:p>
            <a:pPr algn="l">
              <a:defRPr sz="1600"/>
            </a:pPr>
            <a:r>
              <a:rPr dirty="0"/>
              <a:t>Input shape: (40, 1)</a:t>
            </a:r>
          </a:p>
          <a:p>
            <a:pPr algn="l">
              <a:defRPr sz="1600"/>
            </a:pPr>
            <a:r>
              <a:rPr dirty="0"/>
              <a:t>▼ Conv1D Layer (64 filters, </a:t>
            </a:r>
            <a:r>
              <a:rPr dirty="0" err="1"/>
              <a:t>kernel_size</a:t>
            </a:r>
            <a:r>
              <a:rPr dirty="0"/>
              <a:t>=5, padding='same')</a:t>
            </a:r>
          </a:p>
          <a:p>
            <a:pPr algn="l">
              <a:defRPr sz="1600"/>
            </a:pPr>
            <a:r>
              <a:rPr dirty="0"/>
              <a:t>▼ ReLU Activation</a:t>
            </a:r>
          </a:p>
          <a:p>
            <a:pPr algn="l">
              <a:defRPr sz="1600"/>
            </a:pPr>
            <a:r>
              <a:rPr dirty="0"/>
              <a:t>▼ Dropout (0.1)</a:t>
            </a:r>
          </a:p>
          <a:p>
            <a:pPr algn="l">
              <a:defRPr sz="1600"/>
            </a:pPr>
            <a:r>
              <a:rPr dirty="0"/>
              <a:t>▼ MaxPooling1D (</a:t>
            </a:r>
            <a:r>
              <a:rPr dirty="0" err="1"/>
              <a:t>pool_size</a:t>
            </a:r>
            <a:r>
              <a:rPr dirty="0"/>
              <a:t>=4)</a:t>
            </a:r>
          </a:p>
          <a:p>
            <a:pPr algn="l">
              <a:defRPr sz="1600"/>
            </a:pPr>
            <a:r>
              <a:rPr dirty="0"/>
              <a:t>▼ Conv1D Layer (128 filters, </a:t>
            </a:r>
            <a:r>
              <a:rPr dirty="0" err="1"/>
              <a:t>kernel_size</a:t>
            </a:r>
            <a:r>
              <a:rPr dirty="0"/>
              <a:t>=5, padding='same')</a:t>
            </a:r>
          </a:p>
          <a:p>
            <a:pPr algn="l">
              <a:defRPr sz="1600"/>
            </a:pPr>
            <a:r>
              <a:rPr dirty="0"/>
              <a:t>▼ ReLU Activation</a:t>
            </a:r>
          </a:p>
          <a:p>
            <a:pPr algn="l">
              <a:defRPr sz="1600"/>
            </a:pPr>
            <a:r>
              <a:rPr dirty="0"/>
              <a:t>▼ Dropout (0.1)</a:t>
            </a:r>
          </a:p>
          <a:p>
            <a:pPr algn="l">
              <a:defRPr sz="1600"/>
            </a:pPr>
            <a:r>
              <a:rPr dirty="0"/>
              <a:t>▼ MaxPooling1D (</a:t>
            </a:r>
            <a:r>
              <a:rPr dirty="0" err="1"/>
              <a:t>pool_size</a:t>
            </a:r>
            <a:r>
              <a:rPr dirty="0"/>
              <a:t>=4)</a:t>
            </a:r>
          </a:p>
          <a:p>
            <a:pPr algn="l">
              <a:defRPr sz="1600"/>
            </a:pPr>
            <a:r>
              <a:rPr dirty="0"/>
              <a:t>▼ Conv1D Layer (256 filters, </a:t>
            </a:r>
            <a:r>
              <a:rPr dirty="0" err="1"/>
              <a:t>kernel_size</a:t>
            </a:r>
            <a:r>
              <a:rPr dirty="0"/>
              <a:t>=5, padding='same')</a:t>
            </a:r>
          </a:p>
          <a:p>
            <a:pPr algn="l">
              <a:defRPr sz="1600"/>
            </a:pPr>
            <a:r>
              <a:rPr dirty="0"/>
              <a:t>▼ ReLU Activation</a:t>
            </a:r>
          </a:p>
          <a:p>
            <a:pPr algn="l">
              <a:defRPr sz="1600"/>
            </a:pPr>
            <a:r>
              <a:rPr dirty="0"/>
              <a:t>▼ Dropout (0.1)</a:t>
            </a:r>
          </a:p>
          <a:p>
            <a:pPr algn="l">
              <a:defRPr sz="1600"/>
            </a:pPr>
            <a:r>
              <a:rPr dirty="0"/>
              <a:t>▼ Flatten</a:t>
            </a:r>
          </a:p>
          <a:p>
            <a:pPr algn="l">
              <a:defRPr sz="1600"/>
            </a:pPr>
            <a:r>
              <a:rPr dirty="0"/>
              <a:t>▼ Dense Layer (8 units)</a:t>
            </a:r>
          </a:p>
          <a:p>
            <a:pPr algn="l">
              <a:defRPr sz="1600"/>
            </a:pPr>
            <a:r>
              <a:rPr dirty="0"/>
              <a:t>▼ </a:t>
            </a:r>
            <a:r>
              <a:rPr dirty="0" err="1"/>
              <a:t>Softmax</a:t>
            </a:r>
            <a:r>
              <a:rPr dirty="0"/>
              <a:t> Activation</a:t>
            </a:r>
          </a:p>
          <a:p>
            <a:pPr algn="l">
              <a:defRPr sz="1600"/>
            </a:pPr>
            <a:endParaRPr dirty="0"/>
          </a:p>
          <a:p>
            <a:pPr algn="l">
              <a:defRPr sz="1600"/>
            </a:pPr>
            <a:r>
              <a:rPr dirty="0"/>
              <a:t>This architecture achieved </a:t>
            </a:r>
            <a:r>
              <a:rPr lang="en-US" dirty="0"/>
              <a:t>85</a:t>
            </a:r>
            <a:r>
              <a:rPr dirty="0"/>
              <a:t>% accuracy on the test set after training for 50 epochs.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DA1D-D50B-F15F-985F-5A60A0CD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622" y="136525"/>
            <a:ext cx="3320754" cy="538609"/>
          </a:xfrm>
        </p:spPr>
        <p:txBody>
          <a:bodyPr/>
          <a:lstStyle/>
          <a:p>
            <a:r>
              <a:rPr lang="en-US" sz="3500" dirty="0"/>
              <a:t>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78281-51FB-065D-8DEE-4E6BE1A5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4725"/>
            <a:ext cx="5410200" cy="5201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8BE5A-4A23-78FE-0F8C-4806CE1F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974725"/>
            <a:ext cx="5410200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793C-6194-862D-EED6-E09A5B6E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246" y="194087"/>
            <a:ext cx="4355506" cy="809053"/>
          </a:xfrm>
        </p:spPr>
        <p:txBody>
          <a:bodyPr wrap="square" anchor="ctr">
            <a:normAutofit/>
          </a:bodyPr>
          <a:lstStyle/>
          <a:p>
            <a:r>
              <a:rPr lang="en-US"/>
              <a:t>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BEA4-9DFD-AC0C-2000-C5E47D94F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9744" r="30000" b="24307"/>
          <a:stretch/>
        </p:blipFill>
        <p:spPr>
          <a:xfrm>
            <a:off x="1295400" y="1508125"/>
            <a:ext cx="8106694" cy="39890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132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823" y="183972"/>
            <a:ext cx="4692354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130"/>
              </a:spcBef>
            </a:pPr>
            <a:r>
              <a:rPr sz="3500" dirty="0"/>
              <a:t>Streamlit</a:t>
            </a:r>
            <a:r>
              <a:rPr sz="3500" spc="-50" dirty="0"/>
              <a:t> </a:t>
            </a:r>
            <a:r>
              <a:rPr sz="3500" spc="-10" dirty="0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97731"/>
            <a:ext cx="3656965" cy="5093970"/>
            <a:chOff x="400049" y="897731"/>
            <a:chExt cx="3656965" cy="5093970"/>
          </a:xfrm>
        </p:grpSpPr>
        <p:sp>
          <p:nvSpPr>
            <p:cNvPr id="4" name="object 4"/>
            <p:cNvSpPr/>
            <p:nvPr/>
          </p:nvSpPr>
          <p:spPr>
            <a:xfrm>
              <a:off x="400049" y="897731"/>
              <a:ext cx="3656965" cy="5093970"/>
            </a:xfrm>
            <a:custGeom>
              <a:avLst/>
              <a:gdLst/>
              <a:ahLst/>
              <a:cxnLst/>
              <a:rect l="l" t="t" r="r" b="b"/>
              <a:pathLst>
                <a:path w="3656965" h="5093970">
                  <a:moveTo>
                    <a:pt x="0" y="44291"/>
                  </a:moveTo>
                  <a:lnTo>
                    <a:pt x="0" y="0"/>
                  </a:lnTo>
                  <a:lnTo>
                    <a:pt x="44291" y="0"/>
                  </a:lnTo>
                  <a:lnTo>
                    <a:pt x="35454" y="810"/>
                  </a:lnTo>
                  <a:lnTo>
                    <a:pt x="27288" y="3243"/>
                  </a:lnTo>
                  <a:lnTo>
                    <a:pt x="810" y="35454"/>
                  </a:lnTo>
                  <a:lnTo>
                    <a:pt x="0" y="44291"/>
                  </a:lnTo>
                  <a:close/>
                </a:path>
                <a:path w="3656965" h="5093970">
                  <a:moveTo>
                    <a:pt x="3656837" y="5093493"/>
                  </a:moveTo>
                  <a:lnTo>
                    <a:pt x="3463575" y="5093493"/>
                  </a:lnTo>
                  <a:lnTo>
                    <a:pt x="3472412" y="5092682"/>
                  </a:lnTo>
                  <a:lnTo>
                    <a:pt x="3480577" y="5090250"/>
                  </a:lnTo>
                  <a:lnTo>
                    <a:pt x="3507055" y="5058039"/>
                  </a:lnTo>
                  <a:lnTo>
                    <a:pt x="3507866" y="5049202"/>
                  </a:lnTo>
                  <a:lnTo>
                    <a:pt x="3507866" y="44291"/>
                  </a:lnTo>
                  <a:lnTo>
                    <a:pt x="3488071" y="7297"/>
                  </a:lnTo>
                  <a:lnTo>
                    <a:pt x="3463575" y="0"/>
                  </a:lnTo>
                  <a:lnTo>
                    <a:pt x="3656837" y="0"/>
                  </a:lnTo>
                  <a:lnTo>
                    <a:pt x="3656837" y="5093493"/>
                  </a:lnTo>
                  <a:close/>
                </a:path>
                <a:path w="3656965" h="5093970">
                  <a:moveTo>
                    <a:pt x="44291" y="5093493"/>
                  </a:moveTo>
                  <a:lnTo>
                    <a:pt x="0" y="5093493"/>
                  </a:lnTo>
                  <a:lnTo>
                    <a:pt x="0" y="5049202"/>
                  </a:lnTo>
                  <a:lnTo>
                    <a:pt x="810" y="5058039"/>
                  </a:lnTo>
                  <a:lnTo>
                    <a:pt x="3243" y="5066204"/>
                  </a:lnTo>
                  <a:lnTo>
                    <a:pt x="35454" y="5092682"/>
                  </a:lnTo>
                  <a:lnTo>
                    <a:pt x="44291" y="5093493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97731"/>
              <a:ext cx="3508375" cy="5093970"/>
            </a:xfrm>
            <a:custGeom>
              <a:avLst/>
              <a:gdLst/>
              <a:ahLst/>
              <a:cxnLst/>
              <a:rect l="l" t="t" r="r" b="b"/>
              <a:pathLst>
                <a:path w="3508375" h="5093970">
                  <a:moveTo>
                    <a:pt x="3469448" y="5093493"/>
                  </a:moveTo>
                  <a:lnTo>
                    <a:pt x="38417" y="5093493"/>
                  </a:lnTo>
                  <a:lnTo>
                    <a:pt x="32768" y="5092369"/>
                  </a:lnTo>
                  <a:lnTo>
                    <a:pt x="1123" y="5060725"/>
                  </a:lnTo>
                  <a:lnTo>
                    <a:pt x="0" y="5055075"/>
                  </a:lnTo>
                  <a:lnTo>
                    <a:pt x="0" y="5049202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3469448" y="0"/>
                  </a:lnTo>
                  <a:lnTo>
                    <a:pt x="3502247" y="21915"/>
                  </a:lnTo>
                  <a:lnTo>
                    <a:pt x="3507866" y="38417"/>
                  </a:lnTo>
                  <a:lnTo>
                    <a:pt x="3507866" y="5055075"/>
                  </a:lnTo>
                  <a:lnTo>
                    <a:pt x="3485951" y="5087874"/>
                  </a:lnTo>
                  <a:lnTo>
                    <a:pt x="3475098" y="5092369"/>
                  </a:lnTo>
                  <a:lnTo>
                    <a:pt x="3469448" y="5093493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1198911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977" y="1818988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2439066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3059143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3679221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3555" marR="720725">
              <a:lnSpc>
                <a:spcPct val="110000"/>
              </a:lnSpc>
              <a:spcBef>
                <a:spcPts val="90"/>
              </a:spcBef>
            </a:pPr>
            <a:r>
              <a:rPr dirty="0"/>
              <a:t>User-friendly</a:t>
            </a:r>
            <a:r>
              <a:rPr spc="60" dirty="0"/>
              <a:t> </a:t>
            </a:r>
            <a:r>
              <a:rPr spc="-25" dirty="0"/>
              <a:t>web </a:t>
            </a:r>
            <a:r>
              <a:rPr spc="-10" dirty="0"/>
              <a:t>interface</a:t>
            </a:r>
          </a:p>
          <a:p>
            <a:pPr marL="503555" marR="436245">
              <a:lnSpc>
                <a:spcPct val="110000"/>
              </a:lnSpc>
            </a:pPr>
            <a:r>
              <a:rPr dirty="0"/>
              <a:t>Upload</a:t>
            </a:r>
            <a:r>
              <a:rPr spc="45" dirty="0"/>
              <a:t> </a:t>
            </a:r>
            <a:r>
              <a:rPr dirty="0"/>
              <a:t>.wav</a:t>
            </a:r>
            <a:r>
              <a:rPr spc="45" dirty="0"/>
              <a:t> </a:t>
            </a:r>
            <a:r>
              <a:rPr dirty="0"/>
              <a:t>or</a:t>
            </a:r>
            <a:r>
              <a:rPr spc="45" dirty="0"/>
              <a:t> </a:t>
            </a:r>
            <a:r>
              <a:rPr spc="-20" dirty="0"/>
              <a:t>.mp3 </a:t>
            </a:r>
            <a:r>
              <a:rPr dirty="0"/>
              <a:t>audio</a:t>
            </a:r>
            <a:r>
              <a:rPr spc="45" dirty="0"/>
              <a:t> </a:t>
            </a:r>
            <a:r>
              <a:rPr spc="-20" dirty="0"/>
              <a:t>files</a:t>
            </a:r>
          </a:p>
          <a:p>
            <a:pPr marL="503555" marR="675640">
              <a:lnSpc>
                <a:spcPct val="110000"/>
              </a:lnSpc>
            </a:pPr>
            <a:r>
              <a:rPr dirty="0"/>
              <a:t>Real-time</a:t>
            </a:r>
            <a:r>
              <a:rPr spc="75" dirty="0"/>
              <a:t> </a:t>
            </a:r>
            <a:r>
              <a:rPr spc="-10" dirty="0"/>
              <a:t>emotion prediction</a:t>
            </a:r>
          </a:p>
          <a:p>
            <a:pPr marL="503555">
              <a:lnSpc>
                <a:spcPct val="100000"/>
              </a:lnSpc>
              <a:spcBef>
                <a:spcPts val="220"/>
              </a:spcBef>
            </a:pPr>
            <a:r>
              <a:rPr dirty="0"/>
              <a:t>Displays</a:t>
            </a:r>
            <a:r>
              <a:rPr spc="65" dirty="0"/>
              <a:t> </a:t>
            </a:r>
            <a:r>
              <a:rPr spc="-10" dirty="0"/>
              <a:t>confidence</a:t>
            </a:r>
          </a:p>
          <a:p>
            <a:pPr marL="503555" marR="17780">
              <a:lnSpc>
                <a:spcPct val="110000"/>
              </a:lnSpc>
            </a:pPr>
            <a:r>
              <a:rPr dirty="0"/>
              <a:t>scores</a:t>
            </a:r>
            <a:r>
              <a:rPr spc="40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spc="-10" dirty="0"/>
              <a:t>visualization </a:t>
            </a:r>
            <a:r>
              <a:rPr dirty="0"/>
              <a:t>Deployed</a:t>
            </a:r>
            <a:r>
              <a:rPr spc="60" dirty="0"/>
              <a:t> </a:t>
            </a:r>
            <a:r>
              <a:rPr dirty="0"/>
              <a:t>using</a:t>
            </a:r>
            <a:r>
              <a:rPr spc="60" dirty="0"/>
              <a:t> </a:t>
            </a:r>
            <a:r>
              <a:rPr spc="-10" dirty="0"/>
              <a:t>Streamlit</a:t>
            </a:r>
          </a:p>
          <a:p>
            <a:pPr marL="503555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framework</a:t>
            </a:r>
          </a:p>
          <a:p>
            <a:pPr marL="12700" marR="5080" indent="-635" algn="ctr">
              <a:lnSpc>
                <a:spcPct val="110000"/>
              </a:lnSpc>
              <a:spcBef>
                <a:spcPts val="1395"/>
              </a:spcBef>
            </a:pPr>
            <a:r>
              <a:rPr dirty="0"/>
              <a:t>The</a:t>
            </a:r>
            <a:r>
              <a:rPr spc="55" dirty="0"/>
              <a:t> </a:t>
            </a:r>
            <a:r>
              <a:rPr dirty="0"/>
              <a:t>application</a:t>
            </a:r>
            <a:r>
              <a:rPr spc="60" dirty="0"/>
              <a:t> </a:t>
            </a:r>
            <a:r>
              <a:rPr dirty="0"/>
              <a:t>allows</a:t>
            </a:r>
            <a:r>
              <a:rPr spc="55" dirty="0"/>
              <a:t> </a:t>
            </a:r>
            <a:r>
              <a:rPr spc="-20" dirty="0"/>
              <a:t>non- </a:t>
            </a:r>
            <a:r>
              <a:rPr dirty="0"/>
              <a:t>technical</a:t>
            </a:r>
            <a:r>
              <a:rPr spc="45" dirty="0"/>
              <a:t> </a:t>
            </a:r>
            <a:r>
              <a:rPr dirty="0"/>
              <a:t>users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easily</a:t>
            </a:r>
            <a:r>
              <a:rPr spc="45" dirty="0"/>
              <a:t> </a:t>
            </a:r>
            <a:r>
              <a:rPr spc="-10" dirty="0"/>
              <a:t>access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emotion</a:t>
            </a:r>
            <a:r>
              <a:rPr spc="45" dirty="0"/>
              <a:t> </a:t>
            </a:r>
            <a:r>
              <a:rPr spc="-10" dirty="0"/>
              <a:t>recognition capabilities.</a:t>
            </a:r>
          </a:p>
        </p:txBody>
      </p:sp>
      <p:sp>
        <p:nvSpPr>
          <p:cNvPr id="34" name="object 34"/>
          <p:cNvSpPr/>
          <p:nvPr/>
        </p:nvSpPr>
        <p:spPr>
          <a:xfrm>
            <a:off x="114299" y="6305549"/>
            <a:ext cx="371475" cy="247650"/>
          </a:xfrm>
          <a:custGeom>
            <a:avLst/>
            <a:gdLst/>
            <a:ahLst/>
            <a:cxnLst/>
            <a:rect l="l" t="t" r="r" b="b"/>
            <a:pathLst>
              <a:path w="371475" h="247650">
                <a:moveTo>
                  <a:pt x="371474" y="247649"/>
                </a:moveTo>
                <a:lnTo>
                  <a:pt x="0" y="247649"/>
                </a:lnTo>
                <a:lnTo>
                  <a:pt x="0" y="0"/>
                </a:lnTo>
                <a:lnTo>
                  <a:pt x="371474" y="0"/>
                </a:lnTo>
                <a:lnTo>
                  <a:pt x="37147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4514" y="6195854"/>
            <a:ext cx="24409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Emotion</a:t>
            </a:r>
            <a:r>
              <a:rPr sz="1350" spc="10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Recognition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from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1A73E7"/>
                </a:solidFill>
                <a:latin typeface="Times New Roman"/>
                <a:cs typeface="Times New Roman"/>
              </a:rPr>
              <a:t>Speech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25000" y="6195854"/>
            <a:ext cx="15050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lang="en-US" sz="1350" dirty="0">
                <a:solidFill>
                  <a:srgbClr val="1A73E7"/>
                </a:solidFill>
                <a:latin typeface="Times New Roman"/>
                <a:cs typeface="Times New Roman"/>
              </a:rPr>
              <a:t>Muzamal, Faraz, Ans</a:t>
            </a:r>
            <a:endParaRPr lang="en-US" sz="135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375030D-DD47-3DA3-E5B5-C67244EC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577"/>
          <a:stretch/>
        </p:blipFill>
        <p:spPr>
          <a:xfrm>
            <a:off x="0" y="739252"/>
            <a:ext cx="11430000" cy="58107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956" y="55451"/>
            <a:ext cx="5314950" cy="895180"/>
          </a:xfrm>
          <a:prstGeom prst="rect">
            <a:avLst/>
          </a:prstGeom>
        </p:spPr>
        <p:txBody>
          <a:bodyPr vert="horz" wrap="square" lIns="0" tIns="3531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500" dirty="0"/>
              <a:t>Future</a:t>
            </a:r>
            <a:r>
              <a:rPr lang="en-US" sz="3500" spc="65" dirty="0"/>
              <a:t> </a:t>
            </a:r>
            <a:r>
              <a:rPr lang="en-US" sz="3500" dirty="0"/>
              <a:t>Scope</a:t>
            </a:r>
            <a:r>
              <a:rPr lang="en-US" sz="3500" spc="65" dirty="0"/>
              <a:t> </a:t>
            </a:r>
            <a:r>
              <a:rPr lang="en-US" sz="3500" dirty="0"/>
              <a:t>&amp;</a:t>
            </a:r>
            <a:r>
              <a:rPr lang="en-US" sz="3500" spc="-110" dirty="0"/>
              <a:t> </a:t>
            </a:r>
            <a:r>
              <a:rPr lang="en-US" sz="3500" spc="-10" dirty="0"/>
              <a:t>Applications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526666"/>
            <a:ext cx="5464810" cy="3836035"/>
            <a:chOff x="400049" y="1526666"/>
            <a:chExt cx="5464810" cy="3836035"/>
          </a:xfrm>
        </p:grpSpPr>
        <p:sp>
          <p:nvSpPr>
            <p:cNvPr id="4" name="object 4"/>
            <p:cNvSpPr/>
            <p:nvPr/>
          </p:nvSpPr>
          <p:spPr>
            <a:xfrm>
              <a:off x="400049" y="1526666"/>
              <a:ext cx="5464810" cy="3836035"/>
            </a:xfrm>
            <a:custGeom>
              <a:avLst/>
              <a:gdLst/>
              <a:ahLst/>
              <a:cxnLst/>
              <a:rect l="l" t="t" r="r" b="b"/>
              <a:pathLst>
                <a:path w="5464810" h="3836035">
                  <a:moveTo>
                    <a:pt x="0" y="44291"/>
                  </a:moveTo>
                  <a:lnTo>
                    <a:pt x="0" y="0"/>
                  </a:lnTo>
                  <a:lnTo>
                    <a:pt x="44291" y="0"/>
                  </a:lnTo>
                  <a:lnTo>
                    <a:pt x="35454" y="810"/>
                  </a:lnTo>
                  <a:lnTo>
                    <a:pt x="27288" y="3243"/>
                  </a:lnTo>
                  <a:lnTo>
                    <a:pt x="810" y="35454"/>
                  </a:lnTo>
                  <a:lnTo>
                    <a:pt x="0" y="44291"/>
                  </a:lnTo>
                  <a:close/>
                </a:path>
                <a:path w="5464810" h="3836035">
                  <a:moveTo>
                    <a:pt x="5464301" y="3835622"/>
                  </a:moveTo>
                  <a:lnTo>
                    <a:pt x="5270658" y="3835622"/>
                  </a:lnTo>
                  <a:lnTo>
                    <a:pt x="5279495" y="3834811"/>
                  </a:lnTo>
                  <a:lnTo>
                    <a:pt x="5287660" y="3832378"/>
                  </a:lnTo>
                  <a:lnTo>
                    <a:pt x="5314138" y="3800167"/>
                  </a:lnTo>
                  <a:lnTo>
                    <a:pt x="5314949" y="3791330"/>
                  </a:lnTo>
                  <a:lnTo>
                    <a:pt x="5314949" y="44291"/>
                  </a:lnTo>
                  <a:lnTo>
                    <a:pt x="5295154" y="7297"/>
                  </a:lnTo>
                  <a:lnTo>
                    <a:pt x="5270658" y="0"/>
                  </a:lnTo>
                  <a:lnTo>
                    <a:pt x="5464301" y="0"/>
                  </a:lnTo>
                  <a:lnTo>
                    <a:pt x="5464301" y="3835622"/>
                  </a:lnTo>
                  <a:close/>
                </a:path>
                <a:path w="5464810" h="3836035">
                  <a:moveTo>
                    <a:pt x="44291" y="3835622"/>
                  </a:moveTo>
                  <a:lnTo>
                    <a:pt x="0" y="3835622"/>
                  </a:lnTo>
                  <a:lnTo>
                    <a:pt x="0" y="3791330"/>
                  </a:lnTo>
                  <a:lnTo>
                    <a:pt x="810" y="3800167"/>
                  </a:lnTo>
                  <a:lnTo>
                    <a:pt x="3243" y="3808333"/>
                  </a:lnTo>
                  <a:lnTo>
                    <a:pt x="35454" y="3834811"/>
                  </a:lnTo>
                  <a:lnTo>
                    <a:pt x="44291" y="3835622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526666"/>
              <a:ext cx="5314950" cy="3836035"/>
            </a:xfrm>
            <a:custGeom>
              <a:avLst/>
              <a:gdLst/>
              <a:ahLst/>
              <a:cxnLst/>
              <a:rect l="l" t="t" r="r" b="b"/>
              <a:pathLst>
                <a:path w="5314950" h="3836035">
                  <a:moveTo>
                    <a:pt x="5276531" y="3835621"/>
                  </a:moveTo>
                  <a:lnTo>
                    <a:pt x="38417" y="3835621"/>
                  </a:lnTo>
                  <a:lnTo>
                    <a:pt x="32768" y="3834497"/>
                  </a:lnTo>
                  <a:lnTo>
                    <a:pt x="1123" y="3802853"/>
                  </a:lnTo>
                  <a:lnTo>
                    <a:pt x="0" y="3797204"/>
                  </a:lnTo>
                  <a:lnTo>
                    <a:pt x="0" y="3791330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276531" y="0"/>
                  </a:lnTo>
                  <a:lnTo>
                    <a:pt x="5309330" y="21915"/>
                  </a:lnTo>
                  <a:lnTo>
                    <a:pt x="5314949" y="38417"/>
                  </a:lnTo>
                  <a:lnTo>
                    <a:pt x="5314949" y="3797204"/>
                  </a:lnTo>
                  <a:lnTo>
                    <a:pt x="5293034" y="3830002"/>
                  </a:lnTo>
                  <a:lnTo>
                    <a:pt x="5282181" y="3834497"/>
                  </a:lnTo>
                  <a:lnTo>
                    <a:pt x="5276531" y="383562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385916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713672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351466"/>
              <a:ext cx="70866" cy="70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679221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4317015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66875" y="1661013"/>
            <a:ext cx="4364990" cy="2825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66800">
              <a:lnSpc>
                <a:spcPct val="100000"/>
              </a:lnSpc>
              <a:spcBef>
                <a:spcPts val="135"/>
              </a:spcBef>
            </a:pPr>
            <a:r>
              <a:rPr sz="2500" spc="-10" dirty="0">
                <a:solidFill>
                  <a:srgbClr val="0A3C90"/>
                </a:solidFill>
                <a:latin typeface="Times New Roman"/>
                <a:cs typeface="Times New Roman"/>
              </a:rPr>
              <a:t>Applications</a:t>
            </a:r>
            <a:endParaRPr sz="2500">
              <a:latin typeface="Times New Roman"/>
              <a:cs typeface="Times New Roman"/>
            </a:endParaRPr>
          </a:p>
          <a:p>
            <a:pPr marL="12700" marR="335915">
              <a:lnSpc>
                <a:spcPct val="108800"/>
              </a:lnSpc>
              <a:spcBef>
                <a:spcPts val="1250"/>
              </a:spcBef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Healthcare: Patient mood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monitoring 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Customer Service: Call center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sentiment analysis</a:t>
            </a:r>
            <a:endParaRPr sz="1950">
              <a:latin typeface="Times New Roman"/>
              <a:cs typeface="Times New Roman"/>
            </a:endParaRPr>
          </a:p>
          <a:p>
            <a:pPr marL="12700" marR="508000">
              <a:lnSpc>
                <a:spcPts val="2580"/>
              </a:lnSpc>
              <a:spcBef>
                <a:spcPts val="60"/>
              </a:spcBef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Education:</a:t>
            </a:r>
            <a:r>
              <a:rPr sz="1950" spc="-11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Adaptive teaching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methods </a:t>
            </a:r>
            <a:r>
              <a:rPr sz="1950" spc="-25" dirty="0">
                <a:solidFill>
                  <a:srgbClr val="202024"/>
                </a:solidFill>
                <a:latin typeface="Times New Roman"/>
                <a:cs typeface="Times New Roman"/>
              </a:rPr>
              <a:t>Virtual</a:t>
            </a:r>
            <a:r>
              <a:rPr sz="1950" spc="-100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Assistants:</a:t>
            </a:r>
            <a:r>
              <a:rPr sz="1950" spc="1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More</a:t>
            </a:r>
            <a:r>
              <a:rPr sz="1950" spc="15" dirty="0">
                <a:solidFill>
                  <a:srgbClr val="202024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empathetic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interactions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Entertainment: Emotion-responsive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gaming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42431" y="1526666"/>
            <a:ext cx="5287645" cy="3836035"/>
            <a:chOff x="5742431" y="1526666"/>
            <a:chExt cx="5287645" cy="3836035"/>
          </a:xfrm>
        </p:grpSpPr>
        <p:sp>
          <p:nvSpPr>
            <p:cNvPr id="13" name="object 13"/>
            <p:cNvSpPr/>
            <p:nvPr/>
          </p:nvSpPr>
          <p:spPr>
            <a:xfrm>
              <a:off x="5742431" y="1526666"/>
              <a:ext cx="194310" cy="3836035"/>
            </a:xfrm>
            <a:custGeom>
              <a:avLst/>
              <a:gdLst/>
              <a:ahLst/>
              <a:cxnLst/>
              <a:rect l="l" t="t" r="r" b="b"/>
              <a:pathLst>
                <a:path w="194310" h="3836035">
                  <a:moveTo>
                    <a:pt x="194024" y="3835622"/>
                  </a:moveTo>
                  <a:lnTo>
                    <a:pt x="0" y="3835622"/>
                  </a:lnTo>
                  <a:lnTo>
                    <a:pt x="0" y="0"/>
                  </a:lnTo>
                  <a:lnTo>
                    <a:pt x="194024" y="0"/>
                  </a:lnTo>
                  <a:lnTo>
                    <a:pt x="185186" y="810"/>
                  </a:lnTo>
                  <a:lnTo>
                    <a:pt x="177021" y="3243"/>
                  </a:lnTo>
                  <a:lnTo>
                    <a:pt x="150543" y="35454"/>
                  </a:lnTo>
                  <a:lnTo>
                    <a:pt x="149732" y="44291"/>
                  </a:lnTo>
                  <a:lnTo>
                    <a:pt x="149732" y="3791330"/>
                  </a:lnTo>
                  <a:lnTo>
                    <a:pt x="169527" y="3828324"/>
                  </a:lnTo>
                  <a:lnTo>
                    <a:pt x="185186" y="3834811"/>
                  </a:lnTo>
                  <a:lnTo>
                    <a:pt x="194024" y="3835622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92164" y="1526666"/>
              <a:ext cx="5137785" cy="3836035"/>
            </a:xfrm>
            <a:custGeom>
              <a:avLst/>
              <a:gdLst/>
              <a:ahLst/>
              <a:cxnLst/>
              <a:rect l="l" t="t" r="r" b="b"/>
              <a:pathLst>
                <a:path w="5137784" h="3836035">
                  <a:moveTo>
                    <a:pt x="5137785" y="3835622"/>
                  </a:moveTo>
                  <a:lnTo>
                    <a:pt x="38417" y="3835622"/>
                  </a:lnTo>
                  <a:lnTo>
                    <a:pt x="32767" y="3834497"/>
                  </a:lnTo>
                  <a:lnTo>
                    <a:pt x="1123" y="3802853"/>
                  </a:lnTo>
                  <a:lnTo>
                    <a:pt x="0" y="3797204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137785" y="0"/>
                  </a:lnTo>
                  <a:lnTo>
                    <a:pt x="5137785" y="3835622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2385916"/>
              <a:ext cx="70866" cy="70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2713672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3032569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3351466"/>
              <a:ext cx="70866" cy="7086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3679221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658990" y="1661013"/>
            <a:ext cx="4234180" cy="2505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45770" algn="ctr">
              <a:lnSpc>
                <a:spcPct val="100000"/>
              </a:lnSpc>
              <a:spcBef>
                <a:spcPts val="135"/>
              </a:spcBef>
            </a:pPr>
            <a:r>
              <a:rPr sz="2500" dirty="0">
                <a:solidFill>
                  <a:srgbClr val="0A3C90"/>
                </a:solidFill>
                <a:latin typeface="Times New Roman"/>
                <a:cs typeface="Times New Roman"/>
              </a:rPr>
              <a:t>Future</a:t>
            </a:r>
            <a:r>
              <a:rPr sz="2500" spc="30" dirty="0">
                <a:solidFill>
                  <a:srgbClr val="0A3C9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0A3C90"/>
                </a:solidFill>
                <a:latin typeface="Times New Roman"/>
                <a:cs typeface="Times New Roman"/>
              </a:rPr>
              <a:t>Improvements</a:t>
            </a:r>
            <a:endParaRPr sz="2500">
              <a:latin typeface="Times New Roman"/>
              <a:cs typeface="Times New Roman"/>
            </a:endParaRPr>
          </a:p>
          <a:p>
            <a:pPr marL="12700" marR="1877695">
              <a:lnSpc>
                <a:spcPct val="110300"/>
              </a:lnSpc>
              <a:spcBef>
                <a:spcPts val="1215"/>
              </a:spcBef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Multi-language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support 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Detect mixed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emotions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5"/>
              </a:spcBef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Improve accuracy for noisy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environments </a:t>
            </a: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Reduce model size for mobile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deployment</a:t>
            </a:r>
            <a:endParaRPr sz="1950">
              <a:latin typeface="Times New Roman"/>
              <a:cs typeface="Times New Roman"/>
            </a:endParaRPr>
          </a:p>
          <a:p>
            <a:pPr marL="12700" marR="466725">
              <a:lnSpc>
                <a:spcPct val="107300"/>
              </a:lnSpc>
              <a:spcBef>
                <a:spcPts val="65"/>
              </a:spcBef>
            </a:pPr>
            <a:r>
              <a:rPr sz="1950" dirty="0">
                <a:solidFill>
                  <a:srgbClr val="202024"/>
                </a:solidFill>
                <a:latin typeface="Times New Roman"/>
                <a:cs typeface="Times New Roman"/>
              </a:rPr>
              <a:t>Integrate with other modalities </a:t>
            </a:r>
            <a:r>
              <a:rPr sz="1950" spc="-10" dirty="0">
                <a:solidFill>
                  <a:srgbClr val="202024"/>
                </a:solidFill>
                <a:latin typeface="Times New Roman"/>
                <a:cs typeface="Times New Roman"/>
              </a:rPr>
              <a:t>(facial expressions)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514" y="5858052"/>
            <a:ext cx="24409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Emotion</a:t>
            </a:r>
            <a:r>
              <a:rPr sz="1350" spc="10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Recognition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73E7"/>
                </a:solidFill>
                <a:latin typeface="Times New Roman"/>
                <a:cs typeface="Times New Roman"/>
              </a:rPr>
              <a:t>from</a:t>
            </a:r>
            <a:r>
              <a:rPr sz="1350" spc="15" dirty="0">
                <a:solidFill>
                  <a:srgbClr val="1A73E7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1A73E7"/>
                </a:solidFill>
                <a:latin typeface="Times New Roman"/>
                <a:cs typeface="Times New Roman"/>
              </a:rPr>
              <a:t>Speech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72601" y="5858052"/>
            <a:ext cx="1492956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350" dirty="0">
                <a:solidFill>
                  <a:srgbClr val="1A73E7"/>
                </a:solidFill>
                <a:latin typeface="Times New Roman"/>
                <a:cs typeface="Times New Roman"/>
              </a:rPr>
              <a:t>Muzamal, Faraz, Ans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299" y="6305549"/>
            <a:ext cx="371475" cy="247650"/>
          </a:xfrm>
          <a:custGeom>
            <a:avLst/>
            <a:gdLst/>
            <a:ahLst/>
            <a:cxnLst/>
            <a:rect l="l" t="t" r="r" b="b"/>
            <a:pathLst>
              <a:path w="371475" h="247650">
                <a:moveTo>
                  <a:pt x="371474" y="247649"/>
                </a:moveTo>
                <a:lnTo>
                  <a:pt x="0" y="247649"/>
                </a:lnTo>
                <a:lnTo>
                  <a:pt x="0" y="0"/>
                </a:lnTo>
                <a:lnTo>
                  <a:pt x="371474" y="0"/>
                </a:lnTo>
                <a:lnTo>
                  <a:pt x="37147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475</Words>
  <Application>Microsoft Office PowerPoint</Application>
  <PresentationFormat>Custom</PresentationFormat>
  <Paragraphs>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Times New Roman</vt:lpstr>
      <vt:lpstr>Office Theme</vt:lpstr>
      <vt:lpstr>Emotion Recognition from Speech</vt:lpstr>
      <vt:lpstr>Project Overview</vt:lpstr>
      <vt:lpstr>Methodology</vt:lpstr>
      <vt:lpstr>Model Comparison</vt:lpstr>
      <vt:lpstr>PowerPoint Presentation</vt:lpstr>
      <vt:lpstr>Model Evaluation</vt:lpstr>
      <vt:lpstr>Model Evaluation</vt:lpstr>
      <vt:lpstr>Streamlit Application</vt:lpstr>
      <vt:lpstr>Future Scope &amp; 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faraz Malik</dc:creator>
  <cp:lastModifiedBy>MUHAMMAD FARAZ MALIK</cp:lastModifiedBy>
  <cp:revision>15</cp:revision>
  <dcterms:created xsi:type="dcterms:W3CDTF">2025-05-05T21:53:54Z</dcterms:created>
  <dcterms:modified xsi:type="dcterms:W3CDTF">2025-06-22T02:25:49Z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2025-05-05T00:00:00Z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2025-05-05T00:00:00Z</vt:filetime>
  </property>
  <property fmtid="{D5CDD505-2E9C-101B-9397-08002B2CF9AE}" pid="5" name="Producer">
    <vt:lpwstr>pdf-lib (https://github.com/Hopding/pdf-lib)</vt:lpwstr>
  </property>
</Properties>
</file>