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25" d="100"/>
          <a:sy n="125" d="100"/>
        </p:scale>
        <p:origin x="1588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1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4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2BEA-F0E8-4CD1-94F6-2433E1448EA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5AFD-D203-4436-8431-9798B42E2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673EE-DC25-DA31-13D1-C578E6A39E22}"/>
              </a:ext>
            </a:extLst>
          </p:cNvPr>
          <p:cNvSpPr txBox="1"/>
          <p:nvPr/>
        </p:nvSpPr>
        <p:spPr>
          <a:xfrm>
            <a:off x="162560" y="71967"/>
            <a:ext cx="6695440" cy="35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Name: Muhammad Farhan Bin Ahmad</a:t>
            </a:r>
            <a:endParaRPr lang="en-US" sz="12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NO:2200544</a:t>
            </a:r>
            <a:endParaRPr lang="en-US" sz="1200" u="sng" dirty="0">
              <a:solidFill>
                <a:srgbClr val="000000"/>
              </a:solidFill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1:</a:t>
            </a:r>
            <a:endParaRPr lang="en-US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Statement: </a:t>
            </a:r>
            <a:endParaRPr lang="en-US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put a certain amount into a bank account that earns a certain percentage of interest per year. How many </a:t>
            </a:r>
            <a:r>
              <a:rPr lang="en-US" sz="16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does it take for the account balance to be </a:t>
            </a:r>
            <a:r>
              <a:rPr lang="en-US" sz="16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original amount? </a:t>
            </a:r>
            <a:endParaRPr lang="en-US" sz="16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declare the variable first:</a:t>
            </a:r>
            <a:endParaRPr lang="en-US" sz="14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 - </a:t>
            </a:r>
            <a:r>
              <a:rPr lang="en-US" sz="1400" baseline="30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Bankbalance</a:t>
            </a:r>
            <a:endParaRPr lang="en-US" sz="1400" baseline="300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BBx – </a:t>
            </a: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BankBalanceMultiplier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 err="1">
                <a:solidFill>
                  <a:srgbClr val="0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DBb</a:t>
            </a: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- </a:t>
            </a:r>
            <a:r>
              <a:rPr lang="en-US" sz="1400" baseline="30000" dirty="0" err="1">
                <a:solidFill>
                  <a:srgbClr val="0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DesireBankBalance</a:t>
            </a:r>
            <a:endParaRPr lang="en-US" sz="14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INT% - </a:t>
            </a: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endParaRPr lang="en-US" sz="14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– </a:t>
            </a: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US" sz="14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29E347D-60A5-2EA3-7C4D-5AC41CA1FA4B}"/>
              </a:ext>
            </a:extLst>
          </p:cNvPr>
          <p:cNvSpPr/>
          <p:nvPr/>
        </p:nvSpPr>
        <p:spPr>
          <a:xfrm>
            <a:off x="2500630" y="4368212"/>
            <a:ext cx="928370" cy="35941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6BBF0-FFCF-6DA1-C72D-2CD186EDB22F}"/>
              </a:ext>
            </a:extLst>
          </p:cNvPr>
          <p:cNvSpPr/>
          <p:nvPr/>
        </p:nvSpPr>
        <p:spPr>
          <a:xfrm>
            <a:off x="2453981" y="3639911"/>
            <a:ext cx="928370" cy="3305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13A31-3B5F-C19F-7A04-20BB2991E98E}"/>
              </a:ext>
            </a:extLst>
          </p:cNvPr>
          <p:cNvSpPr txBox="1"/>
          <p:nvPr/>
        </p:nvSpPr>
        <p:spPr>
          <a:xfrm>
            <a:off x="2635012" y="3662157"/>
            <a:ext cx="63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START</a:t>
            </a:r>
            <a:endParaRPr lang="en-US" b="1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E9C46C0-688E-79A9-42FB-8D1599FB7253}"/>
              </a:ext>
            </a:extLst>
          </p:cNvPr>
          <p:cNvSpPr/>
          <p:nvPr/>
        </p:nvSpPr>
        <p:spPr>
          <a:xfrm>
            <a:off x="2388213" y="5928895"/>
            <a:ext cx="1059906" cy="47354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40CE8-5425-B5B6-FA02-D3FFB55DAF67}"/>
              </a:ext>
            </a:extLst>
          </p:cNvPr>
          <p:cNvSpPr txBox="1"/>
          <p:nvPr/>
        </p:nvSpPr>
        <p:spPr>
          <a:xfrm>
            <a:off x="2597566" y="4340207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Input </a:t>
            </a:r>
            <a:r>
              <a:rPr lang="en-US" sz="1100" b="1" dirty="0"/>
              <a:t>BB</a:t>
            </a:r>
          </a:p>
          <a:p>
            <a:pPr algn="ctr"/>
            <a:r>
              <a:rPr lang="en-US" sz="1100" dirty="0"/>
              <a:t>Input </a:t>
            </a:r>
            <a:r>
              <a:rPr lang="en-US" sz="1100" b="1" dirty="0"/>
              <a:t>BBx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3FC84-29E4-4DC4-F284-32CDBDACCCD4}"/>
              </a:ext>
            </a:extLst>
          </p:cNvPr>
          <p:cNvSpPr txBox="1"/>
          <p:nvPr/>
        </p:nvSpPr>
        <p:spPr>
          <a:xfrm>
            <a:off x="2493794" y="6025618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If </a:t>
            </a:r>
            <a:r>
              <a:rPr lang="en-US" sz="1100" b="1" dirty="0"/>
              <a:t>BB</a:t>
            </a:r>
            <a:r>
              <a:rPr lang="en-US" sz="1100" dirty="0"/>
              <a:t> &lt; </a:t>
            </a:r>
            <a:r>
              <a:rPr lang="en-US" sz="1100" b="1" dirty="0" err="1"/>
              <a:t>DBb</a:t>
            </a:r>
            <a:endParaRPr 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7C3850-B14F-27BE-24C9-12A1B4B89BEB}"/>
              </a:ext>
            </a:extLst>
          </p:cNvPr>
          <p:cNvSpPr txBox="1"/>
          <p:nvPr/>
        </p:nvSpPr>
        <p:spPr>
          <a:xfrm>
            <a:off x="4062118" y="5679991"/>
            <a:ext cx="14248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Add 1 to Y.</a:t>
            </a:r>
          </a:p>
          <a:p>
            <a:pPr algn="ctr"/>
            <a:r>
              <a:rPr lang="en-US" sz="900" dirty="0"/>
              <a:t>Calculate </a:t>
            </a:r>
            <a:r>
              <a:rPr lang="en-US" sz="900" b="1" dirty="0"/>
              <a:t>BB</a:t>
            </a:r>
            <a:r>
              <a:rPr lang="en-US" sz="900" dirty="0"/>
              <a:t>*</a:t>
            </a:r>
            <a:r>
              <a:rPr lang="en-US" sz="900" b="1" dirty="0"/>
              <a:t>INT%  </a:t>
            </a:r>
            <a:r>
              <a:rPr lang="en-US" sz="900" dirty="0"/>
              <a:t>and add the total sum to </a:t>
            </a:r>
            <a:r>
              <a:rPr lang="en-US" sz="900" b="1" dirty="0"/>
              <a:t>BB</a:t>
            </a:r>
            <a:r>
              <a:rPr lang="en-US" sz="9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A658CA-CE25-BE2E-E107-483B18F49BE1}"/>
              </a:ext>
            </a:extLst>
          </p:cNvPr>
          <p:cNvSpPr/>
          <p:nvPr/>
        </p:nvSpPr>
        <p:spPr>
          <a:xfrm>
            <a:off x="4062941" y="5689418"/>
            <a:ext cx="1424818" cy="661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2B89A1-410E-8805-456A-871E4917B03E}"/>
              </a:ext>
            </a:extLst>
          </p:cNvPr>
          <p:cNvCxnSpPr>
            <a:cxnSpLocks/>
          </p:cNvCxnSpPr>
          <p:nvPr/>
        </p:nvCxnSpPr>
        <p:spPr>
          <a:xfrm>
            <a:off x="3448119" y="6163006"/>
            <a:ext cx="584978" cy="9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B2DBF9-8E20-DCA8-6661-4A9D88C3DA41}"/>
              </a:ext>
            </a:extLst>
          </p:cNvPr>
          <p:cNvSpPr txBox="1"/>
          <p:nvPr/>
        </p:nvSpPr>
        <p:spPr>
          <a:xfrm>
            <a:off x="3533034" y="5854214"/>
            <a:ext cx="500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929722-3F94-E108-2626-8B57AF78375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918166" y="5540692"/>
            <a:ext cx="824" cy="38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FA1FB2-EF91-C255-128B-967D21E7D94C}"/>
              </a:ext>
            </a:extLst>
          </p:cNvPr>
          <p:cNvCxnSpPr>
            <a:cxnSpLocks/>
          </p:cNvCxnSpPr>
          <p:nvPr/>
        </p:nvCxnSpPr>
        <p:spPr>
          <a:xfrm flipH="1">
            <a:off x="1831998" y="6165668"/>
            <a:ext cx="475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0193A8-68F7-64B2-FCE6-E4F26CD14F1A}"/>
              </a:ext>
            </a:extLst>
          </p:cNvPr>
          <p:cNvSpPr txBox="1"/>
          <p:nvPr/>
        </p:nvSpPr>
        <p:spPr>
          <a:xfrm>
            <a:off x="1845692" y="5882186"/>
            <a:ext cx="500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False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C4486DE-8B80-63F6-EBE4-FA27DD953FF7}"/>
              </a:ext>
            </a:extLst>
          </p:cNvPr>
          <p:cNvSpPr/>
          <p:nvPr/>
        </p:nvSpPr>
        <p:spPr>
          <a:xfrm>
            <a:off x="775664" y="5995827"/>
            <a:ext cx="928370" cy="35941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A9376E-C0BE-383B-4CD0-44E85FA57F8D}"/>
              </a:ext>
            </a:extLst>
          </p:cNvPr>
          <p:cNvSpPr txBox="1"/>
          <p:nvPr/>
        </p:nvSpPr>
        <p:spPr>
          <a:xfrm>
            <a:off x="866025" y="6033190"/>
            <a:ext cx="7296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Output  </a:t>
            </a:r>
            <a:r>
              <a:rPr lang="en-US" sz="1100" b="1" dirty="0"/>
              <a:t>Y</a:t>
            </a:r>
            <a:endParaRPr lang="en-US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BCE497-E516-0A48-E92B-9E5EAFE3DA2B}"/>
              </a:ext>
            </a:extLst>
          </p:cNvPr>
          <p:cNvCxnSpPr>
            <a:cxnSpLocks/>
          </p:cNvCxnSpPr>
          <p:nvPr/>
        </p:nvCxnSpPr>
        <p:spPr>
          <a:xfrm flipH="1">
            <a:off x="2918990" y="4731945"/>
            <a:ext cx="824" cy="38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68934D-3954-EDE6-8414-DC75DCC2776F}"/>
              </a:ext>
            </a:extLst>
          </p:cNvPr>
          <p:cNvCxnSpPr>
            <a:cxnSpLocks/>
          </p:cNvCxnSpPr>
          <p:nvPr/>
        </p:nvCxnSpPr>
        <p:spPr>
          <a:xfrm flipH="1">
            <a:off x="2918166" y="3969935"/>
            <a:ext cx="824" cy="388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2C79B5-884C-BCC0-9F22-F522110DDC74}"/>
              </a:ext>
            </a:extLst>
          </p:cNvPr>
          <p:cNvSpPr txBox="1"/>
          <p:nvPr/>
        </p:nvSpPr>
        <p:spPr>
          <a:xfrm>
            <a:off x="2278375" y="5137580"/>
            <a:ext cx="13516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Set </a:t>
            </a:r>
            <a:r>
              <a:rPr lang="en-US" sz="1100" b="1" dirty="0"/>
              <a:t>Y</a:t>
            </a:r>
            <a:r>
              <a:rPr lang="en-US" sz="1100" dirty="0"/>
              <a:t> = 0</a:t>
            </a:r>
          </a:p>
          <a:p>
            <a:pPr algn="ctr"/>
            <a:r>
              <a:rPr lang="en-US" sz="1100" dirty="0"/>
              <a:t>Set </a:t>
            </a:r>
            <a:r>
              <a:rPr lang="en-US" sz="1100" b="1" dirty="0" err="1"/>
              <a:t>DBb</a:t>
            </a:r>
            <a:r>
              <a:rPr lang="en-US" sz="1100" dirty="0"/>
              <a:t>  = </a:t>
            </a:r>
            <a:r>
              <a:rPr lang="en-US" sz="1100" b="1" dirty="0"/>
              <a:t>BB</a:t>
            </a:r>
            <a:r>
              <a:rPr lang="en-US" sz="1100" dirty="0"/>
              <a:t> * </a:t>
            </a:r>
            <a:r>
              <a:rPr lang="en-US" sz="1100" b="1" dirty="0"/>
              <a:t>BBx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AC4557-72E1-2399-DA07-043B191E67BC}"/>
              </a:ext>
            </a:extLst>
          </p:cNvPr>
          <p:cNvSpPr/>
          <p:nvPr/>
        </p:nvSpPr>
        <p:spPr>
          <a:xfrm>
            <a:off x="2360974" y="5161187"/>
            <a:ext cx="1186455" cy="39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718827-1F01-1C07-460C-615BE97076F7}"/>
              </a:ext>
            </a:extLst>
          </p:cNvPr>
          <p:cNvSpPr txBox="1"/>
          <p:nvPr/>
        </p:nvSpPr>
        <p:spPr>
          <a:xfrm>
            <a:off x="99436" y="7190113"/>
            <a:ext cx="396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Brief Summary – User can input their original bank balance and their desired bank balance  by inputting a value to the multiplier.(e.g. If I wish to double my account, I will input 2 into </a:t>
            </a:r>
            <a:r>
              <a:rPr lang="en-US" sz="800" b="1" dirty="0" err="1"/>
              <a:t>BBx</a:t>
            </a:r>
            <a:r>
              <a:rPr lang="en-US" sz="800" dirty="0"/>
              <a:t> to set my desired account balance to be double its original amount)</a:t>
            </a:r>
          </a:p>
          <a:p>
            <a:endParaRPr lang="en-US" sz="800" dirty="0"/>
          </a:p>
          <a:p>
            <a:r>
              <a:rPr lang="en-US" sz="800" dirty="0"/>
              <a:t>After which, the algorithm will constantly loop until the current Bank balance have reach its desired amount and will output the estimated year it will take to reach 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2E1E7B-54DD-F738-F0A5-9609CBCC047E}"/>
              </a:ext>
            </a:extLst>
          </p:cNvPr>
          <p:cNvSpPr txBox="1"/>
          <p:nvPr/>
        </p:nvSpPr>
        <p:spPr>
          <a:xfrm>
            <a:off x="179842" y="3505182"/>
            <a:ext cx="121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Flowchart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FDAD28F-A64F-A44F-138E-0FC3E74705B5}"/>
              </a:ext>
            </a:extLst>
          </p:cNvPr>
          <p:cNvCxnSpPr>
            <a:cxnSpLocks/>
            <a:stCxn id="14" idx="2"/>
            <a:endCxn id="9" idx="2"/>
          </p:cNvCxnSpPr>
          <p:nvPr/>
        </p:nvCxnSpPr>
        <p:spPr>
          <a:xfrm rot="5400000">
            <a:off x="3820789" y="5447880"/>
            <a:ext cx="51939" cy="1857184"/>
          </a:xfrm>
          <a:prstGeom prst="bentConnector3">
            <a:avLst>
              <a:gd name="adj1" fmla="val 540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F61AFF-0739-FFEC-899D-7CB2C4350063}"/>
              </a:ext>
            </a:extLst>
          </p:cNvPr>
          <p:cNvCxnSpPr>
            <a:cxnSpLocks/>
          </p:cNvCxnSpPr>
          <p:nvPr/>
        </p:nvCxnSpPr>
        <p:spPr>
          <a:xfrm flipH="1">
            <a:off x="1214438" y="6350502"/>
            <a:ext cx="824" cy="259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E90D3C2-92BF-0D95-5F0A-80D5A2D8E857}"/>
              </a:ext>
            </a:extLst>
          </p:cNvPr>
          <p:cNvSpPr/>
          <p:nvPr/>
        </p:nvSpPr>
        <p:spPr>
          <a:xfrm>
            <a:off x="775664" y="6628676"/>
            <a:ext cx="928370" cy="3305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51210-EF79-0BF1-959E-02E3E3B24E22}"/>
              </a:ext>
            </a:extLst>
          </p:cNvPr>
          <p:cNvSpPr txBox="1"/>
          <p:nvPr/>
        </p:nvSpPr>
        <p:spPr>
          <a:xfrm>
            <a:off x="967242" y="664008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56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2213D-AD9F-FDAA-CD76-FACBA46C3304}"/>
              </a:ext>
            </a:extLst>
          </p:cNvPr>
          <p:cNvSpPr txBox="1"/>
          <p:nvPr/>
        </p:nvSpPr>
        <p:spPr>
          <a:xfrm>
            <a:off x="220133" y="1476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Pseudocode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5500E-D376-2A64-CBB3-E7AC93300054}"/>
              </a:ext>
            </a:extLst>
          </p:cNvPr>
          <p:cNvSpPr txBox="1"/>
          <p:nvPr/>
        </p:nvSpPr>
        <p:spPr>
          <a:xfrm>
            <a:off x="220133" y="656635"/>
            <a:ext cx="3454400" cy="1311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declare the variable first:</a:t>
            </a:r>
            <a:endParaRPr lang="en-US" sz="14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 - </a:t>
            </a:r>
            <a:r>
              <a:rPr lang="en-US" sz="1400" baseline="30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Bankbalance</a:t>
            </a:r>
            <a:endParaRPr lang="en-US" sz="1400" baseline="300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BBx</a:t>
            </a: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400" baseline="30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BankBalanceMultiplier</a:t>
            </a:r>
            <a:endParaRPr lang="en-US" sz="1400" baseline="300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 err="1">
                <a:solidFill>
                  <a:srgbClr val="0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DBb</a:t>
            </a: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- </a:t>
            </a:r>
            <a:r>
              <a:rPr lang="en-US" sz="1400" baseline="30000" dirty="0" err="1">
                <a:solidFill>
                  <a:srgbClr val="000000"/>
                </a:solidFill>
                <a:latin typeface="Arial" panose="020B06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DesireBankBalance</a:t>
            </a:r>
            <a:endParaRPr lang="en-US" sz="14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INT% - </a:t>
            </a: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endParaRPr lang="en-US" sz="14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– </a:t>
            </a: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US" sz="14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C48C9-CCC3-28BC-486C-B5C04CEC6370}"/>
              </a:ext>
            </a:extLst>
          </p:cNvPr>
          <p:cNvSpPr txBox="1"/>
          <p:nvPr/>
        </p:nvSpPr>
        <p:spPr>
          <a:xfrm>
            <a:off x="220133" y="2370667"/>
            <a:ext cx="57552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INPUT:</a:t>
            </a:r>
            <a:r>
              <a:rPr lang="en-US" sz="1200" dirty="0"/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Starting Bank Balance(</a:t>
            </a:r>
            <a:r>
              <a:rPr lang="en-US" sz="1200" b="1" dirty="0"/>
              <a:t>BB)</a:t>
            </a:r>
            <a:r>
              <a:rPr lang="en-US" sz="1200" dirty="0"/>
              <a:t> = 10000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Set vale </a:t>
            </a:r>
            <a:r>
              <a:rPr lang="en-US" sz="1200" b="1" dirty="0" err="1"/>
              <a:t>BBx</a:t>
            </a:r>
            <a:r>
              <a:rPr lang="en-US" sz="1200" dirty="0"/>
              <a:t> = 2(For this case, lets say I want to x2 my account balance)</a:t>
            </a: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Set year(</a:t>
            </a:r>
            <a:r>
              <a:rPr lang="en-US" sz="1200" b="1" dirty="0"/>
              <a:t>Y</a:t>
            </a:r>
            <a:r>
              <a:rPr lang="en-US" sz="1200" dirty="0"/>
              <a:t>) =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Calculate </a:t>
            </a:r>
            <a:r>
              <a:rPr lang="en-US" sz="1200" b="1" dirty="0"/>
              <a:t>BB * </a:t>
            </a:r>
            <a:r>
              <a:rPr lang="en-US" sz="1200" b="1" dirty="0" err="1"/>
              <a:t>BBx</a:t>
            </a:r>
            <a:r>
              <a:rPr lang="en-US" sz="1200" b="1" dirty="0"/>
              <a:t> </a:t>
            </a:r>
            <a:r>
              <a:rPr lang="en-US" sz="1200" dirty="0"/>
              <a:t>and set it as the value for </a:t>
            </a:r>
            <a:r>
              <a:rPr lang="en-US" sz="1200" b="1" dirty="0" err="1"/>
              <a:t>DBb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WHILE</a:t>
            </a:r>
            <a:r>
              <a:rPr lang="en-US" sz="1200" dirty="0"/>
              <a:t>(</a:t>
            </a:r>
            <a:r>
              <a:rPr lang="en-US" sz="1200" b="1" dirty="0"/>
              <a:t>BB</a:t>
            </a:r>
            <a:r>
              <a:rPr lang="en-US" sz="1200" dirty="0"/>
              <a:t> &lt; </a:t>
            </a:r>
            <a:r>
              <a:rPr lang="en-US" sz="1200" b="1" dirty="0" err="1"/>
              <a:t>DBb</a:t>
            </a:r>
            <a:r>
              <a:rPr lang="en-US" sz="1200" dirty="0"/>
              <a:t>)(Loop the following 2 when </a:t>
            </a:r>
            <a:r>
              <a:rPr lang="en-US" sz="1200" b="1" dirty="0"/>
              <a:t>BB</a:t>
            </a:r>
            <a:r>
              <a:rPr lang="en-US" sz="1200" dirty="0"/>
              <a:t> is less than </a:t>
            </a:r>
            <a:r>
              <a:rPr lang="en-US" sz="1200" b="1" dirty="0" err="1"/>
              <a:t>DBb</a:t>
            </a:r>
            <a:r>
              <a:rPr lang="en-US" sz="1200" dirty="0"/>
              <a:t>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Add 1 to </a:t>
            </a:r>
            <a:r>
              <a:rPr lang="en-US" sz="1200" b="1" dirty="0"/>
              <a:t>Y</a:t>
            </a:r>
            <a:r>
              <a:rPr lang="en-US" sz="1200" dirty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Take the sum of </a:t>
            </a:r>
            <a:r>
              <a:rPr lang="en-US" sz="1200" b="1" dirty="0"/>
              <a:t>BB</a:t>
            </a:r>
            <a:r>
              <a:rPr lang="en-US" sz="1200" dirty="0"/>
              <a:t> * </a:t>
            </a:r>
            <a:r>
              <a:rPr lang="en-US" sz="1200" b="1" dirty="0"/>
              <a:t>INT% </a:t>
            </a:r>
            <a:r>
              <a:rPr lang="en-US" sz="1200" dirty="0"/>
              <a:t>and add to </a:t>
            </a:r>
            <a:r>
              <a:rPr lang="en-US" sz="1200" b="1" dirty="0"/>
              <a:t>BB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ENDWHILE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Print </a:t>
            </a:r>
            <a:r>
              <a:rPr lang="en-US" sz="1200" b="1" dirty="0"/>
              <a:t>Y</a:t>
            </a:r>
            <a:r>
              <a:rPr lang="en-US" sz="1200" dirty="0"/>
              <a:t> Value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350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AD65F-AEBA-4E1F-B89B-755AA4568E73}"/>
              </a:ext>
            </a:extLst>
          </p:cNvPr>
          <p:cNvSpPr txBox="1"/>
          <p:nvPr/>
        </p:nvSpPr>
        <p:spPr>
          <a:xfrm>
            <a:off x="190500" y="173474"/>
            <a:ext cx="6598920" cy="1971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 2:</a:t>
            </a:r>
            <a:endParaRPr lang="en-US" sz="18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Statement: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 choice of 2 cars, one being </a:t>
            </a:r>
            <a:r>
              <a:rPr lang="en-US" sz="16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fuel efficient 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is </a:t>
            </a:r>
            <a:r>
              <a:rPr lang="en-US" sz="16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expensive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other car while </a:t>
            </a:r>
            <a:r>
              <a:rPr lang="en-US" sz="16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en-US" sz="16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is </a:t>
            </a:r>
            <a:r>
              <a:rPr lang="en-US" sz="1600" b="1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 fuel efficient</a:t>
            </a:r>
            <a:r>
              <a:rPr lang="en-US" sz="16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1" baseline="30000" dirty="0">
              <a:solidFill>
                <a:srgbClr val="000000"/>
              </a:solidFill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Knowing the purchase price and fuel efficiency of both cars, and assuming the price of gas is </a:t>
            </a:r>
            <a:r>
              <a:rPr lang="en-US" sz="16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$4 per gallon of gas </a:t>
            </a:r>
            <a:r>
              <a:rPr lang="en-US" sz="1600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and usage of </a:t>
            </a:r>
            <a:r>
              <a:rPr lang="en-US" sz="16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15000 miles per year</a:t>
            </a:r>
            <a:r>
              <a:rPr lang="en-US" sz="1600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, and you plan to keep it for </a:t>
            </a:r>
            <a:r>
              <a:rPr lang="en-US" sz="16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10 years </a:t>
            </a:r>
            <a:r>
              <a:rPr lang="en-US" sz="1600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which </a:t>
            </a:r>
            <a:r>
              <a:rPr lang="en-US" sz="16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car is the better deal</a:t>
            </a:r>
            <a:r>
              <a:rPr lang="en-US" sz="1600" baseline="30000" dirty="0">
                <a:solidFill>
                  <a:srgbClr val="000000"/>
                </a:solidFill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?</a:t>
            </a:r>
            <a:endParaRPr lang="en-US" sz="1600" baseline="30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33152-2909-6562-D188-2232B533BD39}"/>
              </a:ext>
            </a:extLst>
          </p:cNvPr>
          <p:cNvSpPr txBox="1"/>
          <p:nvPr/>
        </p:nvSpPr>
        <p:spPr>
          <a:xfrm>
            <a:off x="190500" y="2144976"/>
            <a:ext cx="5989320" cy="235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declare the variable first: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VA_BC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 A buying cost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 –MPG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Vehicle A miles per gallon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VA_YGC 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Vehicle A yearly gas cost</a:t>
            </a:r>
            <a:endParaRPr lang="en-US" sz="1400" b="1" baseline="30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VA_TC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Vehicle A total cost(total gas use, costing price and duration of use)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VB_BC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 B buying cost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 –MPG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Vehicle B miles per gallon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VB_YGC 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Vehicle B yearly gas cost</a:t>
            </a:r>
            <a:endParaRPr lang="en-US" sz="1400" b="1" baseline="30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VB_TC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Vehicle B total cost(total gas use, costing price and duration of use)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 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Gas price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 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Usage distance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V_Age 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Vehicle age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b="1" baseline="30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CB54C-DFB4-2082-06B8-B4A078D2E5EE}"/>
              </a:ext>
            </a:extLst>
          </p:cNvPr>
          <p:cNvSpPr txBox="1"/>
          <p:nvPr/>
        </p:nvSpPr>
        <p:spPr>
          <a:xfrm>
            <a:off x="190500" y="4289744"/>
            <a:ext cx="54571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28600" indent="-228600">
              <a:buFontTx/>
              <a:buAutoNum type="arabicPeriod"/>
            </a:pPr>
            <a:r>
              <a:rPr lang="en-US" sz="1200" b="1" dirty="0"/>
              <a:t>INPUT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Input value for the buying cost for vehicle A(</a:t>
            </a:r>
            <a:r>
              <a:rPr lang="en-US" sz="1200" b="1" dirty="0"/>
              <a:t>VA_BC</a:t>
            </a:r>
            <a:r>
              <a:rPr lang="en-US" sz="1200" dirty="0"/>
              <a:t> = 150000)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Input value for the buying cost for vehicle B(</a:t>
            </a:r>
            <a:r>
              <a:rPr lang="en-US" sz="1200" b="1" dirty="0"/>
              <a:t>VB_BC</a:t>
            </a:r>
            <a:r>
              <a:rPr lang="en-US" sz="1200" dirty="0"/>
              <a:t> = 75000)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Input value for the Mpg of vehicle A(</a:t>
            </a:r>
            <a:r>
              <a:rPr lang="en-US" sz="1200" b="1" dirty="0"/>
              <a:t>VA_MPG</a:t>
            </a:r>
            <a:r>
              <a:rPr lang="en-US" sz="1200" dirty="0"/>
              <a:t> = 30)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Input value for the Mpg of vehicle A(</a:t>
            </a:r>
            <a:r>
              <a:rPr lang="en-US" sz="1200" b="1" dirty="0"/>
              <a:t>VA_MPG</a:t>
            </a:r>
            <a:r>
              <a:rPr lang="en-US" sz="1200" dirty="0"/>
              <a:t> = 15)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Calculate ((</a:t>
            </a:r>
            <a:r>
              <a:rPr lang="en-US" sz="1200" b="1" dirty="0"/>
              <a:t>UD/VA_MPG</a:t>
            </a:r>
            <a:r>
              <a:rPr lang="en-US" sz="1200" dirty="0"/>
              <a:t>)  * </a:t>
            </a:r>
            <a:r>
              <a:rPr lang="en-US" sz="1200" b="1" dirty="0"/>
              <a:t>GP</a:t>
            </a:r>
            <a:r>
              <a:rPr lang="en-US" sz="1200" dirty="0"/>
              <a:t>) and set it as the value </a:t>
            </a:r>
            <a:r>
              <a:rPr lang="en-US" sz="1200" b="1" dirty="0"/>
              <a:t>VA_YGC </a:t>
            </a:r>
            <a:r>
              <a:rPr lang="en-US" sz="1200" dirty="0"/>
              <a:t>for vehicle A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Calculate ((</a:t>
            </a:r>
            <a:r>
              <a:rPr lang="en-US" sz="1200" b="1" dirty="0"/>
              <a:t>UD/VB_MPG</a:t>
            </a:r>
            <a:r>
              <a:rPr lang="en-US" sz="1200" dirty="0"/>
              <a:t>)  * </a:t>
            </a:r>
            <a:r>
              <a:rPr lang="en-US" sz="1200" b="1" dirty="0"/>
              <a:t>GP</a:t>
            </a:r>
            <a:r>
              <a:rPr lang="en-US" sz="1200" dirty="0"/>
              <a:t>) and set it as the value </a:t>
            </a:r>
            <a:r>
              <a:rPr lang="en-US" sz="1200" b="1" dirty="0"/>
              <a:t>VB_YGC </a:t>
            </a:r>
            <a:r>
              <a:rPr lang="en-US" sz="1200" dirty="0"/>
              <a:t>for vehicle B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Calculate </a:t>
            </a:r>
            <a:r>
              <a:rPr lang="en-US" sz="1200" b="1" dirty="0"/>
              <a:t>VA_YGC</a:t>
            </a:r>
            <a:r>
              <a:rPr lang="en-US" sz="1200" dirty="0"/>
              <a:t> + </a:t>
            </a:r>
            <a:r>
              <a:rPr lang="en-US" sz="1200" b="1" dirty="0"/>
              <a:t>VA_BC</a:t>
            </a:r>
            <a:r>
              <a:rPr lang="en-US" sz="1200" dirty="0"/>
              <a:t> and set it as the value for </a:t>
            </a:r>
            <a:r>
              <a:rPr lang="en-US" sz="1200" b="1" dirty="0"/>
              <a:t>VA_TC</a:t>
            </a:r>
          </a:p>
          <a:p>
            <a:pPr marL="228600" indent="-228600">
              <a:buFontTx/>
              <a:buAutoNum type="arabicPeriod"/>
            </a:pPr>
            <a:r>
              <a:rPr lang="en-US" sz="1200" dirty="0"/>
              <a:t>Calculate </a:t>
            </a:r>
            <a:r>
              <a:rPr lang="en-US" sz="1200" b="1" dirty="0"/>
              <a:t>VA_YGC</a:t>
            </a:r>
            <a:r>
              <a:rPr lang="en-US" sz="1200" dirty="0"/>
              <a:t> + </a:t>
            </a:r>
            <a:r>
              <a:rPr lang="en-US" sz="1200" b="1" dirty="0"/>
              <a:t>VB_BC</a:t>
            </a:r>
            <a:r>
              <a:rPr lang="en-US" sz="1200" dirty="0"/>
              <a:t> and set it as the value for </a:t>
            </a:r>
            <a:r>
              <a:rPr lang="en-US" sz="1200" b="1" dirty="0"/>
              <a:t>VB_TC</a:t>
            </a:r>
          </a:p>
          <a:p>
            <a:pPr marL="228600" indent="-228600">
              <a:buFontTx/>
              <a:buAutoNum type="arabicPeriod"/>
            </a:pPr>
            <a:r>
              <a:rPr lang="en-US" sz="1200" b="1" dirty="0"/>
              <a:t>IF(VA_TC &lt; VB_TC)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Print Vehicle A is cheaper than Vehicle B</a:t>
            </a:r>
          </a:p>
          <a:p>
            <a:pPr marL="228600" indent="-228600">
              <a:buFontTx/>
              <a:buAutoNum type="arabicPeriod"/>
            </a:pPr>
            <a:r>
              <a:rPr lang="en-US" sz="1200" b="1" dirty="0"/>
              <a:t>ELSEIF(VB_TC&lt;VA_TC)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Print Vehicle B is cheaper than Vehicle A</a:t>
            </a:r>
          </a:p>
          <a:p>
            <a:pPr marL="228600" indent="-228600">
              <a:buFontTx/>
              <a:buAutoNum type="arabicPeriod"/>
            </a:pPr>
            <a:r>
              <a:rPr lang="en-US" sz="1200" b="1" dirty="0"/>
              <a:t>ELSE</a:t>
            </a:r>
          </a:p>
          <a:p>
            <a:pPr marL="685800" lvl="1" indent="-228600">
              <a:buFontTx/>
              <a:buAutoNum type="arabicPeriod"/>
            </a:pPr>
            <a:r>
              <a:rPr lang="en-US" sz="1200" dirty="0"/>
              <a:t>Print Both Vehicle A and Vehicle B total cost are the same</a:t>
            </a:r>
          </a:p>
          <a:p>
            <a:pPr marL="228600" indent="-228600">
              <a:buFontTx/>
              <a:buAutoNum type="arabicPeriod"/>
            </a:pPr>
            <a:r>
              <a:rPr lang="en-US" sz="1200" b="1" dirty="0"/>
              <a:t>ENDIF</a:t>
            </a:r>
          </a:p>
          <a:p>
            <a:pPr marL="228600" indent="-228600">
              <a:buFontTx/>
              <a:buAutoNum type="arabicPeriod"/>
            </a:pPr>
            <a:endParaRPr lang="en-US" sz="1200" dirty="0"/>
          </a:p>
          <a:p>
            <a:pPr marL="228600" indent="-228600">
              <a:buFontTx/>
              <a:buAutoNum type="arabicPeriod"/>
            </a:pPr>
            <a:endParaRPr lang="en-US" sz="1200" dirty="0"/>
          </a:p>
          <a:p>
            <a:pPr marL="685800" lvl="1" indent="-228600">
              <a:buFontTx/>
              <a:buAutoNum type="arabicPeriod"/>
            </a:pPr>
            <a:endParaRPr lang="en-US" sz="1200" dirty="0"/>
          </a:p>
          <a:p>
            <a:pPr marL="685800" lvl="1" indent="-228600">
              <a:buFontTx/>
              <a:buAutoNum type="arabicPeriod"/>
            </a:pPr>
            <a:endParaRPr lang="en-US" sz="1200" dirty="0"/>
          </a:p>
          <a:p>
            <a:pPr marL="685800" lvl="1" indent="-228600">
              <a:buFontTx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266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</TotalTime>
  <Words>706</Words>
  <Application>Microsoft Office PowerPoint</Application>
  <PresentationFormat>A4 Paper (210x297 mm)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Farhan BIN AHMAD</dc:creator>
  <cp:lastModifiedBy>Farhan Ahmad</cp:lastModifiedBy>
  <cp:revision>5</cp:revision>
  <dcterms:created xsi:type="dcterms:W3CDTF">2022-09-01T09:52:31Z</dcterms:created>
  <dcterms:modified xsi:type="dcterms:W3CDTF">2022-09-02T14:13:13Z</dcterms:modified>
</cp:coreProperties>
</file>