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6"/>
  </p:notesMasterIdLst>
  <p:sldIdLst>
    <p:sldId id="258" r:id="rId2"/>
    <p:sldId id="259" r:id="rId3"/>
    <p:sldId id="295" r:id="rId4"/>
    <p:sldId id="298" r:id="rId5"/>
    <p:sldId id="294" r:id="rId6"/>
    <p:sldId id="296" r:id="rId7"/>
    <p:sldId id="304" r:id="rId8"/>
    <p:sldId id="306" r:id="rId9"/>
    <p:sldId id="307" r:id="rId10"/>
    <p:sldId id="305" r:id="rId11"/>
    <p:sldId id="300" r:id="rId12"/>
    <p:sldId id="308" r:id="rId13"/>
    <p:sldId id="353" r:id="rId14"/>
    <p:sldId id="301" r:id="rId15"/>
    <p:sldId id="299" r:id="rId16"/>
    <p:sldId id="351" r:id="rId17"/>
    <p:sldId id="352" r:id="rId18"/>
    <p:sldId id="312" r:id="rId19"/>
    <p:sldId id="313" r:id="rId20"/>
    <p:sldId id="309" r:id="rId21"/>
    <p:sldId id="314" r:id="rId22"/>
    <p:sldId id="310" r:id="rId23"/>
    <p:sldId id="316" r:id="rId24"/>
    <p:sldId id="317" r:id="rId25"/>
    <p:sldId id="311" r:id="rId26"/>
    <p:sldId id="319" r:id="rId27"/>
    <p:sldId id="320" r:id="rId28"/>
    <p:sldId id="324" r:id="rId29"/>
    <p:sldId id="325" r:id="rId30"/>
    <p:sldId id="326" r:id="rId31"/>
    <p:sldId id="327" r:id="rId32"/>
    <p:sldId id="321" r:id="rId33"/>
    <p:sldId id="329" r:id="rId34"/>
    <p:sldId id="328" r:id="rId35"/>
    <p:sldId id="330" r:id="rId36"/>
    <p:sldId id="331" r:id="rId37"/>
    <p:sldId id="332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341" r:id="rId46"/>
    <p:sldId id="343" r:id="rId47"/>
    <p:sldId id="344" r:id="rId48"/>
    <p:sldId id="345" r:id="rId49"/>
    <p:sldId id="346" r:id="rId50"/>
    <p:sldId id="342" r:id="rId51"/>
    <p:sldId id="347" r:id="rId52"/>
    <p:sldId id="348" r:id="rId53"/>
    <p:sldId id="349" r:id="rId54"/>
    <p:sldId id="297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 Schilling" initials="DS" lastIdx="1" clrIdx="0">
    <p:extLst>
      <p:ext uri="{19B8F6BF-5375-455C-9EA6-DF929625EA0E}">
        <p15:presenceInfo xmlns:p15="http://schemas.microsoft.com/office/powerpoint/2012/main" userId="f2d63c30549941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1T01:02:27.022" idx="1">
    <p:pos x="6437" y="2581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9/23/2019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 2019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2019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9/23/2019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 2019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4238" cy="1668379"/>
          </a:xfrm>
        </p:spPr>
        <p:txBody>
          <a:bodyPr>
            <a:normAutofit fontScale="90000"/>
          </a:bodyPr>
          <a:lstStyle/>
          <a:p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GAM 100</a:t>
            </a:r>
            <a:br>
              <a:rPr lang="en-US" sz="4400" u="sng" dirty="0"/>
            </a:br>
            <a:br>
              <a:rPr lang="en-US" sz="1200" u="sng" dirty="0"/>
            </a:br>
            <a:r>
              <a:rPr lang="en-US" dirty="0"/>
              <a:t>Project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>
              <a:buFont typeface="Wingdings" panose="05000000000000000000" pitchFamily="2" charset="2"/>
              <a:buChar char="q"/>
            </a:pPr>
            <a:r>
              <a:rPr lang="en-US" dirty="0"/>
              <a:t>Introduction to Visual Studio</a:t>
            </a:r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354263"/>
            <a:ext cx="6700838" cy="52546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Week 3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2AC28F7-3BC2-4B14-B3E3-19F28B5F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307771"/>
            <a:ext cx="3501026" cy="4338562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Instructors</a:t>
            </a:r>
            <a:endParaRPr lang="en-US" sz="2000" dirty="0">
              <a:solidFill>
                <a:schemeClr val="accent3"/>
              </a:solidFill>
            </a:endParaRPr>
          </a:p>
          <a:p>
            <a:pPr marL="225425" lvl="1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Justin Chambers</a:t>
            </a:r>
          </a:p>
          <a:p>
            <a:pPr marL="682625" lvl="2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justin.chambers@digipen.edu</a:t>
            </a:r>
          </a:p>
          <a:p>
            <a:pPr marL="682625" lvl="2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x4865</a:t>
            </a:r>
          </a:p>
          <a:p>
            <a:pPr marL="682625" lvl="2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Office Hours: </a:t>
            </a:r>
          </a:p>
          <a:p>
            <a:pPr marL="682625" lvl="2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		Wed 10 AM – 2 PM</a:t>
            </a:r>
          </a:p>
          <a:p>
            <a:pPr marL="225425" lvl="1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000" dirty="0">
                <a:solidFill>
                  <a:schemeClr val="bg1"/>
                </a:solidFill>
              </a:rPr>
              <a:t>Matthew Picioccio</a:t>
            </a:r>
          </a:p>
          <a:p>
            <a:pPr marL="682625" lvl="2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mattpic@digipen.edu</a:t>
            </a:r>
          </a:p>
          <a:p>
            <a:pPr marL="682625" lvl="2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x5013</a:t>
            </a:r>
          </a:p>
          <a:p>
            <a:pPr marL="682625" lvl="2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Office Hours: </a:t>
            </a:r>
          </a:p>
          <a:p>
            <a:pPr marL="682625" lvl="2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		Tues 10 AM – 12 PM</a:t>
            </a:r>
          </a:p>
          <a:p>
            <a:pPr marL="682625" lvl="2" indent="-635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bg1"/>
                </a:solidFill>
              </a:rPr>
              <a:t>		Wed 3 PM – 5 PM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tabLst>
                <a:tab pos="1377950" algn="l"/>
              </a:tabLst>
            </a:pPr>
            <a:r>
              <a:rPr lang="en-US" sz="2000" b="1" dirty="0">
                <a:solidFill>
                  <a:schemeClr val="accent3"/>
                </a:solidFill>
              </a:rPr>
              <a:t>Open Labs</a:t>
            </a:r>
          </a:p>
          <a:p>
            <a:pPr marL="225425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tabLst>
                <a:tab pos="914400" algn="l"/>
                <a:tab pos="159861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Al-K	M-Th	5 PM – 9:30+ PM</a:t>
            </a:r>
          </a:p>
          <a:p>
            <a:pPr marL="225425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tabLst>
                <a:tab pos="914400" algn="l"/>
                <a:tab pos="1598613" algn="l"/>
              </a:tabLst>
            </a:pPr>
            <a:r>
              <a:rPr lang="en-US" sz="2000" dirty="0">
                <a:solidFill>
                  <a:schemeClr val="bg1"/>
                </a:solidFill>
              </a:rPr>
              <a:t>Lovelace	Afternoons</a:t>
            </a:r>
          </a:p>
        </p:txBody>
      </p:sp>
    </p:spTree>
    <p:extLst>
      <p:ext uri="{BB962C8B-B14F-4D97-AF65-F5344CB8AC3E}">
        <p14:creationId xmlns:p14="http://schemas.microsoft.com/office/powerpoint/2010/main" val="285337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94" y="0"/>
            <a:ext cx="11083149" cy="68595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68860" y="3937519"/>
            <a:ext cx="7174128" cy="265922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1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Dockable</a:t>
            </a:r>
            <a:r>
              <a:rPr lang="en-US" dirty="0"/>
              <a:t>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r>
              <a:rPr lang="en-US" dirty="0"/>
              <a:t>Windows may be repositioned and resized</a:t>
            </a:r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9785"/>
            <a:ext cx="7744906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5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Dockable</a:t>
            </a:r>
            <a:r>
              <a:rPr lang="en-US" dirty="0"/>
              <a:t>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r>
              <a:rPr lang="en-US" dirty="0"/>
              <a:t>Windows may be docked together (“tabbed docking”)</a:t>
            </a:r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686" y="3786081"/>
            <a:ext cx="7525800" cy="18290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160" y="1790686"/>
            <a:ext cx="754485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24088" y="776193"/>
            <a:ext cx="7484533" cy="426994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8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r>
              <a:rPr lang="en-US" dirty="0"/>
              <a:t>Multiple files can be opened simultaneously</a:t>
            </a:r>
          </a:p>
          <a:p>
            <a:pPr marL="622300" indent="-514350"/>
            <a:r>
              <a:rPr lang="en-US" dirty="0"/>
              <a:t>Each file is displayed in a separate </a:t>
            </a:r>
            <a:r>
              <a:rPr lang="en-US" dirty="0" err="1"/>
              <a:t>dockable</a:t>
            </a:r>
            <a:r>
              <a:rPr lang="en-US" dirty="0"/>
              <a:t> window</a:t>
            </a:r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76" y="2501042"/>
            <a:ext cx="10936226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85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/ Compiling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r>
              <a:rPr lang="en-US" dirty="0"/>
              <a:t>There are multiple options for building / compiling</a:t>
            </a:r>
          </a:p>
          <a:p>
            <a:pPr marL="1204913" lvl="1" indent="-514350"/>
            <a:r>
              <a:rPr lang="en-US" dirty="0"/>
              <a:t>Drop-down menus</a:t>
            </a:r>
          </a:p>
          <a:p>
            <a:pPr marL="1204913" lvl="1" indent="-514350"/>
            <a:r>
              <a:rPr lang="en-US" dirty="0"/>
              <a:t>Short-cuts</a:t>
            </a:r>
          </a:p>
          <a:p>
            <a:pPr marL="1770063" lvl="2" indent="-514350"/>
            <a:r>
              <a:rPr lang="en-US" dirty="0" err="1"/>
              <a:t>Ctrl+Shift+B</a:t>
            </a:r>
            <a:endParaRPr lang="en-US" dirty="0"/>
          </a:p>
          <a:p>
            <a:pPr marL="1770063" lvl="2" indent="-514350"/>
            <a:r>
              <a:rPr lang="en-US" dirty="0"/>
              <a:t>F5 (“Build and Run”)</a:t>
            </a:r>
          </a:p>
          <a:p>
            <a:pPr marL="1204913" lvl="1" indent="-514350"/>
            <a:r>
              <a:rPr lang="en-US" dirty="0"/>
              <a:t>Configurable buttons</a:t>
            </a:r>
          </a:p>
          <a:p>
            <a:pPr marL="1770063" lvl="2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222" y="1888588"/>
            <a:ext cx="5053587" cy="42524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73845"/>
            <a:ext cx="4964853" cy="17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2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5"/>
            <a:ext cx="10058400" cy="5311463"/>
          </a:xfrm>
        </p:spPr>
        <p:txBody>
          <a:bodyPr>
            <a:normAutofit/>
          </a:bodyPr>
          <a:lstStyle/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r>
              <a:rPr lang="en-US" dirty="0"/>
              <a:t>Debug</a:t>
            </a:r>
          </a:p>
          <a:p>
            <a:pPr marL="1204913" lvl="1" indent="-514350"/>
            <a:r>
              <a:rPr lang="en-US" dirty="0"/>
              <a:t>More error checking</a:t>
            </a:r>
          </a:p>
          <a:p>
            <a:pPr marL="1204913" lvl="1" indent="-514350"/>
            <a:r>
              <a:rPr lang="en-US" dirty="0"/>
              <a:t>Non-optimized code</a:t>
            </a:r>
          </a:p>
          <a:p>
            <a:pPr marL="1204913" lvl="1" indent="-514350"/>
            <a:r>
              <a:rPr lang="en-US" dirty="0"/>
              <a:t>Slower!</a:t>
            </a:r>
          </a:p>
          <a:p>
            <a:pPr marL="622300" indent="-514350"/>
            <a:r>
              <a:rPr lang="en-US" dirty="0"/>
              <a:t>Release</a:t>
            </a:r>
          </a:p>
          <a:p>
            <a:pPr marL="1204913" lvl="1" indent="-514350"/>
            <a:r>
              <a:rPr lang="en-US" dirty="0"/>
              <a:t>Less error checking, typically</a:t>
            </a:r>
          </a:p>
          <a:p>
            <a:pPr marL="1204913" lvl="1" indent="-514350"/>
            <a:r>
              <a:rPr lang="en-US" dirty="0"/>
              <a:t>Optimized code – harder to debug</a:t>
            </a:r>
          </a:p>
          <a:p>
            <a:pPr marL="1204913" lvl="1" indent="-514350"/>
            <a:r>
              <a:rPr lang="en-US" dirty="0"/>
              <a:t>Faster!</a:t>
            </a:r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77" y="1164564"/>
            <a:ext cx="10058303" cy="1162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34844" y="1919111"/>
            <a:ext cx="2743200" cy="4064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5"/>
            <a:ext cx="10058400" cy="5311463"/>
          </a:xfrm>
        </p:spPr>
        <p:txBody>
          <a:bodyPr>
            <a:normAutofit/>
          </a:bodyPr>
          <a:lstStyle/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r>
              <a:rPr lang="en-US" dirty="0"/>
              <a:t>x86 applications</a:t>
            </a:r>
          </a:p>
          <a:p>
            <a:pPr marL="1204913" lvl="1" indent="-514350"/>
            <a:r>
              <a:rPr lang="en-US" dirty="0"/>
              <a:t>Use 32-bit instructions</a:t>
            </a:r>
          </a:p>
          <a:p>
            <a:pPr marL="1204913" lvl="1" indent="-514350"/>
            <a:r>
              <a:rPr lang="en-US" dirty="0"/>
              <a:t>64-bit CPU’s are backwards-compatible with 32-bit apps</a:t>
            </a:r>
          </a:p>
          <a:p>
            <a:pPr marL="622300" indent="-514350"/>
            <a:r>
              <a:rPr lang="en-US" dirty="0"/>
              <a:t>x64 applications</a:t>
            </a:r>
          </a:p>
          <a:p>
            <a:pPr marL="1204913" lvl="1" indent="-514350"/>
            <a:r>
              <a:rPr lang="en-US" dirty="0"/>
              <a:t>Use 64-bit instructions</a:t>
            </a:r>
          </a:p>
          <a:p>
            <a:pPr marL="1204913" lvl="1" indent="-514350"/>
            <a:r>
              <a:rPr lang="en-US" dirty="0"/>
              <a:t>Require 64-bit CPU and Operating System (OS)</a:t>
            </a:r>
          </a:p>
          <a:p>
            <a:pPr marL="622300" indent="-514350"/>
            <a:r>
              <a:rPr lang="en-US" dirty="0"/>
              <a:t>Use the x86 option for maximum compatibility</a:t>
            </a:r>
          </a:p>
          <a:p>
            <a:pPr marL="1204913" lvl="1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77" y="1164564"/>
            <a:ext cx="10058303" cy="11628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34844" y="1919111"/>
            <a:ext cx="2743200" cy="4064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9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55372" y="251927"/>
            <a:ext cx="615821" cy="24259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9313" y="284933"/>
            <a:ext cx="3124636" cy="2629267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-64374" y="490973"/>
            <a:ext cx="2809697" cy="210328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8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0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8298" y="758952"/>
            <a:ext cx="8237382" cy="3566160"/>
          </a:xfrm>
        </p:spPr>
        <p:txBody>
          <a:bodyPr/>
          <a:lstStyle/>
          <a:p>
            <a:r>
              <a:rPr lang="en-US" dirty="0"/>
              <a:t>Introduction to </a:t>
            </a:r>
            <a:br>
              <a:rPr lang="en-US" dirty="0"/>
            </a:br>
            <a:r>
              <a:rPr lang="en-US" dirty="0"/>
              <a:t>Visual Studio (VS)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Visual Studio 2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1" y="2359550"/>
            <a:ext cx="1643499" cy="16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679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622300" indent="-514350"/>
            <a:r>
              <a:rPr lang="en-US" dirty="0"/>
              <a:t>How do you find bugs in your 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r>
              <a:rPr lang="en-US" dirty="0"/>
              <a:t>Code inspection</a:t>
            </a:r>
          </a:p>
          <a:p>
            <a:pPr marL="1204913" lvl="1" indent="-514350"/>
            <a:r>
              <a:rPr lang="en-US" dirty="0"/>
              <a:t>Relies on flawed assumptions</a:t>
            </a:r>
          </a:p>
          <a:p>
            <a:pPr marL="622300" indent="-514350"/>
            <a:r>
              <a:rPr lang="en-US" dirty="0"/>
              <a:t>“</a:t>
            </a:r>
            <a:r>
              <a:rPr lang="en-US" dirty="0" err="1"/>
              <a:t>printf</a:t>
            </a:r>
            <a:r>
              <a:rPr lang="en-US" dirty="0"/>
              <a:t>” debugging</a:t>
            </a:r>
          </a:p>
          <a:p>
            <a:pPr marL="1204913" lvl="1" indent="-514350"/>
            <a:r>
              <a:rPr lang="en-US" dirty="0"/>
              <a:t>Relies on guesswork</a:t>
            </a:r>
          </a:p>
          <a:p>
            <a:pPr marL="1204913" lvl="1" indent="-514350"/>
            <a:r>
              <a:rPr lang="en-US" dirty="0"/>
              <a:t>Relies on liberal use of </a:t>
            </a:r>
            <a:r>
              <a:rPr lang="en-US" dirty="0" err="1"/>
              <a:t>printf</a:t>
            </a:r>
            <a:r>
              <a:rPr lang="en-US" dirty="0"/>
              <a:t> statements</a:t>
            </a:r>
          </a:p>
          <a:p>
            <a:pPr marL="622300" indent="-514350"/>
            <a:r>
              <a:rPr lang="en-US" dirty="0"/>
              <a:t>Use a debugger</a:t>
            </a:r>
          </a:p>
          <a:p>
            <a:pPr marL="1204913" lvl="1" indent="-514350"/>
            <a:r>
              <a:rPr lang="en-US" dirty="0"/>
              <a:t>Shows </a:t>
            </a:r>
            <a:r>
              <a:rPr lang="en-US" i="1" dirty="0"/>
              <a:t>exactly</a:t>
            </a:r>
            <a:r>
              <a:rPr lang="en-US" dirty="0"/>
              <a:t> what is happening</a:t>
            </a:r>
          </a:p>
          <a:p>
            <a:pPr marL="1204913" lvl="1" indent="-514350"/>
            <a:r>
              <a:rPr lang="en-US" dirty="0"/>
              <a:t>Has powerful features for analyzing code and detecting errors</a:t>
            </a:r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36384" y="256690"/>
            <a:ext cx="615821" cy="24259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7854" y="282738"/>
            <a:ext cx="3768254" cy="36838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54275" y="2217156"/>
            <a:ext cx="3741724" cy="24259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25000" decel="2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22222E-6 L 0.23685 0.1606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853" y="0"/>
            <a:ext cx="110582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86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51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22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79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6001" y="256690"/>
            <a:ext cx="621894" cy="217443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0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5" y="0"/>
            <a:ext cx="11222181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5354" y="4346222"/>
            <a:ext cx="3685089" cy="214488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5" y="0"/>
            <a:ext cx="1109986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180215" y="3366206"/>
            <a:ext cx="3754235" cy="189794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03715" y="1988615"/>
            <a:ext cx="2071485" cy="18308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03715" y="2502965"/>
            <a:ext cx="2071485" cy="183085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r>
              <a:rPr lang="en-US" dirty="0"/>
              <a:t>Tour of VS windows</a:t>
            </a:r>
          </a:p>
          <a:p>
            <a:pPr marL="622300" indent="-514350"/>
            <a:r>
              <a:rPr lang="en-US" dirty="0"/>
              <a:t>Managing documents</a:t>
            </a:r>
          </a:p>
          <a:p>
            <a:pPr marL="622300" indent="-514350"/>
            <a:r>
              <a:rPr lang="en-US" dirty="0"/>
              <a:t>Building/Running</a:t>
            </a:r>
          </a:p>
          <a:p>
            <a:pPr marL="622300" indent="-514350"/>
            <a:r>
              <a:rPr lang="en-US" dirty="0"/>
              <a:t>Editing Features</a:t>
            </a:r>
          </a:p>
          <a:p>
            <a:pPr marL="622300" indent="-514350"/>
            <a:r>
              <a:rPr lang="en-US" dirty="0"/>
              <a:t>Debugging Features</a:t>
            </a:r>
          </a:p>
          <a:p>
            <a:pPr marL="622300" indent="-514350"/>
            <a:r>
              <a:rPr lang="en-US" dirty="0"/>
              <a:t>Build Configurations</a:t>
            </a:r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Visual Studio 20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594" y="1"/>
            <a:ext cx="1180406" cy="11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21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6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39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885825"/>
            <a:ext cx="70389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7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66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444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30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21867" y="2201333"/>
            <a:ext cx="2398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Press &lt;F1&gt;</a:t>
            </a:r>
          </a:p>
        </p:txBody>
      </p:sp>
    </p:spTree>
    <p:extLst>
      <p:ext uri="{BB962C8B-B14F-4D97-AF65-F5344CB8AC3E}">
        <p14:creationId xmlns:p14="http://schemas.microsoft.com/office/powerpoint/2010/main" val="282876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582" y="1180406"/>
            <a:ext cx="615400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5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685681"/>
            <a:ext cx="5258534" cy="348663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66733" y="2914649"/>
            <a:ext cx="5258534" cy="607483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Visual Studio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r>
              <a:rPr lang="en-US" dirty="0"/>
              <a:t>Open the “Assignment1-Kernel” folder:</a:t>
            </a:r>
          </a:p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r>
              <a:rPr lang="en-US" dirty="0"/>
              <a:t>Double-click “Assignment1-Kernel.sln”</a:t>
            </a:r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55" y="1771135"/>
            <a:ext cx="8490294" cy="35623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44755" y="2329921"/>
            <a:ext cx="3325169" cy="428368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Visual Studio 20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594" y="1"/>
            <a:ext cx="1180406" cy="11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8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56155" y="1309511"/>
            <a:ext cx="2409446" cy="19191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885825"/>
            <a:ext cx="70389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205" y="1632313"/>
            <a:ext cx="5053587" cy="42524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69204" y="2269067"/>
            <a:ext cx="5053587" cy="39511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58933" y="5452533"/>
            <a:ext cx="2650056" cy="203200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1097280" y="4097867"/>
            <a:ext cx="7620000" cy="5644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01425" y="4195423"/>
            <a:ext cx="741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 C4133: 'function': incompatible types - from 'char [13]' to 'LPCWSTR'</a:t>
            </a:r>
          </a:p>
        </p:txBody>
      </p:sp>
    </p:spTree>
    <p:extLst>
      <p:ext uri="{BB962C8B-B14F-4D97-AF65-F5344CB8AC3E}">
        <p14:creationId xmlns:p14="http://schemas.microsoft.com/office/powerpoint/2010/main" val="39444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89" y="356176"/>
            <a:ext cx="9132711" cy="629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40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10" y="715289"/>
            <a:ext cx="11260553" cy="607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1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305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102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885825"/>
            <a:ext cx="70389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3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1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94" y="0"/>
            <a:ext cx="11083149" cy="68595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72092" y="788406"/>
            <a:ext cx="3566751" cy="3354616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8583" y="2269067"/>
            <a:ext cx="697996" cy="39511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9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32995" y="461481"/>
            <a:ext cx="1974355" cy="287819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1550" y="461481"/>
            <a:ext cx="660400" cy="287819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08" y="0"/>
            <a:ext cx="11081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43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r>
              <a:rPr lang="en-US" dirty="0"/>
              <a:t>Questions?</a:t>
            </a:r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Explorer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311463"/>
          </a:xfrm>
        </p:spPr>
        <p:txBody>
          <a:bodyPr/>
          <a:lstStyle/>
          <a:p>
            <a:pPr marL="622300" indent="-514350"/>
            <a:r>
              <a:rPr lang="en-US" dirty="0"/>
              <a:t>Provides a “tree view” of the entire “solution”</a:t>
            </a:r>
          </a:p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endParaRPr lang="en-US" dirty="0"/>
          </a:p>
          <a:p>
            <a:pPr marL="622300" indent="-514350"/>
            <a:r>
              <a:rPr lang="en-US" dirty="0"/>
              <a:t>Note: A solution can contain multiple projects</a:t>
            </a:r>
          </a:p>
          <a:p>
            <a:pPr marL="1204913" lvl="1" indent="-514350"/>
            <a:r>
              <a:rPr lang="en-US" dirty="0"/>
              <a:t>Useful for managing large applications</a:t>
            </a:r>
          </a:p>
          <a:p>
            <a:pPr marL="1204913" lvl="1" indent="-514350"/>
            <a:r>
              <a:rPr lang="en-US" dirty="0"/>
              <a:t>Each project creates a .lib, .</a:t>
            </a:r>
            <a:r>
              <a:rPr lang="en-US" dirty="0" err="1"/>
              <a:t>dll</a:t>
            </a:r>
            <a:r>
              <a:rPr lang="en-US" dirty="0"/>
              <a:t>, or .exe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60" y="1644887"/>
            <a:ext cx="4130849" cy="3204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089" y="1644887"/>
            <a:ext cx="4130849" cy="3204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20760" y="2731910"/>
            <a:ext cx="309640" cy="270933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2156" y="3794760"/>
            <a:ext cx="309640" cy="270933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2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2300" indent="-514350"/>
            <a:endParaRPr lang="en-US" dirty="0"/>
          </a:p>
          <a:p>
            <a:pPr marL="2351088" lvl="3" indent="-514350"/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94" y="0"/>
            <a:ext cx="11083149" cy="685957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72092" y="4165599"/>
            <a:ext cx="3566751" cy="2432501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4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311463"/>
          </a:xfrm>
        </p:spPr>
        <p:txBody>
          <a:bodyPr/>
          <a:lstStyle/>
          <a:p>
            <a:pPr marL="622300" indent="-514350"/>
            <a:r>
              <a:rPr lang="en-US" dirty="0"/>
              <a:t>Provides context-sensitive information on</a:t>
            </a:r>
          </a:p>
          <a:p>
            <a:pPr marL="1204913" lvl="1" indent="-514350"/>
            <a:r>
              <a:rPr lang="en-US" dirty="0"/>
              <a:t>Projects</a:t>
            </a:r>
          </a:p>
          <a:p>
            <a:pPr marL="1204913" lvl="1" indent="-514350"/>
            <a:r>
              <a:rPr lang="en-US" dirty="0"/>
              <a:t>Files</a:t>
            </a:r>
          </a:p>
          <a:p>
            <a:pPr marL="1204913" lvl="1" indent="-514350"/>
            <a:r>
              <a:rPr lang="en-US" dirty="0"/>
              <a:t>Functions</a:t>
            </a:r>
          </a:p>
          <a:p>
            <a:pPr marL="1204913" lvl="1" indent="-514350"/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13038"/>
            <a:ext cx="3334215" cy="161947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15" y="3613038"/>
            <a:ext cx="3334215" cy="19624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350" y="3607572"/>
            <a:ext cx="331516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3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311463"/>
          </a:xfrm>
        </p:spPr>
        <p:txBody>
          <a:bodyPr/>
          <a:lstStyle/>
          <a:p>
            <a:pPr marL="622300" indent="-514350"/>
            <a:r>
              <a:rPr lang="en-US" dirty="0"/>
              <a:t>Allows properties to be changed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2019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20" y="1694796"/>
            <a:ext cx="3315163" cy="23434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669" y="1694796"/>
            <a:ext cx="2648320" cy="1314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115" y="4057886"/>
            <a:ext cx="3315163" cy="23244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669" y="4038273"/>
            <a:ext cx="2610214" cy="13146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800808" y="3845467"/>
            <a:ext cx="3170470" cy="172082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37722" y="6188945"/>
            <a:ext cx="1733555" cy="193366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5968923" y="4245428"/>
            <a:ext cx="609159" cy="191363"/>
          </a:xfrm>
          <a:prstGeom prst="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6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1297</TotalTime>
  <Words>747</Words>
  <Application>Microsoft Office PowerPoint</Application>
  <PresentationFormat>Widescreen</PresentationFormat>
  <Paragraphs>251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Wingdings</vt:lpstr>
      <vt:lpstr>Retrospect</vt:lpstr>
      <vt:lpstr>GAM 100  Project Introduction</vt:lpstr>
      <vt:lpstr>Introduction to  Visual Studio (VS)</vt:lpstr>
      <vt:lpstr>Introduction to Visual Studio</vt:lpstr>
      <vt:lpstr>Sample Visual Studio Project</vt:lpstr>
      <vt:lpstr>PowerPoint Presentation</vt:lpstr>
      <vt:lpstr>Solution Explorer</vt:lpstr>
      <vt:lpstr>PowerPoint Presentation</vt:lpstr>
      <vt:lpstr>Properties View</vt:lpstr>
      <vt:lpstr>Properties View</vt:lpstr>
      <vt:lpstr>PowerPoint Presentation</vt:lpstr>
      <vt:lpstr>Dockable Windows</vt:lpstr>
      <vt:lpstr>Dockable Windows</vt:lpstr>
      <vt:lpstr>PowerPoint Presentation</vt:lpstr>
      <vt:lpstr>Text Editor</vt:lpstr>
      <vt:lpstr>Building / Compiling</vt:lpstr>
      <vt:lpstr>Build Configurations</vt:lpstr>
      <vt:lpstr>Build Configurations</vt:lpstr>
      <vt:lpstr>PowerPoint Presentation</vt:lpstr>
      <vt:lpstr>PowerPoint Presentation</vt:lpstr>
      <vt:lpstr>How do you find bugs in your code?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Visual Studio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 Schilling</dc:creator>
  <cp:lastModifiedBy>Justin Chambers</cp:lastModifiedBy>
  <cp:revision>78</cp:revision>
  <dcterms:created xsi:type="dcterms:W3CDTF">2014-08-29T20:52:27Z</dcterms:created>
  <dcterms:modified xsi:type="dcterms:W3CDTF">2019-09-23T18:24:15Z</dcterms:modified>
</cp:coreProperties>
</file>