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83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7" r:id="rId10"/>
    <p:sldId id="3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9C923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6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8597DA29-AEC0-4018-AFCE-6E13CFFE6492}"/>
    <pc:docChg chg="modSld">
      <pc:chgData name="Cheng Ding Xiang" userId="5d49a64f78317fbe" providerId="LiveId" clId="{8597DA29-AEC0-4018-AFCE-6E13CFFE6492}" dt="2022-08-05T02:37:52.377" v="1" actId="20577"/>
      <pc:docMkLst>
        <pc:docMk/>
      </pc:docMkLst>
      <pc:sldChg chg="modSp mod">
        <pc:chgData name="Cheng Ding Xiang" userId="5d49a64f78317fbe" providerId="LiveId" clId="{8597DA29-AEC0-4018-AFCE-6E13CFFE6492}" dt="2022-08-05T02:37:52.377" v="1" actId="20577"/>
        <pc:sldMkLst>
          <pc:docMk/>
          <pc:sldMk cId="631438154" sldId="326"/>
        </pc:sldMkLst>
        <pc:spChg chg="mod">
          <ac:chgData name="Cheng Ding Xiang" userId="5d49a64f78317fbe" providerId="LiveId" clId="{8597DA29-AEC0-4018-AFCE-6E13CFFE6492}" dt="2022-08-05T02:37:52.377" v="1" actId="20577"/>
          <ac:spMkLst>
            <pc:docMk/>
            <pc:sldMk cId="631438154" sldId="326"/>
            <ac:spMk id="3" creationId="{FF1E81CE-ECE4-4646-B4AD-904EC910F0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6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8/5/2022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4238" cy="1668379"/>
          </a:xfrm>
        </p:spPr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 100</a:t>
            </a:r>
            <a:br>
              <a:rPr lang="en-US" sz="4400" u="sng" dirty="0"/>
            </a:br>
            <a:br>
              <a:rPr lang="en-US" sz="1200" u="sng" dirty="0"/>
            </a:br>
            <a:r>
              <a:rPr lang="en-US" dirty="0"/>
              <a:t>Project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Point in Circle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Point in Rectangle</a:t>
            </a:r>
          </a:p>
          <a:p>
            <a:pPr marL="0">
              <a:buFont typeface="Wingdings" panose="05000000000000000000" pitchFamily="2" charset="2"/>
              <a:buChar char="q"/>
            </a:pPr>
            <a:r>
              <a:rPr lang="en-US" sz="3200" dirty="0"/>
              <a:t>Circle / Circle</a:t>
            </a:r>
            <a:endParaRPr lang="en-US" dirty="0"/>
          </a:p>
          <a:p>
            <a:pPr marL="0"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25188"/>
            <a:ext cx="6700838" cy="706769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BASIC Collision Math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94982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679B-ED69-4A11-B2E1-FE6815F0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Tests with velocities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81CE-ECE4-4646-B4AD-904EC910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to you next trimester (at length and in great detail) </a:t>
            </a:r>
          </a:p>
          <a:p>
            <a:pPr lvl="1"/>
            <a:r>
              <a:rPr lang="en-US" dirty="0"/>
              <a:t>Game Implementation Techniques</a:t>
            </a:r>
          </a:p>
          <a:p>
            <a:endParaRPr lang="en-US" dirty="0"/>
          </a:p>
          <a:p>
            <a:r>
              <a:rPr lang="en-US" dirty="0"/>
              <a:t>For now, </a:t>
            </a:r>
          </a:p>
          <a:p>
            <a:pPr lvl="1"/>
            <a:r>
              <a:rPr lang="en-US" dirty="0"/>
              <a:t>Do not move too fast</a:t>
            </a:r>
          </a:p>
          <a:p>
            <a:pPr lvl="1"/>
            <a:r>
              <a:rPr lang="en-US" dirty="0"/>
              <a:t>There are other ways to do movement and have interactivity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9B78B-3CCD-4A51-A3FE-D5690CD9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2019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E820C-4911-4408-8E1A-80FFD7D5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3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Point in Circle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Point </a:t>
            </a:r>
            <a:r>
              <a:rPr lang="en-US" sz="3600" i="1" dirty="0"/>
              <a:t>P</a:t>
            </a:r>
          </a:p>
          <a:p>
            <a:r>
              <a:rPr lang="en-US" sz="3600" dirty="0"/>
              <a:t>Circle with Center </a:t>
            </a:r>
            <a:r>
              <a:rPr lang="en-US" sz="3600" i="1" dirty="0"/>
              <a:t>C</a:t>
            </a:r>
            <a:r>
              <a:rPr lang="en-US" sz="3600" dirty="0"/>
              <a:t> and Radius </a:t>
            </a:r>
            <a:r>
              <a:rPr lang="en-US" sz="3600" i="1" dirty="0"/>
              <a:t>R</a:t>
            </a:r>
          </a:p>
          <a:p>
            <a:r>
              <a:rPr lang="en-US" sz="3600" dirty="0"/>
              <a:t>Compute the</a:t>
            </a:r>
            <a:br>
              <a:rPr lang="en-US" sz="3600" dirty="0"/>
            </a:br>
            <a:r>
              <a:rPr lang="en-US" sz="3600" dirty="0"/>
              <a:t>Distance </a:t>
            </a:r>
            <a:r>
              <a:rPr lang="en-US" sz="3600" i="1" dirty="0"/>
              <a:t>D</a:t>
            </a:r>
            <a:r>
              <a:rPr lang="en-US" sz="3600" dirty="0"/>
              <a:t> between </a:t>
            </a:r>
            <a:r>
              <a:rPr lang="en-US" sz="3600" i="1" dirty="0"/>
              <a:t>P</a:t>
            </a:r>
            <a:r>
              <a:rPr lang="en-US" sz="3600" dirty="0"/>
              <a:t> and </a:t>
            </a:r>
            <a:r>
              <a:rPr lang="en-US" sz="3600" i="1" dirty="0"/>
              <a:t>C</a:t>
            </a:r>
          </a:p>
          <a:p>
            <a:pPr marL="107950" indent="0">
              <a:buNone/>
            </a:pPr>
            <a:r>
              <a:rPr lang="en-US" sz="3600" dirty="0"/>
              <a:t>	if(D &lt; R)</a:t>
            </a:r>
            <a:br>
              <a:rPr lang="en-US" sz="3600" dirty="0"/>
            </a:br>
            <a:r>
              <a:rPr lang="en-US" sz="3600" dirty="0"/>
              <a:t>	{</a:t>
            </a:r>
            <a:br>
              <a:rPr lang="en-US" sz="3600" dirty="0"/>
            </a:br>
            <a:r>
              <a:rPr lang="en-US" sz="3600" dirty="0"/>
              <a:t>		// point is in circle</a:t>
            </a:r>
            <a:br>
              <a:rPr lang="en-US" sz="3600" dirty="0"/>
            </a:br>
            <a:r>
              <a:rPr lang="en-US" sz="3600" dirty="0"/>
              <a:t>	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EA57FE-045A-4301-8196-7967BA298D3C}"/>
              </a:ext>
            </a:extLst>
          </p:cNvPr>
          <p:cNvSpPr/>
          <p:nvPr/>
        </p:nvSpPr>
        <p:spPr>
          <a:xfrm>
            <a:off x="7370445" y="1689850"/>
            <a:ext cx="4724400" cy="472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08C527-DA5F-4160-AC3A-4D644488A2AB}"/>
              </a:ext>
            </a:extLst>
          </p:cNvPr>
          <p:cNvSpPr/>
          <p:nvPr/>
        </p:nvSpPr>
        <p:spPr>
          <a:xfrm>
            <a:off x="9689782" y="4009187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B2AA1-C32F-4A9F-87F3-CECBB4D41C82}"/>
              </a:ext>
            </a:extLst>
          </p:cNvPr>
          <p:cNvSpPr/>
          <p:nvPr/>
        </p:nvSpPr>
        <p:spPr>
          <a:xfrm>
            <a:off x="8811776" y="2407849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FC114B-F2E1-43D8-8A0F-2A3F1B23B812}"/>
              </a:ext>
            </a:extLst>
          </p:cNvPr>
          <p:cNvCxnSpPr>
            <a:stCxn id="6" idx="6"/>
            <a:endCxn id="7" idx="6"/>
          </p:cNvCxnSpPr>
          <p:nvPr/>
        </p:nvCxnSpPr>
        <p:spPr>
          <a:xfrm flipH="1">
            <a:off x="9775507" y="4052050"/>
            <a:ext cx="2319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582D44-954D-488A-A351-A59391DF2567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8884947" y="2481020"/>
            <a:ext cx="817389" cy="154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E380B8-CD71-4115-A4FA-2B20E84BFE2D}"/>
              </a:ext>
            </a:extLst>
          </p:cNvPr>
          <p:cNvSpPr txBox="1"/>
          <p:nvPr/>
        </p:nvSpPr>
        <p:spPr>
          <a:xfrm>
            <a:off x="9293641" y="2782669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70833-2CF9-4E6C-9AFC-C1E833833FD9}"/>
              </a:ext>
            </a:extLst>
          </p:cNvPr>
          <p:cNvSpPr txBox="1"/>
          <p:nvPr/>
        </p:nvSpPr>
        <p:spPr>
          <a:xfrm>
            <a:off x="9430838" y="400918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B137C-2D59-4C31-860E-A0B1EB82A73F}"/>
              </a:ext>
            </a:extLst>
          </p:cNvPr>
          <p:cNvSpPr txBox="1"/>
          <p:nvPr/>
        </p:nvSpPr>
        <p:spPr>
          <a:xfrm>
            <a:off x="8306793" y="2170408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D7E03-2281-427B-B022-09C46E863F5B}"/>
              </a:ext>
            </a:extLst>
          </p:cNvPr>
          <p:cNvSpPr txBox="1"/>
          <p:nvPr/>
        </p:nvSpPr>
        <p:spPr>
          <a:xfrm>
            <a:off x="10841922" y="3501451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6373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Point in Rectangle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Point </a:t>
            </a:r>
            <a:r>
              <a:rPr lang="en-US" sz="3600" i="1" dirty="0"/>
              <a:t>P    (X</a:t>
            </a:r>
            <a:r>
              <a:rPr lang="en-US" sz="2000" i="1" dirty="0"/>
              <a:t>P</a:t>
            </a:r>
            <a:r>
              <a:rPr lang="en-US" sz="3600" i="1" dirty="0"/>
              <a:t>, Y</a:t>
            </a:r>
            <a:r>
              <a:rPr lang="en-US" sz="2000" i="1" dirty="0"/>
              <a:t>P</a:t>
            </a:r>
            <a:r>
              <a:rPr lang="en-US" sz="3600" i="1" dirty="0"/>
              <a:t>)</a:t>
            </a:r>
          </a:p>
          <a:p>
            <a:r>
              <a:rPr lang="en-US" sz="3600" dirty="0"/>
              <a:t>Rectangle with Corners </a:t>
            </a:r>
            <a:r>
              <a:rPr lang="en-US" sz="3600" i="1" dirty="0"/>
              <a:t>(X</a:t>
            </a:r>
            <a:r>
              <a:rPr lang="en-US" sz="2000" i="1" dirty="0"/>
              <a:t>1</a:t>
            </a:r>
            <a:r>
              <a:rPr lang="en-US" sz="3600" i="1" dirty="0"/>
              <a:t>, Y</a:t>
            </a:r>
            <a:r>
              <a:rPr lang="en-US" sz="2000" i="1" dirty="0"/>
              <a:t>1</a:t>
            </a:r>
            <a:r>
              <a:rPr lang="en-US" sz="3600" i="1" dirty="0"/>
              <a:t>) </a:t>
            </a:r>
            <a:r>
              <a:rPr lang="en-US" sz="3600" dirty="0"/>
              <a:t>and </a:t>
            </a:r>
            <a:r>
              <a:rPr lang="en-US" sz="3600" i="1" dirty="0"/>
              <a:t>(X</a:t>
            </a:r>
            <a:r>
              <a:rPr lang="en-US" sz="2000" i="1" dirty="0"/>
              <a:t>2</a:t>
            </a:r>
            <a:r>
              <a:rPr lang="en-US" sz="3600" i="1" dirty="0"/>
              <a:t>, Y</a:t>
            </a:r>
            <a:r>
              <a:rPr lang="en-US" sz="2000" i="1" dirty="0"/>
              <a:t>2</a:t>
            </a:r>
            <a:r>
              <a:rPr lang="en-US" sz="3600" i="1" dirty="0"/>
              <a:t>)</a:t>
            </a:r>
          </a:p>
          <a:p>
            <a:r>
              <a:rPr lang="en-US" sz="3600" dirty="0"/>
              <a:t>Logic can be OR checks or AND checks</a:t>
            </a:r>
          </a:p>
          <a:p>
            <a:pPr marL="107950" indent="0">
              <a:buNone/>
            </a:pPr>
            <a:r>
              <a:rPr lang="en-US" sz="3600" dirty="0"/>
              <a:t>	if(</a:t>
            </a:r>
            <a:r>
              <a:rPr lang="en-US" sz="3600" i="1" dirty="0"/>
              <a:t>X</a:t>
            </a:r>
            <a:r>
              <a:rPr lang="en-US" sz="2000" i="1" dirty="0"/>
              <a:t>P</a:t>
            </a:r>
            <a:r>
              <a:rPr lang="en-US" sz="3600" dirty="0"/>
              <a:t> &lt; </a:t>
            </a:r>
            <a:r>
              <a:rPr lang="en-US" sz="3600" i="1" dirty="0"/>
              <a:t>X</a:t>
            </a:r>
            <a:r>
              <a:rPr lang="en-US" sz="2000" i="1" dirty="0"/>
              <a:t>1</a:t>
            </a:r>
            <a:r>
              <a:rPr lang="en-US" sz="3600" dirty="0"/>
              <a:t>)  // not colliding</a:t>
            </a:r>
            <a:br>
              <a:rPr lang="en-US" sz="3600" dirty="0"/>
            </a:br>
            <a:r>
              <a:rPr lang="en-US" sz="3600" dirty="0"/>
              <a:t>	if(</a:t>
            </a:r>
            <a:r>
              <a:rPr lang="en-US" sz="3600" i="1" dirty="0"/>
              <a:t>X</a:t>
            </a:r>
            <a:r>
              <a:rPr lang="en-US" sz="2000" i="1" dirty="0"/>
              <a:t>P</a:t>
            </a:r>
            <a:r>
              <a:rPr lang="en-US" sz="3600" dirty="0"/>
              <a:t> &gt; </a:t>
            </a:r>
            <a:r>
              <a:rPr lang="en-US" sz="3600" i="1" dirty="0"/>
              <a:t>X</a:t>
            </a:r>
            <a:r>
              <a:rPr lang="en-US" sz="2000" i="1" dirty="0"/>
              <a:t>2</a:t>
            </a:r>
            <a:r>
              <a:rPr lang="en-US" sz="3600" dirty="0"/>
              <a:t>)  // not colliding</a:t>
            </a:r>
            <a:br>
              <a:rPr lang="en-US" sz="3600" dirty="0"/>
            </a:br>
            <a:r>
              <a:rPr lang="en-US" sz="3600" dirty="0"/>
              <a:t>	if(</a:t>
            </a:r>
            <a:r>
              <a:rPr lang="en-US" sz="3600" i="1" dirty="0"/>
              <a:t>Y</a:t>
            </a:r>
            <a:r>
              <a:rPr lang="en-US" sz="2000" i="1" dirty="0"/>
              <a:t>P</a:t>
            </a:r>
            <a:r>
              <a:rPr lang="en-US" sz="3600" dirty="0"/>
              <a:t> &lt; </a:t>
            </a:r>
            <a:r>
              <a:rPr lang="en-US" sz="3600" i="1" dirty="0"/>
              <a:t>Y</a:t>
            </a:r>
            <a:r>
              <a:rPr lang="en-US" sz="2000" i="1" dirty="0"/>
              <a:t>1</a:t>
            </a:r>
            <a:r>
              <a:rPr lang="en-US" sz="3600" dirty="0"/>
              <a:t>)  // not colliding</a:t>
            </a:r>
            <a:br>
              <a:rPr lang="en-US" sz="3600" dirty="0"/>
            </a:br>
            <a:r>
              <a:rPr lang="en-US" sz="3600" dirty="0"/>
              <a:t>	if(</a:t>
            </a:r>
            <a:r>
              <a:rPr lang="en-US" sz="3600" i="1" dirty="0"/>
              <a:t>Y</a:t>
            </a:r>
            <a:r>
              <a:rPr lang="en-US" sz="2000" i="1" dirty="0"/>
              <a:t>P</a:t>
            </a:r>
            <a:r>
              <a:rPr lang="en-US" sz="3600" dirty="0"/>
              <a:t> &gt; </a:t>
            </a:r>
            <a:r>
              <a:rPr lang="en-US" sz="3600" i="1" dirty="0"/>
              <a:t>Y</a:t>
            </a:r>
            <a:r>
              <a:rPr lang="en-US" sz="2000" i="1" dirty="0"/>
              <a:t>2</a:t>
            </a:r>
            <a:r>
              <a:rPr lang="en-US" sz="3600" dirty="0"/>
              <a:t>)  // not colliding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/>
              <a:t>// else point </a:t>
            </a:r>
            <a:r>
              <a:rPr lang="en-US" sz="3600" dirty="0"/>
              <a:t>is in rectangle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A57FE-045A-4301-8196-7967BA298D3C}"/>
              </a:ext>
            </a:extLst>
          </p:cNvPr>
          <p:cNvSpPr/>
          <p:nvPr/>
        </p:nvSpPr>
        <p:spPr>
          <a:xfrm>
            <a:off x="8228895" y="4054020"/>
            <a:ext cx="3633937" cy="2080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B2AA1-C32F-4A9F-87F3-CECBB4D41C82}"/>
              </a:ext>
            </a:extLst>
          </p:cNvPr>
          <p:cNvSpPr/>
          <p:nvPr/>
        </p:nvSpPr>
        <p:spPr>
          <a:xfrm>
            <a:off x="9214744" y="4564212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B137C-2D59-4C31-860E-A0B1EB82A73F}"/>
              </a:ext>
            </a:extLst>
          </p:cNvPr>
          <p:cNvSpPr txBox="1"/>
          <p:nvPr/>
        </p:nvSpPr>
        <p:spPr>
          <a:xfrm>
            <a:off x="8709761" y="4326771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7C094-925B-4011-A852-39F635C1FB64}"/>
              </a:ext>
            </a:extLst>
          </p:cNvPr>
          <p:cNvSpPr txBox="1"/>
          <p:nvPr/>
        </p:nvSpPr>
        <p:spPr>
          <a:xfrm>
            <a:off x="7604169" y="3407689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(X</a:t>
            </a:r>
            <a:r>
              <a:rPr lang="en-US" sz="2000" dirty="0"/>
              <a:t>1</a:t>
            </a:r>
            <a:r>
              <a:rPr lang="en-US" sz="3600" dirty="0"/>
              <a:t>, Y</a:t>
            </a:r>
            <a:r>
              <a:rPr lang="en-US" sz="2000" dirty="0"/>
              <a:t>1</a:t>
            </a:r>
            <a:r>
              <a:rPr lang="en-US" sz="36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532CCB-B1D7-49D1-8505-D799C9A6C739}"/>
              </a:ext>
            </a:extLst>
          </p:cNvPr>
          <p:cNvSpPr txBox="1"/>
          <p:nvPr/>
        </p:nvSpPr>
        <p:spPr>
          <a:xfrm>
            <a:off x="10465979" y="5441223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(X</a:t>
            </a:r>
            <a:r>
              <a:rPr lang="en-US" sz="2000" dirty="0"/>
              <a:t>2</a:t>
            </a:r>
            <a:r>
              <a:rPr lang="en-US" sz="3600" dirty="0"/>
              <a:t>, Y</a:t>
            </a:r>
            <a:r>
              <a:rPr lang="en-US" sz="2000" dirty="0"/>
              <a:t>2</a:t>
            </a:r>
            <a:r>
              <a:rPr lang="en-US" sz="3600" dirty="0"/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C65413-F718-4A42-825A-C44F28067DDF}"/>
              </a:ext>
            </a:extLst>
          </p:cNvPr>
          <p:cNvSpPr/>
          <p:nvPr/>
        </p:nvSpPr>
        <p:spPr>
          <a:xfrm>
            <a:off x="8189069" y="4003051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BFC9BE-EB6D-4037-A943-C2EE16B419AE}"/>
              </a:ext>
            </a:extLst>
          </p:cNvPr>
          <p:cNvSpPr/>
          <p:nvPr/>
        </p:nvSpPr>
        <p:spPr>
          <a:xfrm>
            <a:off x="11816933" y="6087554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2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Circles with Center </a:t>
            </a:r>
            <a:r>
              <a:rPr lang="en-US" sz="3600" i="1" dirty="0"/>
              <a:t>C</a:t>
            </a:r>
            <a:r>
              <a:rPr lang="en-US" sz="2000" i="1" dirty="0"/>
              <a:t>1</a:t>
            </a:r>
            <a:r>
              <a:rPr lang="en-US" sz="3600" dirty="0"/>
              <a:t> and Radius </a:t>
            </a:r>
            <a:r>
              <a:rPr lang="en-US" sz="3600" i="1" dirty="0"/>
              <a:t>R</a:t>
            </a:r>
            <a:r>
              <a:rPr lang="en-US" sz="2000" i="1" dirty="0"/>
              <a:t>1</a:t>
            </a:r>
            <a:r>
              <a:rPr lang="en-US" sz="3600" dirty="0"/>
              <a:t> and </a:t>
            </a:r>
            <a:r>
              <a:rPr lang="en-US" sz="3600" i="1" dirty="0"/>
              <a:t>C</a:t>
            </a:r>
            <a:r>
              <a:rPr lang="en-US" sz="2000" i="1" dirty="0"/>
              <a:t>2</a:t>
            </a:r>
            <a:r>
              <a:rPr lang="en-US" sz="3600" dirty="0"/>
              <a:t>,</a:t>
            </a:r>
            <a:r>
              <a:rPr lang="en-US" sz="3600" i="1" dirty="0"/>
              <a:t> R</a:t>
            </a:r>
            <a:r>
              <a:rPr lang="en-US" sz="2000" i="1" dirty="0"/>
              <a:t>2</a:t>
            </a:r>
          </a:p>
          <a:p>
            <a:r>
              <a:rPr lang="en-US" sz="3600" dirty="0"/>
              <a:t>Compute the Distance </a:t>
            </a:r>
            <a:r>
              <a:rPr lang="en-US" sz="3600" i="1" dirty="0"/>
              <a:t>D</a:t>
            </a:r>
            <a:r>
              <a:rPr lang="en-US" sz="3600" dirty="0"/>
              <a:t> between </a:t>
            </a:r>
            <a:r>
              <a:rPr lang="en-US" sz="3600" i="1" dirty="0"/>
              <a:t>C</a:t>
            </a:r>
            <a:r>
              <a:rPr lang="en-US" sz="2000" i="1" dirty="0"/>
              <a:t>1</a:t>
            </a:r>
            <a:r>
              <a:rPr lang="en-US" sz="3600" dirty="0"/>
              <a:t> and </a:t>
            </a:r>
            <a:r>
              <a:rPr lang="en-US" sz="3600" i="1" dirty="0"/>
              <a:t>C</a:t>
            </a:r>
            <a:r>
              <a:rPr lang="en-US" sz="2000" i="1" dirty="0"/>
              <a:t>2</a:t>
            </a:r>
            <a:endParaRPr lang="en-US" sz="3600" i="1" dirty="0"/>
          </a:p>
          <a:p>
            <a:pPr marL="107950" indent="0">
              <a:buNone/>
            </a:pPr>
            <a:r>
              <a:rPr lang="en-US" sz="3600" dirty="0"/>
              <a:t>	if(D &lt; R</a:t>
            </a:r>
            <a:r>
              <a:rPr lang="en-US" sz="2000" dirty="0"/>
              <a:t>1</a:t>
            </a:r>
            <a:r>
              <a:rPr lang="en-US" sz="3600" dirty="0"/>
              <a:t> + R</a:t>
            </a:r>
            <a:r>
              <a:rPr lang="en-US" sz="2000" dirty="0"/>
              <a:t>2</a:t>
            </a:r>
            <a:r>
              <a:rPr lang="en-US" sz="3600" dirty="0"/>
              <a:t>)</a:t>
            </a:r>
            <a:br>
              <a:rPr lang="en-US" sz="3600" dirty="0"/>
            </a:br>
            <a:r>
              <a:rPr lang="en-US" sz="3600" dirty="0"/>
              <a:t>	{</a:t>
            </a:r>
            <a:br>
              <a:rPr lang="en-US" sz="3600" dirty="0"/>
            </a:br>
            <a:r>
              <a:rPr lang="en-US" sz="3600" dirty="0"/>
              <a:t>		// circles are</a:t>
            </a:r>
            <a:br>
              <a:rPr lang="en-US" sz="3600" dirty="0"/>
            </a:br>
            <a:r>
              <a:rPr lang="en-US" sz="3600" dirty="0"/>
              <a:t>		// colliding</a:t>
            </a:r>
            <a:br>
              <a:rPr lang="en-US" sz="3600" dirty="0"/>
            </a:br>
            <a:r>
              <a:rPr lang="en-US" sz="3600" dirty="0"/>
              <a:t>	}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0D7439-7676-4872-837D-07611490A61B}"/>
              </a:ext>
            </a:extLst>
          </p:cNvPr>
          <p:cNvSpPr/>
          <p:nvPr/>
        </p:nvSpPr>
        <p:spPr>
          <a:xfrm>
            <a:off x="5701247" y="2947924"/>
            <a:ext cx="3250424" cy="32504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Circle / Circle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EA57FE-045A-4301-8196-7967BA298D3C}"/>
              </a:ext>
            </a:extLst>
          </p:cNvPr>
          <p:cNvSpPr/>
          <p:nvPr/>
        </p:nvSpPr>
        <p:spPr>
          <a:xfrm>
            <a:off x="8043429" y="2367802"/>
            <a:ext cx="3682226" cy="36822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08C527-DA5F-4160-AC3A-4D644488A2AB}"/>
              </a:ext>
            </a:extLst>
          </p:cNvPr>
          <p:cNvSpPr/>
          <p:nvPr/>
        </p:nvSpPr>
        <p:spPr>
          <a:xfrm>
            <a:off x="9841679" y="4166052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FC114B-F2E1-43D8-8A0F-2A3F1B23B812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 flipH="1">
            <a:off x="9927404" y="4208915"/>
            <a:ext cx="17982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B70833-2CF9-4E6C-9AFC-C1E833833FD9}"/>
              </a:ext>
            </a:extLst>
          </p:cNvPr>
          <p:cNvSpPr txBox="1"/>
          <p:nvPr/>
        </p:nvSpPr>
        <p:spPr>
          <a:xfrm>
            <a:off x="9742232" y="4198686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2000" dirty="0"/>
              <a:t>2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D7E03-2281-427B-B022-09C46E863F5B}"/>
              </a:ext>
            </a:extLst>
          </p:cNvPr>
          <p:cNvSpPr txBox="1"/>
          <p:nvPr/>
        </p:nvSpPr>
        <p:spPr>
          <a:xfrm>
            <a:off x="10569062" y="3606246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r>
              <a:rPr lang="en-US" sz="2000" dirty="0"/>
              <a:t>2</a:t>
            </a:r>
            <a:endParaRPr lang="en-US" sz="3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E1723E-3417-4DC5-A441-4AFAFA8ECC91}"/>
              </a:ext>
            </a:extLst>
          </p:cNvPr>
          <p:cNvSpPr/>
          <p:nvPr/>
        </p:nvSpPr>
        <p:spPr>
          <a:xfrm>
            <a:off x="5707370" y="2947924"/>
            <a:ext cx="3250426" cy="3250426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C84D94-A556-49FC-8A82-11FD1F3B03E8}"/>
              </a:ext>
            </a:extLst>
          </p:cNvPr>
          <p:cNvSpPr/>
          <p:nvPr/>
        </p:nvSpPr>
        <p:spPr>
          <a:xfrm>
            <a:off x="7289720" y="4530274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9EEC0A-CB4C-4848-8F66-951641F7F30C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flipH="1">
            <a:off x="5707370" y="4573137"/>
            <a:ext cx="1582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9A43A0-B930-4315-B331-79D33A2A8709}"/>
              </a:ext>
            </a:extLst>
          </p:cNvPr>
          <p:cNvSpPr txBox="1"/>
          <p:nvPr/>
        </p:nvSpPr>
        <p:spPr>
          <a:xfrm>
            <a:off x="8140164" y="3869850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4D0BD-CAE6-4F0F-8A1C-54D9529344AC}"/>
              </a:ext>
            </a:extLst>
          </p:cNvPr>
          <p:cNvSpPr txBox="1"/>
          <p:nvPr/>
        </p:nvSpPr>
        <p:spPr>
          <a:xfrm>
            <a:off x="6977296" y="4571330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r>
              <a:rPr lang="en-US" sz="2000" dirty="0"/>
              <a:t>1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2CF8C2-B9F0-49B7-84F9-C12E11AD29BF}"/>
              </a:ext>
            </a:extLst>
          </p:cNvPr>
          <p:cNvSpPr txBox="1"/>
          <p:nvPr/>
        </p:nvSpPr>
        <p:spPr>
          <a:xfrm>
            <a:off x="6008172" y="3926805"/>
            <a:ext cx="56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  <a:r>
              <a:rPr lang="en-US" sz="2000" dirty="0"/>
              <a:t>1</a:t>
            </a:r>
            <a:endParaRPr lang="en-US" sz="36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281BDC-D950-4124-A858-B276BB19F19B}"/>
              </a:ext>
            </a:extLst>
          </p:cNvPr>
          <p:cNvCxnSpPr>
            <a:cxnSpLocks/>
            <a:stCxn id="18" idx="6"/>
            <a:endCxn id="7" idx="2"/>
          </p:cNvCxnSpPr>
          <p:nvPr/>
        </p:nvCxnSpPr>
        <p:spPr>
          <a:xfrm flipV="1">
            <a:off x="7375445" y="4208915"/>
            <a:ext cx="2466234" cy="36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3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Squared distances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Consider using squared distance</a:t>
            </a:r>
            <a:br>
              <a:rPr lang="en-US" sz="3600" dirty="0"/>
            </a:br>
            <a:r>
              <a:rPr lang="en-US" sz="3600" dirty="0"/>
              <a:t>where possible</a:t>
            </a:r>
            <a:endParaRPr lang="en-US" sz="3600" i="1" dirty="0"/>
          </a:p>
          <a:p>
            <a:r>
              <a:rPr lang="en-US" sz="3600" dirty="0"/>
              <a:t>Easier to square R than to take</a:t>
            </a:r>
            <a:br>
              <a:rPr lang="en-US" sz="3600" dirty="0"/>
            </a:br>
            <a:r>
              <a:rPr lang="en-US" sz="3600" dirty="0"/>
              <a:t>the square root of D</a:t>
            </a:r>
            <a:r>
              <a:rPr lang="en-US" sz="3600" baseline="30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EA57FE-045A-4301-8196-7967BA298D3C}"/>
              </a:ext>
            </a:extLst>
          </p:cNvPr>
          <p:cNvSpPr/>
          <p:nvPr/>
        </p:nvSpPr>
        <p:spPr>
          <a:xfrm>
            <a:off x="7370445" y="1689850"/>
            <a:ext cx="4724400" cy="47244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08C527-DA5F-4160-AC3A-4D644488A2AB}"/>
              </a:ext>
            </a:extLst>
          </p:cNvPr>
          <p:cNvSpPr/>
          <p:nvPr/>
        </p:nvSpPr>
        <p:spPr>
          <a:xfrm>
            <a:off x="9689782" y="4009187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5B2AA1-C32F-4A9F-87F3-CECBB4D41C82}"/>
              </a:ext>
            </a:extLst>
          </p:cNvPr>
          <p:cNvSpPr/>
          <p:nvPr/>
        </p:nvSpPr>
        <p:spPr>
          <a:xfrm>
            <a:off x="8811776" y="2407849"/>
            <a:ext cx="85725" cy="85725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FC114B-F2E1-43D8-8A0F-2A3F1B23B812}"/>
              </a:ext>
            </a:extLst>
          </p:cNvPr>
          <p:cNvCxnSpPr>
            <a:stCxn id="6" idx="6"/>
            <a:endCxn id="7" idx="6"/>
          </p:cNvCxnSpPr>
          <p:nvPr/>
        </p:nvCxnSpPr>
        <p:spPr>
          <a:xfrm flipH="1">
            <a:off x="9775507" y="4052050"/>
            <a:ext cx="23193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582D44-954D-488A-A351-A59391DF2567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8884947" y="2481020"/>
            <a:ext cx="817389" cy="154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E380B8-CD71-4115-A4FA-2B20E84BFE2D}"/>
              </a:ext>
            </a:extLst>
          </p:cNvPr>
          <p:cNvSpPr txBox="1"/>
          <p:nvPr/>
        </p:nvSpPr>
        <p:spPr>
          <a:xfrm>
            <a:off x="9293641" y="2782669"/>
            <a:ext cx="468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70833-2CF9-4E6C-9AFC-C1E833833FD9}"/>
              </a:ext>
            </a:extLst>
          </p:cNvPr>
          <p:cNvSpPr txBox="1"/>
          <p:nvPr/>
        </p:nvSpPr>
        <p:spPr>
          <a:xfrm>
            <a:off x="9430838" y="400918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B137C-2D59-4C31-860E-A0B1EB82A73F}"/>
              </a:ext>
            </a:extLst>
          </p:cNvPr>
          <p:cNvSpPr txBox="1"/>
          <p:nvPr/>
        </p:nvSpPr>
        <p:spPr>
          <a:xfrm>
            <a:off x="8306793" y="2170408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1D7E03-2281-427B-B022-09C46E863F5B}"/>
              </a:ext>
            </a:extLst>
          </p:cNvPr>
          <p:cNvSpPr txBox="1"/>
          <p:nvPr/>
        </p:nvSpPr>
        <p:spPr>
          <a:xfrm>
            <a:off x="10841922" y="3501451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6529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B455-A92A-475A-BF7E-D6C1EF47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9F95C-30D7-4318-861B-8113F8BE6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F56D1-B9AA-454B-8BDC-51B44669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2019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0AEC0-70B5-4CDC-BE8B-B0BDF692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4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738A-9BB9-430D-AF9F-896DBEE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A711-159C-4AA7-8141-80918D12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described prior are static collisions</a:t>
            </a:r>
          </a:p>
          <a:p>
            <a:pPr lvl="1"/>
            <a:r>
              <a:rPr lang="en-US" dirty="0"/>
              <a:t>None of the equations take “time”, “speed” nor “velocity” into account</a:t>
            </a:r>
          </a:p>
          <a:p>
            <a:endParaRPr lang="en-US" dirty="0"/>
          </a:p>
          <a:p>
            <a:r>
              <a:rPr lang="en-US" dirty="0"/>
              <a:t>Simply checking for intersection at a particular moment of time with current positions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BBC82-D345-4C39-AD1D-5B1EE655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2019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0FB3B-27A0-4575-887A-D5193FD1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6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F1ED-1515-48D7-AA5F-4DE09531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Tunneling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883B8-8E9E-43D8-8C50-24422357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2019 DigiPen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4F373-8540-4B98-AC74-2A8B8DD9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8215-3738-4040-84F7-E66E97612454}"/>
              </a:ext>
            </a:extLst>
          </p:cNvPr>
          <p:cNvSpPr/>
          <p:nvPr/>
        </p:nvSpPr>
        <p:spPr>
          <a:xfrm>
            <a:off x="2692866" y="2130804"/>
            <a:ext cx="469784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7BD552-A2C5-403B-86AA-EA9A00F464B6}"/>
              </a:ext>
            </a:extLst>
          </p:cNvPr>
          <p:cNvSpPr/>
          <p:nvPr/>
        </p:nvSpPr>
        <p:spPr>
          <a:xfrm>
            <a:off x="1220599" y="2634142"/>
            <a:ext cx="697964" cy="687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4773F-1A97-479E-AF8B-6D8656C27AC7}"/>
              </a:ext>
            </a:extLst>
          </p:cNvPr>
          <p:cNvSpPr/>
          <p:nvPr/>
        </p:nvSpPr>
        <p:spPr>
          <a:xfrm>
            <a:off x="880844" y="1602297"/>
            <a:ext cx="3959604" cy="323815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F1D1-D7BE-4F12-ACB5-9978494E3D62}"/>
              </a:ext>
            </a:extLst>
          </p:cNvPr>
          <p:cNvSpPr/>
          <p:nvPr/>
        </p:nvSpPr>
        <p:spPr>
          <a:xfrm>
            <a:off x="8228202" y="2130804"/>
            <a:ext cx="469784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538F6-57C4-4B46-900C-E8CE236D802D}"/>
              </a:ext>
            </a:extLst>
          </p:cNvPr>
          <p:cNvSpPr/>
          <p:nvPr/>
        </p:nvSpPr>
        <p:spPr>
          <a:xfrm>
            <a:off x="9202494" y="2634141"/>
            <a:ext cx="697964" cy="687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0A340-F648-4EF5-A920-D4C75E63BB9C}"/>
              </a:ext>
            </a:extLst>
          </p:cNvPr>
          <p:cNvSpPr/>
          <p:nvPr/>
        </p:nvSpPr>
        <p:spPr>
          <a:xfrm>
            <a:off x="6416180" y="1602297"/>
            <a:ext cx="3959604" cy="323815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E761D7-5A0A-4BD0-A533-71AC4E6DF129}"/>
              </a:ext>
            </a:extLst>
          </p:cNvPr>
          <p:cNvSpPr/>
          <p:nvPr/>
        </p:nvSpPr>
        <p:spPr>
          <a:xfrm>
            <a:off x="1097280" y="1979802"/>
            <a:ext cx="1058691" cy="3103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9B3ADB3-1291-476B-A292-4F50B569BB74}"/>
              </a:ext>
            </a:extLst>
          </p:cNvPr>
          <p:cNvSpPr/>
          <p:nvPr/>
        </p:nvSpPr>
        <p:spPr>
          <a:xfrm>
            <a:off x="9110164" y="2088859"/>
            <a:ext cx="1058691" cy="3103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43402-A6B5-4AF4-B486-D818BF85508F}"/>
              </a:ext>
            </a:extLst>
          </p:cNvPr>
          <p:cNvSpPr txBox="1"/>
          <p:nvPr/>
        </p:nvSpPr>
        <p:spPr>
          <a:xfrm>
            <a:off x="2478949" y="1181630"/>
            <a:ext cx="10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5286D-4A58-4718-A8C2-29D7324E3B2B}"/>
              </a:ext>
            </a:extLst>
          </p:cNvPr>
          <p:cNvSpPr txBox="1"/>
          <p:nvPr/>
        </p:nvSpPr>
        <p:spPr>
          <a:xfrm>
            <a:off x="7957658" y="1173241"/>
            <a:ext cx="10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89A0-58C7-4004-8A3A-E25994D4572E}"/>
              </a:ext>
            </a:extLst>
          </p:cNvPr>
          <p:cNvSpPr txBox="1"/>
          <p:nvPr/>
        </p:nvSpPr>
        <p:spPr>
          <a:xfrm>
            <a:off x="1097280" y="5159229"/>
            <a:ext cx="948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objects are moving too fast, a static collision might miss intersection/collision tests. </a:t>
            </a:r>
          </a:p>
        </p:txBody>
      </p:sp>
    </p:spTree>
    <p:extLst>
      <p:ext uri="{BB962C8B-B14F-4D97-AF65-F5344CB8AC3E}">
        <p14:creationId xmlns:p14="http://schemas.microsoft.com/office/powerpoint/2010/main" val="249791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F1ED-1515-48D7-AA5F-4DE09531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Tunneling (what static collision code sees)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883B8-8E9E-43D8-8C50-24422357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Curriculum © 2019 DigiPen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4F373-8540-4B98-AC74-2A8B8DD9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48215-3738-4040-84F7-E66E97612454}"/>
              </a:ext>
            </a:extLst>
          </p:cNvPr>
          <p:cNvSpPr/>
          <p:nvPr/>
        </p:nvSpPr>
        <p:spPr>
          <a:xfrm>
            <a:off x="2692866" y="2130804"/>
            <a:ext cx="469784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7BD552-A2C5-403B-86AA-EA9A00F464B6}"/>
              </a:ext>
            </a:extLst>
          </p:cNvPr>
          <p:cNvSpPr/>
          <p:nvPr/>
        </p:nvSpPr>
        <p:spPr>
          <a:xfrm>
            <a:off x="1220599" y="2634142"/>
            <a:ext cx="697964" cy="687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4773F-1A97-479E-AF8B-6D8656C27AC7}"/>
              </a:ext>
            </a:extLst>
          </p:cNvPr>
          <p:cNvSpPr/>
          <p:nvPr/>
        </p:nvSpPr>
        <p:spPr>
          <a:xfrm>
            <a:off x="880844" y="1602297"/>
            <a:ext cx="3959604" cy="323815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EF1D1-D7BE-4F12-ACB5-9978494E3D62}"/>
              </a:ext>
            </a:extLst>
          </p:cNvPr>
          <p:cNvSpPr/>
          <p:nvPr/>
        </p:nvSpPr>
        <p:spPr>
          <a:xfrm>
            <a:off x="8228202" y="2130804"/>
            <a:ext cx="469784" cy="1921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538F6-57C4-4B46-900C-E8CE236D802D}"/>
              </a:ext>
            </a:extLst>
          </p:cNvPr>
          <p:cNvSpPr/>
          <p:nvPr/>
        </p:nvSpPr>
        <p:spPr>
          <a:xfrm>
            <a:off x="9202494" y="2634141"/>
            <a:ext cx="697964" cy="68789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0A340-F648-4EF5-A920-D4C75E63BB9C}"/>
              </a:ext>
            </a:extLst>
          </p:cNvPr>
          <p:cNvSpPr/>
          <p:nvPr/>
        </p:nvSpPr>
        <p:spPr>
          <a:xfrm>
            <a:off x="6416180" y="1602297"/>
            <a:ext cx="3959604" cy="3238151"/>
          </a:xfrm>
          <a:prstGeom prst="rect">
            <a:avLst/>
          </a:pr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43402-A6B5-4AF4-B486-D818BF85508F}"/>
              </a:ext>
            </a:extLst>
          </p:cNvPr>
          <p:cNvSpPr txBox="1"/>
          <p:nvPr/>
        </p:nvSpPr>
        <p:spPr>
          <a:xfrm>
            <a:off x="2478949" y="1181630"/>
            <a:ext cx="10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5286D-4A58-4718-A8C2-29D7324E3B2B}"/>
              </a:ext>
            </a:extLst>
          </p:cNvPr>
          <p:cNvSpPr txBox="1"/>
          <p:nvPr/>
        </p:nvSpPr>
        <p:spPr>
          <a:xfrm>
            <a:off x="7957658" y="1173241"/>
            <a:ext cx="101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2</a:t>
            </a:r>
          </a:p>
        </p:txBody>
      </p:sp>
    </p:spTree>
    <p:extLst>
      <p:ext uri="{BB962C8B-B14F-4D97-AF65-F5344CB8AC3E}">
        <p14:creationId xmlns:p14="http://schemas.microsoft.com/office/powerpoint/2010/main" val="38043590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12643</TotalTime>
  <Words>431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Retrospect</vt:lpstr>
      <vt:lpstr>GAM 100  Project Introduction</vt:lpstr>
      <vt:lpstr>Point in Circle</vt:lpstr>
      <vt:lpstr>Point in Rectangle</vt:lpstr>
      <vt:lpstr>Circle / Circle</vt:lpstr>
      <vt:lpstr>Squared distances</vt:lpstr>
      <vt:lpstr>Notes</vt:lpstr>
      <vt:lpstr>Static Collisions</vt:lpstr>
      <vt:lpstr>Tunneling</vt:lpstr>
      <vt:lpstr>Tunneling (what static collision code sees)</vt:lpstr>
      <vt:lpstr>Collision Tests with velocities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Cheng Ding Xiang</cp:lastModifiedBy>
  <cp:revision>97</cp:revision>
  <dcterms:created xsi:type="dcterms:W3CDTF">2014-08-29T20:52:27Z</dcterms:created>
  <dcterms:modified xsi:type="dcterms:W3CDTF">2022-08-05T02:38:01Z</dcterms:modified>
</cp:coreProperties>
</file>