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2"/>
  </p:notesMasterIdLst>
  <p:sldIdLst>
    <p:sldId id="283" r:id="rId2"/>
    <p:sldId id="340" r:id="rId3"/>
    <p:sldId id="341" r:id="rId4"/>
    <p:sldId id="313" r:id="rId5"/>
    <p:sldId id="314" r:id="rId6"/>
    <p:sldId id="315" r:id="rId7"/>
    <p:sldId id="317" r:id="rId8"/>
    <p:sldId id="256" r:id="rId9"/>
    <p:sldId id="257" r:id="rId10"/>
    <p:sldId id="259" r:id="rId11"/>
    <p:sldId id="400" r:id="rId12"/>
    <p:sldId id="401" r:id="rId13"/>
    <p:sldId id="320" r:id="rId14"/>
    <p:sldId id="321" r:id="rId15"/>
    <p:sldId id="322" r:id="rId16"/>
    <p:sldId id="389" r:id="rId17"/>
    <p:sldId id="342" r:id="rId18"/>
    <p:sldId id="344" r:id="rId19"/>
    <p:sldId id="343" r:id="rId20"/>
    <p:sldId id="345" r:id="rId21"/>
    <p:sldId id="339" r:id="rId22"/>
    <p:sldId id="338" r:id="rId23"/>
    <p:sldId id="346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373" r:id="rId48"/>
    <p:sldId id="374" r:id="rId49"/>
    <p:sldId id="375" r:id="rId50"/>
    <p:sldId id="376" r:id="rId51"/>
    <p:sldId id="377" r:id="rId52"/>
    <p:sldId id="378" r:id="rId53"/>
    <p:sldId id="379" r:id="rId54"/>
    <p:sldId id="380" r:id="rId55"/>
    <p:sldId id="381" r:id="rId56"/>
    <p:sldId id="382" r:id="rId57"/>
    <p:sldId id="383" r:id="rId58"/>
    <p:sldId id="384" r:id="rId59"/>
    <p:sldId id="385" r:id="rId60"/>
    <p:sldId id="386" r:id="rId61"/>
    <p:sldId id="387" r:id="rId62"/>
    <p:sldId id="388" r:id="rId63"/>
    <p:sldId id="390" r:id="rId64"/>
    <p:sldId id="392" r:id="rId65"/>
    <p:sldId id="393" r:id="rId66"/>
    <p:sldId id="394" r:id="rId67"/>
    <p:sldId id="395" r:id="rId68"/>
    <p:sldId id="397" r:id="rId69"/>
    <p:sldId id="398" r:id="rId70"/>
    <p:sldId id="399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7DC5B1-F167-412A-831B-BCAD676C41B4}">
          <p14:sldIdLst>
            <p14:sldId id="283"/>
            <p14:sldId id="340"/>
            <p14:sldId id="341"/>
            <p14:sldId id="313"/>
            <p14:sldId id="314"/>
            <p14:sldId id="315"/>
            <p14:sldId id="317"/>
            <p14:sldId id="256"/>
            <p14:sldId id="257"/>
            <p14:sldId id="259"/>
            <p14:sldId id="400"/>
            <p14:sldId id="401"/>
            <p14:sldId id="320"/>
            <p14:sldId id="321"/>
            <p14:sldId id="322"/>
            <p14:sldId id="389"/>
            <p14:sldId id="342"/>
            <p14:sldId id="344"/>
            <p14:sldId id="343"/>
            <p14:sldId id="345"/>
          </p14:sldIdLst>
        </p14:section>
        <p14:section name="Game Of Life Algo" id="{9167443B-A92D-49A0-8AFC-B334E1C92CB4}">
          <p14:sldIdLst>
            <p14:sldId id="339"/>
            <p14:sldId id="338"/>
            <p14:sldId id="346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90"/>
            <p14:sldId id="392"/>
            <p14:sldId id="393"/>
            <p14:sldId id="394"/>
            <p14:sldId id="395"/>
            <p14:sldId id="397"/>
            <p14:sldId id="398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9C923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98AF4-1B0A-4A34-9AAF-AE576D8DB54B}" v="1" dt="2022-09-25T02:31:23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96357" autoAdjust="0"/>
  </p:normalViewPr>
  <p:slideViewPr>
    <p:cSldViewPr snapToGrid="0">
      <p:cViewPr varScale="1">
        <p:scale>
          <a:sx n="88" d="100"/>
          <a:sy n="88" d="100"/>
        </p:scale>
        <p:origin x="87" y="1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5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Ding Xiang" userId="5d49a64f78317fbe" providerId="LiveId" clId="{5DA98AF4-1B0A-4A34-9AAF-AE576D8DB54B}"/>
    <pc:docChg chg="addSld modSld">
      <pc:chgData name="Cheng Ding Xiang" userId="5d49a64f78317fbe" providerId="LiveId" clId="{5DA98AF4-1B0A-4A34-9AAF-AE576D8DB54B}" dt="2022-09-25T03:05:41.260" v="14" actId="20577"/>
      <pc:docMkLst>
        <pc:docMk/>
      </pc:docMkLst>
      <pc:sldChg chg="modSp mod">
        <pc:chgData name="Cheng Ding Xiang" userId="5d49a64f78317fbe" providerId="LiveId" clId="{5DA98AF4-1B0A-4A34-9AAF-AE576D8DB54B}" dt="2022-09-25T03:05:41.260" v="14" actId="20577"/>
        <pc:sldMkLst>
          <pc:docMk/>
          <pc:sldMk cId="2949826820" sldId="283"/>
        </pc:sldMkLst>
        <pc:spChg chg="mod">
          <ac:chgData name="Cheng Ding Xiang" userId="5d49a64f78317fbe" providerId="LiveId" clId="{5DA98AF4-1B0A-4A34-9AAF-AE576D8DB54B}" dt="2022-09-25T03:05:04.656" v="4" actId="20577"/>
          <ac:spMkLst>
            <pc:docMk/>
            <pc:sldMk cId="2949826820" sldId="283"/>
            <ac:spMk id="2" creationId="{00000000-0000-0000-0000-000000000000}"/>
          </ac:spMkLst>
        </pc:spChg>
        <pc:spChg chg="mod">
          <ac:chgData name="Cheng Ding Xiang" userId="5d49a64f78317fbe" providerId="LiveId" clId="{5DA98AF4-1B0A-4A34-9AAF-AE576D8DB54B}" dt="2022-09-25T03:05:41.260" v="14" actId="20577"/>
          <ac:spMkLst>
            <pc:docMk/>
            <pc:sldMk cId="2949826820" sldId="283"/>
            <ac:spMk id="6" creationId="{00000000-0000-0000-0000-000000000000}"/>
          </ac:spMkLst>
        </pc:spChg>
      </pc:sldChg>
      <pc:sldChg chg="delSp add setBg delDesignElem">
        <pc:chgData name="Cheng Ding Xiang" userId="5d49a64f78317fbe" providerId="LiveId" clId="{5DA98AF4-1B0A-4A34-9AAF-AE576D8DB54B}" dt="2022-09-25T02:31:23.458" v="1"/>
        <pc:sldMkLst>
          <pc:docMk/>
          <pc:sldMk cId="1986084239" sldId="338"/>
        </pc:sldMkLst>
        <pc:spChg chg="del">
          <ac:chgData name="Cheng Ding Xiang" userId="5d49a64f78317fbe" providerId="LiveId" clId="{5DA98AF4-1B0A-4A34-9AAF-AE576D8DB54B}" dt="2022-09-25T02:31:23.458" v="1"/>
          <ac:spMkLst>
            <pc:docMk/>
            <pc:sldMk cId="1986084239" sldId="338"/>
            <ac:spMk id="10" creationId="{C8DD82D3-D002-45B0-B16A-82B3DA4EFDDB}"/>
          </ac:spMkLst>
        </pc:spChg>
        <pc:spChg chg="del">
          <ac:chgData name="Cheng Ding Xiang" userId="5d49a64f78317fbe" providerId="LiveId" clId="{5DA98AF4-1B0A-4A34-9AAF-AE576D8DB54B}" dt="2022-09-25T02:31:23.458" v="1"/>
          <ac:spMkLst>
            <pc:docMk/>
            <pc:sldMk cId="1986084239" sldId="338"/>
            <ac:spMk id="14" creationId="{4C15B19B-E7BB-4060-B12F-3CDA8EF16A52}"/>
          </ac:spMkLst>
        </pc:spChg>
        <pc:cxnChg chg="del">
          <ac:chgData name="Cheng Ding Xiang" userId="5d49a64f78317fbe" providerId="LiveId" clId="{5DA98AF4-1B0A-4A34-9AAF-AE576D8DB54B}" dt="2022-09-25T02:31:23.458" v="1"/>
          <ac:cxnSpMkLst>
            <pc:docMk/>
            <pc:sldMk cId="1986084239" sldId="338"/>
            <ac:cxnSpMk id="12" creationId="{9F09C252-16FE-4557-AD6D-BB5CA773496C}"/>
          </ac:cxnSpMkLst>
        </pc:cxnChg>
      </pc:sldChg>
    </pc:docChg>
  </pc:docChgLst>
  <pc:docChgLst>
    <pc:chgData name="Cheng Ding Xiang" userId="5d49a64f78317fbe" providerId="LiveId" clId="{530567A2-D79D-46F3-81E1-B1B3204264F4}"/>
    <pc:docChg chg="undo custSel modSld modMainMaster">
      <pc:chgData name="Cheng Ding Xiang" userId="5d49a64f78317fbe" providerId="LiveId" clId="{530567A2-D79D-46F3-81E1-B1B3204264F4}" dt="2022-08-10T06:18:05.353" v="5"/>
      <pc:docMkLst>
        <pc:docMk/>
      </pc:docMkLst>
      <pc:sldChg chg="modSp mod">
        <pc:chgData name="Cheng Ding Xiang" userId="5d49a64f78317fbe" providerId="LiveId" clId="{530567A2-D79D-46F3-81E1-B1B3204264F4}" dt="2022-08-10T06:18:03.021" v="4" actId="20577"/>
        <pc:sldMkLst>
          <pc:docMk/>
          <pc:sldMk cId="2949826820" sldId="283"/>
        </pc:sldMkLst>
        <pc:spChg chg="mod">
          <ac:chgData name="Cheng Ding Xiang" userId="5d49a64f78317fbe" providerId="LiveId" clId="{530567A2-D79D-46F3-81E1-B1B3204264F4}" dt="2022-08-10T06:18:03.021" v="4" actId="20577"/>
          <ac:spMkLst>
            <pc:docMk/>
            <pc:sldMk cId="2949826820" sldId="283"/>
            <ac:spMk id="2" creationId="{00000000-0000-0000-0000-000000000000}"/>
          </ac:spMkLst>
        </pc:spChg>
      </pc:sldChg>
      <pc:sldMasterChg chg="setBg modSldLayout">
        <pc:chgData name="Cheng Ding Xiang" userId="5d49a64f78317fbe" providerId="LiveId" clId="{530567A2-D79D-46F3-81E1-B1B3204264F4}" dt="2022-08-10T06:18:05.353" v="5"/>
        <pc:sldMasterMkLst>
          <pc:docMk/>
          <pc:sldMasterMk cId="0" sldId="2147483648"/>
        </pc:sldMasterMkLst>
        <pc:sldLayoutChg chg="setBg">
          <pc:chgData name="Cheng Ding Xiang" userId="5d49a64f78317fbe" providerId="LiveId" clId="{530567A2-D79D-46F3-81E1-B1B3204264F4}" dt="2022-08-10T06:18:05.353" v="5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Cheng Ding Xiang" userId="5d49a64f78317fbe" providerId="LiveId" clId="{530567A2-D79D-46F3-81E1-B1B3204264F4}" dt="2022-08-10T06:18:05.353" v="5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58317F-1DE3-4ACB-8120-1719AD08B84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E962707-C968-4E80-A02D-BF7CEB74B4F6}">
      <dgm:prSet/>
      <dgm:spPr/>
      <dgm:t>
        <a:bodyPr/>
        <a:lstStyle/>
        <a:p>
          <a:r>
            <a:rPr lang="en-US" dirty="0"/>
            <a:t>In Game Of Life, need to be able to toggle cells DEAD and LIVE upon clicking on the cell </a:t>
          </a:r>
        </a:p>
      </dgm:t>
    </dgm:pt>
    <dgm:pt modelId="{764D635F-4DB8-4BD8-884D-71848E89B8FE}" type="parTrans" cxnId="{53BB428E-5D9F-46B5-ABD8-FF16F322B29B}">
      <dgm:prSet/>
      <dgm:spPr/>
      <dgm:t>
        <a:bodyPr/>
        <a:lstStyle/>
        <a:p>
          <a:endParaRPr lang="en-US"/>
        </a:p>
      </dgm:t>
    </dgm:pt>
    <dgm:pt modelId="{5C971936-D4B0-4EB8-8C17-374A7FBCCA21}" type="sibTrans" cxnId="{53BB428E-5D9F-46B5-ABD8-FF16F322B29B}">
      <dgm:prSet/>
      <dgm:spPr/>
      <dgm:t>
        <a:bodyPr/>
        <a:lstStyle/>
        <a:p>
          <a:endParaRPr lang="en-US"/>
        </a:p>
      </dgm:t>
    </dgm:pt>
    <dgm:pt modelId="{A1221937-491E-4924-A959-F9583DA60130}">
      <dgm:prSet/>
      <dgm:spPr/>
      <dgm:t>
        <a:bodyPr/>
        <a:lstStyle/>
        <a:p>
          <a:r>
            <a:rPr lang="en-US" dirty="0"/>
            <a:t>This means we need to deduce which grid cell we are clicking on based on the mouse position.</a:t>
          </a:r>
        </a:p>
      </dgm:t>
    </dgm:pt>
    <dgm:pt modelId="{1565DD68-1A9B-43A8-87CF-5C7B2EDBC9BF}" type="parTrans" cxnId="{96CE8151-83AE-49A1-B280-14E11DA14BF5}">
      <dgm:prSet/>
      <dgm:spPr/>
      <dgm:t>
        <a:bodyPr/>
        <a:lstStyle/>
        <a:p>
          <a:endParaRPr lang="en-US"/>
        </a:p>
      </dgm:t>
    </dgm:pt>
    <dgm:pt modelId="{5F649C15-A80B-4676-A800-D30D137140B2}" type="sibTrans" cxnId="{96CE8151-83AE-49A1-B280-14E11DA14BF5}">
      <dgm:prSet/>
      <dgm:spPr/>
      <dgm:t>
        <a:bodyPr/>
        <a:lstStyle/>
        <a:p>
          <a:endParaRPr lang="en-US"/>
        </a:p>
      </dgm:t>
    </dgm:pt>
    <dgm:pt modelId="{0AFCEBD2-5876-4D87-92AC-90B6D3185FD9}" type="pres">
      <dgm:prSet presAssocID="{2358317F-1DE3-4ACB-8120-1719AD08B845}" presName="linear" presStyleCnt="0">
        <dgm:presLayoutVars>
          <dgm:animLvl val="lvl"/>
          <dgm:resizeHandles val="exact"/>
        </dgm:presLayoutVars>
      </dgm:prSet>
      <dgm:spPr/>
    </dgm:pt>
    <dgm:pt modelId="{56198529-A300-4200-BBCB-EBBC8C13C11D}" type="pres">
      <dgm:prSet presAssocID="{DE962707-C968-4E80-A02D-BF7CEB74B4F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4DC3308-8BF4-47D7-A2DE-EBC9DFCEFA7A}" type="pres">
      <dgm:prSet presAssocID="{5C971936-D4B0-4EB8-8C17-374A7FBCCA21}" presName="spacer" presStyleCnt="0"/>
      <dgm:spPr/>
    </dgm:pt>
    <dgm:pt modelId="{F8A3CD75-BBC7-4696-B0B4-0C8195150B91}" type="pres">
      <dgm:prSet presAssocID="{A1221937-491E-4924-A959-F9583DA6013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836BF33-B6D1-41AA-A422-71FEDD7A659E}" type="presOf" srcId="{2358317F-1DE3-4ACB-8120-1719AD08B845}" destId="{0AFCEBD2-5876-4D87-92AC-90B6D3185FD9}" srcOrd="0" destOrd="0" presId="urn:microsoft.com/office/officeart/2005/8/layout/vList2"/>
    <dgm:cxn modelId="{96CE8151-83AE-49A1-B280-14E11DA14BF5}" srcId="{2358317F-1DE3-4ACB-8120-1719AD08B845}" destId="{A1221937-491E-4924-A959-F9583DA60130}" srcOrd="1" destOrd="0" parTransId="{1565DD68-1A9B-43A8-87CF-5C7B2EDBC9BF}" sibTransId="{5F649C15-A80B-4676-A800-D30D137140B2}"/>
    <dgm:cxn modelId="{53BB428E-5D9F-46B5-ABD8-FF16F322B29B}" srcId="{2358317F-1DE3-4ACB-8120-1719AD08B845}" destId="{DE962707-C968-4E80-A02D-BF7CEB74B4F6}" srcOrd="0" destOrd="0" parTransId="{764D635F-4DB8-4BD8-884D-71848E89B8FE}" sibTransId="{5C971936-D4B0-4EB8-8C17-374A7FBCCA21}"/>
    <dgm:cxn modelId="{15337CE6-3DE6-4DA4-9E7A-B49C6FE34A2B}" type="presOf" srcId="{A1221937-491E-4924-A959-F9583DA60130}" destId="{F8A3CD75-BBC7-4696-B0B4-0C8195150B91}" srcOrd="0" destOrd="0" presId="urn:microsoft.com/office/officeart/2005/8/layout/vList2"/>
    <dgm:cxn modelId="{F3C1E1F5-96F1-40A6-8BF9-33E0BE3A69CF}" type="presOf" srcId="{DE962707-C968-4E80-A02D-BF7CEB74B4F6}" destId="{56198529-A300-4200-BBCB-EBBC8C13C11D}" srcOrd="0" destOrd="0" presId="urn:microsoft.com/office/officeart/2005/8/layout/vList2"/>
    <dgm:cxn modelId="{B8E7835F-C552-404B-B053-7E34DCDB526B}" type="presParOf" srcId="{0AFCEBD2-5876-4D87-92AC-90B6D3185FD9}" destId="{56198529-A300-4200-BBCB-EBBC8C13C11D}" srcOrd="0" destOrd="0" presId="urn:microsoft.com/office/officeart/2005/8/layout/vList2"/>
    <dgm:cxn modelId="{6574041B-1978-4DA2-8CF2-D727D034C80E}" type="presParOf" srcId="{0AFCEBD2-5876-4D87-92AC-90B6D3185FD9}" destId="{04DC3308-8BF4-47D7-A2DE-EBC9DFCEFA7A}" srcOrd="1" destOrd="0" presId="urn:microsoft.com/office/officeart/2005/8/layout/vList2"/>
    <dgm:cxn modelId="{750DE67E-CEF7-4727-AA80-5B3031200826}" type="presParOf" srcId="{0AFCEBD2-5876-4D87-92AC-90B6D3185FD9}" destId="{F8A3CD75-BBC7-4696-B0B4-0C8195150B9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98529-A300-4200-BBCB-EBBC8C13C11D}">
      <dsp:nvSpPr>
        <dsp:cNvPr id="0" name=""/>
        <dsp:cNvSpPr/>
      </dsp:nvSpPr>
      <dsp:spPr>
        <a:xfrm>
          <a:off x="0" y="381372"/>
          <a:ext cx="6910387" cy="20896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In Game Of Life, need to be able to toggle cells DEAD and LIVE upon clicking on the cell </a:t>
          </a:r>
        </a:p>
      </dsp:txBody>
      <dsp:txXfrm>
        <a:off x="102007" y="483379"/>
        <a:ext cx="6706373" cy="1885605"/>
      </dsp:txXfrm>
    </dsp:sp>
    <dsp:sp modelId="{F8A3CD75-BBC7-4696-B0B4-0C8195150B91}">
      <dsp:nvSpPr>
        <dsp:cNvPr id="0" name=""/>
        <dsp:cNvSpPr/>
      </dsp:nvSpPr>
      <dsp:spPr>
        <a:xfrm>
          <a:off x="0" y="2580432"/>
          <a:ext cx="6910387" cy="2089619"/>
        </a:xfrm>
        <a:prstGeom prst="roundRect">
          <a:avLst/>
        </a:prstGeom>
        <a:solidFill>
          <a:schemeClr val="accent5">
            <a:hueOff val="-11920572"/>
            <a:satOff val="9862"/>
            <a:lumOff val="470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This means we need to deduce which grid cell we are clicking on based on the mouse position.</a:t>
          </a:r>
        </a:p>
      </dsp:txBody>
      <dsp:txXfrm>
        <a:off x="102007" y="2682439"/>
        <a:ext cx="6706373" cy="1885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65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 Singapore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95610" y="1128683"/>
            <a:ext cx="11200781" cy="5227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200" indent="-457200">
              <a:buFont typeface="Wingdings" panose="05000000000000000000" pitchFamily="2" charset="2"/>
              <a:buChar char="§"/>
              <a:defRPr>
                <a:solidFill>
                  <a:schemeClr val="bg1">
                    <a:alpha val="85000"/>
                  </a:schemeClr>
                </a:solidFill>
              </a:defRPr>
            </a:lvl1pPr>
            <a:lvl2pPr marL="914400" indent="-457200">
              <a:buFont typeface="Wingdings" panose="05000000000000000000" pitchFamily="2" charset="2"/>
              <a:buChar char="§"/>
              <a:defRPr>
                <a:solidFill>
                  <a:schemeClr val="bg1">
                    <a:alpha val="85000"/>
                  </a:schemeClr>
                </a:solidFill>
              </a:defRPr>
            </a:lvl2pPr>
            <a:lvl3pPr marL="1257300" indent="-342900">
              <a:buFont typeface="Wingdings" panose="05000000000000000000" pitchFamily="2" charset="2"/>
              <a:buChar char="§"/>
              <a:defRPr>
                <a:solidFill>
                  <a:schemeClr val="bg1">
                    <a:alpha val="85000"/>
                  </a:schemeClr>
                </a:solidFill>
              </a:defRPr>
            </a:lvl3pPr>
            <a:lvl4pPr marL="1714500" indent="-342900">
              <a:buFont typeface="Wingdings" panose="05000000000000000000" pitchFamily="2" charset="2"/>
              <a:buChar char="§"/>
              <a:defRPr>
                <a:solidFill>
                  <a:schemeClr val="bg1">
                    <a:alpha val="85000"/>
                  </a:schemeClr>
                </a:solidFill>
              </a:defRPr>
            </a:lvl4pPr>
            <a:lvl5pPr marL="2171700" indent="-342900">
              <a:buFont typeface="Wingdings" panose="05000000000000000000" pitchFamily="2" charset="2"/>
              <a:buChar char="§"/>
              <a:defRPr>
                <a:solidFill>
                  <a:schemeClr val="bg1">
                    <a:alpha val="8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4640" y="6433768"/>
            <a:ext cx="683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alpha val="40000"/>
                  </a:schemeClr>
                </a:solidFill>
                <a:latin typeface="Cousine" panose="020B0604020202020204" charset="0"/>
                <a:cs typeface="Cousine" panose="020B0604020202020204" charset="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657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 </a:t>
            </a:r>
            <a:r>
              <a:rPr lang="en-US" dirty="0" err="1"/>
              <a:t>singapore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 </a:t>
            </a:r>
            <a:r>
              <a:rPr lang="en-US" dirty="0" err="1"/>
              <a:t>singapore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 </a:t>
            </a:r>
            <a:r>
              <a:rPr lang="en-US" dirty="0" err="1"/>
              <a:t>singapore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 </a:t>
            </a:r>
            <a:r>
              <a:rPr lang="en-US" dirty="0" err="1"/>
              <a:t>singapore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2021 </a:t>
            </a:r>
            <a:r>
              <a:rPr lang="en-US" dirty="0" err="1"/>
              <a:t>DigiPen</a:t>
            </a:r>
            <a:r>
              <a:rPr lang="en-US" dirty="0"/>
              <a:t> Institute of Technology Singapore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4" r:id="rId13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6943"/>
            <a:ext cx="3344238" cy="1685795"/>
          </a:xfrm>
        </p:spPr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CSD1401</a:t>
            </a:r>
            <a:br>
              <a:rPr lang="en-US" sz="4400" u="sng" dirty="0"/>
            </a:br>
            <a:br>
              <a:rPr lang="en-US" sz="1200" u="sng" dirty="0"/>
            </a:br>
            <a:r>
              <a:rPr lang="en-US" dirty="0"/>
              <a:t>Software Engineering </a:t>
            </a:r>
            <a:br>
              <a:rPr lang="en-US" dirty="0"/>
            </a:br>
            <a:r>
              <a:rPr lang="en-US" dirty="0"/>
              <a:t>Project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>
              <a:buFont typeface="Wingdings" panose="05000000000000000000" pitchFamily="2" charset="2"/>
              <a:buChar char="q"/>
            </a:pPr>
            <a:r>
              <a:rPr lang="en-US" sz="3200" dirty="0"/>
              <a:t>Arrays Revision</a:t>
            </a:r>
          </a:p>
          <a:p>
            <a:pPr marL="0">
              <a:buFont typeface="Wingdings" panose="05000000000000000000" pitchFamily="2" charset="2"/>
              <a:buChar char="q"/>
            </a:pPr>
            <a:r>
              <a:rPr lang="en-US" sz="3200" dirty="0"/>
              <a:t>1D Arrays for 2D Usage</a:t>
            </a:r>
          </a:p>
          <a:p>
            <a:pPr marL="0">
              <a:buFont typeface="Wingdings" panose="05000000000000000000" pitchFamily="2" charset="2"/>
              <a:buChar char="q"/>
            </a:pPr>
            <a:r>
              <a:rPr lang="en-US" sz="3200" dirty="0"/>
              <a:t>Mapping Arrays</a:t>
            </a:r>
          </a:p>
          <a:p>
            <a:pPr marL="0"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25188"/>
            <a:ext cx="6700838" cy="70676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/>
              <a:t>Arrays 2</a:t>
            </a:r>
            <a:endParaRPr lang="en-US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2021 DigiPen Institute of Technology Singapore</a:t>
            </a:r>
          </a:p>
        </p:txBody>
      </p:sp>
    </p:spTree>
    <p:extLst>
      <p:ext uri="{BB962C8B-B14F-4D97-AF65-F5344CB8AC3E}">
        <p14:creationId xmlns:p14="http://schemas.microsoft.com/office/powerpoint/2010/main" val="2949826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7130" y="1387960"/>
            <a:ext cx="9412448" cy="3263504"/>
          </a:xfrm>
        </p:spPr>
        <p:txBody>
          <a:bodyPr/>
          <a:lstStyle/>
          <a:p>
            <a:r>
              <a:rPr lang="en-US" sz="2700" dirty="0"/>
              <a:t>Player P has Grid Position X = 0, Y = 2, </a:t>
            </a:r>
          </a:p>
          <a:p>
            <a:r>
              <a:rPr lang="en-US" sz="2700" dirty="0"/>
              <a:t>So position in array is Y * columns + X</a:t>
            </a:r>
          </a:p>
          <a:p>
            <a:r>
              <a:rPr lang="en-US" sz="2700" dirty="0"/>
              <a:t>2 * 3 + 0 = 6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7466" y="3654281"/>
          <a:ext cx="2164266" cy="1994367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21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7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7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7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69892" y="3636059"/>
          <a:ext cx="2164266" cy="1994367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21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7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78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7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6ED214C-9779-4220-BE00-A16DB4FE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2978" y="6492875"/>
            <a:ext cx="4648200" cy="365125"/>
          </a:xfrm>
        </p:spPr>
        <p:txBody>
          <a:bodyPr/>
          <a:lstStyle/>
          <a:p>
            <a:r>
              <a:rPr lang="en-US" dirty="0"/>
              <a:t>Curriculum © 2021 DigiPen Institute of Technology Singapore</a:t>
            </a:r>
          </a:p>
        </p:txBody>
      </p:sp>
    </p:spTree>
    <p:extLst>
      <p:ext uri="{BB962C8B-B14F-4D97-AF65-F5344CB8AC3E}">
        <p14:creationId xmlns:p14="http://schemas.microsoft.com/office/powerpoint/2010/main" val="403695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ADD5-AA5F-43FD-9E56-0BC1F95B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to Grid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1A416-1777-43FE-A9A1-B583F9B32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need:</a:t>
            </a:r>
          </a:p>
          <a:p>
            <a:pPr lvl="1"/>
            <a:r>
              <a:rPr lang="en-US" dirty="0"/>
              <a:t>Width of each cell in world space (width)</a:t>
            </a:r>
          </a:p>
          <a:p>
            <a:pPr lvl="1"/>
            <a:r>
              <a:rPr lang="en-US" dirty="0"/>
              <a:t>Height of each cell in world space (height)</a:t>
            </a:r>
          </a:p>
          <a:p>
            <a:pPr lvl="1"/>
            <a:r>
              <a:rPr lang="en-US" dirty="0"/>
              <a:t>Starting position of grid (</a:t>
            </a:r>
            <a:r>
              <a:rPr lang="en-US" dirty="0" err="1"/>
              <a:t>grid_pos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World position in question (P)</a:t>
            </a:r>
          </a:p>
          <a:p>
            <a:pPr lvl="1"/>
            <a:endParaRPr lang="en-US" dirty="0"/>
          </a:p>
          <a:p>
            <a:r>
              <a:rPr lang="en-US" dirty="0"/>
              <a:t>Finding</a:t>
            </a:r>
          </a:p>
          <a:p>
            <a:pPr lvl="1"/>
            <a:r>
              <a:rPr lang="en-US" dirty="0" err="1"/>
              <a:t>grid_x</a:t>
            </a:r>
            <a:endParaRPr lang="en-US" dirty="0"/>
          </a:p>
          <a:p>
            <a:pPr lvl="1"/>
            <a:r>
              <a:rPr lang="en-US" dirty="0" err="1"/>
              <a:t>grid_y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32A32-0718-4FDC-B5AA-2999B378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5FD82-FD88-419A-9531-927FE7DD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9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BD47-2488-414D-A6F9-72168F87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to Grid Position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84FC2-02D9-49B4-B054-24DAB9E7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AE03D-2025-4872-94A4-0D8A3ED0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B6F08-278D-4F46-8358-AE28CF54FB00}"/>
              </a:ext>
            </a:extLst>
          </p:cNvPr>
          <p:cNvCxnSpPr>
            <a:cxnSpLocks/>
          </p:cNvCxnSpPr>
          <p:nvPr/>
        </p:nvCxnSpPr>
        <p:spPr>
          <a:xfrm>
            <a:off x="1470991" y="1470991"/>
            <a:ext cx="7288696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9E5AFF-2086-4645-9149-31807B363012}"/>
              </a:ext>
            </a:extLst>
          </p:cNvPr>
          <p:cNvCxnSpPr>
            <a:cxnSpLocks/>
          </p:cNvCxnSpPr>
          <p:nvPr/>
        </p:nvCxnSpPr>
        <p:spPr>
          <a:xfrm>
            <a:off x="1729409" y="1219200"/>
            <a:ext cx="46383" cy="416780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45C5CD8-D73A-4BB7-9535-C9EDAAFFB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146855"/>
              </p:ext>
            </p:extLst>
          </p:nvPr>
        </p:nvGraphicFramePr>
        <p:xfrm>
          <a:off x="4185606" y="2527321"/>
          <a:ext cx="2164266" cy="1994367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21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7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78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78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" name="Graphic 17" descr="Cursor with solid fill">
            <a:extLst>
              <a:ext uri="{FF2B5EF4-FFF2-40B4-BE49-F238E27FC236}">
                <a16:creationId xmlns:a16="http://schemas.microsoft.com/office/drawing/2014/main" id="{F91194AB-6429-4A70-867B-D3CF0F311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2672" y="3429000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D0FB9A-4BDA-4AD9-B9F8-5F5919E62AA9}"/>
              </a:ext>
            </a:extLst>
          </p:cNvPr>
          <p:cNvSpPr txBox="1"/>
          <p:nvPr/>
        </p:nvSpPr>
        <p:spPr>
          <a:xfrm>
            <a:off x="3118806" y="215798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grid_pos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E842AC-3D24-4537-8919-631336FC2240}"/>
              </a:ext>
            </a:extLst>
          </p:cNvPr>
          <p:cNvSpPr/>
          <p:nvPr/>
        </p:nvSpPr>
        <p:spPr>
          <a:xfrm>
            <a:off x="4064680" y="2424283"/>
            <a:ext cx="241852" cy="206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89E87-BC06-437A-AF4C-72CED71627E1}"/>
              </a:ext>
            </a:extLst>
          </p:cNvPr>
          <p:cNvSpPr txBox="1"/>
          <p:nvPr/>
        </p:nvSpPr>
        <p:spPr>
          <a:xfrm>
            <a:off x="6692348" y="4094924"/>
            <a:ext cx="26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B05F6F-BC24-48B9-A8A2-428987B853E9}"/>
              </a:ext>
            </a:extLst>
          </p:cNvPr>
          <p:cNvSpPr txBox="1"/>
          <p:nvPr/>
        </p:nvSpPr>
        <p:spPr>
          <a:xfrm>
            <a:off x="7871791" y="2157989"/>
            <a:ext cx="37437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grid_x</a:t>
            </a:r>
            <a:r>
              <a:rPr lang="en-US" dirty="0"/>
              <a:t> = (</a:t>
            </a:r>
            <a:r>
              <a:rPr lang="en-US" dirty="0" err="1"/>
              <a:t>P.x</a:t>
            </a:r>
            <a:r>
              <a:rPr lang="en-US" dirty="0"/>
              <a:t> – </a:t>
            </a:r>
            <a:r>
              <a:rPr lang="en-US" dirty="0" err="1"/>
              <a:t>grid_pos.x</a:t>
            </a:r>
            <a:r>
              <a:rPr lang="en-US" dirty="0"/>
              <a:t>) / width</a:t>
            </a:r>
          </a:p>
          <a:p>
            <a:r>
              <a:rPr lang="en-US" dirty="0" err="1"/>
              <a:t>grid_y</a:t>
            </a:r>
            <a:r>
              <a:rPr lang="en-US" dirty="0"/>
              <a:t> = (</a:t>
            </a:r>
            <a:r>
              <a:rPr lang="en-US" dirty="0" err="1"/>
              <a:t>P.y</a:t>
            </a:r>
            <a:r>
              <a:rPr lang="en-US" dirty="0"/>
              <a:t> – </a:t>
            </a:r>
            <a:r>
              <a:rPr lang="en-US" dirty="0" err="1"/>
              <a:t>grid_pos.y</a:t>
            </a:r>
            <a:r>
              <a:rPr lang="en-US" dirty="0"/>
              <a:t>) / height</a:t>
            </a:r>
          </a:p>
          <a:p>
            <a:endParaRPr lang="en-US" dirty="0"/>
          </a:p>
          <a:p>
            <a:r>
              <a:rPr lang="en-US" dirty="0"/>
              <a:t>Note that we need integers for </a:t>
            </a:r>
            <a:r>
              <a:rPr lang="en-US" dirty="0" err="1"/>
              <a:t>grid_x</a:t>
            </a:r>
            <a:r>
              <a:rPr lang="en-US" dirty="0"/>
              <a:t> and </a:t>
            </a:r>
            <a:r>
              <a:rPr lang="en-US" dirty="0" err="1"/>
              <a:t>grid_y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48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FCF-1236-4CF4-98FB-ABD3646E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Multidimensional arrays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29862C9-B8E8-431F-BB52-866F9ED8A7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90675" y="3492163"/>
          <a:ext cx="9604368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67152">
                  <a:extLst>
                    <a:ext uri="{9D8B030D-6E8A-4147-A177-3AD203B41FA5}">
                      <a16:colId xmlns:a16="http://schemas.microsoft.com/office/drawing/2014/main" val="218229896"/>
                    </a:ext>
                  </a:extLst>
                </a:gridCol>
                <a:gridCol w="1067152">
                  <a:extLst>
                    <a:ext uri="{9D8B030D-6E8A-4147-A177-3AD203B41FA5}">
                      <a16:colId xmlns:a16="http://schemas.microsoft.com/office/drawing/2014/main" val="2583576570"/>
                    </a:ext>
                  </a:extLst>
                </a:gridCol>
                <a:gridCol w="1067152">
                  <a:extLst>
                    <a:ext uri="{9D8B030D-6E8A-4147-A177-3AD203B41FA5}">
                      <a16:colId xmlns:a16="http://schemas.microsoft.com/office/drawing/2014/main" val="2149527698"/>
                    </a:ext>
                  </a:extLst>
                </a:gridCol>
                <a:gridCol w="1067152">
                  <a:extLst>
                    <a:ext uri="{9D8B030D-6E8A-4147-A177-3AD203B41FA5}">
                      <a16:colId xmlns:a16="http://schemas.microsoft.com/office/drawing/2014/main" val="4271278294"/>
                    </a:ext>
                  </a:extLst>
                </a:gridCol>
                <a:gridCol w="1067152">
                  <a:extLst>
                    <a:ext uri="{9D8B030D-6E8A-4147-A177-3AD203B41FA5}">
                      <a16:colId xmlns:a16="http://schemas.microsoft.com/office/drawing/2014/main" val="2730521314"/>
                    </a:ext>
                  </a:extLst>
                </a:gridCol>
                <a:gridCol w="1067152">
                  <a:extLst>
                    <a:ext uri="{9D8B030D-6E8A-4147-A177-3AD203B41FA5}">
                      <a16:colId xmlns:a16="http://schemas.microsoft.com/office/drawing/2014/main" val="3159966845"/>
                    </a:ext>
                  </a:extLst>
                </a:gridCol>
                <a:gridCol w="1067152">
                  <a:extLst>
                    <a:ext uri="{9D8B030D-6E8A-4147-A177-3AD203B41FA5}">
                      <a16:colId xmlns:a16="http://schemas.microsoft.com/office/drawing/2014/main" val="293856828"/>
                    </a:ext>
                  </a:extLst>
                </a:gridCol>
                <a:gridCol w="1067152">
                  <a:extLst>
                    <a:ext uri="{9D8B030D-6E8A-4147-A177-3AD203B41FA5}">
                      <a16:colId xmlns:a16="http://schemas.microsoft.com/office/drawing/2014/main" val="2795912672"/>
                    </a:ext>
                  </a:extLst>
                </a:gridCol>
                <a:gridCol w="1067152">
                  <a:extLst>
                    <a:ext uri="{9D8B030D-6E8A-4147-A177-3AD203B41FA5}">
                      <a16:colId xmlns:a16="http://schemas.microsoft.com/office/drawing/2014/main" val="2671443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49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8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4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7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4264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96B4E-3D73-4BB8-9DF9-2E3944A1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DigiPen Institute of Technology Singapore. Copyright © 2020. All rights reserved.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85C5D5-DFC8-4FD2-AD6C-A81729569AF1}"/>
              </a:ext>
            </a:extLst>
          </p:cNvPr>
          <p:cNvSpPr/>
          <p:nvPr/>
        </p:nvSpPr>
        <p:spPr>
          <a:xfrm>
            <a:off x="3565621" y="2092875"/>
            <a:ext cx="537518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SG" sz="72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SG" sz="7200" dirty="0">
                <a:solidFill>
                  <a:srgbClr val="000000"/>
                </a:solidFill>
                <a:highlight>
                  <a:srgbClr val="FFFFFF"/>
                </a:highlight>
              </a:rPr>
              <a:t> m</a:t>
            </a:r>
            <a:r>
              <a:rPr lang="en-SG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SG" sz="72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SG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SG" sz="7200" dirty="0">
                <a:solidFill>
                  <a:srgbClr val="FF8000"/>
                </a:solidFill>
                <a:highlight>
                  <a:srgbClr val="FFFFFF"/>
                </a:highlight>
              </a:rPr>
              <a:t>9</a:t>
            </a:r>
            <a:r>
              <a:rPr lang="en-SG" sz="72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8142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FCF-1236-4CF4-98FB-ABD3646E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Multidimensional arrays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96B4E-3D73-4BB8-9DF9-2E3944A1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DigiPen Institute of Technology Singapore. Copyright © 2020. All rights reserved.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8F64D3-C6BF-4AE7-ACFB-A64E6D6E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To access the element of M in row I, column J , M[I][J]</a:t>
            </a:r>
          </a:p>
          <a:p>
            <a:r>
              <a:rPr lang="en-SG" sz="3200" dirty="0"/>
              <a:t>M[I] designates the row I of M</a:t>
            </a:r>
          </a:p>
          <a:p>
            <a:r>
              <a:rPr lang="en-SG" sz="3200" dirty="0"/>
              <a:t>M[I][J] selects element J in row I</a:t>
            </a:r>
          </a:p>
        </p:txBody>
      </p:sp>
    </p:spTree>
    <p:extLst>
      <p:ext uri="{BB962C8B-B14F-4D97-AF65-F5344CB8AC3E}">
        <p14:creationId xmlns:p14="http://schemas.microsoft.com/office/powerpoint/2010/main" val="1468524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FCF-1236-4CF4-98FB-ABD3646E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Multidimensional arrays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96B4E-3D73-4BB8-9DF9-2E3944A1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DigiPen Institute of Technology Singapore. Copyright © 2020. All rights reserved.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8F64D3-C6BF-4AE7-ACFB-A64E6D6E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Ultimately in memory, they are stored in one dimension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25B4091E-EC52-4855-B965-2C821B352F8F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933700"/>
          <a:ext cx="11264904" cy="6604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51656">
                  <a:extLst>
                    <a:ext uri="{9D8B030D-6E8A-4147-A177-3AD203B41FA5}">
                      <a16:colId xmlns:a16="http://schemas.microsoft.com/office/drawing/2014/main" val="4024990636"/>
                    </a:ext>
                  </a:extLst>
                </a:gridCol>
                <a:gridCol w="1251656">
                  <a:extLst>
                    <a:ext uri="{9D8B030D-6E8A-4147-A177-3AD203B41FA5}">
                      <a16:colId xmlns:a16="http://schemas.microsoft.com/office/drawing/2014/main" val="2914367633"/>
                    </a:ext>
                  </a:extLst>
                </a:gridCol>
                <a:gridCol w="1251656">
                  <a:extLst>
                    <a:ext uri="{9D8B030D-6E8A-4147-A177-3AD203B41FA5}">
                      <a16:colId xmlns:a16="http://schemas.microsoft.com/office/drawing/2014/main" val="3700077088"/>
                    </a:ext>
                  </a:extLst>
                </a:gridCol>
                <a:gridCol w="1251656">
                  <a:extLst>
                    <a:ext uri="{9D8B030D-6E8A-4147-A177-3AD203B41FA5}">
                      <a16:colId xmlns:a16="http://schemas.microsoft.com/office/drawing/2014/main" val="1106978641"/>
                    </a:ext>
                  </a:extLst>
                </a:gridCol>
                <a:gridCol w="1251656">
                  <a:extLst>
                    <a:ext uri="{9D8B030D-6E8A-4147-A177-3AD203B41FA5}">
                      <a16:colId xmlns:a16="http://schemas.microsoft.com/office/drawing/2014/main" val="3626717047"/>
                    </a:ext>
                  </a:extLst>
                </a:gridCol>
                <a:gridCol w="1251656">
                  <a:extLst>
                    <a:ext uri="{9D8B030D-6E8A-4147-A177-3AD203B41FA5}">
                      <a16:colId xmlns:a16="http://schemas.microsoft.com/office/drawing/2014/main" val="157859883"/>
                    </a:ext>
                  </a:extLst>
                </a:gridCol>
                <a:gridCol w="1251656">
                  <a:extLst>
                    <a:ext uri="{9D8B030D-6E8A-4147-A177-3AD203B41FA5}">
                      <a16:colId xmlns:a16="http://schemas.microsoft.com/office/drawing/2014/main" val="2087362632"/>
                    </a:ext>
                  </a:extLst>
                </a:gridCol>
                <a:gridCol w="1251656">
                  <a:extLst>
                    <a:ext uri="{9D8B030D-6E8A-4147-A177-3AD203B41FA5}">
                      <a16:colId xmlns:a16="http://schemas.microsoft.com/office/drawing/2014/main" val="3754552241"/>
                    </a:ext>
                  </a:extLst>
                </a:gridCol>
                <a:gridCol w="1251656">
                  <a:extLst>
                    <a:ext uri="{9D8B030D-6E8A-4147-A177-3AD203B41FA5}">
                      <a16:colId xmlns:a16="http://schemas.microsoft.com/office/drawing/2014/main" val="301251194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M[0][0]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M[0][8]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M[1][0]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M[1][8]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M[4][8]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76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624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5552-F0C8-46E9-95E2-ED4EF289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B0250-5770-4046-AB20-7D7C17CDE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important is being consistent</a:t>
            </a:r>
          </a:p>
          <a:p>
            <a:pPr lvl="1"/>
            <a:r>
              <a:rPr lang="en-US" dirty="0"/>
              <a:t>When Reading Or Writing to the array, need to view the array the same way</a:t>
            </a:r>
          </a:p>
          <a:p>
            <a:pPr lvl="1"/>
            <a:endParaRPr lang="en-US" dirty="0"/>
          </a:p>
          <a:p>
            <a:r>
              <a:rPr lang="en-US" dirty="0"/>
              <a:t>In the future when dealing with arrays that represent grids or matrices, note the differences between :</a:t>
            </a:r>
          </a:p>
          <a:p>
            <a:pPr lvl="1"/>
            <a:r>
              <a:rPr lang="en-US" dirty="0"/>
              <a:t>Row Major : Array is filled row by row</a:t>
            </a:r>
          </a:p>
          <a:p>
            <a:pPr lvl="1"/>
            <a:r>
              <a:rPr lang="en-US" dirty="0"/>
              <a:t>Column Major : Array is filled column by column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F714D-9F97-438B-A44D-A2AA3B3B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A200A-9C5A-4AC3-87F9-B7C51DE0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184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0F42-C376-4D3C-9EF3-10856849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7A19C-D1D8-4E01-94A6-0E7C322E1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991A0-EC53-43B5-8DE3-03F7C632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F9288-4777-4966-898D-C32F9801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08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91B80-E106-4EC5-904F-5A639153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9E851-5269-40A7-BF7A-92EBB256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we can represent many types of data with grids</a:t>
            </a:r>
          </a:p>
          <a:p>
            <a:endParaRPr lang="en-US" dirty="0"/>
          </a:p>
          <a:p>
            <a:r>
              <a:rPr lang="en-US" dirty="0"/>
              <a:t>This representation allows us to read/write more efficiently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F1236-4DE4-46B1-8C7D-76C73E26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EB0A1-74D0-4683-8E5A-D9483323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659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DPI vs Pixels and how they are different by Vivid Image Inc">
            <a:extLst>
              <a:ext uri="{FF2B5EF4-FFF2-40B4-BE49-F238E27FC236}">
                <a16:creationId xmlns:a16="http://schemas.microsoft.com/office/drawing/2014/main" id="{972133DD-7AA4-4D39-B1AC-2237EE306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022" y="1191227"/>
            <a:ext cx="11983956" cy="3954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562570-2FA9-45DF-AC54-2EBE3877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Curriculum © 2021 DigiPen Institute of Technology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8A1BF7-05AE-47CE-BBF0-3DC43536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9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89FF-A203-461B-8476-D0E210B8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Revision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F57B1-8883-4043-B246-CDDAFE0A3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953BC-B5E9-4C74-9480-0943D538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5AD10-2FC5-44B7-BF34-8E3EA9DC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2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7E6AF-2F19-419C-BA1C-89DA294D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Example : Edge Detection</a:t>
            </a:r>
          </a:p>
        </p:txBody>
      </p:sp>
      <p:pic>
        <p:nvPicPr>
          <p:cNvPr id="2050" name="Picture 2" descr="How Image Edge Detection Works. This week&amp;#39;s edition — edge detection in… |  by Aryaman Sharda | Medium">
            <a:extLst>
              <a:ext uri="{FF2B5EF4-FFF2-40B4-BE49-F238E27FC236}">
                <a16:creationId xmlns:a16="http://schemas.microsoft.com/office/drawing/2014/main" id="{C875BCA5-A4E0-4926-9864-A6A95DF1D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172" y="640081"/>
            <a:ext cx="6899870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8D281-19AB-4F96-BA7A-EA78AA7D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Curriculum © 2021 DigiPen Institute of Technology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6AD8E-CF74-4421-92B4-FE6FDCAA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113E31D-E2AB-40D1-8B51-AFA5AFEF393A}" type="slidenum">
              <a:rPr lang="en-US" sz="1050" smtClean="0"/>
              <a:pPr defTabSz="914400">
                <a:spcAft>
                  <a:spcPts val="600"/>
                </a:spcAft>
              </a:pPr>
              <a:t>20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654780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2AF0-43B6-497B-B816-847A9760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Of Life : Glider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B0B7A-AA2D-429C-9DBF-0832BA63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9C526-3EB8-4162-9FB0-82D4ABBF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170" name="Picture 2" descr="Conway&amp;#39;s Game of Life - glider | No game no life, Gliders, Photo effects">
            <a:extLst>
              <a:ext uri="{FF2B5EF4-FFF2-40B4-BE49-F238E27FC236}">
                <a16:creationId xmlns:a16="http://schemas.microsoft.com/office/drawing/2014/main" id="{2D79FC12-B54E-48F4-9F94-CDCEC0D7C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488332"/>
            <a:ext cx="5641658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4CA8CCA-B9BC-46C1-99A1-4B7A307BEB6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281" y="1645596"/>
            <a:ext cx="3566808" cy="356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370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B6E9-921F-4267-95DC-5AE91D1A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225627"/>
          </a:xfrm>
        </p:spPr>
        <p:txBody>
          <a:bodyPr anchor="ctr">
            <a:normAutofit/>
          </a:bodyPr>
          <a:lstStyle/>
          <a:p>
            <a:r>
              <a:rPr lang="en-US" sz="3600"/>
              <a:t>Game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8F451-13B9-4C8E-B179-561B92CF2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019" y="643466"/>
            <a:ext cx="6895973" cy="5225628"/>
          </a:xfrm>
        </p:spPr>
        <p:txBody>
          <a:bodyPr anchor="ctr">
            <a:normAutofit/>
          </a:bodyPr>
          <a:lstStyle/>
          <a:p>
            <a:r>
              <a:rPr lang="en-US" dirty="0"/>
              <a:t>Movement/Animation based on logical rules :</a:t>
            </a:r>
          </a:p>
          <a:p>
            <a:pPr lvl="1">
              <a:buFont typeface="+mj-lt"/>
              <a:buAutoNum type="arabicPeriod"/>
            </a:pPr>
            <a:r>
              <a:rPr lang="en-US" b="0" i="0">
                <a:effectLst/>
                <a:latin typeface="Arial" panose="020B0604020202020204" pitchFamily="34" charset="0"/>
              </a:rPr>
              <a:t>Any live cell with two or three live </a:t>
            </a:r>
            <a:r>
              <a:rPr lang="en-US" b="0" i="0" err="1">
                <a:effectLst/>
                <a:latin typeface="Arial" panose="020B0604020202020204" pitchFamily="34" charset="0"/>
              </a:rPr>
              <a:t>neighbours</a:t>
            </a:r>
            <a:r>
              <a:rPr lang="en-US" b="0" i="0">
                <a:effectLst/>
                <a:latin typeface="Arial" panose="020B0604020202020204" pitchFamily="34" charset="0"/>
              </a:rPr>
              <a:t> survives.</a:t>
            </a:r>
          </a:p>
          <a:p>
            <a:pPr lvl="1">
              <a:buFont typeface="+mj-lt"/>
              <a:buAutoNum type="arabicPeriod"/>
            </a:pPr>
            <a:r>
              <a:rPr lang="en-US" b="0" i="0">
                <a:effectLst/>
                <a:latin typeface="Arial" panose="020B0604020202020204" pitchFamily="34" charset="0"/>
              </a:rPr>
              <a:t>Any dead cell with three live </a:t>
            </a:r>
            <a:r>
              <a:rPr lang="en-US" b="0" i="0" err="1">
                <a:effectLst/>
                <a:latin typeface="Arial" panose="020B0604020202020204" pitchFamily="34" charset="0"/>
              </a:rPr>
              <a:t>neighbours</a:t>
            </a:r>
            <a:r>
              <a:rPr lang="en-US" b="0" i="0">
                <a:effectLst/>
                <a:latin typeface="Arial" panose="020B0604020202020204" pitchFamily="34" charset="0"/>
              </a:rPr>
              <a:t> becomes a live cell.</a:t>
            </a:r>
          </a:p>
          <a:p>
            <a:pPr lvl="1">
              <a:buFont typeface="+mj-lt"/>
              <a:buAutoNum type="arabicPeriod"/>
            </a:pPr>
            <a:r>
              <a:rPr lang="en-US" b="0" i="0">
                <a:effectLst/>
                <a:latin typeface="Arial" panose="020B0604020202020204" pitchFamily="34" charset="0"/>
              </a:rPr>
              <a:t>All other live cells die in the next generation. Similarly, all other dead cells stay dead.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42686-804B-4E04-BDA3-A56CDFEC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Curriculum © 2021 DigiPen Institute of Technology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A240-E0E9-4963-881C-984BA7DA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13E31D-E2AB-40D1-8B51-AFA5AFEF393A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84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Of Life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2" descr="Conway&amp;#39;s Game of Life - glider | No game no life, Gliders, Photo effects">
            <a:extLst>
              <a:ext uri="{FF2B5EF4-FFF2-40B4-BE49-F238E27FC236}">
                <a16:creationId xmlns:a16="http://schemas.microsoft.com/office/drawing/2014/main" id="{6B219AFA-1CFB-4079-8CFA-2695F5E026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60" b="50118"/>
          <a:stretch/>
        </p:blipFill>
        <p:spPr bwMode="auto">
          <a:xfrm>
            <a:off x="2028457" y="1479943"/>
            <a:ext cx="3088827" cy="339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09590"/>
              </p:ext>
            </p:extLst>
          </p:nvPr>
        </p:nvGraphicFramePr>
        <p:xfrm>
          <a:off x="6857818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201447" y="5252927"/>
            <a:ext cx="785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 we use “1” to represent LIVE, and “0” to represent DEAD </a:t>
            </a:r>
          </a:p>
        </p:txBody>
      </p:sp>
    </p:spTree>
    <p:extLst>
      <p:ext uri="{BB962C8B-B14F-4D97-AF65-F5344CB8AC3E}">
        <p14:creationId xmlns:p14="http://schemas.microsoft.com/office/powerpoint/2010/main" val="3821848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186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Cell[0]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DEAD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 : Stay DEAD (requires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966584"/>
              </p:ext>
            </p:extLst>
          </p:nvPr>
        </p:nvGraphicFramePr>
        <p:xfrm>
          <a:off x="6968273" y="1621388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671389" y="1172578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1279139" y="1582898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6954355" y="1605073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68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186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Cell[1]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DEAD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 : Stay DEAD (requires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/>
        </p:nvGraphicFramePr>
        <p:xfrm>
          <a:off x="6968273" y="1621388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1279139" y="1172578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1886889" y="1582898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7583529" y="1605073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37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186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Cell[2]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DEAD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Stay DEAD (requires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748172"/>
              </p:ext>
            </p:extLst>
          </p:nvPr>
        </p:nvGraphicFramePr>
        <p:xfrm>
          <a:off x="6968273" y="1621388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1908314" y="1172578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2516064" y="1582898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8199172" y="1605073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86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186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Cell[3]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DEAD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Stay DEAD (requires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99539"/>
              </p:ext>
            </p:extLst>
          </p:nvPr>
        </p:nvGraphicFramePr>
        <p:xfrm>
          <a:off x="6968273" y="1621388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2494778" y="1172578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3102528" y="1582898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8817599" y="1605073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34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186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Cell[4]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DEAD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Stay DEAD (requires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0536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3129235" y="1172578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3736985" y="1582898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9446773" y="1605073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82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186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Cell[5]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DEAD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Stay DEAD (requires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3672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3750020" y="1172578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4357770" y="1582898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10047292" y="1605073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0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5AE2-5DDC-4C5E-B70D-CADFA2278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7A29C-F929-4E10-9912-1B54C71B0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Regardless of types (int, float, etc.)</a:t>
            </a:r>
          </a:p>
          <a:p>
            <a:endParaRPr lang="en-US" dirty="0"/>
          </a:p>
          <a:p>
            <a:r>
              <a:rPr lang="en-US" dirty="0"/>
              <a:t>Everything is stored in bytes and bits </a:t>
            </a:r>
          </a:p>
          <a:p>
            <a:pPr lvl="1"/>
            <a:r>
              <a:rPr lang="en-US" dirty="0"/>
              <a:t>The dollars and cents of memory</a:t>
            </a:r>
          </a:p>
          <a:p>
            <a:pPr lvl="1"/>
            <a:endParaRPr lang="en-US" dirty="0"/>
          </a:p>
          <a:p>
            <a:r>
              <a:rPr lang="en-US" dirty="0"/>
              <a:t>Types dictate how many bytes/bits are used for storage, reading and writing of that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1F881-5699-488E-A58D-AAD51ED1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45136-1A4E-48FE-A234-A8D8EFFC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548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186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Cell[6]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DEAD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Stay DEAD (requires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805832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671261" y="1617390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1279011" y="2027710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6967885" y="2024784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35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186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Cell[7]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DEAD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Stay DEAD (requires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84485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1279139" y="1603720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1886889" y="2014040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7588670" y="2027710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69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186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Cell[8]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DEAD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Become Alive (requires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08668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1925091" y="1605073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2532841" y="2015393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8199172" y="2014040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6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99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Cell[9]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LIVE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Become DEAD (requires 2 or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49269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2512321" y="1605073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3120071" y="2015393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8817599" y="2015393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38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99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Cell[10]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DEAD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Stay DEAD (requires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666496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3129235" y="1605073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3736985" y="2015393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9446773" y="2015393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17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99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Cell[11]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DEAD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Stay DEAD (requires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059156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3758410" y="1605073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4366160" y="2015393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10047292" y="2028710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66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99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Cell[12]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DEAD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Stay DEAD (requires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949084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662872" y="2028710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1270622" y="2439030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6968273" y="2457370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676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99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Cell[13]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LIVE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Become DEAD (requires 2 or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16594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1279139" y="2019116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1886889" y="2429436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7584540" y="2447776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99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99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Cell[14]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DEAD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Stay DEAD (requires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523653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1893771" y="2019116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2501521" y="2429436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8199172" y="2447776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936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99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Cell[15]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LIVE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Stay LIVE (requires 2 or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725590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2510515" y="2019116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3118265" y="2429436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8815916" y="2447776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0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F78F-690F-4650-9575-6BCAB03E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19D27-5792-4CC5-BF29-69C5D0661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Data structure containing a number of data values, of the same type</a:t>
            </a:r>
          </a:p>
          <a:p>
            <a:r>
              <a:rPr lang="en-SG" sz="2800" dirty="0"/>
              <a:t>Each data value in the array is called an </a:t>
            </a:r>
            <a:r>
              <a:rPr lang="en-SG" sz="2800" b="1" dirty="0"/>
              <a:t>Element</a:t>
            </a:r>
          </a:p>
          <a:p>
            <a:r>
              <a:rPr lang="en-SG" sz="2800" dirty="0"/>
              <a:t>Each </a:t>
            </a:r>
            <a:r>
              <a:rPr lang="en-SG" sz="2800" b="1" dirty="0"/>
              <a:t>Element</a:t>
            </a:r>
            <a:r>
              <a:rPr lang="en-SG" sz="2800" dirty="0"/>
              <a:t> can be selected by their position within the array</a:t>
            </a:r>
          </a:p>
          <a:p>
            <a:r>
              <a:rPr lang="en-SG" sz="2800" dirty="0"/>
              <a:t>Simplest, one dimension arrays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3941B-DF49-4734-B8F3-46D15C37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DigiPen</a:t>
            </a:r>
            <a:r>
              <a:rPr lang="en-US" dirty="0"/>
              <a:t> Institute of Technology Singapore. Copyright © 2021.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1385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99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Cell[16]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DEAD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Become LIVE (requires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027143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3156467" y="2019116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3764217" y="2429436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9461868" y="2447776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65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99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Cell[17]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DEAD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Stay DEAD (requires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148098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3741891" y="2019116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4349641" y="2429436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10047292" y="2447776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74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99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Cell[18]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DEAD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Stay DEAD (requires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399449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662872" y="2494604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1277333" y="2904924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6968273" y="2904924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498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99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Cell[19]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DEAD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Stay DEAD (requires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234621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1279139" y="2494604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1893600" y="2904924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7572280" y="2904924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386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99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Cell[20]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LIVE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3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Stay LIVE (requires 2 or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04031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1906031" y="2494604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2520492" y="2904924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8199172" y="2904924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093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99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Cell[21]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LIVE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Stay LIVE (requires 2 or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919086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2516645" y="2494604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3131106" y="2904924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8809786" y="2904924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068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99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Cell[22]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DEAD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Stay DEAD (requires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339797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3162597" y="2494604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3777058" y="2904924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9455738" y="2904924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744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99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Cell[23]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DEAD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Stay DEAD (requires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925135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3754151" y="2494604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4368612" y="2904924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10047292" y="2904924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198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99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Cell[24]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DEAD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Stay DEAD (requires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906863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667002" y="2904924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1281463" y="3315244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6968273" y="3315244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262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99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Cell[25]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DEAD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Stay DEAD (requires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48238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1279139" y="2929583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1893600" y="3339903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7580410" y="3339903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A224-01ED-47E1-AA8B-A88AEDD2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Single dimension array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7EB1BB4-04B7-4CD5-827F-296E35DECA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06777" y="2587625"/>
          <a:ext cx="4835525" cy="60091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67105">
                  <a:extLst>
                    <a:ext uri="{9D8B030D-6E8A-4147-A177-3AD203B41FA5}">
                      <a16:colId xmlns:a16="http://schemas.microsoft.com/office/drawing/2014/main" val="1993072780"/>
                    </a:ext>
                  </a:extLst>
                </a:gridCol>
                <a:gridCol w="967105">
                  <a:extLst>
                    <a:ext uri="{9D8B030D-6E8A-4147-A177-3AD203B41FA5}">
                      <a16:colId xmlns:a16="http://schemas.microsoft.com/office/drawing/2014/main" val="1727274615"/>
                    </a:ext>
                  </a:extLst>
                </a:gridCol>
                <a:gridCol w="967105">
                  <a:extLst>
                    <a:ext uri="{9D8B030D-6E8A-4147-A177-3AD203B41FA5}">
                      <a16:colId xmlns:a16="http://schemas.microsoft.com/office/drawing/2014/main" val="2889308044"/>
                    </a:ext>
                  </a:extLst>
                </a:gridCol>
                <a:gridCol w="967105">
                  <a:extLst>
                    <a:ext uri="{9D8B030D-6E8A-4147-A177-3AD203B41FA5}">
                      <a16:colId xmlns:a16="http://schemas.microsoft.com/office/drawing/2014/main" val="1835155757"/>
                    </a:ext>
                  </a:extLst>
                </a:gridCol>
                <a:gridCol w="967105">
                  <a:extLst>
                    <a:ext uri="{9D8B030D-6E8A-4147-A177-3AD203B41FA5}">
                      <a16:colId xmlns:a16="http://schemas.microsoft.com/office/drawing/2014/main" val="2405901877"/>
                    </a:ext>
                  </a:extLst>
                </a:gridCol>
              </a:tblGrid>
              <a:tr h="600918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34206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B3849-5DA0-42B2-AD7F-F81DF64F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DigiPen</a:t>
            </a:r>
            <a:r>
              <a:rPr lang="en-US" dirty="0"/>
              <a:t> Institute of Technology Singapore. Copyright © 2021. All rights reserved.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260F0-2C2A-4C6F-8E73-06D58ECB67AB}"/>
              </a:ext>
            </a:extLst>
          </p:cNvPr>
          <p:cNvSpPr txBox="1"/>
          <p:nvPr/>
        </p:nvSpPr>
        <p:spPr>
          <a:xfrm>
            <a:off x="2743200" y="2357546"/>
            <a:ext cx="447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4800" dirty="0"/>
              <a:t>a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464879-DC0C-43ED-9149-E33BA5ADC38D}"/>
              </a:ext>
            </a:extLst>
          </p:cNvPr>
          <p:cNvSpPr/>
          <p:nvPr/>
        </p:nvSpPr>
        <p:spPr>
          <a:xfrm>
            <a:off x="4302831" y="3692336"/>
            <a:ext cx="280237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60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SG" sz="60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en-SG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SG" sz="6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SG" sz="60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SG" sz="6000" dirty="0"/>
          </a:p>
        </p:txBody>
      </p:sp>
    </p:spTree>
    <p:extLst>
      <p:ext uri="{BB962C8B-B14F-4D97-AF65-F5344CB8AC3E}">
        <p14:creationId xmlns:p14="http://schemas.microsoft.com/office/powerpoint/2010/main" val="3623678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50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99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Cell[26]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DEAD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Stay DEAD (requires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81769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1897901" y="2921906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2512362" y="3332226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8199172" y="3332226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083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51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99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Cell[27]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DEAD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Stay DEAD (requires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9450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2512580" y="2921906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3127041" y="3332226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8813851" y="3332226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865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52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99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Cell[28]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DEAD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Stay DEAD (requires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086391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3150143" y="2917266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3764604" y="3327586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9451414" y="3327586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335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53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99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Cell[29]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DEAD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Stay DEAD (requires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29178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3746021" y="2909589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4360482" y="3319909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10047292" y="3319909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3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54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99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Cell[30]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DEAD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Stay DEAD (requires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641709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664024" y="3352657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1278485" y="3762977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6965295" y="3762977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825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55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99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Cell[31]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DEAD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Stay DEAD (requires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577097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1279139" y="3344568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1893600" y="3754888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7580410" y="3754888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300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56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99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Cell[32]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DEAD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Stay DEAD (requires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823395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1897901" y="3344568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2512362" y="3754888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8199172" y="3754888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703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57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99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Cell[33]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DEAD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Stay DEAD (requires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268474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2512580" y="3369435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3127041" y="3779755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8813851" y="3779755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729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58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99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Cell[34]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DEAD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Stay DEAD (requires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632116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3158532" y="3369435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3772993" y="3779755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9459803" y="3779755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894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59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990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Cell[35]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Currently : DEAD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Number of LIVE </a:t>
            </a:r>
            <a:r>
              <a:rPr lang="en-US" dirty="0" err="1"/>
              <a:t>neighbours</a:t>
            </a:r>
            <a:r>
              <a:rPr lang="en-US" dirty="0"/>
              <a:t> : 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Stay DEAD (requires 3 LIVE </a:t>
            </a:r>
            <a:r>
              <a:rPr lang="en-US" dirty="0" err="1"/>
              <a:t>neighbours</a:t>
            </a:r>
            <a:r>
              <a:rPr lang="en-US" dirty="0"/>
              <a:t> to live)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763076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BA4E939-4D54-4224-9632-6B6F660C1EDB}"/>
              </a:ext>
            </a:extLst>
          </p:cNvPr>
          <p:cNvSpPr/>
          <p:nvPr/>
        </p:nvSpPr>
        <p:spPr>
          <a:xfrm>
            <a:off x="3746021" y="3361046"/>
            <a:ext cx="1848556" cy="129798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5F23B2-258C-4D2A-B28F-7F85825A17F5}"/>
              </a:ext>
            </a:extLst>
          </p:cNvPr>
          <p:cNvSpPr/>
          <p:nvPr/>
        </p:nvSpPr>
        <p:spPr>
          <a:xfrm>
            <a:off x="4360482" y="3771366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1FB39-3214-4CD1-9DBE-C1D1D07C261F}"/>
              </a:ext>
            </a:extLst>
          </p:cNvPr>
          <p:cNvSpPr/>
          <p:nvPr/>
        </p:nvSpPr>
        <p:spPr>
          <a:xfrm>
            <a:off x="10047292" y="3771366"/>
            <a:ext cx="619633" cy="47267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9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FCF-1236-4CF4-98FB-ABD3646E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Array subscripting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24AB2-E5B3-4AFB-801D-2E0DF1FAE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800" dirty="0"/>
              <a:t>Using square brackets , [] , to access a particular element in the array.</a:t>
            </a:r>
          </a:p>
          <a:p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96B4E-3D73-4BB8-9DF9-2E3944A1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DigiPen</a:t>
            </a:r>
            <a:r>
              <a:rPr lang="en-US" dirty="0"/>
              <a:t> Institute of Technology Singapore. Copyright © 2021. All rights reserved.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707EDF-A26A-447B-9EBF-C0493DCD60B6}"/>
              </a:ext>
            </a:extLst>
          </p:cNvPr>
          <p:cNvSpPr/>
          <p:nvPr/>
        </p:nvSpPr>
        <p:spPr>
          <a:xfrm>
            <a:off x="3048000" y="2883136"/>
            <a:ext cx="6096000" cy="2554545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SG" sz="4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SG" sz="40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SG" sz="40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en-SG" sz="4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SG" sz="4000" dirty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r>
              <a:rPr lang="en-SG" sz="40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SG" sz="4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SG" sz="4000" dirty="0">
                <a:solidFill>
                  <a:srgbClr val="000000"/>
                </a:solidFill>
                <a:highlight>
                  <a:srgbClr val="FFFFFF"/>
                </a:highlight>
              </a:rPr>
              <a:t>	a</a:t>
            </a:r>
            <a:r>
              <a:rPr lang="en-SG" sz="4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SG" sz="40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SG" sz="4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SG" sz="4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SG" sz="4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SG" sz="4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SG" sz="4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SG" sz="4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SG" sz="4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4000" dirty="0">
                <a:solidFill>
                  <a:srgbClr val="000000"/>
                </a:solidFill>
                <a:highlight>
                  <a:srgbClr val="FFFFFF"/>
                </a:highlight>
              </a:rPr>
              <a:t>	printf</a:t>
            </a:r>
            <a:r>
              <a:rPr lang="pt-BR" sz="4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4000" dirty="0">
                <a:solidFill>
                  <a:srgbClr val="808080"/>
                </a:solidFill>
                <a:highlight>
                  <a:srgbClr val="FFFFFF"/>
                </a:highlight>
              </a:rPr>
              <a:t>"%d\n"</a:t>
            </a:r>
            <a:r>
              <a:rPr lang="pt-BR" sz="4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40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pt-BR" sz="4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400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pt-BR" sz="4000" b="1" dirty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endParaRPr lang="pt-BR" sz="4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SG" sz="4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SG" sz="4000" b="1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en-SG" sz="40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SG" sz="4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SG" sz="40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SG" sz="40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21796237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CA21-CF2D-42F7-AAB5-7529E5CC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 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02DB2-95F3-4ACF-B2D2-710B6A1DE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272D-C8AA-4DC2-81B9-810202C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60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EB192DE-6A86-4966-A9DF-01F854E73919}"/>
              </a:ext>
            </a:extLst>
          </p:cNvPr>
          <p:cNvGraphicFramePr>
            <a:graphicFrameLocks noGrp="1"/>
          </p:cNvGraphicFramePr>
          <p:nvPr/>
        </p:nvGraphicFramePr>
        <p:xfrm>
          <a:off x="1279139" y="1605073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1D457B-2473-4147-9BE7-FE16F012B664}"/>
              </a:ext>
            </a:extLst>
          </p:cNvPr>
          <p:cNvSpPr txBox="1"/>
          <p:nvPr/>
        </p:nvSpPr>
        <p:spPr>
          <a:xfrm>
            <a:off x="2706404" y="4838884"/>
            <a:ext cx="69908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DONE!!!!!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13686B2-C316-48F3-977C-5189978E1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93343"/>
              </p:ext>
            </p:extLst>
          </p:nvPr>
        </p:nvGraphicFramePr>
        <p:xfrm>
          <a:off x="6968273" y="1617390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25097C6-C360-45DD-882B-B7625A56CDDA}"/>
              </a:ext>
            </a:extLst>
          </p:cNvPr>
          <p:cNvSpPr txBox="1"/>
          <p:nvPr/>
        </p:nvSpPr>
        <p:spPr>
          <a:xfrm>
            <a:off x="2323903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EF41-0AA4-43B9-A286-3E78DB2C0D8C}"/>
              </a:ext>
            </a:extLst>
          </p:cNvPr>
          <p:cNvSpPr txBox="1"/>
          <p:nvPr/>
        </p:nvSpPr>
        <p:spPr>
          <a:xfrm>
            <a:off x="8088098" y="1172578"/>
            <a:ext cx="160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State</a:t>
            </a:r>
          </a:p>
        </p:txBody>
      </p:sp>
    </p:spTree>
    <p:extLst>
      <p:ext uri="{BB962C8B-B14F-4D97-AF65-F5344CB8AC3E}">
        <p14:creationId xmlns:p14="http://schemas.microsoft.com/office/powerpoint/2010/main" val="37706075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Metal tic-tac-toe game pieces">
            <a:extLst>
              <a:ext uri="{FF2B5EF4-FFF2-40B4-BE49-F238E27FC236}">
                <a16:creationId xmlns:a16="http://schemas.microsoft.com/office/drawing/2014/main" id="{91CBDB26-8DA5-4BB7-9600-2C592BE0C5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9239" b="57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0B156F-486E-4ED1-9F02-97D2AB50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Good thing we know how to write code with loops :D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5DCA9-8038-4384-B313-18ED2B686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45562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D7CA9-51F9-414C-9772-3D1DD998A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900" kern="1200" cap="all" baseline="0">
                <a:latin typeface="+mn-lt"/>
                <a:ea typeface="+mn-ea"/>
                <a:cs typeface="+mn-cs"/>
              </a:rPr>
              <a:t>Curriculum © 2021 DigiPen Institute of Technology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66013-74FA-473C-8CAF-646EE9C3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FAB73BC-B049-4115-A692-8D63A059BFB8}" type="slidenum">
              <a:rPr lang="en-US" sz="1050"/>
              <a:pPr defTabSz="914400">
                <a:spcAft>
                  <a:spcPts val="600"/>
                </a:spcAft>
              </a:pPr>
              <a:t>61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446782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90266-3638-496E-A9DF-A98B5D57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Going between worlds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76873-2150-4C6F-913B-9C01F62B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Curriculum © 2021 DigiPen Institute of Technology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DA201-AD36-40B3-9455-3A699F0A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13E31D-E2AB-40D1-8B51-AFA5AFEF393A}" type="slidenum">
              <a:rPr lang="en-US" smtClean="0"/>
              <a:pPr>
                <a:spcAft>
                  <a:spcPts val="600"/>
                </a:spcAft>
              </a:pPr>
              <a:t>62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A91C885-8FCD-4E91-889E-840D3AFF9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6856568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11737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133F-9BC6-44A9-B3E7-94FD5CA2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and Mouse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BF1C-D028-4CA0-B11F-395168992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0407"/>
            <a:ext cx="10058400" cy="1963388"/>
          </a:xfrm>
        </p:spPr>
        <p:txBody>
          <a:bodyPr/>
          <a:lstStyle/>
          <a:p>
            <a:r>
              <a:rPr lang="en-US" dirty="0"/>
              <a:t>Positions based on the resolution of the screen</a:t>
            </a:r>
          </a:p>
          <a:p>
            <a:r>
              <a:rPr lang="en-US" dirty="0"/>
              <a:t>Seemingly continuous</a:t>
            </a:r>
          </a:p>
          <a:p>
            <a:r>
              <a:rPr lang="en-US" dirty="0"/>
              <a:t>But recall, ultimately it’s a grid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67539-6344-42DB-9B89-703BA23C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F0A0F-2BD9-49BD-86CE-642068E1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6" name="Picture 2" descr="What is DPI vs Pixels and how they are different by Vivid Image Inc">
            <a:extLst>
              <a:ext uri="{FF2B5EF4-FFF2-40B4-BE49-F238E27FC236}">
                <a16:creationId xmlns:a16="http://schemas.microsoft.com/office/drawing/2014/main" id="{B60BE067-6495-4209-A374-EAFBB4E45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8388" y="3429000"/>
            <a:ext cx="6566744" cy="216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3475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5C6B-981D-4FEA-BEFD-D107175D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FC7D8-FD81-4C1F-8135-177F25FA7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64</a:t>
            </a:fld>
            <a:endParaRPr lang="e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658B75-329C-4174-B94D-154C270672BF}"/>
              </a:ext>
            </a:extLst>
          </p:cNvPr>
          <p:cNvCxnSpPr>
            <a:cxnSpLocks/>
          </p:cNvCxnSpPr>
          <p:nvPr/>
        </p:nvCxnSpPr>
        <p:spPr>
          <a:xfrm>
            <a:off x="2485901" y="1959429"/>
            <a:ext cx="6187044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B0C64-56CC-4528-8FED-B890716C1140}"/>
              </a:ext>
            </a:extLst>
          </p:cNvPr>
          <p:cNvCxnSpPr>
            <a:cxnSpLocks/>
          </p:cNvCxnSpPr>
          <p:nvPr/>
        </p:nvCxnSpPr>
        <p:spPr>
          <a:xfrm>
            <a:off x="2937163" y="1577439"/>
            <a:ext cx="0" cy="388521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A1DB5BC-CC26-45CA-8CC8-F24AAAAC62FE}"/>
              </a:ext>
            </a:extLst>
          </p:cNvPr>
          <p:cNvSpPr/>
          <p:nvPr/>
        </p:nvSpPr>
        <p:spPr>
          <a:xfrm>
            <a:off x="8841117" y="1221663"/>
            <a:ext cx="566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681C28-E2A6-4613-9722-F8AA321293A4}"/>
              </a:ext>
            </a:extLst>
          </p:cNvPr>
          <p:cNvSpPr/>
          <p:nvPr/>
        </p:nvSpPr>
        <p:spPr>
          <a:xfrm>
            <a:off x="2214032" y="5267653"/>
            <a:ext cx="543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CC630D-24E4-4AD4-83DC-8C923F228438}"/>
              </a:ext>
            </a:extLst>
          </p:cNvPr>
          <p:cNvSpPr/>
          <p:nvPr/>
        </p:nvSpPr>
        <p:spPr>
          <a:xfrm>
            <a:off x="2256511" y="100618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35FF037E-1E5D-4BBB-8B5D-7CF4D2822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324593"/>
              </p:ext>
            </p:extLst>
          </p:nvPr>
        </p:nvGraphicFramePr>
        <p:xfrm>
          <a:off x="4246674" y="2522205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pic>
        <p:nvPicPr>
          <p:cNvPr id="13" name="Content Placeholder 6" descr="Cursor with solid fill">
            <a:extLst>
              <a:ext uri="{FF2B5EF4-FFF2-40B4-BE49-F238E27FC236}">
                <a16:creationId xmlns:a16="http://schemas.microsoft.com/office/drawing/2014/main" id="{F1BC7016-8317-4951-BDC9-146BF2289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87083" y="43532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8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B56EF-0F9B-4C51-806D-9FBA1800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FD0A4-B1CB-457A-A389-2ECDC54D8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grid requires description:</a:t>
            </a:r>
          </a:p>
          <a:p>
            <a:pPr lvl="1"/>
            <a:r>
              <a:rPr lang="en-US" dirty="0"/>
              <a:t>Resolution of the grid, number of rows and columns of cells</a:t>
            </a:r>
          </a:p>
          <a:p>
            <a:pPr lvl="1"/>
            <a:r>
              <a:rPr lang="en-US" dirty="0"/>
              <a:t>Grid position, a single point that represents the entire grid</a:t>
            </a:r>
          </a:p>
          <a:p>
            <a:pPr lvl="1"/>
            <a:r>
              <a:rPr lang="en-US" dirty="0"/>
              <a:t>Grid extents, width and height </a:t>
            </a:r>
            <a:r>
              <a:rPr lang="en-US"/>
              <a:t>of grid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0D9B0-BECE-4E35-8960-B6F48936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6213-EC39-44DE-9741-E6B05C09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D2D54-C4F8-4158-A87C-F8D281B7CB3F}"/>
              </a:ext>
            </a:extLst>
          </p:cNvPr>
          <p:cNvSpPr txBox="1"/>
          <p:nvPr/>
        </p:nvSpPr>
        <p:spPr>
          <a:xfrm>
            <a:off x="3328851" y="3818596"/>
            <a:ext cx="5684520" cy="138499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rows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800" b="0" dirty="0">
                <a:solidFill>
                  <a:srgbClr val="000000"/>
                </a:solidFill>
                <a:latin typeface="Courier New" panose="02070309020205020404" pitchFamily="49" charset="0"/>
              </a:rPr>
              <a:t> columns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8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CP_Vector</a:t>
            </a:r>
            <a:r>
              <a:rPr lang="en-US" sz="2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grid_position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8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CP_Vector</a:t>
            </a:r>
            <a:r>
              <a:rPr lang="en-US" sz="2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grid_extents</a:t>
            </a:r>
            <a:r>
              <a:rPr lang="en-US" sz="2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02005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5C6B-981D-4FEA-BEFD-D107175D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FC7D8-FD81-4C1F-8135-177F25FA7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66</a:t>
            </a:fld>
            <a:endParaRPr lang="e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658B75-329C-4174-B94D-154C270672BF}"/>
              </a:ext>
            </a:extLst>
          </p:cNvPr>
          <p:cNvCxnSpPr>
            <a:cxnSpLocks/>
          </p:cNvCxnSpPr>
          <p:nvPr/>
        </p:nvCxnSpPr>
        <p:spPr>
          <a:xfrm>
            <a:off x="2485901" y="1959429"/>
            <a:ext cx="6187044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B0C64-56CC-4528-8FED-B890716C1140}"/>
              </a:ext>
            </a:extLst>
          </p:cNvPr>
          <p:cNvCxnSpPr>
            <a:cxnSpLocks/>
          </p:cNvCxnSpPr>
          <p:nvPr/>
        </p:nvCxnSpPr>
        <p:spPr>
          <a:xfrm>
            <a:off x="2937163" y="1577439"/>
            <a:ext cx="0" cy="388521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A1DB5BC-CC26-45CA-8CC8-F24AAAAC62FE}"/>
              </a:ext>
            </a:extLst>
          </p:cNvPr>
          <p:cNvSpPr/>
          <p:nvPr/>
        </p:nvSpPr>
        <p:spPr>
          <a:xfrm>
            <a:off x="8841117" y="1221663"/>
            <a:ext cx="566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681C28-E2A6-4613-9722-F8AA321293A4}"/>
              </a:ext>
            </a:extLst>
          </p:cNvPr>
          <p:cNvSpPr/>
          <p:nvPr/>
        </p:nvSpPr>
        <p:spPr>
          <a:xfrm>
            <a:off x="2214032" y="5267653"/>
            <a:ext cx="543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CC630D-24E4-4AD4-83DC-8C923F228438}"/>
              </a:ext>
            </a:extLst>
          </p:cNvPr>
          <p:cNvSpPr/>
          <p:nvPr/>
        </p:nvSpPr>
        <p:spPr>
          <a:xfrm>
            <a:off x="2256511" y="100618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35FF037E-1E5D-4BBB-8B5D-7CF4D2822BCC}"/>
              </a:ext>
            </a:extLst>
          </p:cNvPr>
          <p:cNvGraphicFramePr>
            <a:graphicFrameLocks noGrp="1"/>
          </p:cNvGraphicFramePr>
          <p:nvPr/>
        </p:nvGraphicFramePr>
        <p:xfrm>
          <a:off x="4246674" y="2522205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pic>
        <p:nvPicPr>
          <p:cNvPr id="13" name="Content Placeholder 6" descr="Cursor with solid fill">
            <a:extLst>
              <a:ext uri="{FF2B5EF4-FFF2-40B4-BE49-F238E27FC236}">
                <a16:creationId xmlns:a16="http://schemas.microsoft.com/office/drawing/2014/main" id="{F1BC7016-8317-4951-BDC9-146BF2289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87083" y="4353253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EB8677D-B6BB-452E-9B0D-89918199D3E6}"/>
              </a:ext>
            </a:extLst>
          </p:cNvPr>
          <p:cNvSpPr/>
          <p:nvPr/>
        </p:nvSpPr>
        <p:spPr>
          <a:xfrm>
            <a:off x="4159588" y="2452537"/>
            <a:ext cx="174171" cy="174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AD6D4B-28EA-424A-9479-43DC91FE81B6}"/>
              </a:ext>
            </a:extLst>
          </p:cNvPr>
          <p:cNvCxnSpPr/>
          <p:nvPr/>
        </p:nvCxnSpPr>
        <p:spPr>
          <a:xfrm>
            <a:off x="3866606" y="2539621"/>
            <a:ext cx="0" cy="2592758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FF07FE-1166-41A3-BEEA-B6D593223618}"/>
              </a:ext>
            </a:extLst>
          </p:cNvPr>
          <p:cNvCxnSpPr>
            <a:cxnSpLocks/>
          </p:cNvCxnSpPr>
          <p:nvPr/>
        </p:nvCxnSpPr>
        <p:spPr>
          <a:xfrm>
            <a:off x="4246673" y="2217695"/>
            <a:ext cx="3698653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0875F69-8E19-4353-8499-F2CC948823BF}"/>
              </a:ext>
            </a:extLst>
          </p:cNvPr>
          <p:cNvSpPr/>
          <p:nvPr/>
        </p:nvSpPr>
        <p:spPr>
          <a:xfrm>
            <a:off x="9580674" y="2966690"/>
            <a:ext cx="174171" cy="1741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8E2D40-E610-4E0C-B15F-CE442485E1DB}"/>
              </a:ext>
            </a:extLst>
          </p:cNvPr>
          <p:cNvCxnSpPr>
            <a:cxnSpLocks/>
          </p:cNvCxnSpPr>
          <p:nvPr/>
        </p:nvCxnSpPr>
        <p:spPr>
          <a:xfrm>
            <a:off x="9326233" y="3520044"/>
            <a:ext cx="683051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013A2F-AA56-4C18-AC90-53DBE4AD9AC2}"/>
              </a:ext>
            </a:extLst>
          </p:cNvPr>
          <p:cNvSpPr txBox="1"/>
          <p:nvPr/>
        </p:nvSpPr>
        <p:spPr>
          <a:xfrm>
            <a:off x="10189029" y="2838994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Grid position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EB8706-56A8-4A68-94CA-7F770B4F1B7C}"/>
              </a:ext>
            </a:extLst>
          </p:cNvPr>
          <p:cNvSpPr txBox="1"/>
          <p:nvPr/>
        </p:nvSpPr>
        <p:spPr>
          <a:xfrm>
            <a:off x="10189029" y="3300945"/>
            <a:ext cx="174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Grid extents</a:t>
            </a:r>
          </a:p>
        </p:txBody>
      </p:sp>
    </p:spTree>
    <p:extLst>
      <p:ext uri="{BB962C8B-B14F-4D97-AF65-F5344CB8AC3E}">
        <p14:creationId xmlns:p14="http://schemas.microsoft.com/office/powerpoint/2010/main" val="176519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0ECC-2FFB-49C9-A290-71A82DE9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grid cell from mouse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B412D-CEDA-4A1E-A5D7-625985F4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First compute mouse position relative to grid position</a:t>
            </a:r>
          </a:p>
          <a:p>
            <a:pPr lvl="1"/>
            <a:r>
              <a:rPr lang="en-US" sz="3200" dirty="0" err="1"/>
              <a:t>Relative_position</a:t>
            </a:r>
            <a:r>
              <a:rPr lang="en-US" sz="3200" dirty="0"/>
              <a:t> = </a:t>
            </a:r>
            <a:r>
              <a:rPr lang="en-US" sz="3200" dirty="0" err="1"/>
              <a:t>mouse_position</a:t>
            </a:r>
            <a:r>
              <a:rPr lang="en-US" sz="3200" dirty="0"/>
              <a:t> – </a:t>
            </a:r>
            <a:r>
              <a:rPr lang="en-US" sz="3200" dirty="0" err="1"/>
              <a:t>grid_position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AF487-FB4B-4F3D-AA08-32632BA1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E4003-6361-464F-A279-48CF8FF2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142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5C6B-981D-4FEA-BEFD-D107175D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Effect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FC7D8-FD81-4C1F-8135-177F25FA7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68</a:t>
            </a:fld>
            <a:endParaRPr lang="e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658B75-329C-4174-B94D-154C270672BF}"/>
              </a:ext>
            </a:extLst>
          </p:cNvPr>
          <p:cNvCxnSpPr>
            <a:cxnSpLocks/>
          </p:cNvCxnSpPr>
          <p:nvPr/>
        </p:nvCxnSpPr>
        <p:spPr>
          <a:xfrm>
            <a:off x="2485901" y="1959429"/>
            <a:ext cx="6187044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B0C64-56CC-4528-8FED-B890716C1140}"/>
              </a:ext>
            </a:extLst>
          </p:cNvPr>
          <p:cNvCxnSpPr>
            <a:cxnSpLocks/>
          </p:cNvCxnSpPr>
          <p:nvPr/>
        </p:nvCxnSpPr>
        <p:spPr>
          <a:xfrm>
            <a:off x="2937163" y="1577439"/>
            <a:ext cx="0" cy="388521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A1DB5BC-CC26-45CA-8CC8-F24AAAAC62FE}"/>
              </a:ext>
            </a:extLst>
          </p:cNvPr>
          <p:cNvSpPr/>
          <p:nvPr/>
        </p:nvSpPr>
        <p:spPr>
          <a:xfrm>
            <a:off x="8841117" y="1221663"/>
            <a:ext cx="5661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681C28-E2A6-4613-9722-F8AA321293A4}"/>
              </a:ext>
            </a:extLst>
          </p:cNvPr>
          <p:cNvSpPr/>
          <p:nvPr/>
        </p:nvSpPr>
        <p:spPr>
          <a:xfrm>
            <a:off x="2214032" y="5267653"/>
            <a:ext cx="543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CC630D-24E4-4AD4-83DC-8C923F228438}"/>
              </a:ext>
            </a:extLst>
          </p:cNvPr>
          <p:cNvSpPr/>
          <p:nvPr/>
        </p:nvSpPr>
        <p:spPr>
          <a:xfrm>
            <a:off x="2256511" y="100618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35FF037E-1E5D-4BBB-8B5D-7CF4D2822BCC}"/>
              </a:ext>
            </a:extLst>
          </p:cNvPr>
          <p:cNvGraphicFramePr>
            <a:graphicFrameLocks noGrp="1"/>
          </p:cNvGraphicFramePr>
          <p:nvPr/>
        </p:nvGraphicFramePr>
        <p:xfrm>
          <a:off x="4246674" y="2522205"/>
          <a:ext cx="3698652" cy="2610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442">
                  <a:extLst>
                    <a:ext uri="{9D8B030D-6E8A-4147-A177-3AD203B41FA5}">
                      <a16:colId xmlns:a16="http://schemas.microsoft.com/office/drawing/2014/main" val="1962304829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42703271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987912826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13936695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186215834"/>
                    </a:ext>
                  </a:extLst>
                </a:gridCol>
                <a:gridCol w="616442">
                  <a:extLst>
                    <a:ext uri="{9D8B030D-6E8A-4147-A177-3AD203B41FA5}">
                      <a16:colId xmlns:a16="http://schemas.microsoft.com/office/drawing/2014/main" val="4018273477"/>
                    </a:ext>
                  </a:extLst>
                </a:gridCol>
              </a:tblGrid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4871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792526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15567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53619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359052"/>
                  </a:ext>
                </a:extLst>
              </a:tr>
              <a:tr h="4350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861524"/>
                  </a:ext>
                </a:extLst>
              </a:tr>
            </a:tbl>
          </a:graphicData>
        </a:graphic>
      </p:graphicFrame>
      <p:pic>
        <p:nvPicPr>
          <p:cNvPr id="13" name="Content Placeholder 6" descr="Cursor with solid fill">
            <a:extLst>
              <a:ext uri="{FF2B5EF4-FFF2-40B4-BE49-F238E27FC236}">
                <a16:creationId xmlns:a16="http://schemas.microsoft.com/office/drawing/2014/main" id="{F1BC7016-8317-4951-BDC9-146BF2289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87083" y="43532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5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417 -0.0037 -0.00834 -0.00694 -0.01237 -0.01111 C -0.01589 -0.01458 -0.01927 -0.01875 -0.02305 -0.02199 C -0.04128 -0.03704 -0.03125 -0.02639 -0.04675 -0.03681 C -0.053 -0.04097 -0.05925 -0.04514 -0.06511 -0.05046 C -0.06667 -0.05185 -0.0681 -0.05347 -0.06966 -0.05463 C -0.07071 -0.05532 -0.07175 -0.05556 -0.07279 -0.05602 C -0.07461 -0.05694 -0.07644 -0.05741 -0.07813 -0.0588 C -0.07969 -0.05972 -0.08112 -0.06157 -0.08269 -0.06273 C -0.09558 -0.07199 -0.07383 -0.05417 -0.08959 -0.0669 C -0.09115 -0.06806 -0.09258 -0.06991 -0.09414 -0.07106 C -0.09545 -0.07176 -0.09675 -0.07176 -0.09805 -0.07222 C -0.10026 -0.07338 -0.10117 -0.07454 -0.10339 -0.07639 C -0.10664 -0.08218 -0.10638 -0.0794 -0.10638 -0.0831 " pathEditMode="relative" ptsTypes="AAAAAA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417 -0.0037 -0.00834 -0.00694 -0.01237 -0.01111 C -0.01589 -0.01458 -0.01927 -0.01875 -0.02305 -0.02199 C -0.04128 -0.03704 -0.03125 -0.02639 -0.04675 -0.03681 C -0.053 -0.04097 -0.05925 -0.04514 -0.06511 -0.05046 C -0.06667 -0.05185 -0.0681 -0.05347 -0.06966 -0.05463 C -0.07071 -0.05532 -0.07175 -0.05556 -0.07279 -0.05602 C -0.07461 -0.05694 -0.07644 -0.05741 -0.07813 -0.0588 C -0.07969 -0.05972 -0.08112 -0.06157 -0.08269 -0.06273 C -0.09558 -0.07199 -0.07383 -0.05417 -0.08959 -0.0669 C -0.09115 -0.06806 -0.09258 -0.06991 -0.09414 -0.07106 C -0.09545 -0.07176 -0.09675 -0.07176 -0.09805 -0.07222 C -0.10026 -0.07338 -0.10117 -0.07454 -0.10339 -0.07639 C -0.10664 -0.08218 -0.10638 -0.0794 -0.10638 -0.0831 " pathEditMode="relative" ptsTypes="AAAAAAAAAAAAA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621B-C11A-41F9-A7D4-832D5236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grid cell from mouse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E8D0-7A0C-4FBC-9BBB-E90708272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Second, check if </a:t>
            </a:r>
            <a:r>
              <a:rPr lang="en-US" dirty="0" err="1"/>
              <a:t>mouse_position</a:t>
            </a:r>
            <a:r>
              <a:rPr lang="en-US" dirty="0"/>
              <a:t> is within the </a:t>
            </a:r>
            <a:r>
              <a:rPr lang="en-US" dirty="0" err="1"/>
              <a:t>grid_extents</a:t>
            </a:r>
            <a:endParaRPr lang="en-US" dirty="0"/>
          </a:p>
          <a:p>
            <a:pPr lvl="1"/>
            <a:r>
              <a:rPr lang="en-US" dirty="0"/>
              <a:t>If (0 &lt;= </a:t>
            </a:r>
            <a:r>
              <a:rPr lang="en-US" dirty="0" err="1"/>
              <a:t>mouse_position</a:t>
            </a:r>
            <a:r>
              <a:rPr lang="en-US" dirty="0"/>
              <a:t> &lt;= </a:t>
            </a:r>
            <a:r>
              <a:rPr lang="en-US" dirty="0" err="1"/>
              <a:t>grid_extents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 note that this is not proper C syntax and we cannot compare vectors in such a way</a:t>
            </a:r>
          </a:p>
          <a:p>
            <a:endParaRPr lang="en-US" dirty="0"/>
          </a:p>
          <a:p>
            <a:r>
              <a:rPr lang="en-US" dirty="0"/>
              <a:t>We continue to the next step if </a:t>
            </a:r>
            <a:r>
              <a:rPr lang="en-US" dirty="0" err="1"/>
              <a:t>mouse_position</a:t>
            </a:r>
            <a:r>
              <a:rPr lang="en-US" dirty="0"/>
              <a:t> is within </a:t>
            </a:r>
            <a:r>
              <a:rPr lang="en-US" dirty="0" err="1"/>
              <a:t>grid_extents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CC9E0-9B1A-4D67-9796-39104C80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8C10A-384F-4FAB-821E-69507007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7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AFCF-1236-4CF4-98FB-ABD3646E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Array subscripting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24AB2-E5B3-4AFB-801D-2E0DF1FAE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800" dirty="0"/>
              <a:t>Note that indices start at 0. </a:t>
            </a:r>
          </a:p>
          <a:p>
            <a:r>
              <a:rPr lang="en-SG" sz="2800" dirty="0"/>
              <a:t>Meaning the first element is at index zero, second element at index 1, third element at index 2, and so on</a:t>
            </a:r>
          </a:p>
          <a:p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96B4E-3D73-4BB8-9DF9-2E3944A1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DigiPen</a:t>
            </a:r>
            <a:r>
              <a:rPr lang="en-US" dirty="0"/>
              <a:t> Institute of Technology Singapore. Copyright © 2021.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0A30C0-69CF-4815-A5C4-F118EC622AFB}"/>
              </a:ext>
            </a:extLst>
          </p:cNvPr>
          <p:cNvSpPr/>
          <p:nvPr/>
        </p:nvSpPr>
        <p:spPr>
          <a:xfrm>
            <a:off x="2246684" y="3321096"/>
            <a:ext cx="8216900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3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SG" sz="32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SG" sz="32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en-SG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SG" sz="32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SG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SG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SG" sz="3200" dirty="0">
                <a:solidFill>
                  <a:srgbClr val="000000"/>
                </a:solidFill>
                <a:highlight>
                  <a:srgbClr val="FFFFFF"/>
                </a:highlight>
              </a:rPr>
              <a:t>	a</a:t>
            </a:r>
            <a:r>
              <a:rPr lang="en-SG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SG" sz="32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SG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SG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SG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SG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SG" sz="32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SG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SG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SG" sz="3200" dirty="0">
                <a:solidFill>
                  <a:srgbClr val="000000"/>
                </a:solidFill>
                <a:highlight>
                  <a:srgbClr val="FFFFFF"/>
                </a:highlight>
              </a:rPr>
              <a:t>	a</a:t>
            </a:r>
            <a:r>
              <a:rPr lang="en-SG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SG" sz="32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SG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SG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SG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SG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SG" sz="32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SG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SG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	a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32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8000"/>
                </a:solidFill>
                <a:highlight>
                  <a:srgbClr val="FFFFFF"/>
                </a:highlight>
              </a:rPr>
              <a:t>/*Illegal Access Error*/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38015894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63C0-14B4-489C-A15C-1D7A1ACD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grid cell from mouse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3115-31F3-4B0F-A080-E6A35833D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we just need to determine the cell being clicked on</a:t>
            </a:r>
          </a:p>
          <a:p>
            <a:r>
              <a:rPr lang="en-US" dirty="0"/>
              <a:t>The cell can be defined by its row and column position on the grid</a:t>
            </a:r>
          </a:p>
          <a:p>
            <a:pPr lvl="1"/>
            <a:r>
              <a:rPr lang="en-US" dirty="0" err="1"/>
              <a:t>cell_row</a:t>
            </a:r>
            <a:r>
              <a:rPr lang="en-US" dirty="0"/>
              <a:t> = </a:t>
            </a:r>
            <a:r>
              <a:rPr lang="en-US" dirty="0" err="1"/>
              <a:t>mouse_position.y</a:t>
            </a:r>
            <a:r>
              <a:rPr lang="en-US" dirty="0"/>
              <a:t> / </a:t>
            </a:r>
            <a:r>
              <a:rPr lang="en-US" dirty="0" err="1"/>
              <a:t>cell_height</a:t>
            </a:r>
            <a:endParaRPr lang="en-US" dirty="0"/>
          </a:p>
          <a:p>
            <a:pPr lvl="1"/>
            <a:r>
              <a:rPr lang="en-US" dirty="0" err="1"/>
              <a:t>cell_column</a:t>
            </a:r>
            <a:r>
              <a:rPr lang="en-US" dirty="0"/>
              <a:t> = </a:t>
            </a:r>
            <a:r>
              <a:rPr lang="en-US" dirty="0" err="1"/>
              <a:t>mouse_position.x</a:t>
            </a:r>
            <a:r>
              <a:rPr lang="en-US" dirty="0"/>
              <a:t> / </a:t>
            </a:r>
            <a:r>
              <a:rPr lang="en-US" dirty="0" err="1"/>
              <a:t>cell_width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Where do </a:t>
            </a:r>
            <a:r>
              <a:rPr lang="en-US" dirty="0" err="1"/>
              <a:t>cell_height</a:t>
            </a:r>
            <a:r>
              <a:rPr lang="en-US" dirty="0"/>
              <a:t> and </a:t>
            </a:r>
            <a:r>
              <a:rPr lang="en-US" dirty="0" err="1"/>
              <a:t>cell_width</a:t>
            </a:r>
            <a:r>
              <a:rPr lang="en-US" dirty="0"/>
              <a:t> come from?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69739-2975-416E-BD70-705B0C27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2021 DigiPen Institute of Technology singapore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BE6ED-AABC-4503-BE59-2D2088DE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38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1D Arrays For 2D Usage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11F082D-1D83-44E0-B81D-9E483BC0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1308" y="6417840"/>
            <a:ext cx="4648200" cy="365125"/>
          </a:xfrm>
        </p:spPr>
        <p:txBody>
          <a:bodyPr/>
          <a:lstStyle/>
          <a:p>
            <a:r>
              <a:rPr lang="en-US" dirty="0"/>
              <a:t>Curriculum © 2021 DigiPen Institute of Technology Singapore</a:t>
            </a:r>
          </a:p>
        </p:txBody>
      </p:sp>
    </p:spTree>
    <p:extLst>
      <p:ext uri="{BB962C8B-B14F-4D97-AF65-F5344CB8AC3E}">
        <p14:creationId xmlns:p14="http://schemas.microsoft.com/office/powerpoint/2010/main" val="188644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500" dirty="0"/>
              <a:t>&lt;1D array name&gt; [ y * width + x]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551141"/>
              </p:ext>
            </p:extLst>
          </p:nvPr>
        </p:nvGraphicFramePr>
        <p:xfrm>
          <a:off x="4279362" y="3941346"/>
          <a:ext cx="2164266" cy="1994367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21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7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7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78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A24F8A7-1D88-4A21-8A89-441945D4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2380" y="6478163"/>
            <a:ext cx="4648200" cy="365125"/>
          </a:xfrm>
        </p:spPr>
        <p:txBody>
          <a:bodyPr/>
          <a:lstStyle/>
          <a:p>
            <a:r>
              <a:rPr lang="en-US" dirty="0"/>
              <a:t>Curriculum © 2021 DigiPen Institute of Technology Singapore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759D1F7-452E-4F59-89BB-AB5281772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30258"/>
              </p:ext>
            </p:extLst>
          </p:nvPr>
        </p:nvGraphicFramePr>
        <p:xfrm>
          <a:off x="2770183" y="2470249"/>
          <a:ext cx="7346889" cy="76790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816321">
                  <a:extLst>
                    <a:ext uri="{9D8B030D-6E8A-4147-A177-3AD203B41FA5}">
                      <a16:colId xmlns:a16="http://schemas.microsoft.com/office/drawing/2014/main" val="2397345629"/>
                    </a:ext>
                  </a:extLst>
                </a:gridCol>
                <a:gridCol w="816321">
                  <a:extLst>
                    <a:ext uri="{9D8B030D-6E8A-4147-A177-3AD203B41FA5}">
                      <a16:colId xmlns:a16="http://schemas.microsoft.com/office/drawing/2014/main" val="2797004173"/>
                    </a:ext>
                  </a:extLst>
                </a:gridCol>
                <a:gridCol w="816321">
                  <a:extLst>
                    <a:ext uri="{9D8B030D-6E8A-4147-A177-3AD203B41FA5}">
                      <a16:colId xmlns:a16="http://schemas.microsoft.com/office/drawing/2014/main" val="696571064"/>
                    </a:ext>
                  </a:extLst>
                </a:gridCol>
                <a:gridCol w="816321">
                  <a:extLst>
                    <a:ext uri="{9D8B030D-6E8A-4147-A177-3AD203B41FA5}">
                      <a16:colId xmlns:a16="http://schemas.microsoft.com/office/drawing/2014/main" val="2639415412"/>
                    </a:ext>
                  </a:extLst>
                </a:gridCol>
                <a:gridCol w="816321">
                  <a:extLst>
                    <a:ext uri="{9D8B030D-6E8A-4147-A177-3AD203B41FA5}">
                      <a16:colId xmlns:a16="http://schemas.microsoft.com/office/drawing/2014/main" val="2173348351"/>
                    </a:ext>
                  </a:extLst>
                </a:gridCol>
                <a:gridCol w="816321">
                  <a:extLst>
                    <a:ext uri="{9D8B030D-6E8A-4147-A177-3AD203B41FA5}">
                      <a16:colId xmlns:a16="http://schemas.microsoft.com/office/drawing/2014/main" val="2985023703"/>
                    </a:ext>
                  </a:extLst>
                </a:gridCol>
                <a:gridCol w="816321">
                  <a:extLst>
                    <a:ext uri="{9D8B030D-6E8A-4147-A177-3AD203B41FA5}">
                      <a16:colId xmlns:a16="http://schemas.microsoft.com/office/drawing/2014/main" val="3592573659"/>
                    </a:ext>
                  </a:extLst>
                </a:gridCol>
                <a:gridCol w="816321">
                  <a:extLst>
                    <a:ext uri="{9D8B030D-6E8A-4147-A177-3AD203B41FA5}">
                      <a16:colId xmlns:a16="http://schemas.microsoft.com/office/drawing/2014/main" val="882341370"/>
                    </a:ext>
                  </a:extLst>
                </a:gridCol>
                <a:gridCol w="816321">
                  <a:extLst>
                    <a:ext uri="{9D8B030D-6E8A-4147-A177-3AD203B41FA5}">
                      <a16:colId xmlns:a16="http://schemas.microsoft.com/office/drawing/2014/main" val="3685834655"/>
                    </a:ext>
                  </a:extLst>
                </a:gridCol>
              </a:tblGrid>
              <a:tr h="767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796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39647A6-1715-44E8-9E12-074ABBD53D11}"/>
              </a:ext>
            </a:extLst>
          </p:cNvPr>
          <p:cNvSpPr txBox="1"/>
          <p:nvPr/>
        </p:nvSpPr>
        <p:spPr>
          <a:xfrm>
            <a:off x="838899" y="2457974"/>
            <a:ext cx="1702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Memory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C3857-AF85-4DDC-BA5F-D92ABC8B2C67}"/>
              </a:ext>
            </a:extLst>
          </p:cNvPr>
          <p:cNvSpPr txBox="1"/>
          <p:nvPr/>
        </p:nvSpPr>
        <p:spPr>
          <a:xfrm>
            <a:off x="838898" y="3901882"/>
            <a:ext cx="303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Perception for our purpose:</a:t>
            </a:r>
          </a:p>
        </p:txBody>
      </p:sp>
    </p:spTree>
    <p:extLst>
      <p:ext uri="{BB962C8B-B14F-4D97-AF65-F5344CB8AC3E}">
        <p14:creationId xmlns:p14="http://schemas.microsoft.com/office/powerpoint/2010/main" val="27463013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14120</TotalTime>
  <Words>4980</Words>
  <Application>Microsoft Office PowerPoint</Application>
  <PresentationFormat>Widescreen</PresentationFormat>
  <Paragraphs>2699</Paragraphs>
  <Slides>70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Cousine</vt:lpstr>
      <vt:lpstr>Arial</vt:lpstr>
      <vt:lpstr>Calibri</vt:lpstr>
      <vt:lpstr>Calibri Light</vt:lpstr>
      <vt:lpstr>Courier New</vt:lpstr>
      <vt:lpstr>Wingdings</vt:lpstr>
      <vt:lpstr>Retrospect</vt:lpstr>
      <vt:lpstr>CSD1401  Software Engineering  Project 1</vt:lpstr>
      <vt:lpstr>Arrays Revision</vt:lpstr>
      <vt:lpstr>Memory</vt:lpstr>
      <vt:lpstr>Arrays</vt:lpstr>
      <vt:lpstr>Single dimension array</vt:lpstr>
      <vt:lpstr>Array subscripting</vt:lpstr>
      <vt:lpstr>Array subscripting</vt:lpstr>
      <vt:lpstr>1D Arrays For 2D Usage</vt:lpstr>
      <vt:lpstr>How?</vt:lpstr>
      <vt:lpstr>How?</vt:lpstr>
      <vt:lpstr>World to Grid Position</vt:lpstr>
      <vt:lpstr>World to Grid Position</vt:lpstr>
      <vt:lpstr>Multidimensional arrays</vt:lpstr>
      <vt:lpstr>Multidimensional arrays</vt:lpstr>
      <vt:lpstr>Multidimensional arrays</vt:lpstr>
      <vt:lpstr>Remember</vt:lpstr>
      <vt:lpstr>Mapping Arrays</vt:lpstr>
      <vt:lpstr>Grids</vt:lpstr>
      <vt:lpstr>PowerPoint Presentation</vt:lpstr>
      <vt:lpstr>Example : Edge Detection</vt:lpstr>
      <vt:lpstr>Game Of Life : Glider</vt:lpstr>
      <vt:lpstr>Game Of Life</vt:lpstr>
      <vt:lpstr>Game Of Life</vt:lpstr>
      <vt:lpstr>Computing t = 1</vt:lpstr>
      <vt:lpstr>Computing t = 1</vt:lpstr>
      <vt:lpstr>Computing t = 1</vt:lpstr>
      <vt:lpstr>Computing t = 1</vt:lpstr>
      <vt:lpstr>Computing t = 1</vt:lpstr>
      <vt:lpstr>Computing t = 1</vt:lpstr>
      <vt:lpstr>Computing t = 1</vt:lpstr>
      <vt:lpstr>Computing t = 1</vt:lpstr>
      <vt:lpstr>Computing t = 1</vt:lpstr>
      <vt:lpstr>Computing t = 1</vt:lpstr>
      <vt:lpstr>Computing t = 1</vt:lpstr>
      <vt:lpstr>Computing t = 1</vt:lpstr>
      <vt:lpstr>Computing t = 1</vt:lpstr>
      <vt:lpstr>Computing t = 1</vt:lpstr>
      <vt:lpstr>Computing t = 1</vt:lpstr>
      <vt:lpstr>Computing t = 1</vt:lpstr>
      <vt:lpstr>Computing t = 1</vt:lpstr>
      <vt:lpstr>Computing t = 1</vt:lpstr>
      <vt:lpstr>Computing t = 1</vt:lpstr>
      <vt:lpstr>Computing t = 1</vt:lpstr>
      <vt:lpstr>Computing t = 1</vt:lpstr>
      <vt:lpstr>Computing t = 1</vt:lpstr>
      <vt:lpstr>Computing t = 1</vt:lpstr>
      <vt:lpstr>Computing t = 1</vt:lpstr>
      <vt:lpstr>Computing t = 1</vt:lpstr>
      <vt:lpstr>Computing t = 1</vt:lpstr>
      <vt:lpstr>Computing t = 1</vt:lpstr>
      <vt:lpstr>Computing t = 1</vt:lpstr>
      <vt:lpstr>Computing t = 1</vt:lpstr>
      <vt:lpstr>Computing t = 1</vt:lpstr>
      <vt:lpstr>Computing t = 1</vt:lpstr>
      <vt:lpstr>Computing t = 1</vt:lpstr>
      <vt:lpstr>Computing t = 1</vt:lpstr>
      <vt:lpstr>Computing t = 1</vt:lpstr>
      <vt:lpstr>Computing t = 1</vt:lpstr>
      <vt:lpstr>Computing t = 1</vt:lpstr>
      <vt:lpstr>Computing t = 1</vt:lpstr>
      <vt:lpstr>Good thing we know how to write code with loops :D</vt:lpstr>
      <vt:lpstr>Going between worlds</vt:lpstr>
      <vt:lpstr>Screen and Mouse world</vt:lpstr>
      <vt:lpstr>Mapping</vt:lpstr>
      <vt:lpstr>Mapping</vt:lpstr>
      <vt:lpstr>Mapping</vt:lpstr>
      <vt:lpstr>Getting grid cell from mouse position</vt:lpstr>
      <vt:lpstr>Effect</vt:lpstr>
      <vt:lpstr>Getting grid cell from mouse position</vt:lpstr>
      <vt:lpstr>Getting grid cell from mouse position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Rowan</dc:creator>
  <cp:lastModifiedBy>Cheng Ding Xiang</cp:lastModifiedBy>
  <cp:revision>106</cp:revision>
  <dcterms:created xsi:type="dcterms:W3CDTF">2014-08-29T20:52:27Z</dcterms:created>
  <dcterms:modified xsi:type="dcterms:W3CDTF">2022-09-25T03:05:45Z</dcterms:modified>
</cp:coreProperties>
</file>