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4"/>
  </p:sldMasterIdLst>
  <p:notesMasterIdLst>
    <p:notesMasterId r:id="rId18"/>
  </p:notesMasterIdLst>
  <p:sldIdLst>
    <p:sldId id="256" r:id="rId5"/>
    <p:sldId id="257" r:id="rId6"/>
    <p:sldId id="258" r:id="rId7"/>
    <p:sldId id="259" r:id="rId8"/>
    <p:sldId id="279" r:id="rId9"/>
    <p:sldId id="260" r:id="rId10"/>
    <p:sldId id="261" r:id="rId11"/>
    <p:sldId id="262" r:id="rId12"/>
    <p:sldId id="263" r:id="rId13"/>
    <p:sldId id="264" r:id="rId14"/>
    <p:sldId id="265" r:id="rId15"/>
    <p:sldId id="266" r:id="rId16"/>
    <p:sldId id="267"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5B4FFC-A893-468A-B611-822497714014}">
  <a:tblStyle styleId="{155B4FFC-A893-468A-B611-82249771401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A"/>
          </a:solidFill>
        </a:fill>
      </a:tcStyle>
    </a:wholeTbl>
    <a:band1H>
      <a:tcTxStyle/>
      <a:tcStyle>
        <a:tcBdr/>
        <a:fill>
          <a:solidFill>
            <a:srgbClr val="CACCD2"/>
          </a:solidFill>
        </a:fill>
      </a:tcStyle>
    </a:band1H>
    <a:band2H>
      <a:tcTxStyle/>
      <a:tcStyle>
        <a:tcBdr/>
      </a:tcStyle>
    </a:band2H>
    <a:band1V>
      <a:tcTxStyle/>
      <a:tcStyle>
        <a:tcBdr/>
        <a:fill>
          <a:solidFill>
            <a:srgbClr val="CACCD2"/>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62" d="100"/>
          <a:sy n="162" d="100"/>
        </p:scale>
        <p:origin x="25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800"/>
              <a:buFont typeface="Arial"/>
              <a:buChar char="•"/>
            </a:pPr>
            <a:r>
              <a:rPr lang="en-US" sz="800"/>
              <a:t>After sharing about our PET, CET and applied research capabilities, I would now like to share about our living labs as part of our move to our Punggol new campus in 2024. </a:t>
            </a:r>
            <a:endParaRPr/>
          </a:p>
          <a:p>
            <a:pPr marL="171450" lvl="0" indent="-171450" algn="l" rtl="0">
              <a:spcBef>
                <a:spcPts val="0"/>
              </a:spcBef>
              <a:spcAft>
                <a:spcPts val="0"/>
              </a:spcAft>
              <a:buClr>
                <a:schemeClr val="dk1"/>
              </a:buClr>
              <a:buSzPts val="800"/>
              <a:buFont typeface="Arial"/>
              <a:buChar char="•"/>
            </a:pPr>
            <a:r>
              <a:rPr lang="en-US" sz="800"/>
              <a:t>Labelled as the Punggol Digital District, it houses key digital players like Wan Xiang, Dconstruct and Cyber Security Agency of Singapore. </a:t>
            </a:r>
            <a:endParaRPr/>
          </a:p>
          <a:p>
            <a:pPr marL="171450" lvl="0" indent="-171450" algn="l" rtl="0">
              <a:spcBef>
                <a:spcPts val="0"/>
              </a:spcBef>
              <a:spcAft>
                <a:spcPts val="0"/>
              </a:spcAft>
              <a:buClr>
                <a:schemeClr val="dk1"/>
              </a:buClr>
              <a:buSzPts val="800"/>
              <a:buFont typeface="Arial"/>
              <a:buChar char="•"/>
            </a:pPr>
            <a:r>
              <a:rPr lang="en-US" sz="800"/>
              <a:t>Currently, we operate out of 6 different locations across Singapore</a:t>
            </a:r>
            <a:endParaRPr/>
          </a:p>
          <a:p>
            <a:pPr marL="171450" lvl="0" indent="-95250" algn="l" rtl="0">
              <a:spcBef>
                <a:spcPts val="0"/>
              </a:spcBef>
              <a:spcAft>
                <a:spcPts val="0"/>
              </a:spcAft>
              <a:buClr>
                <a:schemeClr val="dk1"/>
              </a:buClr>
              <a:buSzPts val="1200"/>
              <a:buFont typeface="Arial"/>
              <a:buNone/>
            </a:pPr>
            <a:endParaRPr/>
          </a:p>
        </p:txBody>
      </p:sp>
      <p:sp>
        <p:nvSpPr>
          <p:cNvPr id="227" name="Google Shape;22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800"/>
              <a:buFont typeface="Arial"/>
              <a:buChar char="•"/>
            </a:pPr>
            <a:r>
              <a:rPr lang="en-US" sz="800"/>
              <a:t>After sharing about our PET, CET and applied research capabilities, I would now like to share about our living labs as part of our move to our Punggol new campus in 2024. </a:t>
            </a:r>
            <a:endParaRPr/>
          </a:p>
          <a:p>
            <a:pPr marL="171450" lvl="0" indent="-171450" algn="l" rtl="0">
              <a:spcBef>
                <a:spcPts val="0"/>
              </a:spcBef>
              <a:spcAft>
                <a:spcPts val="0"/>
              </a:spcAft>
              <a:buClr>
                <a:schemeClr val="dk1"/>
              </a:buClr>
              <a:buSzPts val="800"/>
              <a:buFont typeface="Arial"/>
              <a:buChar char="•"/>
            </a:pPr>
            <a:r>
              <a:rPr lang="en-US" sz="800"/>
              <a:t>Labelled as the Punggol Digital District, it houses key digital players like Wan Xiang, Dconstruct and Cyber Security Agency of Singapore. </a:t>
            </a:r>
            <a:endParaRPr/>
          </a:p>
          <a:p>
            <a:pPr marL="171450" lvl="0" indent="-171450" algn="l" rtl="0">
              <a:spcBef>
                <a:spcPts val="0"/>
              </a:spcBef>
              <a:spcAft>
                <a:spcPts val="0"/>
              </a:spcAft>
              <a:buClr>
                <a:schemeClr val="dk1"/>
              </a:buClr>
              <a:buSzPts val="800"/>
              <a:buFont typeface="Arial"/>
              <a:buChar char="•"/>
            </a:pPr>
            <a:r>
              <a:rPr lang="en-US" sz="800"/>
              <a:t>Currently, we operate out of 6 different locations across Singapore</a:t>
            </a:r>
            <a:endParaRPr/>
          </a:p>
          <a:p>
            <a:pPr marL="171450" lvl="0" indent="-95250" algn="l" rtl="0">
              <a:spcBef>
                <a:spcPts val="0"/>
              </a:spcBef>
              <a:spcAft>
                <a:spcPts val="0"/>
              </a:spcAft>
              <a:buClr>
                <a:schemeClr val="dk1"/>
              </a:buClr>
              <a:buSzPts val="1200"/>
              <a:buFont typeface="Arial"/>
              <a:buNone/>
            </a:pPr>
            <a:endParaRPr/>
          </a:p>
        </p:txBody>
      </p:sp>
      <p:sp>
        <p:nvSpPr>
          <p:cNvPr id="238" name="Google Shape;23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800"/>
              <a:buFont typeface="Arial"/>
              <a:buChar char="•"/>
            </a:pPr>
            <a:r>
              <a:rPr lang="en-US" sz="800"/>
              <a:t>After sharing about our PET, CET and applied research capabilities, I would now like to share about our living labs as part of our move to our Punggol new campus in 2024. </a:t>
            </a:r>
            <a:endParaRPr/>
          </a:p>
          <a:p>
            <a:pPr marL="171450" lvl="0" indent="-171450" algn="l" rtl="0">
              <a:spcBef>
                <a:spcPts val="0"/>
              </a:spcBef>
              <a:spcAft>
                <a:spcPts val="0"/>
              </a:spcAft>
              <a:buClr>
                <a:schemeClr val="dk1"/>
              </a:buClr>
              <a:buSzPts val="800"/>
              <a:buFont typeface="Arial"/>
              <a:buChar char="•"/>
            </a:pPr>
            <a:r>
              <a:rPr lang="en-US" sz="800"/>
              <a:t>Labelled as the Punggol Digital District, it houses key digital players like Wan Xiang, Dconstruct and Cyber Security Agency of Singapore. </a:t>
            </a:r>
            <a:endParaRPr/>
          </a:p>
          <a:p>
            <a:pPr marL="171450" lvl="0" indent="-171450" algn="l" rtl="0">
              <a:spcBef>
                <a:spcPts val="0"/>
              </a:spcBef>
              <a:spcAft>
                <a:spcPts val="0"/>
              </a:spcAft>
              <a:buClr>
                <a:schemeClr val="dk1"/>
              </a:buClr>
              <a:buSzPts val="800"/>
              <a:buFont typeface="Arial"/>
              <a:buChar char="•"/>
            </a:pPr>
            <a:r>
              <a:rPr lang="en-US" sz="800"/>
              <a:t>Currently, we operate out of 6 different locations across Singapore</a:t>
            </a:r>
            <a:endParaRPr/>
          </a:p>
          <a:p>
            <a:pPr marL="171450" lvl="0" indent="-95250" algn="l" rtl="0">
              <a:spcBef>
                <a:spcPts val="0"/>
              </a:spcBef>
              <a:spcAft>
                <a:spcPts val="0"/>
              </a:spcAft>
              <a:buClr>
                <a:schemeClr val="dk1"/>
              </a:buClr>
              <a:buSzPts val="1200"/>
              <a:buFont typeface="Arial"/>
              <a:buNone/>
            </a:pPr>
            <a:endParaRPr/>
          </a:p>
        </p:txBody>
      </p:sp>
      <p:sp>
        <p:nvSpPr>
          <p:cNvPr id="259" name="Google Shape;25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800"/>
              <a:buFont typeface="Arial"/>
              <a:buChar char="•"/>
            </a:pPr>
            <a:r>
              <a:rPr lang="en-US" sz="800"/>
              <a:t>After sharing about our PET, CET and applied research capabilities, I would now like to share about our living labs as part of our move to our Punggol new campus in 2024. </a:t>
            </a:r>
            <a:endParaRPr/>
          </a:p>
          <a:p>
            <a:pPr marL="171450" lvl="0" indent="-171450" algn="l" rtl="0">
              <a:spcBef>
                <a:spcPts val="0"/>
              </a:spcBef>
              <a:spcAft>
                <a:spcPts val="0"/>
              </a:spcAft>
              <a:buClr>
                <a:schemeClr val="dk1"/>
              </a:buClr>
              <a:buSzPts val="800"/>
              <a:buFont typeface="Arial"/>
              <a:buChar char="•"/>
            </a:pPr>
            <a:r>
              <a:rPr lang="en-US" sz="800"/>
              <a:t>Labelled as the Punggol Digital District, it houses key digital players like Wan Xiang, Dconstruct and Cyber Security Agency of Singapore. </a:t>
            </a:r>
            <a:endParaRPr/>
          </a:p>
          <a:p>
            <a:pPr marL="171450" lvl="0" indent="-171450" algn="l" rtl="0">
              <a:spcBef>
                <a:spcPts val="0"/>
              </a:spcBef>
              <a:spcAft>
                <a:spcPts val="0"/>
              </a:spcAft>
              <a:buClr>
                <a:schemeClr val="dk1"/>
              </a:buClr>
              <a:buSzPts val="800"/>
              <a:buFont typeface="Arial"/>
              <a:buChar char="•"/>
            </a:pPr>
            <a:r>
              <a:rPr lang="en-US" sz="800"/>
              <a:t>Currently, we operate out of 6 different locations across Singapore</a:t>
            </a:r>
            <a:endParaRPr/>
          </a:p>
          <a:p>
            <a:pPr marL="171450" lvl="0" indent="-95250" algn="l" rtl="0">
              <a:spcBef>
                <a:spcPts val="0"/>
              </a:spcBef>
              <a:spcAft>
                <a:spcPts val="0"/>
              </a:spcAft>
              <a:buClr>
                <a:schemeClr val="dk1"/>
              </a:buClr>
              <a:buSzPts val="1200"/>
              <a:buFont typeface="Arial"/>
              <a:buNone/>
            </a:pPr>
            <a:endParaRPr/>
          </a:p>
        </p:txBody>
      </p:sp>
      <p:sp>
        <p:nvSpPr>
          <p:cNvPr id="281" name="Google Shape;281;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800"/>
              <a:buFont typeface="Arial"/>
              <a:buChar char="•"/>
            </a:pPr>
            <a:r>
              <a:rPr lang="en-US" sz="800"/>
              <a:t>After sharing about our PET, CET and applied research capabilities, I would now like to share about our living labs as part of our move to our Punggol new campus in 2024. </a:t>
            </a:r>
            <a:endParaRPr/>
          </a:p>
          <a:p>
            <a:pPr marL="171450" lvl="0" indent="-171450" algn="l" rtl="0">
              <a:spcBef>
                <a:spcPts val="0"/>
              </a:spcBef>
              <a:spcAft>
                <a:spcPts val="0"/>
              </a:spcAft>
              <a:buClr>
                <a:schemeClr val="dk1"/>
              </a:buClr>
              <a:buSzPts val="800"/>
              <a:buFont typeface="Arial"/>
              <a:buChar char="•"/>
            </a:pPr>
            <a:r>
              <a:rPr lang="en-US" sz="800"/>
              <a:t>Labelled as the Punggol Digital District, it houses key digital players like Wan Xiang, Dconstruct and Cyber Security Agency of Singapore. </a:t>
            </a:r>
            <a:endParaRPr/>
          </a:p>
          <a:p>
            <a:pPr marL="171450" lvl="0" indent="-171450" algn="l" rtl="0">
              <a:spcBef>
                <a:spcPts val="0"/>
              </a:spcBef>
              <a:spcAft>
                <a:spcPts val="0"/>
              </a:spcAft>
              <a:buClr>
                <a:schemeClr val="dk1"/>
              </a:buClr>
              <a:buSzPts val="800"/>
              <a:buFont typeface="Arial"/>
              <a:buChar char="•"/>
            </a:pPr>
            <a:r>
              <a:rPr lang="en-US" sz="800"/>
              <a:t>Currently, we operate out of 6 different locations across Singapore</a:t>
            </a:r>
            <a:endParaRPr/>
          </a:p>
          <a:p>
            <a:pPr marL="171450" lvl="0" indent="-95250" algn="l" rtl="0">
              <a:spcBef>
                <a:spcPts val="0"/>
              </a:spcBef>
              <a:spcAft>
                <a:spcPts val="0"/>
              </a:spcAft>
              <a:buClr>
                <a:schemeClr val="dk1"/>
              </a:buClr>
              <a:buSzPts val="1200"/>
              <a:buFont typeface="Arial"/>
              <a:buNone/>
            </a:pPr>
            <a:endParaRPr/>
          </a:p>
        </p:txBody>
      </p:sp>
      <p:sp>
        <p:nvSpPr>
          <p:cNvPr id="111" name="Google Shape;11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800"/>
              <a:buFont typeface="Arial"/>
              <a:buChar char="•"/>
            </a:pPr>
            <a:r>
              <a:rPr lang="en-US" sz="800"/>
              <a:t>After sharing about our PET, CET and applied research capabilities, I would now like to share about our living labs as part of our move to our Punggol new campus in 2024. </a:t>
            </a:r>
            <a:endParaRPr/>
          </a:p>
          <a:p>
            <a:pPr marL="171450" lvl="0" indent="-171450" algn="l" rtl="0">
              <a:spcBef>
                <a:spcPts val="0"/>
              </a:spcBef>
              <a:spcAft>
                <a:spcPts val="0"/>
              </a:spcAft>
              <a:buClr>
                <a:schemeClr val="dk1"/>
              </a:buClr>
              <a:buSzPts val="800"/>
              <a:buFont typeface="Arial"/>
              <a:buChar char="•"/>
            </a:pPr>
            <a:r>
              <a:rPr lang="en-US" sz="800"/>
              <a:t>Labelled as the Punggol Digital District, it houses key digital players like Wan Xiang, Dconstruct and Cyber Security Agency of Singapore. </a:t>
            </a:r>
            <a:endParaRPr/>
          </a:p>
          <a:p>
            <a:pPr marL="171450" lvl="0" indent="-171450" algn="l" rtl="0">
              <a:spcBef>
                <a:spcPts val="0"/>
              </a:spcBef>
              <a:spcAft>
                <a:spcPts val="0"/>
              </a:spcAft>
              <a:buClr>
                <a:schemeClr val="dk1"/>
              </a:buClr>
              <a:buSzPts val="800"/>
              <a:buFont typeface="Arial"/>
              <a:buChar char="•"/>
            </a:pPr>
            <a:r>
              <a:rPr lang="en-US" sz="800"/>
              <a:t>Currently, we operate out of 6 different locations across Singapore</a:t>
            </a:r>
            <a:endParaRPr/>
          </a:p>
          <a:p>
            <a:pPr marL="171450" lvl="0" indent="-95250" algn="l" rtl="0">
              <a:spcBef>
                <a:spcPts val="0"/>
              </a:spcBef>
              <a:spcAft>
                <a:spcPts val="0"/>
              </a:spcAft>
              <a:buClr>
                <a:schemeClr val="dk1"/>
              </a:buClr>
              <a:buSzPts val="1200"/>
              <a:buFont typeface="Arial"/>
              <a:buNone/>
            </a:pPr>
            <a:endParaRPr/>
          </a:p>
        </p:txBody>
      </p:sp>
      <p:sp>
        <p:nvSpPr>
          <p:cNvPr id="123" name="Google Shape;12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800"/>
              <a:buFont typeface="Arial"/>
              <a:buChar char="•"/>
            </a:pPr>
            <a:r>
              <a:rPr lang="en-US" sz="800"/>
              <a:t>After sharing about our PET, CET and applied research capabilities, I would now like to share about our living labs as part of our move to our Punggol new campus in 2024. </a:t>
            </a:r>
            <a:endParaRPr/>
          </a:p>
          <a:p>
            <a:pPr marL="171450" lvl="0" indent="-171450" algn="l" rtl="0">
              <a:spcBef>
                <a:spcPts val="0"/>
              </a:spcBef>
              <a:spcAft>
                <a:spcPts val="0"/>
              </a:spcAft>
              <a:buClr>
                <a:schemeClr val="dk1"/>
              </a:buClr>
              <a:buSzPts val="800"/>
              <a:buFont typeface="Arial"/>
              <a:buChar char="•"/>
            </a:pPr>
            <a:r>
              <a:rPr lang="en-US" sz="800"/>
              <a:t>Labelled as the Punggol Digital District, it houses key digital players like Wan Xiang, Dconstruct and Cyber Security Agency of Singapore. </a:t>
            </a:r>
            <a:endParaRPr/>
          </a:p>
          <a:p>
            <a:pPr marL="171450" lvl="0" indent="-171450" algn="l" rtl="0">
              <a:spcBef>
                <a:spcPts val="0"/>
              </a:spcBef>
              <a:spcAft>
                <a:spcPts val="0"/>
              </a:spcAft>
              <a:buClr>
                <a:schemeClr val="dk1"/>
              </a:buClr>
              <a:buSzPts val="800"/>
              <a:buFont typeface="Arial"/>
              <a:buChar char="•"/>
            </a:pPr>
            <a:r>
              <a:rPr lang="en-US" sz="800"/>
              <a:t>Currently, we operate out of 6 different locations across Singapore</a:t>
            </a:r>
            <a:endParaRPr/>
          </a:p>
          <a:p>
            <a:pPr marL="171450" lvl="0" indent="-95250" algn="l" rtl="0">
              <a:spcBef>
                <a:spcPts val="0"/>
              </a:spcBef>
              <a:spcAft>
                <a:spcPts val="0"/>
              </a:spcAft>
              <a:buClr>
                <a:schemeClr val="dk1"/>
              </a:buClr>
              <a:buSzPts val="1200"/>
              <a:buFont typeface="Arial"/>
              <a:buNone/>
            </a:pPr>
            <a:endParaRPr/>
          </a:p>
        </p:txBody>
      </p:sp>
      <p:sp>
        <p:nvSpPr>
          <p:cNvPr id="133" name="Google Shape;13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800"/>
              <a:buFont typeface="Arial"/>
              <a:buChar char="•"/>
            </a:pPr>
            <a:r>
              <a:rPr lang="en-US" sz="800"/>
              <a:t>After sharing about our PET, CET and applied research capabilities, I would now like to share about our living labs as part of our move to our Punggol new campus in 2024. </a:t>
            </a:r>
            <a:endParaRPr/>
          </a:p>
          <a:p>
            <a:pPr marL="171450" lvl="0" indent="-171450" algn="l" rtl="0">
              <a:spcBef>
                <a:spcPts val="0"/>
              </a:spcBef>
              <a:spcAft>
                <a:spcPts val="0"/>
              </a:spcAft>
              <a:buClr>
                <a:schemeClr val="dk1"/>
              </a:buClr>
              <a:buSzPts val="800"/>
              <a:buFont typeface="Arial"/>
              <a:buChar char="•"/>
            </a:pPr>
            <a:r>
              <a:rPr lang="en-US" sz="800"/>
              <a:t>Labelled as the Punggol Digital District, it houses key digital players like Wan Xiang, Dconstruct and Cyber Security Agency of Singapore. </a:t>
            </a:r>
            <a:endParaRPr/>
          </a:p>
          <a:p>
            <a:pPr marL="171450" lvl="0" indent="-171450" algn="l" rtl="0">
              <a:spcBef>
                <a:spcPts val="0"/>
              </a:spcBef>
              <a:spcAft>
                <a:spcPts val="0"/>
              </a:spcAft>
              <a:buClr>
                <a:schemeClr val="dk1"/>
              </a:buClr>
              <a:buSzPts val="800"/>
              <a:buFont typeface="Arial"/>
              <a:buChar char="•"/>
            </a:pPr>
            <a:r>
              <a:rPr lang="en-US" sz="800"/>
              <a:t>Currently, we operate out of 6 different locations across Singapore</a:t>
            </a:r>
            <a:endParaRPr/>
          </a:p>
          <a:p>
            <a:pPr marL="171450" lvl="0" indent="-95250" algn="l" rtl="0">
              <a:spcBef>
                <a:spcPts val="0"/>
              </a:spcBef>
              <a:spcAft>
                <a:spcPts val="0"/>
              </a:spcAft>
              <a:buClr>
                <a:schemeClr val="dk1"/>
              </a:buClr>
              <a:buSzPts val="1200"/>
              <a:buFont typeface="Arial"/>
              <a:buNone/>
            </a:pPr>
            <a:endParaRPr/>
          </a:p>
        </p:txBody>
      </p:sp>
      <p:sp>
        <p:nvSpPr>
          <p:cNvPr id="133" name="Google Shape;13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577676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800"/>
              <a:buFont typeface="Arial"/>
              <a:buChar char="•"/>
            </a:pPr>
            <a:r>
              <a:rPr lang="en-US" sz="800"/>
              <a:t>After sharing about our PET, CET and applied research capabilities, I would now like to share about our living labs as part of our move to our Punggol new campus in 2024. </a:t>
            </a:r>
            <a:endParaRPr/>
          </a:p>
          <a:p>
            <a:pPr marL="171450" lvl="0" indent="-171450" algn="l" rtl="0">
              <a:spcBef>
                <a:spcPts val="0"/>
              </a:spcBef>
              <a:spcAft>
                <a:spcPts val="0"/>
              </a:spcAft>
              <a:buClr>
                <a:schemeClr val="dk1"/>
              </a:buClr>
              <a:buSzPts val="800"/>
              <a:buFont typeface="Arial"/>
              <a:buChar char="•"/>
            </a:pPr>
            <a:r>
              <a:rPr lang="en-US" sz="800"/>
              <a:t>Labelled as the Punggol Digital District, it houses key digital players like Wan Xiang, Dconstruct and Cyber Security Agency of Singapore. </a:t>
            </a:r>
            <a:endParaRPr/>
          </a:p>
          <a:p>
            <a:pPr marL="171450" lvl="0" indent="-171450" algn="l" rtl="0">
              <a:spcBef>
                <a:spcPts val="0"/>
              </a:spcBef>
              <a:spcAft>
                <a:spcPts val="0"/>
              </a:spcAft>
              <a:buClr>
                <a:schemeClr val="dk1"/>
              </a:buClr>
              <a:buSzPts val="800"/>
              <a:buFont typeface="Arial"/>
              <a:buChar char="•"/>
            </a:pPr>
            <a:r>
              <a:rPr lang="en-US" sz="800"/>
              <a:t>Currently, we operate out of 6 different locations across Singapore</a:t>
            </a:r>
            <a:endParaRPr/>
          </a:p>
          <a:p>
            <a:pPr marL="171450" lvl="0" indent="-95250" algn="l" rtl="0">
              <a:spcBef>
                <a:spcPts val="0"/>
              </a:spcBef>
              <a:spcAft>
                <a:spcPts val="0"/>
              </a:spcAft>
              <a:buClr>
                <a:schemeClr val="dk1"/>
              </a:buClr>
              <a:buSzPts val="1200"/>
              <a:buFont typeface="Arial"/>
              <a:buNone/>
            </a:pPr>
            <a:endParaRPr/>
          </a:p>
        </p:txBody>
      </p:sp>
      <p:sp>
        <p:nvSpPr>
          <p:cNvPr id="154" name="Google Shape;15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800"/>
              <a:buFont typeface="Arial"/>
              <a:buChar char="•"/>
            </a:pPr>
            <a:r>
              <a:rPr lang="en-US" sz="800"/>
              <a:t>After sharing about our PET, CET and applied research capabilities, I would now like to share about our living labs as part of our move to our Punggol new campus in 2024. </a:t>
            </a:r>
            <a:endParaRPr/>
          </a:p>
          <a:p>
            <a:pPr marL="171450" lvl="0" indent="-171450" algn="l" rtl="0">
              <a:spcBef>
                <a:spcPts val="0"/>
              </a:spcBef>
              <a:spcAft>
                <a:spcPts val="0"/>
              </a:spcAft>
              <a:buClr>
                <a:schemeClr val="dk1"/>
              </a:buClr>
              <a:buSzPts val="800"/>
              <a:buFont typeface="Arial"/>
              <a:buChar char="•"/>
            </a:pPr>
            <a:r>
              <a:rPr lang="en-US" sz="800"/>
              <a:t>Labelled as the Punggol Digital District, it houses key digital players like Wan Xiang, Dconstruct and Cyber Security Agency of Singapore. </a:t>
            </a:r>
            <a:endParaRPr/>
          </a:p>
          <a:p>
            <a:pPr marL="171450" lvl="0" indent="-171450" algn="l" rtl="0">
              <a:spcBef>
                <a:spcPts val="0"/>
              </a:spcBef>
              <a:spcAft>
                <a:spcPts val="0"/>
              </a:spcAft>
              <a:buClr>
                <a:schemeClr val="dk1"/>
              </a:buClr>
              <a:buSzPts val="800"/>
              <a:buFont typeface="Arial"/>
              <a:buChar char="•"/>
            </a:pPr>
            <a:r>
              <a:rPr lang="en-US" sz="800"/>
              <a:t>Currently, we operate out of 6 different locations across Singapore</a:t>
            </a:r>
            <a:endParaRPr/>
          </a:p>
          <a:p>
            <a:pPr marL="171450" lvl="0" indent="-95250" algn="l" rtl="0">
              <a:spcBef>
                <a:spcPts val="0"/>
              </a:spcBef>
              <a:spcAft>
                <a:spcPts val="0"/>
              </a:spcAft>
              <a:buClr>
                <a:schemeClr val="dk1"/>
              </a:buClr>
              <a:buSzPts val="1200"/>
              <a:buFont typeface="Arial"/>
              <a:buNone/>
            </a:pPr>
            <a:endParaRPr/>
          </a:p>
        </p:txBody>
      </p:sp>
      <p:sp>
        <p:nvSpPr>
          <p:cNvPr id="168" name="Google Shape;16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3a8062aed3_0_2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g23a8062aed3_0_2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800"/>
              <a:buFont typeface="Arial"/>
              <a:buChar char="•"/>
            </a:pPr>
            <a:r>
              <a:rPr lang="en-US" sz="800"/>
              <a:t>After sharing about our PET, CET and applied research capabilities, I would now like to share about our living labs as part of our move to our Punggol new campus in 2024. </a:t>
            </a:r>
            <a:endParaRPr/>
          </a:p>
          <a:p>
            <a:pPr marL="171450" lvl="0" indent="-171450" algn="l" rtl="0">
              <a:spcBef>
                <a:spcPts val="0"/>
              </a:spcBef>
              <a:spcAft>
                <a:spcPts val="0"/>
              </a:spcAft>
              <a:buClr>
                <a:schemeClr val="dk1"/>
              </a:buClr>
              <a:buSzPts val="800"/>
              <a:buFont typeface="Arial"/>
              <a:buChar char="•"/>
            </a:pPr>
            <a:r>
              <a:rPr lang="en-US" sz="800"/>
              <a:t>Labelled as the Punggol Digital District, it houses key digital players like Wan Xiang, Dconstruct and Cyber Security Agency of Singapore. </a:t>
            </a:r>
            <a:endParaRPr/>
          </a:p>
          <a:p>
            <a:pPr marL="171450" lvl="0" indent="-171450" algn="l" rtl="0">
              <a:spcBef>
                <a:spcPts val="0"/>
              </a:spcBef>
              <a:spcAft>
                <a:spcPts val="0"/>
              </a:spcAft>
              <a:buClr>
                <a:schemeClr val="dk1"/>
              </a:buClr>
              <a:buSzPts val="800"/>
              <a:buFont typeface="Arial"/>
              <a:buChar char="•"/>
            </a:pPr>
            <a:r>
              <a:rPr lang="en-US" sz="800"/>
              <a:t>Currently, we operate out of 6 different locations across Singapore</a:t>
            </a:r>
            <a:endParaRPr/>
          </a:p>
          <a:p>
            <a:pPr marL="171450" lvl="0" indent="-95250" algn="l" rtl="0">
              <a:spcBef>
                <a:spcPts val="0"/>
              </a:spcBef>
              <a:spcAft>
                <a:spcPts val="0"/>
              </a:spcAft>
              <a:buClr>
                <a:schemeClr val="dk1"/>
              </a:buClr>
              <a:buSzPts val="1200"/>
              <a:buFont typeface="Arial"/>
              <a:buNone/>
            </a:pPr>
            <a:endParaRPr/>
          </a:p>
        </p:txBody>
      </p:sp>
      <p:sp>
        <p:nvSpPr>
          <p:cNvPr id="187" name="Google Shape;187;g23a8062aed3_0_2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800"/>
              <a:buFont typeface="Arial"/>
              <a:buChar char="•"/>
            </a:pPr>
            <a:r>
              <a:rPr lang="en-US" sz="800"/>
              <a:t>After sharing about our PET, CET and applied research capabilities, I would now like to share about our living labs as part of our move to our Punggol new campus in 2024. </a:t>
            </a:r>
            <a:endParaRPr/>
          </a:p>
          <a:p>
            <a:pPr marL="171450" lvl="0" indent="-171450" algn="l" rtl="0">
              <a:spcBef>
                <a:spcPts val="0"/>
              </a:spcBef>
              <a:spcAft>
                <a:spcPts val="0"/>
              </a:spcAft>
              <a:buClr>
                <a:schemeClr val="dk1"/>
              </a:buClr>
              <a:buSzPts val="800"/>
              <a:buFont typeface="Arial"/>
              <a:buChar char="•"/>
            </a:pPr>
            <a:r>
              <a:rPr lang="en-US" sz="800"/>
              <a:t>Labelled as the Punggol Digital District, it houses key digital players like Wan Xiang, Dconstruct and Cyber Security Agency of Singapore. </a:t>
            </a:r>
            <a:endParaRPr/>
          </a:p>
          <a:p>
            <a:pPr marL="171450" lvl="0" indent="-171450" algn="l" rtl="0">
              <a:spcBef>
                <a:spcPts val="0"/>
              </a:spcBef>
              <a:spcAft>
                <a:spcPts val="0"/>
              </a:spcAft>
              <a:buClr>
                <a:schemeClr val="dk1"/>
              </a:buClr>
              <a:buSzPts val="800"/>
              <a:buFont typeface="Arial"/>
              <a:buChar char="•"/>
            </a:pPr>
            <a:r>
              <a:rPr lang="en-US" sz="800"/>
              <a:t>Currently, we operate out of 6 different locations across Singapore</a:t>
            </a:r>
            <a:endParaRPr/>
          </a:p>
          <a:p>
            <a:pPr marL="171450" lvl="0" indent="-95250" algn="l" rtl="0">
              <a:spcBef>
                <a:spcPts val="0"/>
              </a:spcBef>
              <a:spcAft>
                <a:spcPts val="0"/>
              </a:spcAft>
              <a:buClr>
                <a:schemeClr val="dk1"/>
              </a:buClr>
              <a:buSzPts val="1200"/>
              <a:buFont typeface="Arial"/>
              <a:buNone/>
            </a:pPr>
            <a:endParaRPr/>
          </a:p>
        </p:txBody>
      </p:sp>
      <p:sp>
        <p:nvSpPr>
          <p:cNvPr id="202" name="Google Shape;20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Set A Version 1)">
  <p:cSld name="Cover Slide (Set A Version 1)">
    <p:bg>
      <p:bgPr>
        <a:solidFill>
          <a:schemeClr val="lt1"/>
        </a:solidFill>
        <a:effectLst/>
      </p:bgPr>
    </p:bg>
    <p:spTree>
      <p:nvGrpSpPr>
        <p:cNvPr id="1" name="Shape 18"/>
        <p:cNvGrpSpPr/>
        <p:nvPr/>
      </p:nvGrpSpPr>
      <p:grpSpPr>
        <a:xfrm>
          <a:off x="0" y="0"/>
          <a:ext cx="0" cy="0"/>
          <a:chOff x="0" y="0"/>
          <a:chExt cx="0" cy="0"/>
        </a:xfrm>
      </p:grpSpPr>
      <p:pic>
        <p:nvPicPr>
          <p:cNvPr id="19" name="Google Shape;19;p2" descr="A screenshot of a video game&#10;&#10;Description automatically generated with medium confidence"/>
          <p:cNvPicPr preferRelativeResize="0"/>
          <p:nvPr/>
        </p:nvPicPr>
        <p:blipFill rotWithShape="1">
          <a:blip r:embed="rId2">
            <a:alphaModFix/>
          </a:blip>
          <a:srcRect/>
          <a:stretch/>
        </p:blipFill>
        <p:spPr>
          <a:xfrm>
            <a:off x="0" y="2254"/>
            <a:ext cx="12192000" cy="6853491"/>
          </a:xfrm>
          <a:prstGeom prst="rect">
            <a:avLst/>
          </a:prstGeom>
          <a:noFill/>
          <a:ln>
            <a:noFill/>
          </a:ln>
        </p:spPr>
      </p:pic>
      <p:sp>
        <p:nvSpPr>
          <p:cNvPr id="20" name="Google Shape;20;p2"/>
          <p:cNvSpPr txBox="1">
            <a:spLocks noGrp="1"/>
          </p:cNvSpPr>
          <p:nvPr>
            <p:ph type="ctrTitle"/>
          </p:nvPr>
        </p:nvSpPr>
        <p:spPr>
          <a:xfrm>
            <a:off x="578048" y="1636927"/>
            <a:ext cx="5138057" cy="13769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78048" y="3429000"/>
            <a:ext cx="5138057" cy="954902"/>
          </a:xfrm>
          <a:prstGeom prst="rect">
            <a:avLst/>
          </a:prstGeom>
          <a:noFill/>
          <a:ln>
            <a:noFill/>
          </a:ln>
        </p:spPr>
        <p:txBody>
          <a:bodyPr spcFirstLastPara="1" wrap="square" lIns="91425" tIns="45700" rIns="91425" bIns="45700" anchor="b" anchorCtr="0">
            <a:normAutofit/>
          </a:bodyPr>
          <a:lstStyle>
            <a:lvl1pPr lvl="0" algn="l">
              <a:lnSpc>
                <a:spcPct val="114000"/>
              </a:lnSpc>
              <a:spcBef>
                <a:spcPts val="1000"/>
              </a:spcBef>
              <a:spcAft>
                <a:spcPts val="0"/>
              </a:spcAft>
              <a:buClr>
                <a:schemeClr val="lt1"/>
              </a:buClr>
              <a:buSzPts val="2000"/>
              <a:buNone/>
              <a:defRPr sz="2000">
                <a:solidFill>
                  <a:schemeClr val="lt1"/>
                </a:solidFill>
              </a:defRPr>
            </a:lvl1pPr>
            <a:lvl2pPr lvl="1" algn="ctr">
              <a:lnSpc>
                <a:spcPct val="114000"/>
              </a:lnSpc>
              <a:spcBef>
                <a:spcPts val="1000"/>
              </a:spcBef>
              <a:spcAft>
                <a:spcPts val="0"/>
              </a:spcAft>
              <a:buClr>
                <a:schemeClr val="dk1"/>
              </a:buClr>
              <a:buSzPts val="2000"/>
              <a:buNone/>
              <a:defRPr sz="2000"/>
            </a:lvl2pPr>
            <a:lvl3pPr lvl="2" algn="ctr">
              <a:lnSpc>
                <a:spcPct val="114000"/>
              </a:lnSpc>
              <a:spcBef>
                <a:spcPts val="10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22" name="Google Shape;22;p2"/>
          <p:cNvCxnSpPr/>
          <p:nvPr/>
        </p:nvCxnSpPr>
        <p:spPr>
          <a:xfrm>
            <a:off x="3295650" y="0"/>
            <a:ext cx="4402931" cy="0"/>
          </a:xfrm>
          <a:prstGeom prst="straightConnector1">
            <a:avLst/>
          </a:prstGeom>
          <a:noFill/>
          <a:ln w="9525" cap="flat" cmpd="sng">
            <a:solidFill>
              <a:schemeClr val="lt1"/>
            </a:solidFill>
            <a:prstDash val="solid"/>
            <a:miter lim="800000"/>
            <a:headEnd type="none" w="sm" len="sm"/>
            <a:tailEnd type="none" w="sm" len="sm"/>
          </a:ln>
        </p:spPr>
      </p:cxnSp>
      <p:sp>
        <p:nvSpPr>
          <p:cNvPr id="23" name="Google Shape;23;p2"/>
          <p:cNvSpPr/>
          <p:nvPr/>
        </p:nvSpPr>
        <p:spPr>
          <a:xfrm rot="-5400000">
            <a:off x="6909580" y="-3710799"/>
            <a:ext cx="1582772" cy="9001125"/>
          </a:xfrm>
          <a:prstGeom prst="triangle">
            <a:avLst>
              <a:gd name="adj" fmla="val 10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4" name="Google Shape;24;p2" descr="A screenshot of a video game&#10;&#10;Description automatically generated with medium confidence"/>
          <p:cNvPicPr preferRelativeResize="0"/>
          <p:nvPr/>
        </p:nvPicPr>
        <p:blipFill rotWithShape="1">
          <a:blip r:embed="rId3">
            <a:alphaModFix/>
          </a:blip>
          <a:srcRect/>
          <a:stretch/>
        </p:blipFill>
        <p:spPr>
          <a:xfrm>
            <a:off x="10091350" y="2255"/>
            <a:ext cx="2100649" cy="109337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838200" y="317241"/>
            <a:ext cx="10515600" cy="61582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C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1"/>
          <p:cNvSpPr txBox="1">
            <a:spLocks noGrp="1"/>
          </p:cNvSpPr>
          <p:nvPr>
            <p:ph type="body" idx="1"/>
          </p:nvPr>
        </p:nvSpPr>
        <p:spPr>
          <a:xfrm>
            <a:off x="838200" y="1306286"/>
            <a:ext cx="3193857" cy="4870677"/>
          </a:xfrm>
          <a:prstGeom prst="rect">
            <a:avLst/>
          </a:prstGeom>
          <a:noFill/>
          <a:ln>
            <a:noFill/>
          </a:ln>
        </p:spPr>
        <p:txBody>
          <a:bodyPr spcFirstLastPara="1" wrap="square" lIns="91425" tIns="45700" rIns="91425" bIns="45700" anchor="t" anchorCtr="0">
            <a:normAutofit/>
          </a:bodyPr>
          <a:lstStyle>
            <a:lvl1pPr marL="457200" lvl="0" indent="-342900" algn="l">
              <a:lnSpc>
                <a:spcPct val="114000"/>
              </a:lnSpc>
              <a:spcBef>
                <a:spcPts val="1000"/>
              </a:spcBef>
              <a:spcAft>
                <a:spcPts val="0"/>
              </a:spcAft>
              <a:buClr>
                <a:schemeClr val="dk1"/>
              </a:buClr>
              <a:buSzPts val="1800"/>
              <a:buChar char="▪"/>
              <a:defRPr/>
            </a:lvl1pPr>
            <a:lvl2pPr marL="914400" lvl="1" indent="-342900" algn="l">
              <a:lnSpc>
                <a:spcPct val="114000"/>
              </a:lnSpc>
              <a:spcBef>
                <a:spcPts val="1000"/>
              </a:spcBef>
              <a:spcAft>
                <a:spcPts val="0"/>
              </a:spcAft>
              <a:buClr>
                <a:schemeClr val="dk1"/>
              </a:buClr>
              <a:buSzPts val="1800"/>
              <a:buChar char="▪"/>
              <a:defRPr/>
            </a:lvl2pPr>
            <a:lvl3pPr marL="1371600" lvl="2" indent="-342900" algn="l">
              <a:lnSpc>
                <a:spcPct val="114000"/>
              </a:lnSpc>
              <a:spcBef>
                <a:spcPts val="10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1"/>
          <p:cNvSpPr txBox="1">
            <a:spLocks noGrp="1"/>
          </p:cNvSpPr>
          <p:nvPr>
            <p:ph type="body" idx="2"/>
          </p:nvPr>
        </p:nvSpPr>
        <p:spPr>
          <a:xfrm>
            <a:off x="4279770" y="1314385"/>
            <a:ext cx="3389994" cy="4870677"/>
          </a:xfrm>
          <a:prstGeom prst="rect">
            <a:avLst/>
          </a:prstGeom>
          <a:noFill/>
          <a:ln>
            <a:noFill/>
          </a:ln>
        </p:spPr>
        <p:txBody>
          <a:bodyPr spcFirstLastPara="1" wrap="square" lIns="91425" tIns="45700" rIns="91425" bIns="45700" anchor="t" anchorCtr="0">
            <a:normAutofit/>
          </a:bodyPr>
          <a:lstStyle>
            <a:lvl1pPr marL="457200" lvl="0" indent="-342900" algn="l">
              <a:lnSpc>
                <a:spcPct val="114000"/>
              </a:lnSpc>
              <a:spcBef>
                <a:spcPts val="1000"/>
              </a:spcBef>
              <a:spcAft>
                <a:spcPts val="0"/>
              </a:spcAft>
              <a:buClr>
                <a:schemeClr val="dk1"/>
              </a:buClr>
              <a:buSzPts val="1800"/>
              <a:buChar char="▪"/>
              <a:defRPr/>
            </a:lvl1pPr>
            <a:lvl2pPr marL="914400" lvl="1" indent="-342900" algn="l">
              <a:lnSpc>
                <a:spcPct val="114000"/>
              </a:lnSpc>
              <a:spcBef>
                <a:spcPts val="1000"/>
              </a:spcBef>
              <a:spcAft>
                <a:spcPts val="0"/>
              </a:spcAft>
              <a:buClr>
                <a:schemeClr val="dk1"/>
              </a:buClr>
              <a:buSzPts val="1800"/>
              <a:buChar char="▪"/>
              <a:defRPr/>
            </a:lvl2pPr>
            <a:lvl3pPr marL="1371600" lvl="2" indent="-342900" algn="l">
              <a:lnSpc>
                <a:spcPct val="114000"/>
              </a:lnSpc>
              <a:spcBef>
                <a:spcPts val="10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1"/>
          <p:cNvSpPr txBox="1">
            <a:spLocks noGrp="1"/>
          </p:cNvSpPr>
          <p:nvPr>
            <p:ph type="dt" idx="10"/>
          </p:nvPr>
        </p:nvSpPr>
        <p:spPr>
          <a:xfrm>
            <a:off x="838200" y="618506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ftr" idx="11"/>
          </p:nvPr>
        </p:nvSpPr>
        <p:spPr>
          <a:xfrm>
            <a:off x="4038600" y="618506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sldNum" idx="12"/>
          </p:nvPr>
        </p:nvSpPr>
        <p:spPr>
          <a:xfrm>
            <a:off x="8610600" y="618506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11"/>
          <p:cNvSpPr txBox="1">
            <a:spLocks noGrp="1"/>
          </p:cNvSpPr>
          <p:nvPr>
            <p:ph type="body" idx="3"/>
          </p:nvPr>
        </p:nvSpPr>
        <p:spPr>
          <a:xfrm>
            <a:off x="7917477" y="1314385"/>
            <a:ext cx="3487971" cy="4870677"/>
          </a:xfrm>
          <a:prstGeom prst="rect">
            <a:avLst/>
          </a:prstGeom>
          <a:noFill/>
          <a:ln>
            <a:noFill/>
          </a:ln>
        </p:spPr>
        <p:txBody>
          <a:bodyPr spcFirstLastPara="1" wrap="square" lIns="91425" tIns="45700" rIns="91425" bIns="45700" anchor="t" anchorCtr="0">
            <a:normAutofit/>
          </a:bodyPr>
          <a:lstStyle>
            <a:lvl1pPr marL="457200" lvl="0" indent="-342900" algn="l">
              <a:lnSpc>
                <a:spcPct val="114000"/>
              </a:lnSpc>
              <a:spcBef>
                <a:spcPts val="1000"/>
              </a:spcBef>
              <a:spcAft>
                <a:spcPts val="0"/>
              </a:spcAft>
              <a:buClr>
                <a:schemeClr val="dk1"/>
              </a:buClr>
              <a:buSzPts val="1800"/>
              <a:buChar char="▪"/>
              <a:defRPr/>
            </a:lvl1pPr>
            <a:lvl2pPr marL="914400" lvl="1" indent="-342900" algn="l">
              <a:lnSpc>
                <a:spcPct val="114000"/>
              </a:lnSpc>
              <a:spcBef>
                <a:spcPts val="1000"/>
              </a:spcBef>
              <a:spcAft>
                <a:spcPts val="0"/>
              </a:spcAft>
              <a:buClr>
                <a:schemeClr val="dk1"/>
              </a:buClr>
              <a:buSzPts val="1800"/>
              <a:buChar char="▪"/>
              <a:defRPr/>
            </a:lvl2pPr>
            <a:lvl3pPr marL="1371600" lvl="2" indent="-342900" algn="l">
              <a:lnSpc>
                <a:spcPct val="114000"/>
              </a:lnSpc>
              <a:spcBef>
                <a:spcPts val="10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2"/>
          <p:cNvSpPr txBox="1">
            <a:spLocks noGrp="1"/>
          </p:cNvSpPr>
          <p:nvPr>
            <p:ph type="title"/>
          </p:nvPr>
        </p:nvSpPr>
        <p:spPr>
          <a:xfrm>
            <a:off x="839788" y="365126"/>
            <a:ext cx="10515600" cy="56793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C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2"/>
          <p:cNvSpPr txBox="1">
            <a:spLocks noGrp="1"/>
          </p:cNvSpPr>
          <p:nvPr>
            <p:ph type="body" idx="1"/>
          </p:nvPr>
        </p:nvSpPr>
        <p:spPr>
          <a:xfrm>
            <a:off x="838200" y="1307112"/>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4000"/>
              </a:lnSpc>
              <a:spcBef>
                <a:spcPts val="1000"/>
              </a:spcBef>
              <a:spcAft>
                <a:spcPts val="0"/>
              </a:spcAft>
              <a:buClr>
                <a:srgbClr val="757070"/>
              </a:buClr>
              <a:buSzPts val="2400"/>
              <a:buNone/>
              <a:defRPr sz="2400" b="1">
                <a:solidFill>
                  <a:srgbClr val="757070"/>
                </a:solidFill>
              </a:defRPr>
            </a:lvl1pPr>
            <a:lvl2pPr marL="914400" lvl="1" indent="-228600" algn="l">
              <a:lnSpc>
                <a:spcPct val="114000"/>
              </a:lnSpc>
              <a:spcBef>
                <a:spcPts val="1000"/>
              </a:spcBef>
              <a:spcAft>
                <a:spcPts val="0"/>
              </a:spcAft>
              <a:buClr>
                <a:schemeClr val="dk1"/>
              </a:buClr>
              <a:buSzPts val="2000"/>
              <a:buNone/>
              <a:defRPr sz="2000" b="1"/>
            </a:lvl2pPr>
            <a:lvl3pPr marL="1371600" lvl="2" indent="-228600" algn="l">
              <a:lnSpc>
                <a:spcPct val="114000"/>
              </a:lnSpc>
              <a:spcBef>
                <a:spcPts val="10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8" name="Google Shape;88;p12"/>
          <p:cNvSpPr txBox="1">
            <a:spLocks noGrp="1"/>
          </p:cNvSpPr>
          <p:nvPr>
            <p:ph type="body" idx="2"/>
          </p:nvPr>
        </p:nvSpPr>
        <p:spPr>
          <a:xfrm>
            <a:off x="839788" y="2131024"/>
            <a:ext cx="5157787" cy="4058639"/>
          </a:xfrm>
          <a:prstGeom prst="rect">
            <a:avLst/>
          </a:prstGeom>
          <a:noFill/>
          <a:ln>
            <a:noFill/>
          </a:ln>
        </p:spPr>
        <p:txBody>
          <a:bodyPr spcFirstLastPara="1" wrap="square" lIns="91425" tIns="45700" rIns="91425" bIns="45700" anchor="t" anchorCtr="0">
            <a:normAutofit/>
          </a:bodyPr>
          <a:lstStyle>
            <a:lvl1pPr marL="457200" lvl="0" indent="-342900" algn="l">
              <a:lnSpc>
                <a:spcPct val="114000"/>
              </a:lnSpc>
              <a:spcBef>
                <a:spcPts val="1000"/>
              </a:spcBef>
              <a:spcAft>
                <a:spcPts val="0"/>
              </a:spcAft>
              <a:buClr>
                <a:schemeClr val="dk1"/>
              </a:buClr>
              <a:buSzPts val="1800"/>
              <a:buChar char="▪"/>
              <a:defRPr/>
            </a:lvl1pPr>
            <a:lvl2pPr marL="914400" lvl="1" indent="-342900" algn="l">
              <a:lnSpc>
                <a:spcPct val="114000"/>
              </a:lnSpc>
              <a:spcBef>
                <a:spcPts val="1000"/>
              </a:spcBef>
              <a:spcAft>
                <a:spcPts val="0"/>
              </a:spcAft>
              <a:buClr>
                <a:schemeClr val="dk1"/>
              </a:buClr>
              <a:buSzPts val="1800"/>
              <a:buChar char="▪"/>
              <a:defRPr/>
            </a:lvl2pPr>
            <a:lvl3pPr marL="1371600" lvl="2" indent="-342900" algn="l">
              <a:lnSpc>
                <a:spcPct val="114000"/>
              </a:lnSpc>
              <a:spcBef>
                <a:spcPts val="10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2"/>
          <p:cNvSpPr txBox="1">
            <a:spLocks noGrp="1"/>
          </p:cNvSpPr>
          <p:nvPr>
            <p:ph type="body" idx="3"/>
          </p:nvPr>
        </p:nvSpPr>
        <p:spPr>
          <a:xfrm>
            <a:off x="6170612" y="1307112"/>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4000"/>
              </a:lnSpc>
              <a:spcBef>
                <a:spcPts val="1000"/>
              </a:spcBef>
              <a:spcAft>
                <a:spcPts val="0"/>
              </a:spcAft>
              <a:buClr>
                <a:srgbClr val="757070"/>
              </a:buClr>
              <a:buSzPts val="2400"/>
              <a:buNone/>
              <a:defRPr sz="2400" b="1">
                <a:solidFill>
                  <a:srgbClr val="757070"/>
                </a:solidFill>
              </a:defRPr>
            </a:lvl1pPr>
            <a:lvl2pPr marL="914400" lvl="1" indent="-228600" algn="l">
              <a:lnSpc>
                <a:spcPct val="114000"/>
              </a:lnSpc>
              <a:spcBef>
                <a:spcPts val="1000"/>
              </a:spcBef>
              <a:spcAft>
                <a:spcPts val="0"/>
              </a:spcAft>
              <a:buClr>
                <a:schemeClr val="dk1"/>
              </a:buClr>
              <a:buSzPts val="2000"/>
              <a:buNone/>
              <a:defRPr sz="2000" b="1"/>
            </a:lvl2pPr>
            <a:lvl3pPr marL="1371600" lvl="2" indent="-228600" algn="l">
              <a:lnSpc>
                <a:spcPct val="114000"/>
              </a:lnSpc>
              <a:spcBef>
                <a:spcPts val="10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0" name="Google Shape;90;p12"/>
          <p:cNvSpPr txBox="1">
            <a:spLocks noGrp="1"/>
          </p:cNvSpPr>
          <p:nvPr>
            <p:ph type="body" idx="4"/>
          </p:nvPr>
        </p:nvSpPr>
        <p:spPr>
          <a:xfrm>
            <a:off x="6172200" y="2131024"/>
            <a:ext cx="5183188" cy="4058639"/>
          </a:xfrm>
          <a:prstGeom prst="rect">
            <a:avLst/>
          </a:prstGeom>
          <a:noFill/>
          <a:ln>
            <a:noFill/>
          </a:ln>
        </p:spPr>
        <p:txBody>
          <a:bodyPr spcFirstLastPara="1" wrap="square" lIns="91425" tIns="45700" rIns="91425" bIns="45700" anchor="t" anchorCtr="0">
            <a:normAutofit/>
          </a:bodyPr>
          <a:lstStyle>
            <a:lvl1pPr marL="457200" lvl="0" indent="-342900" algn="l">
              <a:lnSpc>
                <a:spcPct val="114000"/>
              </a:lnSpc>
              <a:spcBef>
                <a:spcPts val="1000"/>
              </a:spcBef>
              <a:spcAft>
                <a:spcPts val="0"/>
              </a:spcAft>
              <a:buClr>
                <a:schemeClr val="dk1"/>
              </a:buClr>
              <a:buSzPts val="1800"/>
              <a:buChar char="▪"/>
              <a:defRPr/>
            </a:lvl1pPr>
            <a:lvl2pPr marL="914400" lvl="1" indent="-342900" algn="l">
              <a:lnSpc>
                <a:spcPct val="114000"/>
              </a:lnSpc>
              <a:spcBef>
                <a:spcPts val="1000"/>
              </a:spcBef>
              <a:spcAft>
                <a:spcPts val="0"/>
              </a:spcAft>
              <a:buClr>
                <a:schemeClr val="dk1"/>
              </a:buClr>
              <a:buSzPts val="1800"/>
              <a:buChar char="▪"/>
              <a:defRPr/>
            </a:lvl2pPr>
            <a:lvl3pPr marL="1371600" lvl="2" indent="-342900" algn="l">
              <a:lnSpc>
                <a:spcPct val="114000"/>
              </a:lnSpc>
              <a:spcBef>
                <a:spcPts val="10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2"/>
          <p:cNvSpPr txBox="1">
            <a:spLocks noGrp="1"/>
          </p:cNvSpPr>
          <p:nvPr>
            <p:ph type="dt" idx="10"/>
          </p:nvPr>
        </p:nvSpPr>
        <p:spPr>
          <a:xfrm>
            <a:off x="838200" y="6176963"/>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ftr" idx="11"/>
          </p:nvPr>
        </p:nvSpPr>
        <p:spPr>
          <a:xfrm>
            <a:off x="4038600" y="6176963"/>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8610600" y="6176963"/>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838200" y="317241"/>
            <a:ext cx="10515600" cy="61582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C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3"/>
          <p:cNvSpPr txBox="1">
            <a:spLocks noGrp="1"/>
          </p:cNvSpPr>
          <p:nvPr>
            <p:ph type="dt" idx="10"/>
          </p:nvPr>
        </p:nvSpPr>
        <p:spPr>
          <a:xfrm>
            <a:off x="838200" y="6176963"/>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ftr" idx="11"/>
          </p:nvPr>
        </p:nvSpPr>
        <p:spPr>
          <a:xfrm>
            <a:off x="4038600" y="6176963"/>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sldNum" idx="12"/>
          </p:nvPr>
        </p:nvSpPr>
        <p:spPr>
          <a:xfrm>
            <a:off x="8610600" y="6176963"/>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14"/>
          <p:cNvSpPr txBox="1">
            <a:spLocks noGrp="1"/>
          </p:cNvSpPr>
          <p:nvPr>
            <p:ph type="dt" idx="10"/>
          </p:nvPr>
        </p:nvSpPr>
        <p:spPr>
          <a:xfrm>
            <a:off x="838200" y="6176963"/>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ftr" idx="11"/>
          </p:nvPr>
        </p:nvSpPr>
        <p:spPr>
          <a:xfrm>
            <a:off x="4038600" y="6176963"/>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a:spLocks noGrp="1"/>
          </p:cNvSpPr>
          <p:nvPr>
            <p:ph type="sldNum" idx="12"/>
          </p:nvPr>
        </p:nvSpPr>
        <p:spPr>
          <a:xfrm>
            <a:off x="8610600" y="6176963"/>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838200" y="317241"/>
            <a:ext cx="10515600" cy="61582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C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838200" y="1247255"/>
            <a:ext cx="10515600" cy="4929708"/>
          </a:xfrm>
          <a:prstGeom prst="rect">
            <a:avLst/>
          </a:prstGeom>
          <a:noFill/>
          <a:ln>
            <a:noFill/>
          </a:ln>
        </p:spPr>
        <p:txBody>
          <a:bodyPr spcFirstLastPara="1" wrap="square" lIns="91425" tIns="45700" rIns="91425" bIns="45700" anchor="t" anchorCtr="0">
            <a:normAutofit/>
          </a:bodyPr>
          <a:lstStyle>
            <a:lvl1pPr marL="457200" lvl="0" indent="-355600" algn="l">
              <a:lnSpc>
                <a:spcPct val="114000"/>
              </a:lnSpc>
              <a:spcBef>
                <a:spcPts val="1000"/>
              </a:spcBef>
              <a:spcAft>
                <a:spcPts val="0"/>
              </a:spcAft>
              <a:buClr>
                <a:schemeClr val="dk1"/>
              </a:buClr>
              <a:buSzPts val="2000"/>
              <a:buFont typeface="Noto Sans Symbols"/>
              <a:buChar char="▪"/>
              <a:defRPr/>
            </a:lvl1pPr>
            <a:lvl2pPr marL="914400" lvl="1" indent="-342900" algn="l">
              <a:lnSpc>
                <a:spcPct val="114000"/>
              </a:lnSpc>
              <a:spcBef>
                <a:spcPts val="1000"/>
              </a:spcBef>
              <a:spcAft>
                <a:spcPts val="0"/>
              </a:spcAft>
              <a:buClr>
                <a:schemeClr val="dk1"/>
              </a:buClr>
              <a:buSzPts val="1800"/>
              <a:buFont typeface="Noto Sans Symbols"/>
              <a:buChar char="▪"/>
              <a:defRPr/>
            </a:lvl2pPr>
            <a:lvl3pPr marL="1371600" lvl="2" indent="-330200" algn="l">
              <a:lnSpc>
                <a:spcPct val="114000"/>
              </a:lnSpc>
              <a:spcBef>
                <a:spcPts val="1000"/>
              </a:spcBef>
              <a:spcAft>
                <a:spcPts val="0"/>
              </a:spcAft>
              <a:buClr>
                <a:schemeClr val="dk1"/>
              </a:buClr>
              <a:buSzPts val="1600"/>
              <a:buFont typeface="Noto Sans Symbols"/>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3"/>
          <p:cNvSpPr txBox="1">
            <a:spLocks noGrp="1"/>
          </p:cNvSpPr>
          <p:nvPr>
            <p:ph type="dt" idx="10"/>
          </p:nvPr>
        </p:nvSpPr>
        <p:spPr>
          <a:xfrm>
            <a:off x="838200" y="6176963"/>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038600" y="6176963"/>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sldNum" idx="12"/>
          </p:nvPr>
        </p:nvSpPr>
        <p:spPr>
          <a:xfrm>
            <a:off x="8610600" y="6176963"/>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838200" y="317241"/>
            <a:ext cx="10515600" cy="61582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C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
          <p:cNvSpPr txBox="1">
            <a:spLocks noGrp="1"/>
          </p:cNvSpPr>
          <p:nvPr>
            <p:ph type="body" idx="1"/>
          </p:nvPr>
        </p:nvSpPr>
        <p:spPr>
          <a:xfrm>
            <a:off x="838200" y="1247255"/>
            <a:ext cx="10515600" cy="4929708"/>
          </a:xfrm>
          <a:prstGeom prst="rect">
            <a:avLst/>
          </a:prstGeom>
          <a:noFill/>
          <a:ln>
            <a:noFill/>
          </a:ln>
        </p:spPr>
        <p:txBody>
          <a:bodyPr spcFirstLastPara="1" wrap="square" lIns="91425" tIns="45700" rIns="91425" bIns="45700" anchor="t" anchorCtr="0">
            <a:normAutofit/>
          </a:bodyPr>
          <a:lstStyle>
            <a:lvl1pPr marL="457200" lvl="0" indent="-355600" algn="l">
              <a:lnSpc>
                <a:spcPct val="114000"/>
              </a:lnSpc>
              <a:spcBef>
                <a:spcPts val="1000"/>
              </a:spcBef>
              <a:spcAft>
                <a:spcPts val="0"/>
              </a:spcAft>
              <a:buClr>
                <a:schemeClr val="dk1"/>
              </a:buClr>
              <a:buSzPts val="2000"/>
              <a:buFont typeface="Noto Sans Symbols"/>
              <a:buChar char="▪"/>
              <a:defRPr/>
            </a:lvl1pPr>
            <a:lvl2pPr marL="914400" lvl="1" indent="-342900" algn="l">
              <a:lnSpc>
                <a:spcPct val="114000"/>
              </a:lnSpc>
              <a:spcBef>
                <a:spcPts val="1000"/>
              </a:spcBef>
              <a:spcAft>
                <a:spcPts val="0"/>
              </a:spcAft>
              <a:buClr>
                <a:schemeClr val="dk1"/>
              </a:buClr>
              <a:buSzPts val="1800"/>
              <a:buFont typeface="Noto Sans Symbols"/>
              <a:buChar char="▪"/>
              <a:defRPr/>
            </a:lvl2pPr>
            <a:lvl3pPr marL="1371600" lvl="2" indent="-330200" algn="l">
              <a:lnSpc>
                <a:spcPct val="114000"/>
              </a:lnSpc>
              <a:spcBef>
                <a:spcPts val="1000"/>
              </a:spcBef>
              <a:spcAft>
                <a:spcPts val="0"/>
              </a:spcAft>
              <a:buClr>
                <a:schemeClr val="dk1"/>
              </a:buClr>
              <a:buSzPts val="1600"/>
              <a:buFont typeface="Noto Sans Symbols"/>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4"/>
          <p:cNvSpPr txBox="1">
            <a:spLocks noGrp="1"/>
          </p:cNvSpPr>
          <p:nvPr>
            <p:ph type="dt" idx="10"/>
          </p:nvPr>
        </p:nvSpPr>
        <p:spPr>
          <a:xfrm>
            <a:off x="838200" y="6176963"/>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038600" y="6176963"/>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8610600" y="6176963"/>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ver Slide (Set A Version 2)">
  <p:cSld name="Cover Slide (Set A Version 2)">
    <p:bg>
      <p:bgPr>
        <a:solidFill>
          <a:schemeClr val="accent1"/>
        </a:solidFill>
        <a:effectLst/>
      </p:bgPr>
    </p:bg>
    <p:spTree>
      <p:nvGrpSpPr>
        <p:cNvPr id="1" name="Shape 37"/>
        <p:cNvGrpSpPr/>
        <p:nvPr/>
      </p:nvGrpSpPr>
      <p:grpSpPr>
        <a:xfrm>
          <a:off x="0" y="0"/>
          <a:ext cx="0" cy="0"/>
          <a:chOff x="0" y="0"/>
          <a:chExt cx="0" cy="0"/>
        </a:xfrm>
      </p:grpSpPr>
      <p:pic>
        <p:nvPicPr>
          <p:cNvPr id="38" name="Google Shape;38;p5" descr="Graphical user interface, diagram&#10;&#10;Description automatically generated with medium confidence"/>
          <p:cNvPicPr preferRelativeResize="0"/>
          <p:nvPr/>
        </p:nvPicPr>
        <p:blipFill rotWithShape="1">
          <a:blip r:embed="rId2">
            <a:alphaModFix/>
          </a:blip>
          <a:srcRect/>
          <a:stretch/>
        </p:blipFill>
        <p:spPr>
          <a:xfrm>
            <a:off x="0" y="3065"/>
            <a:ext cx="12192000" cy="6851869"/>
          </a:xfrm>
          <a:prstGeom prst="rect">
            <a:avLst/>
          </a:prstGeom>
          <a:noFill/>
          <a:ln>
            <a:noFill/>
          </a:ln>
        </p:spPr>
      </p:pic>
      <p:sp>
        <p:nvSpPr>
          <p:cNvPr id="39" name="Google Shape;39;p5"/>
          <p:cNvSpPr txBox="1">
            <a:spLocks noGrp="1"/>
          </p:cNvSpPr>
          <p:nvPr>
            <p:ph type="ctrTitle"/>
          </p:nvPr>
        </p:nvSpPr>
        <p:spPr>
          <a:xfrm>
            <a:off x="578048" y="1636927"/>
            <a:ext cx="5138057" cy="13769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subTitle" idx="1"/>
          </p:nvPr>
        </p:nvSpPr>
        <p:spPr>
          <a:xfrm>
            <a:off x="578048" y="3429000"/>
            <a:ext cx="5138057" cy="954902"/>
          </a:xfrm>
          <a:prstGeom prst="rect">
            <a:avLst/>
          </a:prstGeom>
          <a:noFill/>
          <a:ln>
            <a:noFill/>
          </a:ln>
        </p:spPr>
        <p:txBody>
          <a:bodyPr spcFirstLastPara="1" wrap="square" lIns="91425" tIns="45700" rIns="91425" bIns="45700" anchor="b" anchorCtr="0">
            <a:normAutofit/>
          </a:bodyPr>
          <a:lstStyle>
            <a:lvl1pPr lvl="0" algn="l">
              <a:lnSpc>
                <a:spcPct val="114000"/>
              </a:lnSpc>
              <a:spcBef>
                <a:spcPts val="1000"/>
              </a:spcBef>
              <a:spcAft>
                <a:spcPts val="0"/>
              </a:spcAft>
              <a:buClr>
                <a:schemeClr val="lt1"/>
              </a:buClr>
              <a:buSzPts val="2000"/>
              <a:buNone/>
              <a:defRPr sz="2000">
                <a:solidFill>
                  <a:schemeClr val="lt1"/>
                </a:solidFill>
              </a:defRPr>
            </a:lvl1pPr>
            <a:lvl2pPr lvl="1" algn="ctr">
              <a:lnSpc>
                <a:spcPct val="114000"/>
              </a:lnSpc>
              <a:spcBef>
                <a:spcPts val="1000"/>
              </a:spcBef>
              <a:spcAft>
                <a:spcPts val="0"/>
              </a:spcAft>
              <a:buClr>
                <a:schemeClr val="dk1"/>
              </a:buClr>
              <a:buSzPts val="2000"/>
              <a:buNone/>
              <a:defRPr sz="2000"/>
            </a:lvl2pPr>
            <a:lvl3pPr lvl="2" algn="ctr">
              <a:lnSpc>
                <a:spcPct val="114000"/>
              </a:lnSpc>
              <a:spcBef>
                <a:spcPts val="10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41" name="Google Shape;41;p5"/>
          <p:cNvCxnSpPr/>
          <p:nvPr/>
        </p:nvCxnSpPr>
        <p:spPr>
          <a:xfrm>
            <a:off x="3295650" y="0"/>
            <a:ext cx="4402931" cy="0"/>
          </a:xfrm>
          <a:prstGeom prst="straightConnector1">
            <a:avLst/>
          </a:prstGeom>
          <a:noFill/>
          <a:ln w="9525" cap="flat" cmpd="sng">
            <a:solidFill>
              <a:schemeClr val="lt1"/>
            </a:solidFill>
            <a:prstDash val="solid"/>
            <a:miter lim="800000"/>
            <a:headEnd type="none" w="sm" len="sm"/>
            <a:tailEnd type="none" w="sm" len="sm"/>
          </a:ln>
        </p:spPr>
      </p:cxnSp>
      <p:sp>
        <p:nvSpPr>
          <p:cNvPr id="42" name="Google Shape;42;p5"/>
          <p:cNvSpPr/>
          <p:nvPr/>
        </p:nvSpPr>
        <p:spPr>
          <a:xfrm rot="-5400000">
            <a:off x="6909580" y="-3710799"/>
            <a:ext cx="1582772" cy="9001125"/>
          </a:xfrm>
          <a:prstGeom prst="triangle">
            <a:avLst>
              <a:gd name="adj" fmla="val 10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3" name="Google Shape;43;p5" descr="A screenshot of a video game&#10;&#10;Description automatically generated with medium confidence"/>
          <p:cNvPicPr preferRelativeResize="0"/>
          <p:nvPr/>
        </p:nvPicPr>
        <p:blipFill rotWithShape="1">
          <a:blip r:embed="rId3">
            <a:alphaModFix/>
          </a:blip>
          <a:srcRect/>
          <a:stretch/>
        </p:blipFill>
        <p:spPr>
          <a:xfrm>
            <a:off x="10091350" y="2255"/>
            <a:ext cx="2100649" cy="109337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ver Slide (Set B Version 1)">
  <p:cSld name="Cover Slide (Set B Version 1)">
    <p:bg>
      <p:bgPr>
        <a:solidFill>
          <a:schemeClr val="accent1"/>
        </a:solidFill>
        <a:effectLst/>
      </p:bgPr>
    </p:bg>
    <p:spTree>
      <p:nvGrpSpPr>
        <p:cNvPr id="1" name="Shape 44"/>
        <p:cNvGrpSpPr/>
        <p:nvPr/>
      </p:nvGrpSpPr>
      <p:grpSpPr>
        <a:xfrm>
          <a:off x="0" y="0"/>
          <a:ext cx="0" cy="0"/>
          <a:chOff x="0" y="0"/>
          <a:chExt cx="0" cy="0"/>
        </a:xfrm>
      </p:grpSpPr>
      <p:pic>
        <p:nvPicPr>
          <p:cNvPr id="45" name="Google Shape;45;p6"/>
          <p:cNvPicPr preferRelativeResize="0"/>
          <p:nvPr/>
        </p:nvPicPr>
        <p:blipFill rotWithShape="1">
          <a:blip r:embed="rId2">
            <a:alphaModFix/>
          </a:blip>
          <a:srcRect/>
          <a:stretch/>
        </p:blipFill>
        <p:spPr>
          <a:xfrm>
            <a:off x="0" y="811"/>
            <a:ext cx="12192000" cy="6856377"/>
          </a:xfrm>
          <a:prstGeom prst="rect">
            <a:avLst/>
          </a:prstGeom>
          <a:noFill/>
          <a:ln>
            <a:noFill/>
          </a:ln>
        </p:spPr>
      </p:pic>
      <p:sp>
        <p:nvSpPr>
          <p:cNvPr id="46" name="Google Shape;46;p6"/>
          <p:cNvSpPr txBox="1">
            <a:spLocks noGrp="1"/>
          </p:cNvSpPr>
          <p:nvPr>
            <p:ph type="ctrTitle"/>
          </p:nvPr>
        </p:nvSpPr>
        <p:spPr>
          <a:xfrm>
            <a:off x="578048" y="1636927"/>
            <a:ext cx="5138057" cy="13769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subTitle" idx="1"/>
          </p:nvPr>
        </p:nvSpPr>
        <p:spPr>
          <a:xfrm>
            <a:off x="578048" y="3429000"/>
            <a:ext cx="5138057" cy="954902"/>
          </a:xfrm>
          <a:prstGeom prst="rect">
            <a:avLst/>
          </a:prstGeom>
          <a:noFill/>
          <a:ln>
            <a:noFill/>
          </a:ln>
        </p:spPr>
        <p:txBody>
          <a:bodyPr spcFirstLastPara="1" wrap="square" lIns="91425" tIns="45700" rIns="91425" bIns="45700" anchor="b" anchorCtr="0">
            <a:normAutofit/>
          </a:bodyPr>
          <a:lstStyle>
            <a:lvl1pPr lvl="0" algn="l">
              <a:lnSpc>
                <a:spcPct val="114000"/>
              </a:lnSpc>
              <a:spcBef>
                <a:spcPts val="1000"/>
              </a:spcBef>
              <a:spcAft>
                <a:spcPts val="0"/>
              </a:spcAft>
              <a:buClr>
                <a:schemeClr val="lt1"/>
              </a:buClr>
              <a:buSzPts val="2000"/>
              <a:buNone/>
              <a:defRPr sz="2000">
                <a:solidFill>
                  <a:schemeClr val="lt1"/>
                </a:solidFill>
              </a:defRPr>
            </a:lvl1pPr>
            <a:lvl2pPr lvl="1" algn="ctr">
              <a:lnSpc>
                <a:spcPct val="114000"/>
              </a:lnSpc>
              <a:spcBef>
                <a:spcPts val="1000"/>
              </a:spcBef>
              <a:spcAft>
                <a:spcPts val="0"/>
              </a:spcAft>
              <a:buClr>
                <a:schemeClr val="dk1"/>
              </a:buClr>
              <a:buSzPts val="2000"/>
              <a:buNone/>
              <a:defRPr sz="2000"/>
            </a:lvl2pPr>
            <a:lvl3pPr lvl="2" algn="ctr">
              <a:lnSpc>
                <a:spcPct val="114000"/>
              </a:lnSpc>
              <a:spcBef>
                <a:spcPts val="10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48" name="Google Shape;48;p6"/>
          <p:cNvCxnSpPr/>
          <p:nvPr/>
        </p:nvCxnSpPr>
        <p:spPr>
          <a:xfrm>
            <a:off x="3295650" y="0"/>
            <a:ext cx="4402931" cy="0"/>
          </a:xfrm>
          <a:prstGeom prst="straightConnector1">
            <a:avLst/>
          </a:prstGeom>
          <a:noFill/>
          <a:ln w="9525" cap="flat" cmpd="sng">
            <a:solidFill>
              <a:schemeClr val="lt1"/>
            </a:solidFill>
            <a:prstDash val="solid"/>
            <a:miter lim="800000"/>
            <a:headEnd type="none" w="sm" len="sm"/>
            <a:tailEnd type="none" w="sm" len="sm"/>
          </a:ln>
        </p:spPr>
      </p:cxnSp>
      <p:sp>
        <p:nvSpPr>
          <p:cNvPr id="49" name="Google Shape;49;p6"/>
          <p:cNvSpPr/>
          <p:nvPr/>
        </p:nvSpPr>
        <p:spPr>
          <a:xfrm rot="-5400000">
            <a:off x="6909580" y="-3710799"/>
            <a:ext cx="1582772" cy="9001125"/>
          </a:xfrm>
          <a:prstGeom prst="triangle">
            <a:avLst>
              <a:gd name="adj" fmla="val 10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0" name="Google Shape;50;p6" descr="A screenshot of a video game&#10;&#10;Description automatically generated with medium confidence"/>
          <p:cNvPicPr preferRelativeResize="0"/>
          <p:nvPr/>
        </p:nvPicPr>
        <p:blipFill rotWithShape="1">
          <a:blip r:embed="rId3">
            <a:alphaModFix/>
          </a:blip>
          <a:srcRect/>
          <a:stretch/>
        </p:blipFill>
        <p:spPr>
          <a:xfrm>
            <a:off x="10091350" y="2255"/>
            <a:ext cx="2100649" cy="109337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ver Slide (Set B Version 2)">
  <p:cSld name="Cover Slide (Set B Version 2)">
    <p:bg>
      <p:bgPr>
        <a:solidFill>
          <a:schemeClr val="accent1"/>
        </a:solidFill>
        <a:effectLst/>
      </p:bgPr>
    </p:bg>
    <p:spTree>
      <p:nvGrpSpPr>
        <p:cNvPr id="1" name="Shape 51"/>
        <p:cNvGrpSpPr/>
        <p:nvPr/>
      </p:nvGrpSpPr>
      <p:grpSpPr>
        <a:xfrm>
          <a:off x="0" y="0"/>
          <a:ext cx="0" cy="0"/>
          <a:chOff x="0" y="0"/>
          <a:chExt cx="0" cy="0"/>
        </a:xfrm>
      </p:grpSpPr>
      <p:pic>
        <p:nvPicPr>
          <p:cNvPr id="52" name="Google Shape;52;p7" descr="A picture containing text, outdoor, building&#10;&#10;Description automatically generated"/>
          <p:cNvPicPr preferRelativeResize="0"/>
          <p:nvPr/>
        </p:nvPicPr>
        <p:blipFill rotWithShape="1">
          <a:blip r:embed="rId2">
            <a:alphaModFix/>
          </a:blip>
          <a:srcRect/>
          <a:stretch/>
        </p:blipFill>
        <p:spPr>
          <a:xfrm>
            <a:off x="0" y="1623"/>
            <a:ext cx="12192000" cy="6854754"/>
          </a:xfrm>
          <a:prstGeom prst="rect">
            <a:avLst/>
          </a:prstGeom>
          <a:noFill/>
          <a:ln>
            <a:noFill/>
          </a:ln>
        </p:spPr>
      </p:pic>
      <p:sp>
        <p:nvSpPr>
          <p:cNvPr id="53" name="Google Shape;53;p7"/>
          <p:cNvSpPr txBox="1">
            <a:spLocks noGrp="1"/>
          </p:cNvSpPr>
          <p:nvPr>
            <p:ph type="ctrTitle"/>
          </p:nvPr>
        </p:nvSpPr>
        <p:spPr>
          <a:xfrm>
            <a:off x="578048" y="1636927"/>
            <a:ext cx="5138057" cy="13769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7"/>
          <p:cNvSpPr txBox="1">
            <a:spLocks noGrp="1"/>
          </p:cNvSpPr>
          <p:nvPr>
            <p:ph type="subTitle" idx="1"/>
          </p:nvPr>
        </p:nvSpPr>
        <p:spPr>
          <a:xfrm>
            <a:off x="578048" y="3429000"/>
            <a:ext cx="5138057" cy="954902"/>
          </a:xfrm>
          <a:prstGeom prst="rect">
            <a:avLst/>
          </a:prstGeom>
          <a:noFill/>
          <a:ln>
            <a:noFill/>
          </a:ln>
        </p:spPr>
        <p:txBody>
          <a:bodyPr spcFirstLastPara="1" wrap="square" lIns="91425" tIns="45700" rIns="91425" bIns="45700" anchor="b" anchorCtr="0">
            <a:normAutofit/>
          </a:bodyPr>
          <a:lstStyle>
            <a:lvl1pPr lvl="0" algn="l">
              <a:lnSpc>
                <a:spcPct val="114000"/>
              </a:lnSpc>
              <a:spcBef>
                <a:spcPts val="1000"/>
              </a:spcBef>
              <a:spcAft>
                <a:spcPts val="0"/>
              </a:spcAft>
              <a:buClr>
                <a:schemeClr val="dk1"/>
              </a:buClr>
              <a:buSzPts val="2000"/>
              <a:buNone/>
              <a:defRPr sz="2000">
                <a:solidFill>
                  <a:schemeClr val="dk1"/>
                </a:solidFill>
              </a:defRPr>
            </a:lvl1pPr>
            <a:lvl2pPr lvl="1" algn="ctr">
              <a:lnSpc>
                <a:spcPct val="114000"/>
              </a:lnSpc>
              <a:spcBef>
                <a:spcPts val="1000"/>
              </a:spcBef>
              <a:spcAft>
                <a:spcPts val="0"/>
              </a:spcAft>
              <a:buClr>
                <a:schemeClr val="dk1"/>
              </a:buClr>
              <a:buSzPts val="2000"/>
              <a:buNone/>
              <a:defRPr sz="2000"/>
            </a:lvl2pPr>
            <a:lvl3pPr lvl="2" algn="ctr">
              <a:lnSpc>
                <a:spcPct val="114000"/>
              </a:lnSpc>
              <a:spcBef>
                <a:spcPts val="10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55" name="Google Shape;55;p7"/>
          <p:cNvCxnSpPr/>
          <p:nvPr/>
        </p:nvCxnSpPr>
        <p:spPr>
          <a:xfrm>
            <a:off x="3295650" y="0"/>
            <a:ext cx="4402931" cy="0"/>
          </a:xfrm>
          <a:prstGeom prst="straightConnector1">
            <a:avLst/>
          </a:prstGeom>
          <a:noFill/>
          <a:ln w="9525" cap="flat" cmpd="sng">
            <a:solidFill>
              <a:schemeClr val="lt1"/>
            </a:solidFill>
            <a:prstDash val="solid"/>
            <a:miter lim="800000"/>
            <a:headEnd type="none" w="sm" len="sm"/>
            <a:tailEnd type="none" w="sm" len="sm"/>
          </a:ln>
        </p:spPr>
      </p:cxnSp>
      <p:sp>
        <p:nvSpPr>
          <p:cNvPr id="56" name="Google Shape;56;p7"/>
          <p:cNvSpPr/>
          <p:nvPr/>
        </p:nvSpPr>
        <p:spPr>
          <a:xfrm rot="-5400000">
            <a:off x="6909580" y="-3710799"/>
            <a:ext cx="1582772" cy="9001125"/>
          </a:xfrm>
          <a:prstGeom prst="triangle">
            <a:avLst>
              <a:gd name="adj" fmla="val 10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7" name="Google Shape;57;p7" descr="A screenshot of a video game&#10;&#10;Description automatically generated with medium confidence"/>
          <p:cNvPicPr preferRelativeResize="0"/>
          <p:nvPr/>
        </p:nvPicPr>
        <p:blipFill rotWithShape="1">
          <a:blip r:embed="rId3">
            <a:alphaModFix/>
          </a:blip>
          <a:srcRect/>
          <a:stretch/>
        </p:blipFill>
        <p:spPr>
          <a:xfrm>
            <a:off x="10091350" y="2255"/>
            <a:ext cx="2100649" cy="109337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ver Slide (Set B Version 3)">
  <p:cSld name="Cover Slide (Set B Version 3)">
    <p:bg>
      <p:bgPr>
        <a:solidFill>
          <a:schemeClr val="accent1"/>
        </a:solidFill>
        <a:effectLst/>
      </p:bgPr>
    </p:bg>
    <p:spTree>
      <p:nvGrpSpPr>
        <p:cNvPr id="1" name="Shape 58"/>
        <p:cNvGrpSpPr/>
        <p:nvPr/>
      </p:nvGrpSpPr>
      <p:grpSpPr>
        <a:xfrm>
          <a:off x="0" y="0"/>
          <a:ext cx="0" cy="0"/>
          <a:chOff x="0" y="0"/>
          <a:chExt cx="0" cy="0"/>
        </a:xfrm>
      </p:grpSpPr>
      <p:pic>
        <p:nvPicPr>
          <p:cNvPr id="59" name="Google Shape;59;p8" descr="A picture containing text&#10;&#10;Description automatically generated"/>
          <p:cNvPicPr preferRelativeResize="0"/>
          <p:nvPr/>
        </p:nvPicPr>
        <p:blipFill rotWithShape="1">
          <a:blip r:embed="rId2">
            <a:alphaModFix/>
          </a:blip>
          <a:srcRect/>
          <a:stretch/>
        </p:blipFill>
        <p:spPr>
          <a:xfrm>
            <a:off x="0" y="1623"/>
            <a:ext cx="12192000" cy="6854754"/>
          </a:xfrm>
          <a:prstGeom prst="rect">
            <a:avLst/>
          </a:prstGeom>
          <a:noFill/>
          <a:ln>
            <a:noFill/>
          </a:ln>
        </p:spPr>
      </p:pic>
      <p:sp>
        <p:nvSpPr>
          <p:cNvPr id="60" name="Google Shape;60;p8"/>
          <p:cNvSpPr/>
          <p:nvPr/>
        </p:nvSpPr>
        <p:spPr>
          <a:xfrm rot="-5400000">
            <a:off x="6909580" y="-3710799"/>
            <a:ext cx="1582772" cy="9001125"/>
          </a:xfrm>
          <a:prstGeom prst="triangle">
            <a:avLst>
              <a:gd name="adj" fmla="val 10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 name="Google Shape;61;p8"/>
          <p:cNvSpPr txBox="1">
            <a:spLocks noGrp="1"/>
          </p:cNvSpPr>
          <p:nvPr>
            <p:ph type="ctrTitle"/>
          </p:nvPr>
        </p:nvSpPr>
        <p:spPr>
          <a:xfrm>
            <a:off x="578048" y="1636927"/>
            <a:ext cx="5138057" cy="13769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8"/>
          <p:cNvSpPr txBox="1">
            <a:spLocks noGrp="1"/>
          </p:cNvSpPr>
          <p:nvPr>
            <p:ph type="subTitle" idx="1"/>
          </p:nvPr>
        </p:nvSpPr>
        <p:spPr>
          <a:xfrm>
            <a:off x="578048" y="3429000"/>
            <a:ext cx="5138057" cy="954902"/>
          </a:xfrm>
          <a:prstGeom prst="rect">
            <a:avLst/>
          </a:prstGeom>
          <a:noFill/>
          <a:ln>
            <a:noFill/>
          </a:ln>
        </p:spPr>
        <p:txBody>
          <a:bodyPr spcFirstLastPara="1" wrap="square" lIns="91425" tIns="45700" rIns="91425" bIns="45700" anchor="b" anchorCtr="0">
            <a:normAutofit/>
          </a:bodyPr>
          <a:lstStyle>
            <a:lvl1pPr lvl="0" algn="l">
              <a:lnSpc>
                <a:spcPct val="114000"/>
              </a:lnSpc>
              <a:spcBef>
                <a:spcPts val="1000"/>
              </a:spcBef>
              <a:spcAft>
                <a:spcPts val="0"/>
              </a:spcAft>
              <a:buClr>
                <a:schemeClr val="lt1"/>
              </a:buClr>
              <a:buSzPts val="2000"/>
              <a:buNone/>
              <a:defRPr sz="2000">
                <a:solidFill>
                  <a:schemeClr val="lt1"/>
                </a:solidFill>
              </a:defRPr>
            </a:lvl1pPr>
            <a:lvl2pPr lvl="1" algn="ctr">
              <a:lnSpc>
                <a:spcPct val="114000"/>
              </a:lnSpc>
              <a:spcBef>
                <a:spcPts val="1000"/>
              </a:spcBef>
              <a:spcAft>
                <a:spcPts val="0"/>
              </a:spcAft>
              <a:buClr>
                <a:schemeClr val="dk1"/>
              </a:buClr>
              <a:buSzPts val="2000"/>
              <a:buNone/>
              <a:defRPr sz="2000"/>
            </a:lvl2pPr>
            <a:lvl3pPr lvl="2" algn="ctr">
              <a:lnSpc>
                <a:spcPct val="114000"/>
              </a:lnSpc>
              <a:spcBef>
                <a:spcPts val="10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63" name="Google Shape;63;p8"/>
          <p:cNvCxnSpPr/>
          <p:nvPr/>
        </p:nvCxnSpPr>
        <p:spPr>
          <a:xfrm>
            <a:off x="3295650" y="0"/>
            <a:ext cx="4402931" cy="0"/>
          </a:xfrm>
          <a:prstGeom prst="straightConnector1">
            <a:avLst/>
          </a:prstGeom>
          <a:noFill/>
          <a:ln w="9525" cap="flat" cmpd="sng">
            <a:solidFill>
              <a:schemeClr val="lt1"/>
            </a:solidFill>
            <a:prstDash val="solid"/>
            <a:miter lim="800000"/>
            <a:headEnd type="none" w="sm" len="sm"/>
            <a:tailEnd type="none" w="sm" len="sm"/>
          </a:ln>
        </p:spPr>
      </p:cxnSp>
      <p:pic>
        <p:nvPicPr>
          <p:cNvPr id="64" name="Google Shape;64;p8" descr="A screenshot of a video game&#10;&#10;Description automatically generated with medium confidence"/>
          <p:cNvPicPr preferRelativeResize="0"/>
          <p:nvPr/>
        </p:nvPicPr>
        <p:blipFill rotWithShape="1">
          <a:blip r:embed="rId3">
            <a:alphaModFix/>
          </a:blip>
          <a:srcRect/>
          <a:stretch/>
        </p:blipFill>
        <p:spPr>
          <a:xfrm>
            <a:off x="10091350" y="2255"/>
            <a:ext cx="2100649" cy="109337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spTree>
      <p:nvGrpSpPr>
        <p:cNvPr id="1" name="Shape 65"/>
        <p:cNvGrpSpPr/>
        <p:nvPr/>
      </p:nvGrpSpPr>
      <p:grpSpPr>
        <a:xfrm>
          <a:off x="0" y="0"/>
          <a:ext cx="0" cy="0"/>
          <a:chOff x="0" y="0"/>
          <a:chExt cx="0" cy="0"/>
        </a:xfrm>
      </p:grpSpPr>
      <p:pic>
        <p:nvPicPr>
          <p:cNvPr id="66" name="Google Shape;66;p9"/>
          <p:cNvPicPr preferRelativeResize="0"/>
          <p:nvPr/>
        </p:nvPicPr>
        <p:blipFill rotWithShape="1">
          <a:blip r:embed="rId2">
            <a:alphaModFix/>
          </a:blip>
          <a:srcRect/>
          <a:stretch/>
        </p:blipFill>
        <p:spPr>
          <a:xfrm>
            <a:off x="0" y="3048"/>
            <a:ext cx="12192000" cy="6851904"/>
          </a:xfrm>
          <a:prstGeom prst="rect">
            <a:avLst/>
          </a:prstGeom>
          <a:noFill/>
          <a:ln>
            <a:noFill/>
          </a:ln>
        </p:spPr>
      </p:pic>
      <p:sp>
        <p:nvSpPr>
          <p:cNvPr id="67" name="Google Shape;67;p9"/>
          <p:cNvSpPr txBox="1">
            <a:spLocks noGrp="1"/>
          </p:cNvSpPr>
          <p:nvPr>
            <p:ph type="title"/>
          </p:nvPr>
        </p:nvSpPr>
        <p:spPr>
          <a:xfrm>
            <a:off x="838200" y="2002631"/>
            <a:ext cx="10515600" cy="285273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C00000"/>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9"/>
          <p:cNvSpPr/>
          <p:nvPr/>
        </p:nvSpPr>
        <p:spPr>
          <a:xfrm>
            <a:off x="10165492" y="148281"/>
            <a:ext cx="1861751" cy="90616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9" name="Google Shape;69;p9" descr="A screenshot of a video game&#10;&#10;Description automatically generated with medium confidence"/>
          <p:cNvPicPr preferRelativeResize="0"/>
          <p:nvPr/>
        </p:nvPicPr>
        <p:blipFill rotWithShape="1">
          <a:blip r:embed="rId3">
            <a:alphaModFix/>
          </a:blip>
          <a:srcRect/>
          <a:stretch/>
        </p:blipFill>
        <p:spPr>
          <a:xfrm>
            <a:off x="10091350" y="2255"/>
            <a:ext cx="2100649" cy="109337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0"/>
        <p:cNvGrpSpPr/>
        <p:nvPr/>
      </p:nvGrpSpPr>
      <p:grpSpPr>
        <a:xfrm>
          <a:off x="0" y="0"/>
          <a:ext cx="0" cy="0"/>
          <a:chOff x="0" y="0"/>
          <a:chExt cx="0" cy="0"/>
        </a:xfrm>
      </p:grpSpPr>
      <p:sp>
        <p:nvSpPr>
          <p:cNvPr id="71" name="Google Shape;71;p10"/>
          <p:cNvSpPr txBox="1">
            <a:spLocks noGrp="1"/>
          </p:cNvSpPr>
          <p:nvPr>
            <p:ph type="title"/>
          </p:nvPr>
        </p:nvSpPr>
        <p:spPr>
          <a:xfrm>
            <a:off x="838200" y="317241"/>
            <a:ext cx="10515600" cy="61582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C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0"/>
          <p:cNvSpPr txBox="1">
            <a:spLocks noGrp="1"/>
          </p:cNvSpPr>
          <p:nvPr>
            <p:ph type="body" idx="1"/>
          </p:nvPr>
        </p:nvSpPr>
        <p:spPr>
          <a:xfrm>
            <a:off x="838200" y="1306286"/>
            <a:ext cx="5181600" cy="4870677"/>
          </a:xfrm>
          <a:prstGeom prst="rect">
            <a:avLst/>
          </a:prstGeom>
          <a:noFill/>
          <a:ln>
            <a:noFill/>
          </a:ln>
        </p:spPr>
        <p:txBody>
          <a:bodyPr spcFirstLastPara="1" wrap="square" lIns="91425" tIns="45700" rIns="91425" bIns="45700" anchor="t" anchorCtr="0">
            <a:normAutofit/>
          </a:bodyPr>
          <a:lstStyle>
            <a:lvl1pPr marL="457200" lvl="0" indent="-342900" algn="l">
              <a:lnSpc>
                <a:spcPct val="114000"/>
              </a:lnSpc>
              <a:spcBef>
                <a:spcPts val="1000"/>
              </a:spcBef>
              <a:spcAft>
                <a:spcPts val="0"/>
              </a:spcAft>
              <a:buClr>
                <a:schemeClr val="dk1"/>
              </a:buClr>
              <a:buSzPts val="1800"/>
              <a:buChar char="▪"/>
              <a:defRPr/>
            </a:lvl1pPr>
            <a:lvl2pPr marL="914400" lvl="1" indent="-342900" algn="l">
              <a:lnSpc>
                <a:spcPct val="114000"/>
              </a:lnSpc>
              <a:spcBef>
                <a:spcPts val="1000"/>
              </a:spcBef>
              <a:spcAft>
                <a:spcPts val="0"/>
              </a:spcAft>
              <a:buClr>
                <a:schemeClr val="dk1"/>
              </a:buClr>
              <a:buSzPts val="1800"/>
              <a:buChar char="▪"/>
              <a:defRPr/>
            </a:lvl2pPr>
            <a:lvl3pPr marL="1371600" lvl="2" indent="-342900" algn="l">
              <a:lnSpc>
                <a:spcPct val="114000"/>
              </a:lnSpc>
              <a:spcBef>
                <a:spcPts val="10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10"/>
          <p:cNvSpPr txBox="1">
            <a:spLocks noGrp="1"/>
          </p:cNvSpPr>
          <p:nvPr>
            <p:ph type="body" idx="2"/>
          </p:nvPr>
        </p:nvSpPr>
        <p:spPr>
          <a:xfrm>
            <a:off x="6172200" y="1306286"/>
            <a:ext cx="5181600" cy="4870677"/>
          </a:xfrm>
          <a:prstGeom prst="rect">
            <a:avLst/>
          </a:prstGeom>
          <a:noFill/>
          <a:ln>
            <a:noFill/>
          </a:ln>
        </p:spPr>
        <p:txBody>
          <a:bodyPr spcFirstLastPara="1" wrap="square" lIns="91425" tIns="45700" rIns="91425" bIns="45700" anchor="t" anchorCtr="0">
            <a:normAutofit/>
          </a:bodyPr>
          <a:lstStyle>
            <a:lvl1pPr marL="457200" lvl="0" indent="-342900" algn="l">
              <a:lnSpc>
                <a:spcPct val="114000"/>
              </a:lnSpc>
              <a:spcBef>
                <a:spcPts val="1000"/>
              </a:spcBef>
              <a:spcAft>
                <a:spcPts val="0"/>
              </a:spcAft>
              <a:buClr>
                <a:schemeClr val="dk1"/>
              </a:buClr>
              <a:buSzPts val="1800"/>
              <a:buChar char="▪"/>
              <a:defRPr/>
            </a:lvl1pPr>
            <a:lvl2pPr marL="914400" lvl="1" indent="-342900" algn="l">
              <a:lnSpc>
                <a:spcPct val="114000"/>
              </a:lnSpc>
              <a:spcBef>
                <a:spcPts val="1000"/>
              </a:spcBef>
              <a:spcAft>
                <a:spcPts val="0"/>
              </a:spcAft>
              <a:buClr>
                <a:schemeClr val="dk1"/>
              </a:buClr>
              <a:buSzPts val="1800"/>
              <a:buChar char="▪"/>
              <a:defRPr/>
            </a:lvl2pPr>
            <a:lvl3pPr marL="1371600" lvl="2" indent="-342900" algn="l">
              <a:lnSpc>
                <a:spcPct val="114000"/>
              </a:lnSpc>
              <a:spcBef>
                <a:spcPts val="10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dt" idx="10"/>
          </p:nvPr>
        </p:nvSpPr>
        <p:spPr>
          <a:xfrm>
            <a:off x="838200" y="618506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ftr" idx="11"/>
          </p:nvPr>
        </p:nvSpPr>
        <p:spPr>
          <a:xfrm>
            <a:off x="4038600" y="618506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sldNum" idx="12"/>
          </p:nvPr>
        </p:nvSpPr>
        <p:spPr>
          <a:xfrm>
            <a:off x="8610600" y="618506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15">
            <a:alphaModFix/>
          </a:blip>
          <a:srcRect/>
          <a:stretch/>
        </p:blipFill>
        <p:spPr>
          <a:xfrm>
            <a:off x="0" y="6096"/>
            <a:ext cx="12192000" cy="6851904"/>
          </a:xfrm>
          <a:prstGeom prst="rect">
            <a:avLst/>
          </a:prstGeom>
          <a:noFill/>
          <a:ln>
            <a:noFill/>
          </a:ln>
        </p:spPr>
      </p:pic>
      <p:sp>
        <p:nvSpPr>
          <p:cNvPr id="11" name="Google Shape;11;p1"/>
          <p:cNvSpPr txBox="1">
            <a:spLocks noGrp="1"/>
          </p:cNvSpPr>
          <p:nvPr>
            <p:ph type="title"/>
          </p:nvPr>
        </p:nvSpPr>
        <p:spPr>
          <a:xfrm>
            <a:off x="838200" y="317241"/>
            <a:ext cx="10515600" cy="61582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C00000"/>
              </a:buClr>
              <a:buSzPts val="2400"/>
              <a:buFont typeface="Arial"/>
              <a:buNone/>
              <a:defRPr sz="2400" b="1" i="0" u="none" strike="noStrike" cap="none">
                <a:solidFill>
                  <a:srgbClr val="C0000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838200" y="1247255"/>
            <a:ext cx="10515600" cy="4929708"/>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14000"/>
              </a:lnSpc>
              <a:spcBef>
                <a:spcPts val="10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1pPr>
            <a:lvl2pPr marL="914400" marR="0" lvl="1" indent="-342900" algn="l" rtl="0">
              <a:lnSpc>
                <a:spcPct val="114000"/>
              </a:lnSpc>
              <a:spcBef>
                <a:spcPts val="10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114000"/>
              </a:lnSpc>
              <a:spcBef>
                <a:spcPts val="10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dt" idx="10"/>
          </p:nvPr>
        </p:nvSpPr>
        <p:spPr>
          <a:xfrm>
            <a:off x="838200" y="6176963"/>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ftr" idx="11"/>
          </p:nvPr>
        </p:nvSpPr>
        <p:spPr>
          <a:xfrm>
            <a:off x="4038600" y="6176963"/>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p:nvPr/>
        </p:nvSpPr>
        <p:spPr>
          <a:xfrm>
            <a:off x="10165492" y="148281"/>
            <a:ext cx="1771135" cy="94735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 name="Google Shape;16;p1"/>
          <p:cNvSpPr txBox="1">
            <a:spLocks noGrp="1"/>
          </p:cNvSpPr>
          <p:nvPr>
            <p:ph type="sldNum" idx="12"/>
          </p:nvPr>
        </p:nvSpPr>
        <p:spPr>
          <a:xfrm>
            <a:off x="8610600" y="6176963"/>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7" name="Google Shape;17;p1" descr="A screenshot of a video game&#10;&#10;Description automatically generated with medium confidence"/>
          <p:cNvPicPr preferRelativeResize="0"/>
          <p:nvPr/>
        </p:nvPicPr>
        <p:blipFill rotWithShape="1">
          <a:blip r:embed="rId16">
            <a:alphaModFix/>
          </a:blip>
          <a:srcRect/>
          <a:stretch/>
        </p:blipFill>
        <p:spPr>
          <a:xfrm>
            <a:off x="10091350" y="2255"/>
            <a:ext cx="2100649" cy="109337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g.news.yahoo.com/we-need-to-guard-against-elitism--esm-goh-024750768.html(16/1/2018)"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theindependent.sg/ite-and-poly-education-is-bad-rubbish-did-tony-tan-say-that/" TargetMode="External"/><Relationship Id="rId4" Type="http://schemas.openxmlformats.org/officeDocument/2006/relationships/hyperlink" Target="https://thehearttruths.com/2013/11/21/how-is-singapores-education-system-unequal(17/1/2018)/"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heelofnames.com/4qn-bww"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578047" y="904427"/>
            <a:ext cx="5725200" cy="13770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a:latin typeface="Arial"/>
                <a:ea typeface="Arial"/>
                <a:cs typeface="Arial"/>
                <a:sym typeface="Arial"/>
              </a:rPr>
              <a:t>UDE1001</a:t>
            </a:r>
            <a:endParaRPr>
              <a:latin typeface="Arial"/>
              <a:ea typeface="Arial"/>
              <a:cs typeface="Arial"/>
              <a:sym typeface="Arial"/>
            </a:endParaRPr>
          </a:p>
          <a:p>
            <a:pPr marL="0" lvl="0" indent="0" algn="l" rtl="0">
              <a:lnSpc>
                <a:spcPct val="90000"/>
              </a:lnSpc>
              <a:spcBef>
                <a:spcPts val="0"/>
              </a:spcBef>
              <a:spcAft>
                <a:spcPts val="0"/>
              </a:spcAft>
              <a:buClr>
                <a:schemeClr val="lt1"/>
              </a:buClr>
              <a:buSzPct val="100000"/>
              <a:buFont typeface="Arial"/>
              <a:buNone/>
            </a:pPr>
            <a:r>
              <a:rPr lang="en-US"/>
              <a:t>Introduction to Design Innovation</a:t>
            </a:r>
            <a:endParaRPr/>
          </a:p>
          <a:p>
            <a:pPr marL="0" lvl="0" indent="0" algn="l" rtl="0">
              <a:lnSpc>
                <a:spcPct val="90000"/>
              </a:lnSpc>
              <a:spcBef>
                <a:spcPts val="0"/>
              </a:spcBef>
              <a:spcAft>
                <a:spcPts val="0"/>
              </a:spcAft>
              <a:buClr>
                <a:schemeClr val="lt1"/>
              </a:buClr>
              <a:buSzPct val="100000"/>
              <a:buFont typeface="Arial"/>
              <a:buNone/>
            </a:pPr>
            <a:r>
              <a:rPr lang="en-US">
                <a:latin typeface="Arial"/>
                <a:ea typeface="Arial"/>
                <a:cs typeface="Arial"/>
                <a:sym typeface="Arial"/>
              </a:rPr>
              <a:t> </a:t>
            </a:r>
            <a:br>
              <a:rPr lang="en-US">
                <a:latin typeface="Arial"/>
                <a:ea typeface="Arial"/>
                <a:cs typeface="Arial"/>
                <a:sym typeface="Arial"/>
              </a:rPr>
            </a:br>
            <a:r>
              <a:rPr lang="en-US">
                <a:latin typeface="Arial"/>
                <a:ea typeface="Arial"/>
                <a:cs typeface="Arial"/>
                <a:sym typeface="Arial"/>
              </a:rPr>
              <a:t>Submission Template</a:t>
            </a:r>
            <a:r>
              <a:rPr lang="en-US"/>
              <a:t> </a:t>
            </a:r>
            <a:r>
              <a:rPr lang="en-US">
                <a:latin typeface="Arial"/>
                <a:ea typeface="Arial"/>
                <a:cs typeface="Arial"/>
                <a:sym typeface="Arial"/>
              </a:rPr>
              <a:t>A1 &amp; A2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3"/>
          <p:cNvSpPr/>
          <p:nvPr/>
        </p:nvSpPr>
        <p:spPr>
          <a:xfrm>
            <a:off x="5671335" y="0"/>
            <a:ext cx="811658" cy="2363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23"/>
          <p:cNvSpPr txBox="1">
            <a:spLocks noGrp="1"/>
          </p:cNvSpPr>
          <p:nvPr>
            <p:ph type="sldNum" idx="12"/>
          </p:nvPr>
        </p:nvSpPr>
        <p:spPr>
          <a:xfrm>
            <a:off x="9338569" y="631509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31" name="Google Shape;231;p23"/>
          <p:cNvSpPr txBox="1"/>
          <p:nvPr/>
        </p:nvSpPr>
        <p:spPr>
          <a:xfrm>
            <a:off x="115569" y="134260"/>
            <a:ext cx="10007166" cy="933432"/>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C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232" name="Google Shape;232;p23"/>
          <p:cNvSpPr txBox="1"/>
          <p:nvPr/>
        </p:nvSpPr>
        <p:spPr>
          <a:xfrm>
            <a:off x="188686" y="202293"/>
            <a:ext cx="9773557" cy="400110"/>
          </a:xfrm>
          <a:prstGeom prst="rect">
            <a:avLst/>
          </a:prstGeom>
          <a:noFill/>
          <a:ln>
            <a:noFill/>
          </a:ln>
        </p:spPr>
        <p:txBody>
          <a:bodyPr spcFirstLastPara="1" wrap="square" lIns="91425" tIns="45700" rIns="91425" bIns="45700" anchor="t" anchorCtr="0">
            <a:spAutoFit/>
          </a:bodyPr>
          <a:lstStyle/>
          <a:p>
            <a:r>
              <a:rPr lang="en-US" sz="2000" b="1" u="sng">
                <a:solidFill>
                  <a:schemeClr val="dk1"/>
                </a:solidFill>
                <a:latin typeface="Calibri"/>
                <a:ea typeface="Calibri"/>
                <a:cs typeface="Calibri"/>
                <a:sym typeface="Calibri"/>
              </a:rPr>
              <a:t>A1 </a:t>
            </a:r>
            <a:r>
              <a:rPr lang="en-US" sz="2000" b="1" u="sng">
                <a:solidFill>
                  <a:schemeClr val="dk1"/>
                </a:solidFill>
                <a:ea typeface="Calibri"/>
                <a:sym typeface="Calibri"/>
              </a:rPr>
              <a:t>-</a:t>
            </a:r>
            <a:r>
              <a:rPr lang="en-US" sz="2000" b="1" u="sng">
                <a:solidFill>
                  <a:schemeClr val="dk1"/>
                </a:solidFill>
                <a:latin typeface="Calibri"/>
                <a:ea typeface="Calibri"/>
                <a:cs typeface="Calibri"/>
                <a:sym typeface="Calibri"/>
              </a:rPr>
              <a:t> Interview &amp; Observation Insights</a:t>
            </a:r>
            <a:endParaRPr lang="en-US" sz="1800" u="sng">
              <a:solidFill>
                <a:schemeClr val="dk1"/>
              </a:solidFill>
              <a:latin typeface="Calibri"/>
              <a:ea typeface="Calibri"/>
              <a:cs typeface="Calibri"/>
              <a:sym typeface="Calibri"/>
            </a:endParaRPr>
          </a:p>
        </p:txBody>
      </p:sp>
      <p:graphicFrame>
        <p:nvGraphicFramePr>
          <p:cNvPr id="233" name="Google Shape;233;p23"/>
          <p:cNvGraphicFramePr/>
          <p:nvPr>
            <p:extLst>
              <p:ext uri="{D42A27DB-BD31-4B8C-83A1-F6EECF244321}">
                <p14:modId xmlns:p14="http://schemas.microsoft.com/office/powerpoint/2010/main" val="611326758"/>
              </p:ext>
            </p:extLst>
          </p:nvPr>
        </p:nvGraphicFramePr>
        <p:xfrm>
          <a:off x="253999" y="1133928"/>
          <a:ext cx="10849075" cy="5233816"/>
        </p:xfrm>
        <a:graphic>
          <a:graphicData uri="http://schemas.openxmlformats.org/drawingml/2006/table">
            <a:tbl>
              <a:tblPr firstRow="1" bandRow="1">
                <a:noFill/>
                <a:tableStyleId>{155B4FFC-A893-468A-B611-822497714014}</a:tableStyleId>
              </a:tblPr>
              <a:tblGrid>
                <a:gridCol w="2753175">
                  <a:extLst>
                    <a:ext uri="{9D8B030D-6E8A-4147-A177-3AD203B41FA5}">
                      <a16:colId xmlns:a16="http://schemas.microsoft.com/office/drawing/2014/main" val="20000"/>
                    </a:ext>
                  </a:extLst>
                </a:gridCol>
                <a:gridCol w="8095900">
                  <a:extLst>
                    <a:ext uri="{9D8B030D-6E8A-4147-A177-3AD203B41FA5}">
                      <a16:colId xmlns:a16="http://schemas.microsoft.com/office/drawing/2014/main" val="20001"/>
                    </a:ext>
                  </a:extLst>
                </a:gridCol>
              </a:tblGrid>
              <a:tr h="1049866">
                <a:tc>
                  <a:txBody>
                    <a:bodyPr/>
                    <a:lstStyle/>
                    <a:p>
                      <a:pPr marL="0" marR="0" lvl="0" indent="0" algn="l" rtl="0">
                        <a:spcBef>
                          <a:spcPts val="0"/>
                        </a:spcBef>
                        <a:spcAft>
                          <a:spcPts val="0"/>
                        </a:spcAft>
                        <a:buNone/>
                      </a:pPr>
                      <a:r>
                        <a:rPr lang="en-US" sz="1800">
                          <a:solidFill>
                            <a:schemeClr val="dk1"/>
                          </a:solidFill>
                        </a:rPr>
                        <a:t>Criteria</a:t>
                      </a:r>
                      <a:endParaRPr>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Clr>
                          <a:schemeClr val="dk1"/>
                        </a:buClr>
                        <a:buSzPts val="1800"/>
                        <a:buFont typeface="Calibri"/>
                        <a:buNone/>
                      </a:pPr>
                      <a:r>
                        <a:rPr lang="en-US" sz="1800" dirty="0">
                          <a:solidFill>
                            <a:schemeClr val="dk1"/>
                          </a:solidFill>
                        </a:rPr>
                        <a:t>Insight</a:t>
                      </a:r>
                      <a:endParaRPr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EFFBF"/>
                    </a:solidFill>
                  </a:tcPr>
                </a:tc>
                <a:extLst>
                  <a:ext uri="{0D108BD9-81ED-4DB2-BD59-A6C34878D82A}">
                    <a16:rowId xmlns:a16="http://schemas.microsoft.com/office/drawing/2014/main" val="10000"/>
                  </a:ext>
                </a:extLst>
              </a:tr>
              <a:tr h="2091975">
                <a:tc>
                  <a:txBody>
                    <a:bodyPr/>
                    <a:lstStyle/>
                    <a:p>
                      <a:pPr marL="0" marR="0" lvl="0" indent="0" algn="l" rtl="0">
                        <a:spcBef>
                          <a:spcPts val="0"/>
                        </a:spcBef>
                        <a:spcAft>
                          <a:spcPts val="0"/>
                        </a:spcAft>
                        <a:buNone/>
                      </a:pPr>
                      <a:r>
                        <a:rPr lang="en-US" sz="1800" b="1"/>
                        <a:t>What happened?</a:t>
                      </a:r>
                      <a:endParaRPr/>
                    </a:p>
                    <a:p>
                      <a:pPr marL="0" marR="0" lvl="0" indent="0" algn="l" rtl="0">
                        <a:spcBef>
                          <a:spcPts val="0"/>
                        </a:spcBef>
                        <a:spcAft>
                          <a:spcPts val="0"/>
                        </a:spcAft>
                        <a:buClr>
                          <a:schemeClr val="dk1"/>
                        </a:buClr>
                        <a:buSzPts val="1200"/>
                        <a:buFont typeface="Calibri"/>
                        <a:buNone/>
                      </a:pPr>
                      <a:r>
                        <a:rPr lang="en-US" sz="1200"/>
                        <a:t>(Observations + Source Information)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400" dirty="0"/>
                        <a:t>At the start he was quite happy and open but as the story went on, he became slightly more uncomfortable. Specially when breaking the news to his parents that he had no choice but to enter ITE to continue his education and how people treated him when he was an ITE student. Like when an auntie walk away while giving him a hostile look when she found out that he’s a ITE student after asking for direction.</a:t>
                      </a:r>
                    </a:p>
                    <a:p>
                      <a:pPr marL="0" marR="0" lvl="0" indent="0" algn="l" rtl="0">
                        <a:spcBef>
                          <a:spcPts val="0"/>
                        </a:spcBef>
                        <a:spcAft>
                          <a:spcPts val="0"/>
                        </a:spcAft>
                        <a:buNone/>
                      </a:pPr>
                      <a:r>
                        <a:rPr lang="en-US" sz="1400" dirty="0"/>
                        <a:t>But near the end, he was back to a happier tone, stating how silly it was for him to worry so much</a:t>
                      </a:r>
                      <a:endParaRPr sz="14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EFFBF"/>
                    </a:solidFill>
                  </a:tcPr>
                </a:tc>
                <a:extLst>
                  <a:ext uri="{0D108BD9-81ED-4DB2-BD59-A6C34878D82A}">
                    <a16:rowId xmlns:a16="http://schemas.microsoft.com/office/drawing/2014/main" val="10001"/>
                  </a:ext>
                </a:extLst>
              </a:tr>
              <a:tr h="2091975">
                <a:tc>
                  <a:txBody>
                    <a:bodyPr/>
                    <a:lstStyle/>
                    <a:p>
                      <a:pPr marL="0" marR="0" lvl="0" indent="0" algn="l" rtl="0">
                        <a:spcBef>
                          <a:spcPts val="0"/>
                        </a:spcBef>
                        <a:spcAft>
                          <a:spcPts val="0"/>
                        </a:spcAft>
                        <a:buClr>
                          <a:schemeClr val="dk1"/>
                        </a:buClr>
                        <a:buSzPts val="1800"/>
                        <a:buFont typeface="Calibri"/>
                        <a:buNone/>
                      </a:pPr>
                      <a:r>
                        <a:rPr lang="en-US" sz="1800" b="1" dirty="0"/>
                        <a:t>What does it mean?</a:t>
                      </a:r>
                      <a:endParaRPr dirty="0"/>
                    </a:p>
                    <a:p>
                      <a:pPr marL="0" marR="0" lvl="0" indent="0" algn="l" rtl="0">
                        <a:spcBef>
                          <a:spcPts val="0"/>
                        </a:spcBef>
                        <a:spcAft>
                          <a:spcPts val="0"/>
                        </a:spcAft>
                        <a:buClr>
                          <a:schemeClr val="dk1"/>
                        </a:buClr>
                        <a:buSzPts val="1200"/>
                        <a:buFont typeface="Calibri"/>
                        <a:buNone/>
                      </a:pPr>
                      <a:r>
                        <a:rPr lang="en-US" sz="1200" dirty="0"/>
                        <a:t>(What is the impact to your project?)</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600" dirty="0"/>
                        <a:t>There are people who went to ITE have seem to be “Scarred” by it. They face discrimination and discouragement from people in their family and from the general public. Felt hopeless as this is the end of the line for them.</a:t>
                      </a:r>
                      <a:endParaRPr sz="16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EFFBF"/>
                    </a:solidFill>
                  </a:tcPr>
                </a:tc>
                <a:extLst>
                  <a:ext uri="{0D108BD9-81ED-4DB2-BD59-A6C34878D82A}">
                    <a16:rowId xmlns:a16="http://schemas.microsoft.com/office/drawing/2014/main" val="10002"/>
                  </a:ext>
                </a:extLst>
              </a:tr>
            </a:tbl>
          </a:graphicData>
        </a:graphic>
      </p:graphicFrame>
      <p:sp>
        <p:nvSpPr>
          <p:cNvPr id="234" name="Google Shape;234;p23"/>
          <p:cNvSpPr txBox="1"/>
          <p:nvPr/>
        </p:nvSpPr>
        <p:spPr>
          <a:xfrm>
            <a:off x="265625" y="538025"/>
            <a:ext cx="764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Translate observations into actionable insights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4"/>
          <p:cNvSpPr/>
          <p:nvPr/>
        </p:nvSpPr>
        <p:spPr>
          <a:xfrm>
            <a:off x="5671335" y="0"/>
            <a:ext cx="811658" cy="2363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1" name="Google Shape;241;p24"/>
          <p:cNvSpPr txBox="1">
            <a:spLocks noGrp="1"/>
          </p:cNvSpPr>
          <p:nvPr>
            <p:ph type="sldNum" idx="12"/>
          </p:nvPr>
        </p:nvSpPr>
        <p:spPr>
          <a:xfrm>
            <a:off x="9338569" y="631509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42" name="Google Shape;242;p24"/>
          <p:cNvSpPr txBox="1"/>
          <p:nvPr/>
        </p:nvSpPr>
        <p:spPr>
          <a:xfrm>
            <a:off x="115575" y="134254"/>
            <a:ext cx="10007100" cy="60540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C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243" name="Google Shape;243;p24"/>
          <p:cNvSpPr txBox="1"/>
          <p:nvPr/>
        </p:nvSpPr>
        <p:spPr>
          <a:xfrm>
            <a:off x="188686" y="202293"/>
            <a:ext cx="977355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u="sng">
                <a:solidFill>
                  <a:schemeClr val="dk1"/>
                </a:solidFill>
                <a:latin typeface="Calibri"/>
                <a:ea typeface="Calibri"/>
                <a:cs typeface="Calibri"/>
                <a:sym typeface="Calibri"/>
              </a:rPr>
              <a:t>A1 - Persona</a:t>
            </a:r>
            <a:endParaRPr sz="1800" u="sng">
              <a:solidFill>
                <a:schemeClr val="dk1"/>
              </a:solidFill>
              <a:latin typeface="Calibri"/>
              <a:ea typeface="Calibri"/>
              <a:cs typeface="Calibri"/>
              <a:sym typeface="Calibri"/>
            </a:endParaRPr>
          </a:p>
        </p:txBody>
      </p:sp>
      <p:pic>
        <p:nvPicPr>
          <p:cNvPr id="244" name="Google Shape;244;p24" descr="Graphical user interface, text&#10;&#10;Description automatically generated"/>
          <p:cNvPicPr preferRelativeResize="0"/>
          <p:nvPr/>
        </p:nvPicPr>
        <p:blipFill rotWithShape="1">
          <a:blip r:embed="rId3">
            <a:alphaModFix/>
          </a:blip>
          <a:srcRect l="4670" r="82455" b="72490"/>
          <a:stretch/>
        </p:blipFill>
        <p:spPr>
          <a:xfrm>
            <a:off x="272150" y="1054362"/>
            <a:ext cx="688923" cy="714601"/>
          </a:xfrm>
          <a:prstGeom prst="rect">
            <a:avLst/>
          </a:prstGeom>
          <a:noFill/>
          <a:ln>
            <a:noFill/>
          </a:ln>
        </p:spPr>
      </p:pic>
      <p:graphicFrame>
        <p:nvGraphicFramePr>
          <p:cNvPr id="245" name="Google Shape;245;p24"/>
          <p:cNvGraphicFramePr/>
          <p:nvPr>
            <p:extLst>
              <p:ext uri="{D42A27DB-BD31-4B8C-83A1-F6EECF244321}">
                <p14:modId xmlns:p14="http://schemas.microsoft.com/office/powerpoint/2010/main" val="2313356071"/>
              </p:ext>
            </p:extLst>
          </p:nvPr>
        </p:nvGraphicFramePr>
        <p:xfrm>
          <a:off x="251823" y="2052413"/>
          <a:ext cx="2712325" cy="1912660"/>
        </p:xfrm>
        <a:graphic>
          <a:graphicData uri="http://schemas.openxmlformats.org/drawingml/2006/table">
            <a:tbl>
              <a:tblPr firstRow="1" bandRow="1">
                <a:noFill/>
                <a:tableStyleId>{155B4FFC-A893-468A-B611-822497714014}</a:tableStyleId>
              </a:tblPr>
              <a:tblGrid>
                <a:gridCol w="843650">
                  <a:extLst>
                    <a:ext uri="{9D8B030D-6E8A-4147-A177-3AD203B41FA5}">
                      <a16:colId xmlns:a16="http://schemas.microsoft.com/office/drawing/2014/main" val="20000"/>
                    </a:ext>
                  </a:extLst>
                </a:gridCol>
                <a:gridCol w="1868675">
                  <a:extLst>
                    <a:ext uri="{9D8B030D-6E8A-4147-A177-3AD203B41FA5}">
                      <a16:colId xmlns:a16="http://schemas.microsoft.com/office/drawing/2014/main" val="20001"/>
                    </a:ext>
                  </a:extLst>
                </a:gridCol>
              </a:tblGrid>
              <a:tr h="362850">
                <a:tc>
                  <a:txBody>
                    <a:bodyPr/>
                    <a:lstStyle/>
                    <a:p>
                      <a:pPr marL="0" lvl="0" indent="0" algn="l">
                        <a:lnSpc>
                          <a:spcPct val="100000"/>
                        </a:lnSpc>
                        <a:spcBef>
                          <a:spcPts val="0"/>
                        </a:spcBef>
                        <a:spcAft>
                          <a:spcPts val="0"/>
                        </a:spcAft>
                        <a:buNone/>
                      </a:pPr>
                      <a:r>
                        <a:rPr lang="en-US" sz="1200" b="0" i="0" u="none" strike="noStrike">
                          <a:solidFill>
                            <a:srgbClr val="000000"/>
                          </a:solidFill>
                          <a:latin typeface="Calibri"/>
                          <a:cs typeface="Calibri"/>
                        </a:rPr>
                        <a:t>Name</a:t>
                      </a:r>
                      <a:endParaRPr sz="1200" b="0" i="0" u="none" strike="noStrike">
                        <a:solidFill>
                          <a:srgbClr val="000000"/>
                        </a:solidFill>
                        <a:latin typeface="Calibri"/>
                        <a:cs typeface="Calibri"/>
                      </a:endParaRPr>
                    </a:p>
                  </a:txBody>
                  <a:tcPr marL="91450" marR="91450" marT="45724" marB="45724">
                    <a:lnL w="12700">
                      <a:solidFill>
                        <a:schemeClr val="dk1"/>
                      </a:solidFill>
                    </a:lnL>
                    <a:lnR w="12700">
                      <a:solidFill>
                        <a:schemeClr val="dk1"/>
                      </a:solidFill>
                    </a:lnR>
                    <a:lnT w="12700">
                      <a:solidFill>
                        <a:schemeClr val="dk1"/>
                      </a:solidFill>
                    </a:lnT>
                    <a:lnB w="12700">
                      <a:solidFill>
                        <a:schemeClr val="dk1"/>
                      </a:solidFill>
                    </a:lnB>
                    <a:solidFill>
                      <a:schemeClr val="lt1"/>
                    </a:solidFill>
                  </a:tcPr>
                </a:tc>
                <a:tc>
                  <a:txBody>
                    <a:bodyPr/>
                    <a:lstStyle/>
                    <a:p>
                      <a:pPr marL="0" lvl="0" indent="0" algn="l">
                        <a:spcBef>
                          <a:spcPts val="0"/>
                        </a:spcBef>
                        <a:spcAft>
                          <a:spcPts val="0"/>
                        </a:spcAft>
                        <a:buNone/>
                      </a:pPr>
                      <a:r>
                        <a:rPr lang="en-US" sz="1200" dirty="0">
                          <a:solidFill>
                            <a:schemeClr val="tx1"/>
                          </a:solidFill>
                        </a:rPr>
                        <a:t>Greg</a:t>
                      </a:r>
                      <a:endParaRPr sz="1200" dirty="0">
                        <a:solidFill>
                          <a:schemeClr val="tx1"/>
                        </a:solidFill>
                      </a:endParaRPr>
                    </a:p>
                  </a:txBody>
                  <a:tcPr marL="91450" marR="91450" marT="45724" marB="45724">
                    <a:lnL w="12700">
                      <a:solidFill>
                        <a:schemeClr val="dk1"/>
                      </a:solidFill>
                    </a:lnL>
                    <a:lnR w="12700">
                      <a:solidFill>
                        <a:schemeClr val="dk1"/>
                      </a:solidFill>
                    </a:lnR>
                    <a:lnT w="12700">
                      <a:solidFill>
                        <a:schemeClr val="dk1"/>
                      </a:solidFill>
                    </a:lnT>
                    <a:lnB w="12700">
                      <a:solidFill>
                        <a:schemeClr val="dk1"/>
                      </a:solidFill>
                    </a:lnB>
                    <a:solidFill>
                      <a:srgbClr val="FEFFBF"/>
                    </a:solidFill>
                  </a:tcPr>
                </a:tc>
                <a:extLst>
                  <a:ext uri="{0D108BD9-81ED-4DB2-BD59-A6C34878D82A}">
                    <a16:rowId xmlns:a16="http://schemas.microsoft.com/office/drawing/2014/main" val="1374749595"/>
                  </a:ext>
                </a:extLst>
              </a:tr>
              <a:tr h="362850">
                <a:tc>
                  <a:txBody>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a:solidFill>
                            <a:srgbClr val="000000"/>
                          </a:solidFill>
                          <a:latin typeface="Calibri"/>
                          <a:ea typeface="Calibri"/>
                          <a:cs typeface="Calibri"/>
                          <a:sym typeface="Calibri"/>
                        </a:rPr>
                        <a:t>Age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med" len="med"/>
                      <a:tailEnd type="none" w="med" len="med"/>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dirty="0"/>
                        <a:t>21</a:t>
                      </a:r>
                      <a:endParaRPr sz="12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med" len="med"/>
                      <a:tailEnd type="none" w="med" len="med"/>
                    </a:lnT>
                    <a:lnB w="12700" cap="flat" cmpd="sng">
                      <a:solidFill>
                        <a:schemeClr val="dk1"/>
                      </a:solidFill>
                      <a:prstDash val="solid"/>
                      <a:round/>
                      <a:headEnd type="none" w="sm" len="sm"/>
                      <a:tailEnd type="none" w="sm" len="sm"/>
                    </a:lnB>
                    <a:solidFill>
                      <a:srgbClr val="FEFFBF"/>
                    </a:solidFill>
                  </a:tcPr>
                </a:tc>
                <a:extLst>
                  <a:ext uri="{0D108BD9-81ED-4DB2-BD59-A6C34878D82A}">
                    <a16:rowId xmlns:a16="http://schemas.microsoft.com/office/drawing/2014/main" val="10000"/>
                  </a:ext>
                </a:extLst>
              </a:tr>
              <a:tr h="362850">
                <a:tc>
                  <a:txBody>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a:solidFill>
                            <a:srgbClr val="000000"/>
                          </a:solidFill>
                          <a:latin typeface="Calibri"/>
                          <a:ea typeface="Calibri"/>
                          <a:cs typeface="Calibri"/>
                          <a:sym typeface="Calibri"/>
                        </a:rPr>
                        <a:t>Work</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dirty="0"/>
                        <a:t>Student</a:t>
                      </a:r>
                      <a:endParaRPr sz="12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EFFBF"/>
                    </a:solidFill>
                  </a:tcPr>
                </a:tc>
                <a:extLst>
                  <a:ext uri="{0D108BD9-81ED-4DB2-BD59-A6C34878D82A}">
                    <a16:rowId xmlns:a16="http://schemas.microsoft.com/office/drawing/2014/main" val="10001"/>
                  </a:ext>
                </a:extLst>
              </a:tr>
              <a:tr h="366900">
                <a:tc>
                  <a:txBody>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a:solidFill>
                            <a:srgbClr val="000000"/>
                          </a:solidFill>
                          <a:latin typeface="Calibri"/>
                          <a:ea typeface="Calibri"/>
                          <a:cs typeface="Calibri"/>
                          <a:sym typeface="Calibri"/>
                        </a:rPr>
                        <a:t>Family Status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dirty="0"/>
                        <a:t>Single</a:t>
                      </a:r>
                      <a:endParaRPr sz="12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EFFBF"/>
                    </a:solidFill>
                  </a:tcPr>
                </a:tc>
                <a:extLst>
                  <a:ext uri="{0D108BD9-81ED-4DB2-BD59-A6C34878D82A}">
                    <a16:rowId xmlns:a16="http://schemas.microsoft.com/office/drawing/2014/main" val="10002"/>
                  </a:ext>
                </a:extLst>
              </a:tr>
              <a:tr h="366900">
                <a:tc>
                  <a:txBody>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a:solidFill>
                            <a:srgbClr val="000000"/>
                          </a:solidFill>
                        </a:rPr>
                        <a:t>Location</a:t>
                      </a:r>
                      <a:endParaRPr sz="12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Clr>
                          <a:schemeClr val="dk1"/>
                        </a:buClr>
                        <a:buSzPts val="1200"/>
                        <a:buFont typeface="Calibri"/>
                        <a:buNone/>
                      </a:pPr>
                      <a:r>
                        <a:rPr lang="en-US" sz="1200" dirty="0"/>
                        <a:t>Singapore</a:t>
                      </a:r>
                      <a:endParaRPr sz="12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EFFBF"/>
                    </a:solidFill>
                  </a:tcPr>
                </a:tc>
                <a:extLst>
                  <a:ext uri="{0D108BD9-81ED-4DB2-BD59-A6C34878D82A}">
                    <a16:rowId xmlns:a16="http://schemas.microsoft.com/office/drawing/2014/main" val="10003"/>
                  </a:ext>
                </a:extLst>
              </a:tr>
            </a:tbl>
          </a:graphicData>
        </a:graphic>
      </p:graphicFrame>
      <p:sp>
        <p:nvSpPr>
          <p:cNvPr id="246" name="Google Shape;246;p24"/>
          <p:cNvSpPr txBox="1"/>
          <p:nvPr/>
        </p:nvSpPr>
        <p:spPr>
          <a:xfrm>
            <a:off x="263677" y="4125850"/>
            <a:ext cx="2693466" cy="2462172"/>
          </a:xfrm>
          <a:prstGeom prst="rect">
            <a:avLst/>
          </a:prstGeom>
          <a:solidFill>
            <a:srgbClr val="FEFFBF"/>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Behavior Traits </a:t>
            </a:r>
            <a:r>
              <a:rPr lang="en-US">
                <a:solidFill>
                  <a:schemeClr val="dk1"/>
                </a:solidFill>
                <a:latin typeface="Calibri"/>
                <a:ea typeface="Calibri"/>
                <a:cs typeface="Calibri"/>
                <a:sym typeface="Calibri"/>
              </a:rPr>
              <a:t>Scale</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7" name="Google Shape;247;p24"/>
          <p:cNvSpPr txBox="1"/>
          <p:nvPr/>
        </p:nvSpPr>
        <p:spPr>
          <a:xfrm>
            <a:off x="3285506" y="1920668"/>
            <a:ext cx="8229021" cy="3416279"/>
          </a:xfrm>
          <a:prstGeom prst="rect">
            <a:avLst/>
          </a:prstGeom>
          <a:solidFill>
            <a:srgbClr val="FEFFBF"/>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I am student</a:t>
            </a:r>
            <a:br>
              <a:rPr lang="en-US" sz="2400" dirty="0">
                <a:solidFill>
                  <a:schemeClr val="dk1"/>
                </a:solidFill>
                <a:latin typeface="Calibri"/>
                <a:ea typeface="Calibri"/>
                <a:cs typeface="Calibri"/>
                <a:sym typeface="Calibri"/>
              </a:rPr>
            </a:br>
            <a:r>
              <a:rPr lang="en-US" sz="2400" dirty="0">
                <a:solidFill>
                  <a:schemeClr val="dk1"/>
                </a:solidFill>
                <a:latin typeface="Calibri"/>
                <a:ea typeface="Calibri"/>
                <a:cs typeface="Calibri"/>
                <a:sym typeface="Calibri"/>
              </a:rPr>
              <a:t>I'm trying get a job and further my education</a:t>
            </a:r>
            <a:endParaRPr dirty="0"/>
          </a:p>
          <a:p>
            <a:pPr marL="0" marR="0" lvl="0" indent="0" algn="l" rtl="0">
              <a:spcBef>
                <a:spcPts val="0"/>
              </a:spcBef>
              <a:spcAft>
                <a:spcPts val="0"/>
              </a:spcAft>
              <a:buNone/>
            </a:pPr>
            <a:br>
              <a:rPr lang="en-US" sz="2400" dirty="0">
                <a:solidFill>
                  <a:schemeClr val="dk1"/>
                </a:solidFill>
                <a:latin typeface="Calibri"/>
                <a:ea typeface="Calibri"/>
                <a:cs typeface="Calibri"/>
                <a:sym typeface="Calibri"/>
              </a:rPr>
            </a:br>
            <a:r>
              <a:rPr lang="en-US" sz="2400" dirty="0">
                <a:solidFill>
                  <a:schemeClr val="dk1"/>
                </a:solidFill>
                <a:latin typeface="Calibri"/>
                <a:ea typeface="Calibri"/>
                <a:cs typeface="Calibri"/>
                <a:sym typeface="Calibri"/>
              </a:rPr>
              <a:t>But afraid to do so</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br>
              <a:rPr lang="en-US" sz="2400" dirty="0">
                <a:solidFill>
                  <a:schemeClr val="dk1"/>
                </a:solidFill>
                <a:latin typeface="Calibri"/>
                <a:ea typeface="Calibri"/>
                <a:cs typeface="Calibri"/>
                <a:sym typeface="Calibri"/>
              </a:rPr>
            </a:br>
            <a:r>
              <a:rPr lang="en-US" sz="2400" dirty="0">
                <a:solidFill>
                  <a:schemeClr val="dk1"/>
                </a:solidFill>
                <a:latin typeface="Calibri"/>
                <a:ea typeface="Calibri"/>
                <a:cs typeface="Calibri"/>
                <a:sym typeface="Calibri"/>
              </a:rPr>
              <a:t>Because people keep saying that “I’m a lost cause”</a:t>
            </a:r>
            <a:br>
              <a:rPr lang="en-US" sz="2400" dirty="0">
                <a:solidFill>
                  <a:schemeClr val="dk1"/>
                </a:solidFill>
                <a:latin typeface="Calibri"/>
                <a:ea typeface="Calibri"/>
                <a:cs typeface="Calibri"/>
                <a:sym typeface="Calibri"/>
              </a:rPr>
            </a:b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Which make me feel ashamed and feel that whatever I’m doing to better myself is pointless</a:t>
            </a:r>
            <a:endParaRPr dirty="0"/>
          </a:p>
        </p:txBody>
      </p:sp>
      <p:sp>
        <p:nvSpPr>
          <p:cNvPr id="248" name="Google Shape;248;p24"/>
          <p:cNvSpPr txBox="1"/>
          <p:nvPr/>
        </p:nvSpPr>
        <p:spPr>
          <a:xfrm>
            <a:off x="3285506" y="1202349"/>
            <a:ext cx="8229000" cy="555900"/>
          </a:xfrm>
          <a:prstGeom prst="rect">
            <a:avLst/>
          </a:prstGeom>
          <a:solidFill>
            <a:srgbClr val="FEFFB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dirty="0">
                <a:solidFill>
                  <a:schemeClr val="dk1"/>
                </a:solidFill>
                <a:latin typeface="Calibri"/>
                <a:ea typeface="Calibri"/>
                <a:cs typeface="Calibri"/>
                <a:sym typeface="Calibri"/>
              </a:rPr>
              <a:t>A quote that captures the personality : It is what it is</a:t>
            </a:r>
            <a:endParaRPr dirty="0"/>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cxnSp>
        <p:nvCxnSpPr>
          <p:cNvPr id="249" name="Google Shape;249;p24"/>
          <p:cNvCxnSpPr/>
          <p:nvPr/>
        </p:nvCxnSpPr>
        <p:spPr>
          <a:xfrm>
            <a:off x="515375" y="4852754"/>
            <a:ext cx="2082300" cy="9300"/>
          </a:xfrm>
          <a:prstGeom prst="straightConnector1">
            <a:avLst/>
          </a:prstGeom>
          <a:noFill/>
          <a:ln w="9525" cap="flat" cmpd="sng">
            <a:solidFill>
              <a:schemeClr val="dk2"/>
            </a:solidFill>
            <a:prstDash val="solid"/>
            <a:round/>
            <a:headEnd type="triangle" w="med" len="med"/>
            <a:tailEnd type="triangle" w="med" len="med"/>
          </a:ln>
        </p:spPr>
      </p:cxnSp>
      <p:cxnSp>
        <p:nvCxnSpPr>
          <p:cNvPr id="250" name="Google Shape;250;p24"/>
          <p:cNvCxnSpPr/>
          <p:nvPr/>
        </p:nvCxnSpPr>
        <p:spPr>
          <a:xfrm>
            <a:off x="540775" y="5357654"/>
            <a:ext cx="2082300" cy="9300"/>
          </a:xfrm>
          <a:prstGeom prst="straightConnector1">
            <a:avLst/>
          </a:prstGeom>
          <a:noFill/>
          <a:ln w="9525" cap="flat" cmpd="sng">
            <a:solidFill>
              <a:schemeClr val="dk2"/>
            </a:solidFill>
            <a:prstDash val="solid"/>
            <a:round/>
            <a:headEnd type="triangle" w="med" len="med"/>
            <a:tailEnd type="triangle" w="med" len="med"/>
          </a:ln>
        </p:spPr>
      </p:cxnSp>
      <p:cxnSp>
        <p:nvCxnSpPr>
          <p:cNvPr id="251" name="Google Shape;251;p24"/>
          <p:cNvCxnSpPr/>
          <p:nvPr/>
        </p:nvCxnSpPr>
        <p:spPr>
          <a:xfrm>
            <a:off x="515375" y="5861330"/>
            <a:ext cx="2082300" cy="9300"/>
          </a:xfrm>
          <a:prstGeom prst="straightConnector1">
            <a:avLst/>
          </a:prstGeom>
          <a:noFill/>
          <a:ln w="9525" cap="flat" cmpd="sng">
            <a:solidFill>
              <a:schemeClr val="dk2"/>
            </a:solidFill>
            <a:prstDash val="solid"/>
            <a:round/>
            <a:headEnd type="triangle" w="med" len="med"/>
            <a:tailEnd type="triangle" w="med" len="med"/>
          </a:ln>
        </p:spPr>
      </p:cxnSp>
      <p:cxnSp>
        <p:nvCxnSpPr>
          <p:cNvPr id="252" name="Google Shape;252;p24"/>
          <p:cNvCxnSpPr/>
          <p:nvPr/>
        </p:nvCxnSpPr>
        <p:spPr>
          <a:xfrm>
            <a:off x="515375" y="6357762"/>
            <a:ext cx="2082300" cy="9300"/>
          </a:xfrm>
          <a:prstGeom prst="straightConnector1">
            <a:avLst/>
          </a:prstGeom>
          <a:noFill/>
          <a:ln w="9525" cap="flat" cmpd="sng">
            <a:solidFill>
              <a:schemeClr val="dk2"/>
            </a:solidFill>
            <a:prstDash val="solid"/>
            <a:round/>
            <a:headEnd type="triangle" w="med" len="med"/>
            <a:tailEnd type="triangle" w="med" len="med"/>
          </a:ln>
        </p:spPr>
      </p:cxnSp>
      <p:sp>
        <p:nvSpPr>
          <p:cNvPr id="254" name="Google Shape;254;p24"/>
          <p:cNvSpPr txBox="1"/>
          <p:nvPr/>
        </p:nvSpPr>
        <p:spPr>
          <a:xfrm>
            <a:off x="1095475" y="1052649"/>
            <a:ext cx="1863000" cy="855300"/>
          </a:xfrm>
          <a:prstGeom prst="rect">
            <a:avLst/>
          </a:prstGeom>
          <a:solidFill>
            <a:srgbClr val="FEFFB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dk1"/>
                </a:solidFill>
                <a:latin typeface="Calibri"/>
                <a:ea typeface="Calibri"/>
                <a:cs typeface="Calibri"/>
                <a:sym typeface="Calibri"/>
              </a:rPr>
              <a:t>Sketch</a:t>
            </a:r>
            <a:endParaRPr sz="1000">
              <a:solidFill>
                <a:schemeClr val="dk1"/>
              </a:solidFill>
              <a:latin typeface="Calibri"/>
              <a:ea typeface="Calibri"/>
              <a:cs typeface="Calibri"/>
              <a:sym typeface="Calibri"/>
            </a:endParaRPr>
          </a:p>
        </p:txBody>
      </p:sp>
      <p:sp>
        <p:nvSpPr>
          <p:cNvPr id="255" name="Google Shape;255;p24"/>
          <p:cNvSpPr txBox="1"/>
          <p:nvPr/>
        </p:nvSpPr>
        <p:spPr>
          <a:xfrm>
            <a:off x="265625" y="538025"/>
            <a:ext cx="764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From the interview</a:t>
            </a:r>
            <a:r>
              <a:rPr lang="en-US" u="sng">
                <a:solidFill>
                  <a:schemeClr val="dk1"/>
                </a:solidFill>
                <a:latin typeface="Calibri"/>
                <a:ea typeface="Calibri"/>
                <a:cs typeface="Calibri"/>
                <a:sym typeface="Calibri"/>
              </a:rPr>
              <a:t>s</a:t>
            </a:r>
            <a:r>
              <a:rPr lang="en-US">
                <a:solidFill>
                  <a:schemeClr val="dk1"/>
                </a:solidFill>
                <a:latin typeface="Calibri"/>
                <a:ea typeface="Calibri"/>
                <a:cs typeface="Calibri"/>
                <a:sym typeface="Calibri"/>
              </a:rPr>
              <a:t>, outline an abstract persona, with specific characteristics</a:t>
            </a:r>
            <a:endParaRPr/>
          </a:p>
        </p:txBody>
      </p:sp>
      <p:sp>
        <p:nvSpPr>
          <p:cNvPr id="2" name="Rectangle 1">
            <a:extLst>
              <a:ext uri="{FF2B5EF4-FFF2-40B4-BE49-F238E27FC236}">
                <a16:creationId xmlns:a16="http://schemas.microsoft.com/office/drawing/2014/main" id="{09F5AF32-C381-CE3C-2B33-2D4D23FF800E}"/>
              </a:ext>
            </a:extLst>
          </p:cNvPr>
          <p:cNvSpPr/>
          <p:nvPr/>
        </p:nvSpPr>
        <p:spPr>
          <a:xfrm>
            <a:off x="1557867" y="4809669"/>
            <a:ext cx="50801" cy="194734"/>
          </a:xfrm>
          <a:prstGeom prst="rect">
            <a:avLst/>
          </a:prstGeom>
          <a:solidFill>
            <a:schemeClr val="bg1">
              <a:lumMod val="6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a:endParaRPr>
          </a:p>
        </p:txBody>
      </p:sp>
      <p:sp>
        <p:nvSpPr>
          <p:cNvPr id="3" name="TextBox 2">
            <a:extLst>
              <a:ext uri="{FF2B5EF4-FFF2-40B4-BE49-F238E27FC236}">
                <a16:creationId xmlns:a16="http://schemas.microsoft.com/office/drawing/2014/main" id="{D1E08B7F-7A78-EC16-E962-3C01716CBD1B}"/>
              </a:ext>
            </a:extLst>
          </p:cNvPr>
          <p:cNvSpPr txBox="1"/>
          <p:nvPr/>
        </p:nvSpPr>
        <p:spPr>
          <a:xfrm>
            <a:off x="267909" y="4487937"/>
            <a:ext cx="994833"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Digital Novice</a:t>
            </a:r>
          </a:p>
        </p:txBody>
      </p:sp>
      <p:sp>
        <p:nvSpPr>
          <p:cNvPr id="4" name="TextBox 3">
            <a:extLst>
              <a:ext uri="{FF2B5EF4-FFF2-40B4-BE49-F238E27FC236}">
                <a16:creationId xmlns:a16="http://schemas.microsoft.com/office/drawing/2014/main" id="{28C3741B-0135-32FE-D01A-D61404979BDF}"/>
              </a:ext>
            </a:extLst>
          </p:cNvPr>
          <p:cNvSpPr txBox="1"/>
          <p:nvPr/>
        </p:nvSpPr>
        <p:spPr>
          <a:xfrm>
            <a:off x="2243666" y="4487937"/>
            <a:ext cx="804334"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Digital Native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5"/>
          <p:cNvSpPr/>
          <p:nvPr/>
        </p:nvSpPr>
        <p:spPr>
          <a:xfrm>
            <a:off x="5671335" y="0"/>
            <a:ext cx="811658" cy="2363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 name="Google Shape;262;p25"/>
          <p:cNvSpPr txBox="1">
            <a:spLocks noGrp="1"/>
          </p:cNvSpPr>
          <p:nvPr>
            <p:ph type="sldNum" idx="12"/>
          </p:nvPr>
        </p:nvSpPr>
        <p:spPr>
          <a:xfrm>
            <a:off x="9338569" y="631509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63" name="Google Shape;263;p25"/>
          <p:cNvSpPr txBox="1"/>
          <p:nvPr/>
        </p:nvSpPr>
        <p:spPr>
          <a:xfrm>
            <a:off x="188686" y="202293"/>
            <a:ext cx="977355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u="sng">
                <a:solidFill>
                  <a:schemeClr val="dk1"/>
                </a:solidFill>
                <a:latin typeface="Calibri"/>
                <a:ea typeface="Calibri"/>
                <a:cs typeface="Calibri"/>
                <a:sym typeface="Calibri"/>
              </a:rPr>
              <a:t>A1 - “Before” Journey Map</a:t>
            </a:r>
            <a:endParaRPr sz="1800" u="sng">
              <a:solidFill>
                <a:schemeClr val="dk1"/>
              </a:solidFill>
              <a:latin typeface="Calibri"/>
              <a:ea typeface="Calibri"/>
              <a:cs typeface="Calibri"/>
              <a:sym typeface="Calibri"/>
            </a:endParaRPr>
          </a:p>
        </p:txBody>
      </p:sp>
      <p:pic>
        <p:nvPicPr>
          <p:cNvPr id="264" name="Google Shape;264;p25" descr="Table&#10;&#10;Description automatically generated"/>
          <p:cNvPicPr preferRelativeResize="0"/>
          <p:nvPr/>
        </p:nvPicPr>
        <p:blipFill rotWithShape="1">
          <a:blip r:embed="rId3">
            <a:alphaModFix/>
          </a:blip>
          <a:srcRect t="14810" r="90088" b="3229"/>
          <a:stretch/>
        </p:blipFill>
        <p:spPr>
          <a:xfrm>
            <a:off x="352350" y="2112938"/>
            <a:ext cx="1051550" cy="4202174"/>
          </a:xfrm>
          <a:prstGeom prst="rect">
            <a:avLst/>
          </a:prstGeom>
          <a:noFill/>
          <a:ln>
            <a:noFill/>
          </a:ln>
        </p:spPr>
      </p:pic>
      <p:sp>
        <p:nvSpPr>
          <p:cNvPr id="265" name="Google Shape;265;p25"/>
          <p:cNvSpPr/>
          <p:nvPr/>
        </p:nvSpPr>
        <p:spPr>
          <a:xfrm>
            <a:off x="1688650" y="1967938"/>
            <a:ext cx="3060000" cy="1369800"/>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r>
              <a:rPr lang="en-US" sz="1100" b="1" dirty="0"/>
              <a:t>What is happening</a:t>
            </a:r>
          </a:p>
          <a:p>
            <a:pPr marL="0" lvl="0" indent="0" algn="l" rtl="0">
              <a:spcBef>
                <a:spcPts val="0"/>
              </a:spcBef>
              <a:spcAft>
                <a:spcPts val="0"/>
              </a:spcAft>
              <a:buNone/>
            </a:pPr>
            <a:endParaRPr lang="en-US" sz="1100" b="1" dirty="0"/>
          </a:p>
          <a:p>
            <a:pPr marL="0" lvl="0" indent="0" algn="l" rtl="0">
              <a:spcBef>
                <a:spcPts val="0"/>
              </a:spcBef>
              <a:spcAft>
                <a:spcPts val="0"/>
              </a:spcAft>
              <a:buNone/>
            </a:pPr>
            <a:r>
              <a:rPr lang="en-US" sz="1100" dirty="0"/>
              <a:t>Unsure of the future and is ashamed of being an ITE student. See himself as a failure</a:t>
            </a:r>
            <a:endParaRPr sz="1100" dirty="0"/>
          </a:p>
        </p:txBody>
      </p:sp>
      <p:sp>
        <p:nvSpPr>
          <p:cNvPr id="266" name="Google Shape;266;p25"/>
          <p:cNvSpPr/>
          <p:nvPr/>
        </p:nvSpPr>
        <p:spPr>
          <a:xfrm>
            <a:off x="1688650" y="1404538"/>
            <a:ext cx="3060000" cy="4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b="1"/>
              <a:t>Before</a:t>
            </a:r>
            <a:endParaRPr sz="1100" b="1"/>
          </a:p>
        </p:txBody>
      </p:sp>
      <p:sp>
        <p:nvSpPr>
          <p:cNvPr id="267" name="Google Shape;267;p25"/>
          <p:cNvSpPr/>
          <p:nvPr/>
        </p:nvSpPr>
        <p:spPr>
          <a:xfrm>
            <a:off x="1688650" y="3456613"/>
            <a:ext cx="3060000" cy="1369800"/>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r>
              <a:rPr lang="en-US" sz="1100" b="1" dirty="0"/>
              <a:t>What is happening</a:t>
            </a:r>
          </a:p>
          <a:p>
            <a:pPr marL="0" lvl="0" indent="0" algn="l" rtl="0">
              <a:spcBef>
                <a:spcPts val="0"/>
              </a:spcBef>
              <a:spcAft>
                <a:spcPts val="0"/>
              </a:spcAft>
              <a:buNone/>
            </a:pPr>
            <a:endParaRPr lang="en-US" sz="1100" b="1" dirty="0"/>
          </a:p>
          <a:p>
            <a:pPr marL="0" lvl="0" indent="0" algn="l" rtl="0">
              <a:spcBef>
                <a:spcPts val="0"/>
              </a:spcBef>
              <a:spcAft>
                <a:spcPts val="0"/>
              </a:spcAft>
              <a:buNone/>
            </a:pPr>
            <a:r>
              <a:rPr lang="en-US" sz="1100" dirty="0"/>
              <a:t>There is not real output to vent or say his piece. Maybe on an online forum but nothing official</a:t>
            </a:r>
            <a:endParaRPr sz="1100" dirty="0"/>
          </a:p>
        </p:txBody>
      </p:sp>
      <p:sp>
        <p:nvSpPr>
          <p:cNvPr id="268" name="Google Shape;268;p25"/>
          <p:cNvSpPr/>
          <p:nvPr/>
        </p:nvSpPr>
        <p:spPr>
          <a:xfrm>
            <a:off x="1688650" y="4945288"/>
            <a:ext cx="3060000" cy="1369800"/>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r>
              <a:rPr lang="en-US" sz="1100" b="1" dirty="0"/>
              <a:t>Pain points</a:t>
            </a:r>
          </a:p>
          <a:p>
            <a:pPr marL="0" lvl="0" indent="0" algn="l" rtl="0">
              <a:spcBef>
                <a:spcPts val="0"/>
              </a:spcBef>
              <a:spcAft>
                <a:spcPts val="0"/>
              </a:spcAft>
              <a:buNone/>
            </a:pPr>
            <a:endParaRPr lang="en-US" sz="1100" b="1" dirty="0"/>
          </a:p>
          <a:p>
            <a:pPr marL="0" lvl="0" indent="0" algn="l" rtl="0">
              <a:spcBef>
                <a:spcPts val="0"/>
              </a:spcBef>
              <a:spcAft>
                <a:spcPts val="0"/>
              </a:spcAft>
              <a:buNone/>
            </a:pPr>
            <a:r>
              <a:rPr lang="en-US" sz="1100" dirty="0"/>
              <a:t>Being an ITE student and being look down because of it. Family thinking that “he’s not smart enough”</a:t>
            </a:r>
            <a:endParaRPr sz="1100" dirty="0"/>
          </a:p>
        </p:txBody>
      </p:sp>
      <p:sp>
        <p:nvSpPr>
          <p:cNvPr id="269" name="Google Shape;269;p25"/>
          <p:cNvSpPr/>
          <p:nvPr/>
        </p:nvSpPr>
        <p:spPr>
          <a:xfrm>
            <a:off x="4865500" y="1967938"/>
            <a:ext cx="3060000" cy="1369800"/>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r>
              <a:rPr lang="en-US" sz="1100" b="1" dirty="0"/>
              <a:t>What is happening</a:t>
            </a:r>
          </a:p>
          <a:p>
            <a:pPr marL="0" lvl="0" indent="0" algn="l" rtl="0">
              <a:spcBef>
                <a:spcPts val="0"/>
              </a:spcBef>
              <a:spcAft>
                <a:spcPts val="0"/>
              </a:spcAft>
              <a:buNone/>
            </a:pPr>
            <a:endParaRPr lang="en-US" sz="1100" b="1" dirty="0"/>
          </a:p>
          <a:p>
            <a:pPr marL="0" lvl="0" indent="0" algn="l" rtl="0">
              <a:spcBef>
                <a:spcPts val="0"/>
              </a:spcBef>
              <a:spcAft>
                <a:spcPts val="0"/>
              </a:spcAft>
              <a:buNone/>
            </a:pPr>
            <a:r>
              <a:rPr lang="en-US" sz="1100" dirty="0"/>
              <a:t>Felt hopeless still. That nothing can be done for his education career</a:t>
            </a:r>
            <a:endParaRPr sz="1100" dirty="0"/>
          </a:p>
        </p:txBody>
      </p:sp>
      <p:sp>
        <p:nvSpPr>
          <p:cNvPr id="270" name="Google Shape;270;p25"/>
          <p:cNvSpPr/>
          <p:nvPr/>
        </p:nvSpPr>
        <p:spPr>
          <a:xfrm>
            <a:off x="4865500" y="1404538"/>
            <a:ext cx="3060000" cy="4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b="1"/>
              <a:t>During</a:t>
            </a:r>
            <a:endParaRPr sz="1100" b="1"/>
          </a:p>
        </p:txBody>
      </p:sp>
      <p:sp>
        <p:nvSpPr>
          <p:cNvPr id="271" name="Google Shape;271;p25"/>
          <p:cNvSpPr/>
          <p:nvPr/>
        </p:nvSpPr>
        <p:spPr>
          <a:xfrm>
            <a:off x="4865500" y="3456779"/>
            <a:ext cx="3060000" cy="1369800"/>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r>
              <a:rPr lang="en-US" sz="1100" b="1" dirty="0"/>
              <a:t>What is happening</a:t>
            </a:r>
          </a:p>
          <a:p>
            <a:pPr marL="0" lvl="0" indent="0" algn="l" rtl="0">
              <a:spcBef>
                <a:spcPts val="0"/>
              </a:spcBef>
              <a:spcAft>
                <a:spcPts val="0"/>
              </a:spcAft>
              <a:buNone/>
            </a:pPr>
            <a:endParaRPr lang="en-US" sz="1100" b="1" dirty="0"/>
          </a:p>
          <a:p>
            <a:pPr marL="0" lvl="0" indent="0" algn="l" rtl="0">
              <a:spcBef>
                <a:spcPts val="0"/>
              </a:spcBef>
              <a:spcAft>
                <a:spcPts val="0"/>
              </a:spcAft>
              <a:buNone/>
            </a:pPr>
            <a:r>
              <a:rPr lang="en-US" sz="1100" dirty="0"/>
              <a:t>Felt a bit scared to open up about his issue. However, as conversation when on, start to become more open</a:t>
            </a:r>
          </a:p>
        </p:txBody>
      </p:sp>
      <p:sp>
        <p:nvSpPr>
          <p:cNvPr id="272" name="Google Shape;272;p25"/>
          <p:cNvSpPr/>
          <p:nvPr/>
        </p:nvSpPr>
        <p:spPr>
          <a:xfrm>
            <a:off x="4865500" y="4945288"/>
            <a:ext cx="3060000" cy="1369800"/>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r>
              <a:rPr lang="en-US" sz="1100" b="1" dirty="0"/>
              <a:t>Pain points</a:t>
            </a:r>
          </a:p>
          <a:p>
            <a:pPr marL="0" lvl="0" indent="0" algn="l" rtl="0">
              <a:spcBef>
                <a:spcPts val="0"/>
              </a:spcBef>
              <a:spcAft>
                <a:spcPts val="0"/>
              </a:spcAft>
              <a:buNone/>
            </a:pPr>
            <a:endParaRPr lang="en-US" sz="1100" b="1" dirty="0"/>
          </a:p>
          <a:p>
            <a:pPr marL="0" lvl="0" indent="0" algn="l" rtl="0">
              <a:spcBef>
                <a:spcPts val="0"/>
              </a:spcBef>
              <a:spcAft>
                <a:spcPts val="0"/>
              </a:spcAft>
              <a:buNone/>
            </a:pPr>
            <a:r>
              <a:rPr lang="en-US" sz="1100" dirty="0"/>
              <a:t>Felt shame for not being good enough. Embarrass to be an ITE student as he felt that his education “is dead”</a:t>
            </a:r>
            <a:endParaRPr sz="1100" dirty="0"/>
          </a:p>
        </p:txBody>
      </p:sp>
      <p:sp>
        <p:nvSpPr>
          <p:cNvPr id="273" name="Google Shape;273;p25"/>
          <p:cNvSpPr/>
          <p:nvPr/>
        </p:nvSpPr>
        <p:spPr>
          <a:xfrm>
            <a:off x="8042350" y="1967938"/>
            <a:ext cx="3060000" cy="1369800"/>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r>
              <a:rPr lang="en-US" sz="1100" b="1" dirty="0"/>
              <a:t>What is happening</a:t>
            </a:r>
          </a:p>
          <a:p>
            <a:pPr marL="0" lvl="0" indent="0" algn="l" rtl="0">
              <a:spcBef>
                <a:spcPts val="0"/>
              </a:spcBef>
              <a:spcAft>
                <a:spcPts val="0"/>
              </a:spcAft>
              <a:buNone/>
            </a:pPr>
            <a:endParaRPr lang="en-US" sz="1100" b="1" dirty="0"/>
          </a:p>
          <a:p>
            <a:pPr marL="0" lvl="0" indent="0" algn="l" rtl="0">
              <a:spcBef>
                <a:spcPts val="0"/>
              </a:spcBef>
              <a:spcAft>
                <a:spcPts val="0"/>
              </a:spcAft>
              <a:buNone/>
            </a:pPr>
            <a:r>
              <a:rPr lang="en-US" sz="1100" dirty="0"/>
              <a:t>Feel more confident in himself. Still unsure of the future but now just a bit more hopeful</a:t>
            </a:r>
            <a:endParaRPr sz="1100" dirty="0"/>
          </a:p>
        </p:txBody>
      </p:sp>
      <p:sp>
        <p:nvSpPr>
          <p:cNvPr id="274" name="Google Shape;274;p25"/>
          <p:cNvSpPr/>
          <p:nvPr/>
        </p:nvSpPr>
        <p:spPr>
          <a:xfrm>
            <a:off x="8042350" y="1404538"/>
            <a:ext cx="3060000" cy="444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b="1"/>
              <a:t>After</a:t>
            </a:r>
            <a:endParaRPr sz="1100" b="1"/>
          </a:p>
        </p:txBody>
      </p:sp>
      <p:sp>
        <p:nvSpPr>
          <p:cNvPr id="275" name="Google Shape;275;p25"/>
          <p:cNvSpPr/>
          <p:nvPr/>
        </p:nvSpPr>
        <p:spPr>
          <a:xfrm>
            <a:off x="8042350" y="3440144"/>
            <a:ext cx="3060000" cy="1369800"/>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r>
              <a:rPr lang="en-US" sz="1100" b="1" dirty="0"/>
              <a:t>What is happening</a:t>
            </a:r>
          </a:p>
          <a:p>
            <a:pPr marL="0" lvl="0" indent="0" algn="l" rtl="0">
              <a:spcBef>
                <a:spcPts val="0"/>
              </a:spcBef>
              <a:spcAft>
                <a:spcPts val="0"/>
              </a:spcAft>
              <a:buNone/>
            </a:pPr>
            <a:endParaRPr lang="en-US" sz="1100" b="1" dirty="0"/>
          </a:p>
          <a:p>
            <a:pPr marL="0" lvl="0" indent="0" algn="l" rtl="0">
              <a:spcBef>
                <a:spcPts val="0"/>
              </a:spcBef>
              <a:spcAft>
                <a:spcPts val="0"/>
              </a:spcAft>
              <a:buNone/>
            </a:pPr>
            <a:r>
              <a:rPr lang="en-US" sz="1100" dirty="0"/>
              <a:t>Felt a sense of relief as he was able to finally open up about his feeling</a:t>
            </a:r>
            <a:endParaRPr sz="1100" dirty="0"/>
          </a:p>
        </p:txBody>
      </p:sp>
      <p:sp>
        <p:nvSpPr>
          <p:cNvPr id="276" name="Google Shape;276;p25"/>
          <p:cNvSpPr/>
          <p:nvPr/>
        </p:nvSpPr>
        <p:spPr>
          <a:xfrm>
            <a:off x="8042350" y="4945288"/>
            <a:ext cx="3060000" cy="1369800"/>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r>
              <a:rPr lang="en-US" sz="1100" b="1" dirty="0"/>
              <a:t>Pain points</a:t>
            </a:r>
          </a:p>
          <a:p>
            <a:pPr marL="0" lvl="0" indent="0" algn="l" rtl="0">
              <a:spcBef>
                <a:spcPts val="0"/>
              </a:spcBef>
              <a:spcAft>
                <a:spcPts val="0"/>
              </a:spcAft>
              <a:buNone/>
            </a:pPr>
            <a:endParaRPr lang="en-US" sz="1100" b="1" dirty="0"/>
          </a:p>
          <a:p>
            <a:pPr marL="0" lvl="0" indent="0" algn="l" rtl="0">
              <a:spcBef>
                <a:spcPts val="0"/>
              </a:spcBef>
              <a:spcAft>
                <a:spcPts val="0"/>
              </a:spcAft>
              <a:buNone/>
            </a:pPr>
            <a:r>
              <a:rPr lang="en-US" sz="1100" dirty="0"/>
              <a:t>While still painful, is now more confident and happier with himself and his ability</a:t>
            </a:r>
            <a:endParaRPr sz="1100" dirty="0"/>
          </a:p>
        </p:txBody>
      </p:sp>
      <p:sp>
        <p:nvSpPr>
          <p:cNvPr id="277" name="Google Shape;277;p25"/>
          <p:cNvSpPr txBox="1"/>
          <p:nvPr/>
        </p:nvSpPr>
        <p:spPr>
          <a:xfrm>
            <a:off x="265625" y="538025"/>
            <a:ext cx="9624571" cy="400079"/>
          </a:xfrm>
          <a:prstGeom prst="rect">
            <a:avLst/>
          </a:prstGeom>
          <a:noFill/>
          <a:ln>
            <a:noFill/>
          </a:ln>
        </p:spPr>
        <p:txBody>
          <a:bodyPr spcFirstLastPara="1" wrap="square" lIns="91425" tIns="91425" rIns="91425" bIns="91425" anchor="t" anchorCtr="0">
            <a:spAutoFit/>
          </a:bodyPr>
          <a:lstStyle/>
          <a:p>
            <a:r>
              <a:rPr lang="en-US">
                <a:solidFill>
                  <a:schemeClr val="dk1"/>
                </a:solidFill>
                <a:latin typeface="Calibri"/>
                <a:ea typeface="Calibri"/>
                <a:cs typeface="Calibri"/>
                <a:sym typeface="Calibri"/>
              </a:rPr>
              <a:t>Describe the journey of the persona before your “intervention”</a:t>
            </a:r>
            <a:r>
              <a:rPr lang="en-US">
                <a:solidFill>
                  <a:schemeClr val="dk1"/>
                </a:solidFill>
                <a:ea typeface="Calibri"/>
                <a:sym typeface="Calibri"/>
              </a:rPr>
              <a:t>. Feel free to add columns (touchpoints) rows (other actors)</a:t>
            </a:r>
            <a:endParaRPr lang="en-US">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6"/>
          <p:cNvSpPr/>
          <p:nvPr/>
        </p:nvSpPr>
        <p:spPr>
          <a:xfrm>
            <a:off x="5671335" y="0"/>
            <a:ext cx="811658" cy="2363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4" name="Google Shape;284;p26"/>
          <p:cNvSpPr txBox="1">
            <a:spLocks noGrp="1"/>
          </p:cNvSpPr>
          <p:nvPr>
            <p:ph type="sldNum" idx="12"/>
          </p:nvPr>
        </p:nvSpPr>
        <p:spPr>
          <a:xfrm>
            <a:off x="9338569" y="631509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85" name="Google Shape;285;p26"/>
          <p:cNvSpPr txBox="1"/>
          <p:nvPr/>
        </p:nvSpPr>
        <p:spPr>
          <a:xfrm>
            <a:off x="115569" y="134260"/>
            <a:ext cx="10007166" cy="933432"/>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C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286" name="Google Shape;286;p26"/>
          <p:cNvSpPr txBox="1"/>
          <p:nvPr/>
        </p:nvSpPr>
        <p:spPr>
          <a:xfrm>
            <a:off x="319250" y="1264014"/>
            <a:ext cx="113262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How might we create a </a:t>
            </a:r>
            <a:r>
              <a:rPr lang="en-US" sz="1800" dirty="0">
                <a:solidFill>
                  <a:schemeClr val="dk1"/>
                </a:solidFill>
                <a:highlight>
                  <a:srgbClr val="FEFFBF"/>
                </a:highlight>
                <a:latin typeface="Calibri"/>
                <a:ea typeface="Calibri"/>
                <a:cs typeface="Calibri"/>
                <a:sym typeface="Calibri"/>
              </a:rPr>
              <a:t>public campaign</a:t>
            </a:r>
            <a:endParaRPr sz="1800" dirty="0">
              <a:solidFill>
                <a:schemeClr val="dk1"/>
              </a:solidFill>
              <a:highlight>
                <a:srgbClr val="FEFFBF"/>
              </a:highlight>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for </a:t>
            </a:r>
            <a:r>
              <a:rPr lang="en-US" sz="1800" dirty="0">
                <a:solidFill>
                  <a:schemeClr val="dk1"/>
                </a:solidFill>
                <a:highlight>
                  <a:srgbClr val="FEFFBF"/>
                </a:highlight>
                <a:latin typeface="Calibri"/>
                <a:ea typeface="Calibri"/>
                <a:cs typeface="Calibri"/>
                <a:sym typeface="Calibri"/>
              </a:rPr>
              <a:t>ITE</a:t>
            </a:r>
            <a:r>
              <a:rPr lang="en-US" sz="1800" dirty="0">
                <a:solidFill>
                  <a:schemeClr val="dk1"/>
                </a:solidFill>
                <a:latin typeface="Calibri"/>
                <a:ea typeface="Calibri"/>
                <a:cs typeface="Calibri"/>
                <a:sym typeface="Calibri"/>
              </a:rPr>
              <a:t> students</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 order to </a:t>
            </a:r>
            <a:r>
              <a:rPr lang="en-US" sz="1800" dirty="0">
                <a:solidFill>
                  <a:schemeClr val="dk1"/>
                </a:solidFill>
                <a:highlight>
                  <a:srgbClr val="FEFFBF"/>
                </a:highlight>
                <a:latin typeface="Calibri"/>
                <a:ea typeface="Calibri"/>
                <a:cs typeface="Calibri"/>
                <a:sym typeface="Calibri"/>
              </a:rPr>
              <a:t>improve their reputation with the general public</a:t>
            </a:r>
            <a:endParaRPr sz="1800" dirty="0">
              <a:solidFill>
                <a:schemeClr val="dk1"/>
              </a:solidFill>
              <a:highlight>
                <a:srgbClr val="FEFFBF"/>
              </a:highlight>
              <a:latin typeface="Calibri"/>
              <a:ea typeface="Calibri"/>
              <a:cs typeface="Calibri"/>
              <a:sym typeface="Calibri"/>
            </a:endParaRPr>
          </a:p>
        </p:txBody>
      </p:sp>
      <p:sp>
        <p:nvSpPr>
          <p:cNvPr id="287" name="Google Shape;287;p26"/>
          <p:cNvSpPr txBox="1"/>
          <p:nvPr/>
        </p:nvSpPr>
        <p:spPr>
          <a:xfrm>
            <a:off x="188686" y="202293"/>
            <a:ext cx="977355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u="sng">
                <a:solidFill>
                  <a:schemeClr val="dk1"/>
                </a:solidFill>
                <a:latin typeface="Calibri"/>
                <a:ea typeface="Calibri"/>
                <a:cs typeface="Calibri"/>
                <a:sym typeface="Calibri"/>
              </a:rPr>
              <a:t>A1 - How Might We</a:t>
            </a:r>
            <a:endParaRPr sz="1800" u="sng">
              <a:solidFill>
                <a:schemeClr val="dk1"/>
              </a:solidFill>
              <a:latin typeface="Calibri"/>
              <a:ea typeface="Calibri"/>
              <a:cs typeface="Calibri"/>
              <a:sym typeface="Calibri"/>
            </a:endParaRPr>
          </a:p>
        </p:txBody>
      </p:sp>
      <p:sp>
        <p:nvSpPr>
          <p:cNvPr id="288" name="Google Shape;288;p26"/>
          <p:cNvSpPr txBox="1"/>
          <p:nvPr/>
        </p:nvSpPr>
        <p:spPr>
          <a:xfrm>
            <a:off x="319250" y="2477964"/>
            <a:ext cx="113262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How might we create an event </a:t>
            </a:r>
            <a:endParaRPr sz="1800" dirty="0">
              <a:solidFill>
                <a:schemeClr val="dk1"/>
              </a:solidFill>
              <a:highlight>
                <a:srgbClr val="FEFFBF"/>
              </a:highlight>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for </a:t>
            </a:r>
            <a:r>
              <a:rPr lang="en-US" sz="1800" dirty="0">
                <a:solidFill>
                  <a:schemeClr val="dk1"/>
                </a:solidFill>
                <a:highlight>
                  <a:srgbClr val="FEFFBF"/>
                </a:highlight>
                <a:latin typeface="Calibri"/>
                <a:ea typeface="Calibri"/>
                <a:cs typeface="Calibri"/>
                <a:sym typeface="Calibri"/>
              </a:rPr>
              <a:t>ITE students</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 order to </a:t>
            </a:r>
            <a:r>
              <a:rPr lang="en-US" sz="1800" dirty="0">
                <a:solidFill>
                  <a:schemeClr val="dk1"/>
                </a:solidFill>
                <a:highlight>
                  <a:srgbClr val="FEFFBF"/>
                </a:highlight>
                <a:latin typeface="Calibri"/>
                <a:ea typeface="Calibri"/>
                <a:cs typeface="Calibri"/>
                <a:sym typeface="Calibri"/>
              </a:rPr>
              <a:t>showcase they skill and ability to show that they are skilled and deserve to be look down</a:t>
            </a:r>
            <a:endParaRPr sz="1800" dirty="0">
              <a:solidFill>
                <a:schemeClr val="dk1"/>
              </a:solidFill>
              <a:highlight>
                <a:srgbClr val="FEFFBF"/>
              </a:highlight>
              <a:latin typeface="Calibri"/>
              <a:ea typeface="Calibri"/>
              <a:cs typeface="Calibri"/>
              <a:sym typeface="Calibri"/>
            </a:endParaRPr>
          </a:p>
        </p:txBody>
      </p:sp>
      <p:sp>
        <p:nvSpPr>
          <p:cNvPr id="289" name="Google Shape;289;p26"/>
          <p:cNvSpPr txBox="1"/>
          <p:nvPr/>
        </p:nvSpPr>
        <p:spPr>
          <a:xfrm>
            <a:off x="319250" y="3731089"/>
            <a:ext cx="113262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How might we offer an outlet </a:t>
            </a:r>
            <a:endParaRPr sz="1800" dirty="0">
              <a:solidFill>
                <a:schemeClr val="dk1"/>
              </a:solidFill>
              <a:highlight>
                <a:srgbClr val="FEFFBF"/>
              </a:highlight>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for ITE students </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 order to </a:t>
            </a:r>
            <a:r>
              <a:rPr lang="en-US" sz="1800" dirty="0">
                <a:solidFill>
                  <a:schemeClr val="dk1"/>
                </a:solidFill>
                <a:highlight>
                  <a:srgbClr val="FEFFBF"/>
                </a:highlight>
                <a:latin typeface="Calibri"/>
                <a:ea typeface="Calibri"/>
                <a:cs typeface="Calibri"/>
                <a:sym typeface="Calibri"/>
              </a:rPr>
              <a:t>help them be more confident with themselves. That its not the end for them</a:t>
            </a:r>
            <a:endParaRPr sz="1800" dirty="0">
              <a:solidFill>
                <a:schemeClr val="dk1"/>
              </a:solidFill>
              <a:highlight>
                <a:srgbClr val="FEFFBF"/>
              </a:highlight>
              <a:latin typeface="Calibri"/>
              <a:ea typeface="Calibri"/>
              <a:cs typeface="Calibri"/>
              <a:sym typeface="Calibri"/>
            </a:endParaRPr>
          </a:p>
        </p:txBody>
      </p:sp>
      <p:sp>
        <p:nvSpPr>
          <p:cNvPr id="290" name="Google Shape;290;p26"/>
          <p:cNvSpPr txBox="1"/>
          <p:nvPr/>
        </p:nvSpPr>
        <p:spPr>
          <a:xfrm>
            <a:off x="319250" y="5023089"/>
            <a:ext cx="113262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How might we offer </a:t>
            </a:r>
            <a:r>
              <a:rPr lang="en-US" sz="1800" dirty="0">
                <a:solidFill>
                  <a:schemeClr val="dk1"/>
                </a:solidFill>
                <a:highlight>
                  <a:srgbClr val="FEFFBF"/>
                </a:highlight>
                <a:latin typeface="Calibri"/>
                <a:ea typeface="Calibri"/>
                <a:cs typeface="Calibri"/>
                <a:sym typeface="Calibri"/>
              </a:rPr>
              <a:t>platform</a:t>
            </a:r>
            <a:endParaRPr sz="1800" dirty="0">
              <a:solidFill>
                <a:schemeClr val="dk1"/>
              </a:solidFill>
              <a:highlight>
                <a:srgbClr val="FEFFBF"/>
              </a:highlight>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for </a:t>
            </a:r>
            <a:r>
              <a:rPr lang="en-US" sz="1800" dirty="0">
                <a:solidFill>
                  <a:schemeClr val="dk1"/>
                </a:solidFill>
                <a:highlight>
                  <a:srgbClr val="FEFFBF"/>
                </a:highlight>
                <a:latin typeface="Calibri"/>
                <a:ea typeface="Calibri"/>
                <a:cs typeface="Calibri"/>
                <a:sym typeface="Calibri"/>
              </a:rPr>
              <a:t>ITE students</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 order to </a:t>
            </a:r>
            <a:r>
              <a:rPr lang="en-US" sz="1800" dirty="0">
                <a:solidFill>
                  <a:schemeClr val="dk1"/>
                </a:solidFill>
                <a:highlight>
                  <a:srgbClr val="FEFFBF"/>
                </a:highlight>
                <a:latin typeface="Calibri"/>
                <a:ea typeface="Calibri"/>
                <a:cs typeface="Calibri"/>
                <a:sym typeface="Calibri"/>
              </a:rPr>
              <a:t>for them to showcase their skills and be able to help and contribute to the community to better improve their image</a:t>
            </a:r>
            <a:endParaRPr sz="1800" dirty="0">
              <a:solidFill>
                <a:schemeClr val="dk1"/>
              </a:solidFill>
              <a:highlight>
                <a:srgbClr val="FEFFBF"/>
              </a:highlight>
              <a:latin typeface="Calibri"/>
              <a:ea typeface="Calibri"/>
              <a:cs typeface="Calibri"/>
              <a:sym typeface="Calibri"/>
            </a:endParaRPr>
          </a:p>
        </p:txBody>
      </p:sp>
      <p:sp>
        <p:nvSpPr>
          <p:cNvPr id="291" name="Google Shape;291;p26"/>
          <p:cNvSpPr txBox="1"/>
          <p:nvPr/>
        </p:nvSpPr>
        <p:spPr>
          <a:xfrm>
            <a:off x="265625" y="538025"/>
            <a:ext cx="764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Imagine different directions to address the pain point(s) and improve the situation(s)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p:nvPr/>
        </p:nvSpPr>
        <p:spPr>
          <a:xfrm>
            <a:off x="5671335" y="0"/>
            <a:ext cx="811658" cy="2363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 name="Google Shape;114;p16"/>
          <p:cNvSpPr txBox="1">
            <a:spLocks noGrp="1"/>
          </p:cNvSpPr>
          <p:nvPr>
            <p:ph type="sldNum" idx="12"/>
          </p:nvPr>
        </p:nvSpPr>
        <p:spPr>
          <a:xfrm>
            <a:off x="9338569" y="6315099"/>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15" name="Google Shape;115;p16"/>
          <p:cNvSpPr txBox="1"/>
          <p:nvPr/>
        </p:nvSpPr>
        <p:spPr>
          <a:xfrm>
            <a:off x="7075329" y="4315196"/>
            <a:ext cx="3808619" cy="16003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i="0" u="sng" strike="noStrike" cap="none">
                <a:solidFill>
                  <a:schemeClr val="dk1"/>
                </a:solidFill>
                <a:latin typeface="Calibri"/>
                <a:ea typeface="Calibri"/>
                <a:cs typeface="Calibri"/>
                <a:sym typeface="Calibri"/>
              </a:rPr>
              <a:t>Criteria for A2 (50 pts)</a:t>
            </a:r>
            <a:endParaRPr/>
          </a:p>
          <a:p>
            <a:pPr marL="457200" marR="0" lvl="0" indent="-317500" algn="l" rtl="0">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10pts: </a:t>
            </a:r>
            <a:r>
              <a:rPr lang="en-US" sz="1400">
                <a:solidFill>
                  <a:schemeClr val="dk1"/>
                </a:solidFill>
                <a:latin typeface="Calibri"/>
                <a:ea typeface="Calibri"/>
                <a:cs typeface="Calibri"/>
                <a:sym typeface="Calibri"/>
              </a:rPr>
              <a:t>Creativity, originality</a:t>
            </a:r>
            <a:endParaRPr/>
          </a:p>
          <a:p>
            <a:pPr marL="457200" marR="0" lvl="0" indent="-317500" algn="l" rtl="0">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10pts: </a:t>
            </a:r>
            <a:r>
              <a:rPr lang="en-US" sz="1400">
                <a:solidFill>
                  <a:schemeClr val="dk1"/>
                </a:solidFill>
                <a:latin typeface="Calibri"/>
                <a:ea typeface="Calibri"/>
                <a:cs typeface="Calibri"/>
                <a:sym typeface="Calibri"/>
              </a:rPr>
              <a:t>Impact </a:t>
            </a:r>
            <a:r>
              <a:rPr lang="en-US">
                <a:solidFill>
                  <a:schemeClr val="dk1"/>
                </a:solidFill>
                <a:latin typeface="Calibri"/>
                <a:ea typeface="Calibri"/>
                <a:cs typeface="Calibri"/>
                <a:sym typeface="Calibri"/>
              </a:rPr>
              <a:t>p</a:t>
            </a:r>
            <a:r>
              <a:rPr lang="en-US" sz="1400">
                <a:solidFill>
                  <a:schemeClr val="dk1"/>
                </a:solidFill>
                <a:latin typeface="Calibri"/>
                <a:ea typeface="Calibri"/>
                <a:cs typeface="Calibri"/>
                <a:sym typeface="Calibri"/>
              </a:rPr>
              <a:t>otential / Value generated</a:t>
            </a:r>
            <a:endParaRPr sz="1400">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10pts: Criticality &amp; Justification</a:t>
            </a:r>
            <a:endParaRPr>
              <a:solidFill>
                <a:schemeClr val="dk1"/>
              </a:solidFill>
              <a:latin typeface="Calibri"/>
              <a:ea typeface="Calibri"/>
              <a:cs typeface="Calibri"/>
              <a:sym typeface="Calibri"/>
            </a:endParaRPr>
          </a:p>
          <a:p>
            <a:pPr marL="457200" marR="0" lvl="0" indent="-317500" algn="l" rtl="0">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10pts: </a:t>
            </a:r>
            <a:r>
              <a:rPr lang="en-US" sz="1400">
                <a:solidFill>
                  <a:schemeClr val="dk1"/>
                </a:solidFill>
                <a:latin typeface="Calibri"/>
                <a:ea typeface="Calibri"/>
                <a:cs typeface="Calibri"/>
                <a:sym typeface="Calibri"/>
              </a:rPr>
              <a:t>Presentation</a:t>
            </a:r>
            <a:endParaRPr sz="1400">
              <a:solidFill>
                <a:schemeClr val="dk1"/>
              </a:solidFill>
              <a:latin typeface="Calibri"/>
              <a:ea typeface="Calibri"/>
              <a:cs typeface="Calibri"/>
              <a:sym typeface="Calibri"/>
            </a:endParaRPr>
          </a:p>
          <a:p>
            <a:pPr marL="457200" marR="0" lvl="0" indent="-317500" algn="l" rtl="0">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10pts: Self &amp; Peer Evaluation</a:t>
            </a:r>
            <a:endParaRPr>
              <a:solidFill>
                <a:schemeClr val="dk1"/>
              </a:solidFill>
              <a:latin typeface="Calibri"/>
              <a:ea typeface="Calibri"/>
              <a:cs typeface="Calibri"/>
              <a:sym typeface="Calibri"/>
            </a:endParaRPr>
          </a:p>
          <a:p>
            <a:pPr marL="0" marR="0" lvl="0" indent="0" algn="l" rtl="0">
              <a:spcBef>
                <a:spcPts val="0"/>
              </a:spcBef>
              <a:spcAft>
                <a:spcPts val="0"/>
              </a:spcAft>
              <a:buNone/>
            </a:pPr>
            <a:endParaRPr/>
          </a:p>
        </p:txBody>
      </p:sp>
      <p:sp>
        <p:nvSpPr>
          <p:cNvPr id="116" name="Google Shape;116;p16"/>
          <p:cNvSpPr txBox="1"/>
          <p:nvPr/>
        </p:nvSpPr>
        <p:spPr>
          <a:xfrm>
            <a:off x="7226309" y="1423113"/>
            <a:ext cx="2485307" cy="1600800"/>
          </a:xfrm>
          <a:prstGeom prst="rect">
            <a:avLst/>
          </a:prstGeom>
          <a:noFill/>
          <a:ln>
            <a:noFill/>
          </a:ln>
        </p:spPr>
        <p:txBody>
          <a:bodyPr spcFirstLastPara="1" wrap="square" lIns="91425" tIns="45700" rIns="91425" bIns="45700" anchor="t" anchorCtr="0">
            <a:spAutoFit/>
          </a:bodyPr>
          <a:lstStyle/>
          <a:p>
            <a:r>
              <a:rPr lang="en-US" sz="1400" b="1" u="sng" dirty="0">
                <a:solidFill>
                  <a:schemeClr val="dk1"/>
                </a:solidFill>
                <a:latin typeface="Calibri"/>
                <a:ea typeface="Calibri"/>
                <a:cs typeface="Calibri"/>
                <a:sym typeface="Calibri"/>
              </a:rPr>
              <a:t>Criteria for A1</a:t>
            </a:r>
            <a:r>
              <a:rPr lang="en-US" b="1" u="sng" dirty="0">
                <a:solidFill>
                  <a:schemeClr val="dk1"/>
                </a:solidFill>
                <a:latin typeface="Calibri"/>
                <a:ea typeface="Calibri"/>
                <a:cs typeface="Calibri"/>
                <a:sym typeface="Calibri"/>
              </a:rPr>
              <a:t> (50 pts)</a:t>
            </a:r>
            <a:endParaRPr dirty="0">
              <a:solidFill>
                <a:schemeClr val="dk1"/>
              </a:solidFill>
            </a:endParaRPr>
          </a:p>
          <a:p>
            <a:pPr marL="457200" lvl="0" indent="-317500" algn="l" rtl="0">
              <a:spcBef>
                <a:spcPts val="0"/>
              </a:spcBef>
              <a:spcAft>
                <a:spcPts val="0"/>
              </a:spcAft>
              <a:buClr>
                <a:schemeClr val="dk1"/>
              </a:buClr>
              <a:buSzPts val="1400"/>
              <a:buFont typeface="Calibri"/>
              <a:buChar char="●"/>
            </a:pPr>
            <a:r>
              <a:rPr lang="en-US" dirty="0">
                <a:solidFill>
                  <a:schemeClr val="dk1"/>
                </a:solidFill>
                <a:latin typeface="Calibri"/>
                <a:ea typeface="Calibri"/>
                <a:cs typeface="Calibri"/>
                <a:sym typeface="Calibri"/>
              </a:rPr>
              <a:t>Methodology </a:t>
            </a:r>
            <a:endParaRPr dirty="0">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US" dirty="0">
                <a:solidFill>
                  <a:schemeClr val="dk1"/>
                </a:solidFill>
                <a:latin typeface="Calibri"/>
                <a:ea typeface="Calibri"/>
                <a:cs typeface="Calibri"/>
                <a:sym typeface="Calibri"/>
              </a:rPr>
              <a:t>Empathy</a:t>
            </a:r>
            <a:endParaRPr dirty="0">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US" dirty="0">
                <a:solidFill>
                  <a:schemeClr val="dk1"/>
                </a:solidFill>
                <a:latin typeface="Calibri"/>
                <a:ea typeface="Calibri"/>
                <a:cs typeface="Calibri"/>
                <a:sym typeface="Calibri"/>
              </a:rPr>
              <a:t>Questions</a:t>
            </a:r>
            <a:endParaRPr dirty="0">
              <a:solidFill>
                <a:schemeClr val="dk1"/>
              </a:solidFill>
              <a:latin typeface="Calibri"/>
              <a:ea typeface="Calibri"/>
              <a:cs typeface="Calibri"/>
              <a:sym typeface="Calibri"/>
            </a:endParaRPr>
          </a:p>
          <a:p>
            <a:pPr marL="457200" marR="0" lvl="0" indent="-317500" algn="l" rtl="0">
              <a:spcBef>
                <a:spcPts val="0"/>
              </a:spcBef>
              <a:spcAft>
                <a:spcPts val="0"/>
              </a:spcAft>
              <a:buClr>
                <a:schemeClr val="dk1"/>
              </a:buClr>
              <a:buSzPts val="1400"/>
              <a:buFont typeface="Calibri"/>
              <a:buChar char="●"/>
            </a:pPr>
            <a:r>
              <a:rPr lang="en-US" sz="1400" dirty="0">
                <a:solidFill>
                  <a:schemeClr val="dk1"/>
                </a:solidFill>
                <a:latin typeface="Calibri"/>
                <a:ea typeface="Calibri"/>
                <a:cs typeface="Calibri"/>
                <a:sym typeface="Calibri"/>
              </a:rPr>
              <a:t>Observations</a:t>
            </a:r>
            <a:endParaRPr dirty="0">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US" dirty="0">
                <a:solidFill>
                  <a:schemeClr val="dk1"/>
                </a:solidFill>
                <a:latin typeface="Calibri"/>
                <a:ea typeface="Calibri"/>
                <a:cs typeface="Calibri"/>
                <a:sym typeface="Calibri"/>
              </a:rPr>
              <a:t>Insights</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endParaRPr/>
          </a:p>
        </p:txBody>
      </p:sp>
      <p:graphicFrame>
        <p:nvGraphicFramePr>
          <p:cNvPr id="117" name="Google Shape;117;p16"/>
          <p:cNvGraphicFramePr/>
          <p:nvPr>
            <p:extLst>
              <p:ext uri="{D42A27DB-BD31-4B8C-83A1-F6EECF244321}">
                <p14:modId xmlns:p14="http://schemas.microsoft.com/office/powerpoint/2010/main" val="1699541592"/>
              </p:ext>
            </p:extLst>
          </p:nvPr>
        </p:nvGraphicFramePr>
        <p:xfrm>
          <a:off x="302094" y="780035"/>
          <a:ext cx="6085891" cy="2642787"/>
        </p:xfrm>
        <a:graphic>
          <a:graphicData uri="http://schemas.openxmlformats.org/drawingml/2006/table">
            <a:tbl>
              <a:tblPr firstRow="1" bandRow="1">
                <a:noFill/>
                <a:tableStyleId>{155B4FFC-A893-468A-B611-822497714014}</a:tableStyleId>
              </a:tblPr>
              <a:tblGrid>
                <a:gridCol w="2751343">
                  <a:extLst>
                    <a:ext uri="{9D8B030D-6E8A-4147-A177-3AD203B41FA5}">
                      <a16:colId xmlns:a16="http://schemas.microsoft.com/office/drawing/2014/main" val="20000"/>
                    </a:ext>
                  </a:extLst>
                </a:gridCol>
                <a:gridCol w="1527607">
                  <a:extLst>
                    <a:ext uri="{9D8B030D-6E8A-4147-A177-3AD203B41FA5}">
                      <a16:colId xmlns:a16="http://schemas.microsoft.com/office/drawing/2014/main" val="20001"/>
                    </a:ext>
                  </a:extLst>
                </a:gridCol>
                <a:gridCol w="872918">
                  <a:extLst>
                    <a:ext uri="{9D8B030D-6E8A-4147-A177-3AD203B41FA5}">
                      <a16:colId xmlns:a16="http://schemas.microsoft.com/office/drawing/2014/main" val="2804523861"/>
                    </a:ext>
                  </a:extLst>
                </a:gridCol>
                <a:gridCol w="934023">
                  <a:extLst>
                    <a:ext uri="{9D8B030D-6E8A-4147-A177-3AD203B41FA5}">
                      <a16:colId xmlns:a16="http://schemas.microsoft.com/office/drawing/2014/main" val="19700388"/>
                    </a:ext>
                  </a:extLst>
                </a:gridCol>
              </a:tblGrid>
              <a:tr h="307505">
                <a:tc>
                  <a:txBody>
                    <a:bodyPr/>
                    <a:lstStyle/>
                    <a:p>
                      <a:pPr marL="0" lvl="0" indent="0" algn="l" rtl="0">
                        <a:spcBef>
                          <a:spcPts val="0"/>
                        </a:spcBef>
                        <a:spcAft>
                          <a:spcPts val="0"/>
                        </a:spcAft>
                        <a:buNone/>
                      </a:pPr>
                      <a:r>
                        <a:rPr lang="en-US" sz="1100" dirty="0">
                          <a:solidFill>
                            <a:schemeClr val="dk1"/>
                          </a:solidFill>
                        </a:rPr>
                        <a:t>A1 – Individual Research (50%)</a:t>
                      </a:r>
                      <a:endParaRPr sz="1100" dirty="0">
                        <a:solidFill>
                          <a:schemeClr val="dk1"/>
                        </a:solidFill>
                      </a:endParaRPr>
                    </a:p>
                  </a:txBody>
                  <a:tcPr marL="91450" marR="91450" marT="45725" marB="45725">
                    <a:lnL w="12700">
                      <a:solidFill>
                        <a:schemeClr val="dk1"/>
                      </a:solidFill>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100" dirty="0">
                          <a:solidFill>
                            <a:schemeClr val="dk1"/>
                          </a:solidFill>
                        </a:rPr>
                        <a:t>50 pts</a:t>
                      </a:r>
                      <a:endParaRPr sz="1100"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lt1"/>
                    </a:solidFill>
                  </a:tcPr>
                </a:tc>
                <a:tc>
                  <a:txBody>
                    <a:bodyPr/>
                    <a:lstStyle/>
                    <a:p>
                      <a:pPr marL="0" lvl="0" indent="0" algn="ctr">
                        <a:spcBef>
                          <a:spcPts val="0"/>
                        </a:spcBef>
                        <a:spcAft>
                          <a:spcPts val="0"/>
                        </a:spcAft>
                        <a:buNone/>
                      </a:pPr>
                      <a:r>
                        <a:rPr lang="en-US" sz="1100" dirty="0">
                          <a:solidFill>
                            <a:schemeClr val="dk1"/>
                          </a:solidFill>
                        </a:rPr>
                        <a:t>Session</a:t>
                      </a:r>
                      <a:endParaRPr sz="1100" dirty="0">
                        <a:solidFill>
                          <a:schemeClr val="dk1"/>
                        </a:solidFill>
                      </a:endParaRPr>
                    </a:p>
                  </a:txBody>
                  <a:tcPr marL="91450" marR="91450" marT="45724" marB="45724">
                    <a:lnL w="12700" cap="flat" cmpd="sng" algn="ctr">
                      <a:solidFill>
                        <a:schemeClr val="dk1"/>
                      </a:solidFill>
                      <a:prstDash val="solid"/>
                      <a:round/>
                      <a:headEnd type="none" w="sm" len="sm"/>
                      <a:tailEnd type="none" w="sm" len="sm"/>
                    </a:lnL>
                    <a:lnR w="12700">
                      <a:solidFill>
                        <a:schemeClr val="dk1"/>
                      </a:solidFill>
                    </a:lnR>
                    <a:lnT w="12700">
                      <a:solidFill>
                        <a:schemeClr val="dk1"/>
                      </a:solidFill>
                    </a:lnT>
                    <a:lnB w="38099">
                      <a:solidFill>
                        <a:schemeClr val="dk1"/>
                      </a:solidFill>
                    </a:lnB>
                    <a:solidFill>
                      <a:schemeClr val="lt1"/>
                    </a:solidFill>
                  </a:tcPr>
                </a:tc>
                <a:tc>
                  <a:txBody>
                    <a:bodyPr/>
                    <a:lstStyle/>
                    <a:p>
                      <a:pPr marL="0" lvl="0" indent="0" algn="ctr">
                        <a:spcBef>
                          <a:spcPts val="0"/>
                        </a:spcBef>
                        <a:spcAft>
                          <a:spcPts val="0"/>
                        </a:spcAft>
                        <a:buNone/>
                      </a:pPr>
                      <a:r>
                        <a:rPr lang="en-US" sz="1100" dirty="0">
                          <a:solidFill>
                            <a:schemeClr val="dk1"/>
                          </a:solidFill>
                        </a:rPr>
                        <a:t>Checkbox</a:t>
                      </a:r>
                      <a:endParaRPr sz="1100" dirty="0">
                        <a:solidFill>
                          <a:schemeClr val="dk1"/>
                        </a:solidFill>
                      </a:endParaRPr>
                    </a:p>
                  </a:txBody>
                  <a:tcPr marL="91450" marR="91450" marT="45724" marB="45724">
                    <a:lnL w="12700">
                      <a:solidFill>
                        <a:schemeClr val="dk1"/>
                      </a:solidFill>
                    </a:lnL>
                    <a:lnR w="12700">
                      <a:solidFill>
                        <a:schemeClr val="dk1"/>
                      </a:solidFill>
                    </a:lnR>
                    <a:lnT w="12700">
                      <a:solidFill>
                        <a:schemeClr val="dk1"/>
                      </a:solidFill>
                    </a:lnT>
                    <a:lnB w="38099">
                      <a:solidFill>
                        <a:schemeClr val="dk1"/>
                      </a:solidFill>
                    </a:lnB>
                    <a:solidFill>
                      <a:schemeClr val="lt1"/>
                    </a:solidFill>
                  </a:tcPr>
                </a:tc>
                <a:extLst>
                  <a:ext uri="{0D108BD9-81ED-4DB2-BD59-A6C34878D82A}">
                    <a16:rowId xmlns:a16="http://schemas.microsoft.com/office/drawing/2014/main" val="10000"/>
                  </a:ext>
                </a:extLst>
              </a:tr>
              <a:tr h="172243">
                <a:tc>
                  <a:txBody>
                    <a:bodyPr/>
                    <a:lstStyle/>
                    <a:p>
                      <a:pPr marL="0" lvl="0" indent="0" algn="l" rtl="0">
                        <a:spcBef>
                          <a:spcPts val="0"/>
                        </a:spcBef>
                        <a:spcAft>
                          <a:spcPts val="0"/>
                        </a:spcAft>
                        <a:buClr>
                          <a:srgbClr val="000000"/>
                        </a:buClr>
                        <a:buSzPts val="1400"/>
                        <a:buFont typeface="Calibri"/>
                        <a:buNone/>
                      </a:pPr>
                      <a:r>
                        <a:rPr lang="en-US" sz="1100" dirty="0"/>
                        <a:t>Research Plan​</a:t>
                      </a:r>
                      <a:endParaRPr sz="1100" dirty="0"/>
                    </a:p>
                  </a:txBody>
                  <a:tcPr marL="91450" marR="91450" marT="45725" marB="45725">
                    <a:lnL w="12700">
                      <a:solidFill>
                        <a:schemeClr val="dk1"/>
                      </a:solidFill>
                    </a:lnL>
                    <a:lnR w="127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100" dirty="0"/>
                        <a:t>7</a:t>
                      </a:r>
                      <a:endParaRPr sz="1100" dirty="0"/>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a:spcBef>
                          <a:spcPts val="0"/>
                        </a:spcBef>
                        <a:spcAft>
                          <a:spcPts val="0"/>
                        </a:spcAft>
                        <a:buNone/>
                      </a:pPr>
                      <a:r>
                        <a:rPr lang="en-US" sz="1100" dirty="0"/>
                        <a:t>1</a:t>
                      </a:r>
                      <a:endParaRPr sz="1100" dirty="0"/>
                    </a:p>
                  </a:txBody>
                  <a:tcPr marL="91450" marR="91450" marT="45724" marB="45724">
                    <a:lnL w="12700" cap="flat" cmpd="sng" algn="ctr">
                      <a:solidFill>
                        <a:schemeClr val="dk1"/>
                      </a:solidFill>
                      <a:prstDash val="solid"/>
                      <a:round/>
                      <a:headEnd type="none" w="sm" len="sm"/>
                      <a:tailEnd type="none" w="sm" len="sm"/>
                    </a:lnL>
                    <a:lnR w="12700">
                      <a:solidFill>
                        <a:schemeClr val="dk1"/>
                      </a:solidFill>
                    </a:lnR>
                    <a:lnT w="38099">
                      <a:solidFill>
                        <a:schemeClr val="dk1"/>
                      </a:solidFill>
                    </a:lnT>
                    <a:lnB w="12700">
                      <a:solidFill>
                        <a:schemeClr val="dk1"/>
                      </a:solidFill>
                    </a:lnB>
                    <a:solidFill>
                      <a:schemeClr val="lt1"/>
                    </a:solidFill>
                  </a:tcPr>
                </a:tc>
                <a:tc>
                  <a:txBody>
                    <a:bodyPr/>
                    <a:lstStyle/>
                    <a:p>
                      <a:pPr marL="0" lvl="0" indent="0" algn="ctr">
                        <a:spcBef>
                          <a:spcPts val="0"/>
                        </a:spcBef>
                        <a:spcAft>
                          <a:spcPts val="0"/>
                        </a:spcAft>
                        <a:buNone/>
                      </a:pPr>
                      <a:endParaRPr sz="1100" dirty="0"/>
                    </a:p>
                  </a:txBody>
                  <a:tcPr marL="91450" marR="91450" marT="45724" marB="45724">
                    <a:lnL w="12700">
                      <a:solidFill>
                        <a:schemeClr val="dk1"/>
                      </a:solidFill>
                    </a:lnL>
                    <a:lnR w="12700">
                      <a:solidFill>
                        <a:schemeClr val="dk1"/>
                      </a:solidFill>
                    </a:lnR>
                    <a:lnT w="38099">
                      <a:solidFill>
                        <a:schemeClr val="dk1"/>
                      </a:solidFill>
                    </a:lnT>
                    <a:lnB w="12700">
                      <a:solidFill>
                        <a:schemeClr val="dk1"/>
                      </a:solidFill>
                    </a:lnB>
                    <a:solidFill>
                      <a:schemeClr val="lt1"/>
                    </a:solidFill>
                  </a:tcPr>
                </a:tc>
                <a:extLst>
                  <a:ext uri="{0D108BD9-81ED-4DB2-BD59-A6C34878D82A}">
                    <a16:rowId xmlns:a16="http://schemas.microsoft.com/office/drawing/2014/main" val="10001"/>
                  </a:ext>
                </a:extLst>
              </a:tr>
              <a:tr h="172243">
                <a:tc>
                  <a:txBody>
                    <a:bodyPr/>
                    <a:lstStyle/>
                    <a:p>
                      <a:pPr marL="0" lvl="0" indent="0" algn="l" rtl="0">
                        <a:spcBef>
                          <a:spcPts val="0"/>
                        </a:spcBef>
                        <a:spcAft>
                          <a:spcPts val="0"/>
                        </a:spcAft>
                        <a:buClr>
                          <a:srgbClr val="000000"/>
                        </a:buClr>
                        <a:buSzPts val="1400"/>
                        <a:buFont typeface="Calibri"/>
                        <a:buNone/>
                      </a:pPr>
                      <a:r>
                        <a:rPr lang="en-US" sz="1100" dirty="0"/>
                        <a:t>Problem Framing</a:t>
                      </a:r>
                      <a:endParaRPr sz="1100" dirty="0"/>
                    </a:p>
                  </a:txBody>
                  <a:tcPr marL="91450" marR="91450" marT="45725" marB="45725">
                    <a:lnL w="12700">
                      <a:solidFill>
                        <a:schemeClr val="dk1"/>
                      </a:solidFill>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100" dirty="0"/>
                        <a:t>5</a:t>
                      </a:r>
                      <a:endParaRPr sz="1100" dirty="0"/>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a:spcBef>
                          <a:spcPts val="0"/>
                        </a:spcBef>
                        <a:spcAft>
                          <a:spcPts val="0"/>
                        </a:spcAft>
                        <a:buNone/>
                      </a:pPr>
                      <a:r>
                        <a:rPr lang="en-US" sz="1100" dirty="0"/>
                        <a:t>1</a:t>
                      </a:r>
                      <a:endParaRPr sz="1100" dirty="0"/>
                    </a:p>
                  </a:txBody>
                  <a:tcPr marL="91450" marR="91450" marT="45724" marB="45724">
                    <a:lnL w="12700" cap="flat" cmpd="sng" algn="ctr">
                      <a:solidFill>
                        <a:schemeClr val="dk1"/>
                      </a:solidFill>
                      <a:prstDash val="solid"/>
                      <a:round/>
                      <a:headEnd type="none" w="sm" len="sm"/>
                      <a:tailEnd type="none" w="sm" len="sm"/>
                    </a:lnL>
                    <a:lnR w="12700">
                      <a:solidFill>
                        <a:schemeClr val="dk1"/>
                      </a:solidFill>
                    </a:lnR>
                    <a:lnT w="12700">
                      <a:solidFill>
                        <a:schemeClr val="dk1"/>
                      </a:solidFill>
                    </a:lnT>
                    <a:lnB w="12700">
                      <a:solidFill>
                        <a:schemeClr val="dk1"/>
                      </a:solidFill>
                    </a:lnB>
                    <a:solidFill>
                      <a:schemeClr val="lt1"/>
                    </a:solidFill>
                  </a:tcPr>
                </a:tc>
                <a:tc>
                  <a:txBody>
                    <a:bodyPr/>
                    <a:lstStyle/>
                    <a:p>
                      <a:pPr marL="0" lvl="0" indent="0" algn="ctr">
                        <a:spcBef>
                          <a:spcPts val="0"/>
                        </a:spcBef>
                        <a:spcAft>
                          <a:spcPts val="0"/>
                        </a:spcAft>
                        <a:buNone/>
                      </a:pPr>
                      <a:endParaRPr sz="1100" dirty="0"/>
                    </a:p>
                  </a:txBody>
                  <a:tcPr marL="91450" marR="91450" marT="45724" marB="45724">
                    <a:lnL w="12700">
                      <a:solidFill>
                        <a:schemeClr val="dk1"/>
                      </a:solidFill>
                    </a:lnL>
                    <a:lnR w="12700">
                      <a:solidFill>
                        <a:schemeClr val="dk1"/>
                      </a:solidFill>
                    </a:lnR>
                    <a:lnT w="12700">
                      <a:solidFill>
                        <a:schemeClr val="dk1"/>
                      </a:solidFill>
                    </a:lnT>
                    <a:lnB w="12700">
                      <a:solidFill>
                        <a:schemeClr val="dk1"/>
                      </a:solidFill>
                    </a:lnB>
                    <a:solidFill>
                      <a:schemeClr val="lt1"/>
                    </a:solidFill>
                  </a:tcPr>
                </a:tc>
                <a:extLst>
                  <a:ext uri="{0D108BD9-81ED-4DB2-BD59-A6C34878D82A}">
                    <a16:rowId xmlns:a16="http://schemas.microsoft.com/office/drawing/2014/main" val="10002"/>
                  </a:ext>
                </a:extLst>
              </a:tr>
              <a:tr h="187007">
                <a:tc>
                  <a:txBody>
                    <a:bodyPr/>
                    <a:lstStyle/>
                    <a:p>
                      <a:pPr marL="0" lvl="0" indent="0" algn="l" rtl="0">
                        <a:spcBef>
                          <a:spcPts val="0"/>
                        </a:spcBef>
                        <a:spcAft>
                          <a:spcPts val="0"/>
                        </a:spcAft>
                        <a:buClr>
                          <a:srgbClr val="000000"/>
                        </a:buClr>
                        <a:buSzPts val="1400"/>
                        <a:buFont typeface="Calibri"/>
                        <a:buNone/>
                      </a:pPr>
                      <a:r>
                        <a:rPr lang="en-US" sz="1100" dirty="0"/>
                        <a:t>Discussion Preparation</a:t>
                      </a:r>
                      <a:endParaRPr sz="1100" dirty="0"/>
                    </a:p>
                  </a:txBody>
                  <a:tcPr marL="91450" marR="91450" marT="45725" marB="45725">
                    <a:lnL w="12700">
                      <a:solidFill>
                        <a:schemeClr val="dk1"/>
                      </a:solidFill>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100" dirty="0"/>
                        <a:t>5</a:t>
                      </a:r>
                      <a:endParaRPr sz="1100" dirty="0"/>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a:spcBef>
                          <a:spcPts val="0"/>
                        </a:spcBef>
                        <a:spcAft>
                          <a:spcPts val="0"/>
                        </a:spcAft>
                        <a:buNone/>
                      </a:pPr>
                      <a:r>
                        <a:rPr lang="en-US" sz="1100" dirty="0"/>
                        <a:t>1</a:t>
                      </a:r>
                      <a:endParaRPr sz="1100" dirty="0"/>
                    </a:p>
                  </a:txBody>
                  <a:tcPr marL="91450" marR="91450" marT="45724" marB="45724">
                    <a:lnL w="12700" cap="flat" cmpd="sng" algn="ctr">
                      <a:solidFill>
                        <a:schemeClr val="dk1"/>
                      </a:solidFill>
                      <a:prstDash val="solid"/>
                      <a:round/>
                      <a:headEnd type="none" w="sm" len="sm"/>
                      <a:tailEnd type="none" w="sm" len="sm"/>
                    </a:lnL>
                    <a:lnR w="12700">
                      <a:solidFill>
                        <a:schemeClr val="dk1"/>
                      </a:solidFill>
                    </a:lnR>
                    <a:lnT w="12700">
                      <a:solidFill>
                        <a:schemeClr val="dk1"/>
                      </a:solidFill>
                    </a:lnT>
                    <a:lnB w="12700">
                      <a:solidFill>
                        <a:schemeClr val="dk1"/>
                      </a:solidFill>
                    </a:lnB>
                    <a:solidFill>
                      <a:schemeClr val="lt1"/>
                    </a:solidFill>
                  </a:tcPr>
                </a:tc>
                <a:tc>
                  <a:txBody>
                    <a:bodyPr/>
                    <a:lstStyle/>
                    <a:p>
                      <a:pPr marL="0" lvl="0" indent="0" algn="ctr">
                        <a:spcBef>
                          <a:spcPts val="0"/>
                        </a:spcBef>
                        <a:spcAft>
                          <a:spcPts val="0"/>
                        </a:spcAft>
                        <a:buNone/>
                      </a:pPr>
                      <a:endParaRPr sz="1100" dirty="0"/>
                    </a:p>
                  </a:txBody>
                  <a:tcPr marL="91450" marR="91450" marT="45724" marB="45724">
                    <a:lnL w="12700">
                      <a:solidFill>
                        <a:schemeClr val="dk1"/>
                      </a:solidFill>
                    </a:lnL>
                    <a:lnR w="12700">
                      <a:solidFill>
                        <a:schemeClr val="dk1"/>
                      </a:solidFill>
                    </a:lnR>
                    <a:lnT w="12700">
                      <a:solidFill>
                        <a:schemeClr val="dk1"/>
                      </a:solidFill>
                    </a:lnT>
                    <a:lnB w="12700">
                      <a:solidFill>
                        <a:schemeClr val="dk1"/>
                      </a:solidFill>
                    </a:lnB>
                    <a:solidFill>
                      <a:schemeClr val="lt1"/>
                    </a:solidFill>
                  </a:tcPr>
                </a:tc>
                <a:extLst>
                  <a:ext uri="{0D108BD9-81ED-4DB2-BD59-A6C34878D82A}">
                    <a16:rowId xmlns:a16="http://schemas.microsoft.com/office/drawing/2014/main" val="10003"/>
                  </a:ext>
                </a:extLst>
              </a:tr>
              <a:tr h="260826">
                <a:tc>
                  <a:txBody>
                    <a:bodyPr/>
                    <a:lstStyle/>
                    <a:p>
                      <a:pPr marL="0" lvl="0" indent="0" algn="l" rtl="0">
                        <a:spcBef>
                          <a:spcPts val="0"/>
                        </a:spcBef>
                        <a:spcAft>
                          <a:spcPts val="0"/>
                        </a:spcAft>
                        <a:buNone/>
                      </a:pPr>
                      <a:r>
                        <a:rPr lang="en-US" sz="1100" dirty="0"/>
                        <a:t>Three Interviews (minimum)</a:t>
                      </a:r>
                      <a:endParaRPr sz="1100" dirty="0"/>
                    </a:p>
                  </a:txBody>
                  <a:tcPr marL="91450" marR="91450" marT="45725" marB="45725">
                    <a:lnL w="12700">
                      <a:solidFill>
                        <a:schemeClr val="dk1"/>
                      </a:solidFill>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100" dirty="0"/>
                        <a:t>6</a:t>
                      </a:r>
                      <a:endParaRPr sz="1100" dirty="0"/>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a:spcBef>
                          <a:spcPts val="0"/>
                        </a:spcBef>
                        <a:spcAft>
                          <a:spcPts val="0"/>
                        </a:spcAft>
                        <a:buNone/>
                      </a:pPr>
                      <a:r>
                        <a:rPr lang="en-US" sz="1100" dirty="0"/>
                        <a:t>2</a:t>
                      </a:r>
                      <a:endParaRPr sz="1100" dirty="0"/>
                    </a:p>
                  </a:txBody>
                  <a:tcPr marL="91450" marR="91450" marT="45724" marB="45724">
                    <a:lnL w="12700" cap="flat" cmpd="sng" algn="ctr">
                      <a:solidFill>
                        <a:schemeClr val="dk1"/>
                      </a:solidFill>
                      <a:prstDash val="solid"/>
                      <a:round/>
                      <a:headEnd type="none" w="sm" len="sm"/>
                      <a:tailEnd type="none" w="sm" len="sm"/>
                    </a:lnL>
                    <a:lnR w="12700">
                      <a:solidFill>
                        <a:schemeClr val="dk1"/>
                      </a:solidFill>
                    </a:lnR>
                    <a:lnT w="12700">
                      <a:solidFill>
                        <a:schemeClr val="dk1"/>
                      </a:solidFill>
                    </a:lnT>
                    <a:lnB w="12700">
                      <a:solidFill>
                        <a:schemeClr val="dk1"/>
                      </a:solidFill>
                    </a:lnB>
                    <a:solidFill>
                      <a:schemeClr val="lt1"/>
                    </a:solidFill>
                  </a:tcPr>
                </a:tc>
                <a:tc>
                  <a:txBody>
                    <a:bodyPr/>
                    <a:lstStyle/>
                    <a:p>
                      <a:pPr marL="0" lvl="0" indent="0" algn="ctr">
                        <a:spcBef>
                          <a:spcPts val="0"/>
                        </a:spcBef>
                        <a:spcAft>
                          <a:spcPts val="0"/>
                        </a:spcAft>
                        <a:buNone/>
                      </a:pPr>
                      <a:endParaRPr sz="1100" dirty="0"/>
                    </a:p>
                  </a:txBody>
                  <a:tcPr marL="91450" marR="91450" marT="45724" marB="45724">
                    <a:lnL w="12700">
                      <a:solidFill>
                        <a:schemeClr val="dk1"/>
                      </a:solidFill>
                    </a:lnL>
                    <a:lnR w="12700">
                      <a:solidFill>
                        <a:schemeClr val="dk1"/>
                      </a:solidFill>
                    </a:lnR>
                    <a:lnT w="12700">
                      <a:solidFill>
                        <a:schemeClr val="dk1"/>
                      </a:solidFill>
                    </a:lnT>
                    <a:lnB w="12700">
                      <a:solidFill>
                        <a:schemeClr val="dk1"/>
                      </a:solidFill>
                    </a:lnB>
                    <a:solidFill>
                      <a:schemeClr val="lt1"/>
                    </a:solidFill>
                  </a:tcPr>
                </a:tc>
                <a:extLst>
                  <a:ext uri="{0D108BD9-81ED-4DB2-BD59-A6C34878D82A}">
                    <a16:rowId xmlns:a16="http://schemas.microsoft.com/office/drawing/2014/main" val="10004"/>
                  </a:ext>
                </a:extLst>
              </a:tr>
              <a:tr h="172243">
                <a:tc>
                  <a:txBody>
                    <a:bodyPr/>
                    <a:lstStyle/>
                    <a:p>
                      <a:pPr marL="0" lvl="0" indent="0" algn="l" rtl="0">
                        <a:spcBef>
                          <a:spcPts val="0"/>
                        </a:spcBef>
                        <a:spcAft>
                          <a:spcPts val="0"/>
                        </a:spcAft>
                        <a:buClr>
                          <a:srgbClr val="000000"/>
                        </a:buClr>
                        <a:buSzPts val="1400"/>
                        <a:buFont typeface="Calibri"/>
                        <a:buNone/>
                      </a:pPr>
                      <a:r>
                        <a:rPr lang="en-US" sz="1100" dirty="0"/>
                        <a:t>Empathy Map</a:t>
                      </a:r>
                      <a:endParaRPr sz="1100" dirty="0"/>
                    </a:p>
                  </a:txBody>
                  <a:tcPr marL="91450" marR="91450" marT="45725" marB="45725">
                    <a:lnL w="12700">
                      <a:solidFill>
                        <a:schemeClr val="dk1"/>
                      </a:solidFill>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100" dirty="0"/>
                        <a:t>7</a:t>
                      </a:r>
                      <a:endParaRPr sz="1100" dirty="0"/>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a:spcBef>
                          <a:spcPts val="0"/>
                        </a:spcBef>
                        <a:spcAft>
                          <a:spcPts val="0"/>
                        </a:spcAft>
                        <a:buNone/>
                      </a:pPr>
                      <a:r>
                        <a:rPr lang="en-US" sz="1100" dirty="0"/>
                        <a:t>2</a:t>
                      </a:r>
                      <a:endParaRPr sz="1100" dirty="0"/>
                    </a:p>
                  </a:txBody>
                  <a:tcPr marL="91450" marR="91450" marT="45724" marB="45724">
                    <a:lnL w="12700" cap="flat" cmpd="sng" algn="ctr">
                      <a:solidFill>
                        <a:schemeClr val="dk1"/>
                      </a:solidFill>
                      <a:prstDash val="solid"/>
                      <a:round/>
                      <a:headEnd type="none" w="sm" len="sm"/>
                      <a:tailEnd type="none" w="sm" len="sm"/>
                    </a:lnL>
                    <a:lnR w="12700">
                      <a:solidFill>
                        <a:schemeClr val="dk1"/>
                      </a:solidFill>
                    </a:lnR>
                    <a:lnT w="12700">
                      <a:solidFill>
                        <a:schemeClr val="dk1"/>
                      </a:solidFill>
                    </a:lnT>
                    <a:lnB w="12700">
                      <a:solidFill>
                        <a:schemeClr val="dk1"/>
                      </a:solidFill>
                    </a:lnB>
                    <a:solidFill>
                      <a:schemeClr val="lt1"/>
                    </a:solidFill>
                  </a:tcPr>
                </a:tc>
                <a:tc>
                  <a:txBody>
                    <a:bodyPr/>
                    <a:lstStyle/>
                    <a:p>
                      <a:pPr marL="0" lvl="0" indent="0" algn="ctr">
                        <a:spcBef>
                          <a:spcPts val="0"/>
                        </a:spcBef>
                        <a:spcAft>
                          <a:spcPts val="0"/>
                        </a:spcAft>
                        <a:buNone/>
                      </a:pPr>
                      <a:endParaRPr sz="1100" dirty="0"/>
                    </a:p>
                  </a:txBody>
                  <a:tcPr marL="91450" marR="91450" marT="45724" marB="45724">
                    <a:lnL w="12700">
                      <a:solidFill>
                        <a:schemeClr val="dk1"/>
                      </a:solidFill>
                    </a:lnL>
                    <a:lnR w="12700">
                      <a:solidFill>
                        <a:schemeClr val="dk1"/>
                      </a:solidFill>
                    </a:lnR>
                    <a:lnT w="12700">
                      <a:solidFill>
                        <a:schemeClr val="dk1"/>
                      </a:solidFill>
                    </a:lnT>
                    <a:lnB w="12700">
                      <a:solidFill>
                        <a:schemeClr val="dk1"/>
                      </a:solidFill>
                    </a:lnB>
                    <a:solidFill>
                      <a:schemeClr val="lt1"/>
                    </a:solidFill>
                  </a:tcPr>
                </a:tc>
                <a:extLst>
                  <a:ext uri="{0D108BD9-81ED-4DB2-BD59-A6C34878D82A}">
                    <a16:rowId xmlns:a16="http://schemas.microsoft.com/office/drawing/2014/main" val="10005"/>
                  </a:ext>
                </a:extLst>
              </a:tr>
              <a:tr h="260826">
                <a:tc>
                  <a:txBody>
                    <a:bodyPr/>
                    <a:lstStyle/>
                    <a:p>
                      <a:pPr marL="0" lvl="0" indent="0" algn="l" rtl="0">
                        <a:spcBef>
                          <a:spcPts val="0"/>
                        </a:spcBef>
                        <a:spcAft>
                          <a:spcPts val="0"/>
                        </a:spcAft>
                        <a:buClr>
                          <a:srgbClr val="000000"/>
                        </a:buClr>
                        <a:buSzPts val="1400"/>
                        <a:buFont typeface="Calibri"/>
                        <a:buNone/>
                      </a:pPr>
                      <a:r>
                        <a:rPr lang="en-US" sz="1100" dirty="0"/>
                        <a:t>Interview &amp; Observation Insights</a:t>
                      </a:r>
                      <a:endParaRPr sz="1100" dirty="0"/>
                    </a:p>
                  </a:txBody>
                  <a:tcPr marL="91450" marR="91450" marT="45725" marB="45725">
                    <a:lnL w="12700">
                      <a:solidFill>
                        <a:schemeClr val="dk1"/>
                      </a:solidFill>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100" dirty="0"/>
                        <a:t>5</a:t>
                      </a:r>
                      <a:endParaRPr sz="1100" dirty="0"/>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a:spcBef>
                          <a:spcPts val="0"/>
                        </a:spcBef>
                        <a:spcAft>
                          <a:spcPts val="0"/>
                        </a:spcAft>
                        <a:buNone/>
                      </a:pPr>
                      <a:r>
                        <a:rPr lang="en-US" sz="1100" dirty="0"/>
                        <a:t>2</a:t>
                      </a:r>
                      <a:endParaRPr sz="1100" dirty="0"/>
                    </a:p>
                  </a:txBody>
                  <a:tcPr marL="91450" marR="91450" marT="45724" marB="45724">
                    <a:lnL w="12700" cap="flat" cmpd="sng" algn="ctr">
                      <a:solidFill>
                        <a:schemeClr val="dk1"/>
                      </a:solidFill>
                      <a:prstDash val="solid"/>
                      <a:round/>
                      <a:headEnd type="none" w="sm" len="sm"/>
                      <a:tailEnd type="none" w="sm" len="sm"/>
                    </a:lnL>
                    <a:lnR w="12700">
                      <a:solidFill>
                        <a:schemeClr val="dk1"/>
                      </a:solidFill>
                    </a:lnR>
                    <a:lnT w="12700">
                      <a:solidFill>
                        <a:schemeClr val="dk1"/>
                      </a:solidFill>
                    </a:lnT>
                    <a:lnB w="12700">
                      <a:solidFill>
                        <a:schemeClr val="dk1"/>
                      </a:solidFill>
                    </a:lnB>
                    <a:solidFill>
                      <a:schemeClr val="lt1"/>
                    </a:solidFill>
                  </a:tcPr>
                </a:tc>
                <a:tc>
                  <a:txBody>
                    <a:bodyPr/>
                    <a:lstStyle/>
                    <a:p>
                      <a:pPr marL="0" lvl="0" indent="0" algn="ctr">
                        <a:spcBef>
                          <a:spcPts val="0"/>
                        </a:spcBef>
                        <a:spcAft>
                          <a:spcPts val="0"/>
                        </a:spcAft>
                        <a:buNone/>
                      </a:pPr>
                      <a:endParaRPr sz="1100" dirty="0"/>
                    </a:p>
                  </a:txBody>
                  <a:tcPr marL="91450" marR="91450" marT="45724" marB="45724">
                    <a:lnL w="12700">
                      <a:solidFill>
                        <a:schemeClr val="dk1"/>
                      </a:solidFill>
                    </a:lnL>
                    <a:lnR w="12700">
                      <a:solidFill>
                        <a:schemeClr val="dk1"/>
                      </a:solidFill>
                    </a:lnR>
                    <a:lnT w="12700">
                      <a:solidFill>
                        <a:schemeClr val="dk1"/>
                      </a:solidFill>
                    </a:lnT>
                    <a:lnB w="12700">
                      <a:solidFill>
                        <a:schemeClr val="dk1"/>
                      </a:solidFill>
                    </a:lnB>
                    <a:solidFill>
                      <a:schemeClr val="lt1"/>
                    </a:solidFill>
                  </a:tcPr>
                </a:tc>
                <a:extLst>
                  <a:ext uri="{0D108BD9-81ED-4DB2-BD59-A6C34878D82A}">
                    <a16:rowId xmlns:a16="http://schemas.microsoft.com/office/drawing/2014/main" val="10006"/>
                  </a:ext>
                </a:extLst>
              </a:tr>
              <a:tr h="172243">
                <a:tc>
                  <a:txBody>
                    <a:bodyPr/>
                    <a:lstStyle/>
                    <a:p>
                      <a:pPr marL="0" lvl="0" indent="0" algn="l" rtl="0">
                        <a:spcBef>
                          <a:spcPts val="0"/>
                        </a:spcBef>
                        <a:spcAft>
                          <a:spcPts val="0"/>
                        </a:spcAft>
                        <a:buClr>
                          <a:srgbClr val="000000"/>
                        </a:buClr>
                        <a:buSzPts val="1400"/>
                        <a:buFont typeface="Calibri"/>
                        <a:buNone/>
                      </a:pPr>
                      <a:r>
                        <a:rPr lang="en-US" sz="1100" dirty="0"/>
                        <a:t>Persona</a:t>
                      </a:r>
                      <a:endParaRPr sz="1100" dirty="0"/>
                    </a:p>
                  </a:txBody>
                  <a:tcPr marL="91450" marR="91450" marT="45725" marB="45725">
                    <a:lnL w="12700">
                      <a:solidFill>
                        <a:schemeClr val="dk1"/>
                      </a:solidFill>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100" dirty="0"/>
                        <a:t>5</a:t>
                      </a:r>
                      <a:endParaRPr sz="1100" dirty="0"/>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a:spcBef>
                          <a:spcPts val="0"/>
                        </a:spcBef>
                        <a:spcAft>
                          <a:spcPts val="0"/>
                        </a:spcAft>
                        <a:buNone/>
                      </a:pPr>
                      <a:r>
                        <a:rPr lang="en-US" sz="1100" dirty="0"/>
                        <a:t>3</a:t>
                      </a:r>
                      <a:endParaRPr sz="1100" dirty="0"/>
                    </a:p>
                  </a:txBody>
                  <a:tcPr marL="91450" marR="91450" marT="45724" marB="45724">
                    <a:lnL w="12700" cap="flat" cmpd="sng" algn="ctr">
                      <a:solidFill>
                        <a:schemeClr val="dk1"/>
                      </a:solidFill>
                      <a:prstDash val="solid"/>
                      <a:round/>
                      <a:headEnd type="none" w="sm" len="sm"/>
                      <a:tailEnd type="none" w="sm" len="sm"/>
                    </a:lnL>
                    <a:lnR w="12700">
                      <a:solidFill>
                        <a:schemeClr val="dk1"/>
                      </a:solidFill>
                    </a:lnR>
                    <a:lnT w="12700">
                      <a:solidFill>
                        <a:schemeClr val="dk1"/>
                      </a:solidFill>
                    </a:lnT>
                    <a:lnB w="12700">
                      <a:solidFill>
                        <a:schemeClr val="dk1"/>
                      </a:solidFill>
                    </a:lnB>
                    <a:solidFill>
                      <a:schemeClr val="lt1"/>
                    </a:solidFill>
                  </a:tcPr>
                </a:tc>
                <a:tc>
                  <a:txBody>
                    <a:bodyPr/>
                    <a:lstStyle/>
                    <a:p>
                      <a:pPr marL="0" lvl="0" indent="0" algn="ctr">
                        <a:spcBef>
                          <a:spcPts val="0"/>
                        </a:spcBef>
                        <a:spcAft>
                          <a:spcPts val="0"/>
                        </a:spcAft>
                        <a:buNone/>
                      </a:pPr>
                      <a:endParaRPr sz="1100" dirty="0"/>
                    </a:p>
                  </a:txBody>
                  <a:tcPr marL="91450" marR="91450" marT="45724" marB="45724">
                    <a:lnL w="12700">
                      <a:solidFill>
                        <a:schemeClr val="dk1"/>
                      </a:solidFill>
                    </a:lnL>
                    <a:lnR w="12700">
                      <a:solidFill>
                        <a:schemeClr val="dk1"/>
                      </a:solidFill>
                    </a:lnR>
                    <a:lnT w="12700">
                      <a:solidFill>
                        <a:schemeClr val="dk1"/>
                      </a:solidFill>
                    </a:lnT>
                    <a:lnB w="12700">
                      <a:solidFill>
                        <a:schemeClr val="dk1"/>
                      </a:solidFill>
                    </a:lnB>
                    <a:solidFill>
                      <a:schemeClr val="lt1"/>
                    </a:solidFill>
                  </a:tcPr>
                </a:tc>
                <a:extLst>
                  <a:ext uri="{0D108BD9-81ED-4DB2-BD59-A6C34878D82A}">
                    <a16:rowId xmlns:a16="http://schemas.microsoft.com/office/drawing/2014/main" val="10007"/>
                  </a:ext>
                </a:extLst>
              </a:tr>
              <a:tr h="172243">
                <a:tc>
                  <a:txBody>
                    <a:bodyPr/>
                    <a:lstStyle/>
                    <a:p>
                      <a:pPr marL="0" lvl="0" indent="0" algn="l" rtl="0">
                        <a:spcBef>
                          <a:spcPts val="0"/>
                        </a:spcBef>
                        <a:spcAft>
                          <a:spcPts val="0"/>
                        </a:spcAft>
                        <a:buNone/>
                      </a:pPr>
                      <a:r>
                        <a:rPr lang="en-US" sz="1100" dirty="0"/>
                        <a:t>“Before” Journey Map</a:t>
                      </a:r>
                      <a:endParaRPr sz="1100" dirty="0"/>
                    </a:p>
                  </a:txBody>
                  <a:tcPr marL="91450" marR="91450" marT="45725" marB="45725">
                    <a:lnL w="12700">
                      <a:solidFill>
                        <a:schemeClr val="dk1"/>
                      </a:solidFill>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100" dirty="0"/>
                        <a:t>5</a:t>
                      </a:r>
                      <a:endParaRPr sz="1100" dirty="0"/>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a:spcBef>
                          <a:spcPts val="0"/>
                        </a:spcBef>
                        <a:spcAft>
                          <a:spcPts val="0"/>
                        </a:spcAft>
                        <a:buNone/>
                      </a:pPr>
                      <a:r>
                        <a:rPr lang="en-US" sz="1100" dirty="0"/>
                        <a:t>3</a:t>
                      </a:r>
                      <a:endParaRPr sz="1100" dirty="0"/>
                    </a:p>
                  </a:txBody>
                  <a:tcPr marL="91450" marR="91450" marT="45724" marB="45724">
                    <a:lnL w="12700" cap="flat" cmpd="sng" algn="ctr">
                      <a:solidFill>
                        <a:schemeClr val="dk1"/>
                      </a:solidFill>
                      <a:prstDash val="solid"/>
                      <a:round/>
                      <a:headEnd type="none" w="sm" len="sm"/>
                      <a:tailEnd type="none" w="sm" len="sm"/>
                    </a:lnL>
                    <a:lnR w="12700">
                      <a:solidFill>
                        <a:schemeClr val="dk1"/>
                      </a:solidFill>
                    </a:lnR>
                    <a:lnT w="12700">
                      <a:solidFill>
                        <a:schemeClr val="dk1"/>
                      </a:solidFill>
                    </a:lnT>
                    <a:lnB w="12700">
                      <a:solidFill>
                        <a:schemeClr val="dk1"/>
                      </a:solidFill>
                    </a:lnB>
                    <a:solidFill>
                      <a:schemeClr val="lt1"/>
                    </a:solidFill>
                  </a:tcPr>
                </a:tc>
                <a:tc>
                  <a:txBody>
                    <a:bodyPr/>
                    <a:lstStyle/>
                    <a:p>
                      <a:pPr marL="0" lvl="0" indent="0" algn="ctr">
                        <a:spcBef>
                          <a:spcPts val="0"/>
                        </a:spcBef>
                        <a:spcAft>
                          <a:spcPts val="0"/>
                        </a:spcAft>
                        <a:buNone/>
                      </a:pPr>
                      <a:endParaRPr sz="1100" dirty="0"/>
                    </a:p>
                  </a:txBody>
                  <a:tcPr marL="91450" marR="91450" marT="45724" marB="45724">
                    <a:lnL w="12700">
                      <a:solidFill>
                        <a:schemeClr val="dk1"/>
                      </a:solidFill>
                    </a:lnL>
                    <a:lnR w="12700">
                      <a:solidFill>
                        <a:schemeClr val="dk1"/>
                      </a:solidFill>
                    </a:lnR>
                    <a:lnT w="12700">
                      <a:solidFill>
                        <a:schemeClr val="dk1"/>
                      </a:solidFill>
                    </a:lnT>
                    <a:lnB w="12700">
                      <a:solidFill>
                        <a:schemeClr val="dk1"/>
                      </a:solidFill>
                    </a:lnB>
                    <a:solidFill>
                      <a:schemeClr val="lt1"/>
                    </a:solidFill>
                  </a:tcPr>
                </a:tc>
                <a:extLst>
                  <a:ext uri="{0D108BD9-81ED-4DB2-BD59-A6C34878D82A}">
                    <a16:rowId xmlns:a16="http://schemas.microsoft.com/office/drawing/2014/main" val="10008"/>
                  </a:ext>
                </a:extLst>
              </a:tr>
              <a:tr h="172243">
                <a:tc>
                  <a:txBody>
                    <a:bodyPr/>
                    <a:lstStyle/>
                    <a:p>
                      <a:pPr marL="0" lvl="0" indent="0" algn="l" rtl="0">
                        <a:spcBef>
                          <a:spcPts val="0"/>
                        </a:spcBef>
                        <a:spcAft>
                          <a:spcPts val="0"/>
                        </a:spcAft>
                        <a:buClr>
                          <a:schemeClr val="dk1"/>
                        </a:buClr>
                        <a:buSzPts val="1800"/>
                        <a:buFont typeface="Calibri"/>
                        <a:buNone/>
                      </a:pPr>
                      <a:r>
                        <a:rPr lang="en-US" sz="1100" dirty="0"/>
                        <a:t>How Might We</a:t>
                      </a:r>
                      <a:endParaRPr sz="1100" dirty="0"/>
                    </a:p>
                  </a:txBody>
                  <a:tcPr marL="91450" marR="91450" marT="45725" marB="45725">
                    <a:lnL w="12700">
                      <a:solidFill>
                        <a:schemeClr val="dk1"/>
                      </a:solidFill>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SzPts val="1800"/>
                        <a:buFont typeface="Calibri"/>
                        <a:buNone/>
                      </a:pPr>
                      <a:r>
                        <a:rPr lang="en-US" sz="1100" dirty="0"/>
                        <a:t>5</a:t>
                      </a:r>
                      <a:endParaRPr sz="1100" dirty="0"/>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a:spcBef>
                          <a:spcPts val="0"/>
                        </a:spcBef>
                        <a:spcAft>
                          <a:spcPts val="0"/>
                        </a:spcAft>
                        <a:buNone/>
                      </a:pPr>
                      <a:r>
                        <a:rPr lang="en-US" sz="1100" dirty="0"/>
                        <a:t>3</a:t>
                      </a:r>
                      <a:endParaRPr sz="1100" dirty="0"/>
                    </a:p>
                  </a:txBody>
                  <a:tcPr marL="91450" marR="91450" marT="45724" marB="45724">
                    <a:lnL w="12700" cap="flat" cmpd="sng" algn="ctr">
                      <a:solidFill>
                        <a:schemeClr val="dk1"/>
                      </a:solidFill>
                      <a:prstDash val="solid"/>
                      <a:round/>
                      <a:headEnd type="none" w="sm" len="sm"/>
                      <a:tailEnd type="none" w="sm" len="sm"/>
                    </a:lnL>
                    <a:lnR w="12700">
                      <a:solidFill>
                        <a:schemeClr val="dk1"/>
                      </a:solidFill>
                    </a:lnR>
                    <a:lnT w="12700">
                      <a:solidFill>
                        <a:schemeClr val="dk1"/>
                      </a:solidFill>
                    </a:lnT>
                    <a:lnB w="12700">
                      <a:solidFill>
                        <a:schemeClr val="dk1"/>
                      </a:solidFill>
                    </a:lnB>
                    <a:solidFill>
                      <a:schemeClr val="lt1"/>
                    </a:solidFill>
                  </a:tcPr>
                </a:tc>
                <a:tc>
                  <a:txBody>
                    <a:bodyPr/>
                    <a:lstStyle/>
                    <a:p>
                      <a:pPr marL="0" lvl="0" indent="0" algn="ctr">
                        <a:spcBef>
                          <a:spcPts val="0"/>
                        </a:spcBef>
                        <a:spcAft>
                          <a:spcPts val="0"/>
                        </a:spcAft>
                        <a:buNone/>
                      </a:pPr>
                      <a:endParaRPr sz="1100" dirty="0"/>
                    </a:p>
                  </a:txBody>
                  <a:tcPr marL="91450" marR="91450" marT="45724" marB="45724">
                    <a:lnL w="12700">
                      <a:solidFill>
                        <a:schemeClr val="dk1"/>
                      </a:solidFill>
                    </a:lnL>
                    <a:lnR w="12700">
                      <a:solidFill>
                        <a:schemeClr val="dk1"/>
                      </a:solidFill>
                    </a:lnR>
                    <a:lnT w="12700">
                      <a:solidFill>
                        <a:schemeClr val="dk1"/>
                      </a:solidFill>
                    </a:lnT>
                    <a:lnB w="12700">
                      <a:solidFill>
                        <a:schemeClr val="dk1"/>
                      </a:solidFill>
                    </a:lnB>
                    <a:solidFill>
                      <a:schemeClr val="lt1"/>
                    </a:solidFill>
                  </a:tcPr>
                </a:tc>
                <a:extLst>
                  <a:ext uri="{0D108BD9-81ED-4DB2-BD59-A6C34878D82A}">
                    <a16:rowId xmlns:a16="http://schemas.microsoft.com/office/drawing/2014/main" val="10009"/>
                  </a:ext>
                </a:extLst>
              </a:tr>
            </a:tbl>
          </a:graphicData>
        </a:graphic>
      </p:graphicFrame>
      <p:graphicFrame>
        <p:nvGraphicFramePr>
          <p:cNvPr id="118" name="Google Shape;118;p16"/>
          <p:cNvGraphicFramePr/>
          <p:nvPr>
            <p:extLst>
              <p:ext uri="{D42A27DB-BD31-4B8C-83A1-F6EECF244321}">
                <p14:modId xmlns:p14="http://schemas.microsoft.com/office/powerpoint/2010/main" val="3222293046"/>
              </p:ext>
            </p:extLst>
          </p:nvPr>
        </p:nvGraphicFramePr>
        <p:xfrm>
          <a:off x="279549" y="3760402"/>
          <a:ext cx="6100504" cy="2331810"/>
        </p:xfrm>
        <a:graphic>
          <a:graphicData uri="http://schemas.openxmlformats.org/drawingml/2006/table">
            <a:tbl>
              <a:tblPr firstRow="1" bandRow="1">
                <a:noFill/>
                <a:tableStyleId>{155B4FFC-A893-468A-B611-822497714014}</a:tableStyleId>
              </a:tblPr>
              <a:tblGrid>
                <a:gridCol w="2820207">
                  <a:extLst>
                    <a:ext uri="{9D8B030D-6E8A-4147-A177-3AD203B41FA5}">
                      <a16:colId xmlns:a16="http://schemas.microsoft.com/office/drawing/2014/main" val="20000"/>
                    </a:ext>
                  </a:extLst>
                </a:gridCol>
                <a:gridCol w="1491045">
                  <a:extLst>
                    <a:ext uri="{9D8B030D-6E8A-4147-A177-3AD203B41FA5}">
                      <a16:colId xmlns:a16="http://schemas.microsoft.com/office/drawing/2014/main" val="20001"/>
                    </a:ext>
                  </a:extLst>
                </a:gridCol>
                <a:gridCol w="894626">
                  <a:extLst>
                    <a:ext uri="{9D8B030D-6E8A-4147-A177-3AD203B41FA5}">
                      <a16:colId xmlns:a16="http://schemas.microsoft.com/office/drawing/2014/main" val="4143120039"/>
                    </a:ext>
                  </a:extLst>
                </a:gridCol>
                <a:gridCol w="894626">
                  <a:extLst>
                    <a:ext uri="{9D8B030D-6E8A-4147-A177-3AD203B41FA5}">
                      <a16:colId xmlns:a16="http://schemas.microsoft.com/office/drawing/2014/main" val="3033611312"/>
                    </a:ext>
                  </a:extLst>
                </a:gridCol>
              </a:tblGrid>
              <a:tr h="257907">
                <a:tc>
                  <a:txBody>
                    <a:bodyPr/>
                    <a:lstStyle/>
                    <a:p>
                      <a:pPr marL="0" lvl="0" indent="0" algn="l" rtl="0">
                        <a:spcBef>
                          <a:spcPts val="0"/>
                        </a:spcBef>
                        <a:spcAft>
                          <a:spcPts val="0"/>
                        </a:spcAft>
                        <a:buNone/>
                      </a:pPr>
                      <a:r>
                        <a:rPr lang="en-US" sz="1100" dirty="0">
                          <a:solidFill>
                            <a:schemeClr val="dk1"/>
                          </a:solidFill>
                        </a:rPr>
                        <a:t>A2 – Group Project </a:t>
                      </a:r>
                      <a:r>
                        <a:rPr lang="en-US" sz="1100" b="1" i="0" u="none" strike="noStrike" noProof="0" dirty="0">
                          <a:solidFill>
                            <a:schemeClr val="dk1"/>
                          </a:solidFill>
                          <a:latin typeface="Calibri"/>
                        </a:rPr>
                        <a:t>(50%)</a:t>
                      </a:r>
                      <a:endParaRPr sz="1100"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100" dirty="0">
                          <a:solidFill>
                            <a:schemeClr val="dk1"/>
                          </a:solidFill>
                        </a:rPr>
                        <a:t>50 pts</a:t>
                      </a:r>
                      <a:endParaRPr sz="1100"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lt1"/>
                    </a:solidFill>
                  </a:tcPr>
                </a:tc>
                <a:tc>
                  <a:txBody>
                    <a:bodyPr/>
                    <a:lstStyle/>
                    <a:p>
                      <a:pPr marL="0" lvl="0" indent="0" algn="ctr">
                        <a:spcBef>
                          <a:spcPts val="0"/>
                        </a:spcBef>
                        <a:spcAft>
                          <a:spcPts val="0"/>
                        </a:spcAft>
                        <a:buNone/>
                      </a:pPr>
                      <a:r>
                        <a:rPr lang="en-US" sz="1100" dirty="0">
                          <a:solidFill>
                            <a:schemeClr val="dk1"/>
                          </a:solidFill>
                        </a:rPr>
                        <a:t>Session</a:t>
                      </a:r>
                      <a:endParaRPr sz="1100" dirty="0">
                        <a:solidFill>
                          <a:schemeClr val="dk1"/>
                        </a:solidFill>
                      </a:endParaRPr>
                    </a:p>
                  </a:txBody>
                  <a:tcPr marL="91450" marR="91450" marT="45724" marB="45724">
                    <a:lnL w="12700" cap="flat" cmpd="sng" algn="ctr">
                      <a:solidFill>
                        <a:schemeClr val="dk1"/>
                      </a:solidFill>
                      <a:prstDash val="solid"/>
                      <a:round/>
                      <a:headEnd type="none" w="sm" len="sm"/>
                      <a:tailEnd type="none" w="sm" len="sm"/>
                    </a:lnL>
                    <a:lnR w="12700">
                      <a:solidFill>
                        <a:schemeClr val="dk1"/>
                      </a:solidFill>
                    </a:lnR>
                    <a:lnT w="12700">
                      <a:solidFill>
                        <a:schemeClr val="dk1"/>
                      </a:solidFill>
                    </a:lnT>
                    <a:lnB w="38099">
                      <a:solidFill>
                        <a:schemeClr val="dk1"/>
                      </a:solidFill>
                    </a:lnB>
                    <a:solidFill>
                      <a:schemeClr val="lt1"/>
                    </a:solidFill>
                  </a:tcPr>
                </a:tc>
                <a:tc>
                  <a:txBody>
                    <a:bodyPr/>
                    <a:lstStyle/>
                    <a:p>
                      <a:pPr marL="0" lvl="0" indent="0" algn="ctr">
                        <a:spcBef>
                          <a:spcPts val="0"/>
                        </a:spcBef>
                        <a:spcAft>
                          <a:spcPts val="0"/>
                        </a:spcAft>
                        <a:buNone/>
                      </a:pPr>
                      <a:r>
                        <a:rPr lang="en-US" sz="1100" b="1" i="0" u="none" strike="noStrike" noProof="0" dirty="0">
                          <a:solidFill>
                            <a:schemeClr val="dk1"/>
                          </a:solidFill>
                          <a:latin typeface="Calibri"/>
                        </a:rPr>
                        <a:t>Checkbox</a:t>
                      </a:r>
                      <a:endParaRPr dirty="0"/>
                    </a:p>
                  </a:txBody>
                  <a:tcPr marL="91450" marR="91450" marT="45724" marB="45724">
                    <a:lnL w="12700">
                      <a:solidFill>
                        <a:schemeClr val="dk1"/>
                      </a:solidFill>
                    </a:lnL>
                    <a:lnR w="12700">
                      <a:solidFill>
                        <a:schemeClr val="dk1"/>
                      </a:solidFill>
                    </a:lnR>
                    <a:lnT w="12700">
                      <a:solidFill>
                        <a:schemeClr val="dk1"/>
                      </a:solidFill>
                    </a:lnT>
                    <a:lnB w="38099">
                      <a:solidFill>
                        <a:schemeClr val="dk1"/>
                      </a:solidFill>
                    </a:lnB>
                    <a:solidFill>
                      <a:schemeClr val="lt1"/>
                    </a:solidFill>
                  </a:tcPr>
                </a:tc>
                <a:extLst>
                  <a:ext uri="{0D108BD9-81ED-4DB2-BD59-A6C34878D82A}">
                    <a16:rowId xmlns:a16="http://schemas.microsoft.com/office/drawing/2014/main" val="10000"/>
                  </a:ext>
                </a:extLst>
              </a:tr>
              <a:tr h="173964">
                <a:tc>
                  <a:txBody>
                    <a:bodyPr/>
                    <a:lstStyle/>
                    <a:p>
                      <a:pPr marL="0" lvl="0" indent="0" algn="l" rtl="0">
                        <a:spcBef>
                          <a:spcPts val="0"/>
                        </a:spcBef>
                        <a:spcAft>
                          <a:spcPts val="0"/>
                        </a:spcAft>
                        <a:buClr>
                          <a:srgbClr val="000000"/>
                        </a:buClr>
                        <a:buSzPts val="1400"/>
                        <a:buFont typeface="Calibri"/>
                        <a:buNone/>
                      </a:pPr>
                      <a:r>
                        <a:rPr lang="en-US" sz="1100" dirty="0"/>
                        <a:t>Team choose one topic</a:t>
                      </a:r>
                      <a:endParaRPr sz="11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100" dirty="0"/>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a:spcBef>
                          <a:spcPts val="0"/>
                        </a:spcBef>
                        <a:spcAft>
                          <a:spcPts val="0"/>
                        </a:spcAft>
                        <a:buNone/>
                      </a:pPr>
                      <a:r>
                        <a:rPr lang="en-US" sz="1100" dirty="0"/>
                        <a:t>4</a:t>
                      </a:r>
                      <a:endParaRPr sz="1100" dirty="0"/>
                    </a:p>
                  </a:txBody>
                  <a:tcPr marL="91450" marR="91450" marT="45724" marB="45724">
                    <a:lnL w="12700" cap="flat" cmpd="sng" algn="ctr">
                      <a:solidFill>
                        <a:schemeClr val="dk1"/>
                      </a:solidFill>
                      <a:prstDash val="solid"/>
                      <a:round/>
                      <a:headEnd type="none" w="sm" len="sm"/>
                      <a:tailEnd type="none" w="sm" len="sm"/>
                    </a:lnL>
                    <a:lnR w="12700">
                      <a:solidFill>
                        <a:schemeClr val="dk1"/>
                      </a:solidFill>
                    </a:lnR>
                    <a:lnT w="38099">
                      <a:solidFill>
                        <a:schemeClr val="dk1"/>
                      </a:solidFill>
                    </a:lnT>
                    <a:lnB w="12700">
                      <a:solidFill>
                        <a:schemeClr val="dk1"/>
                      </a:solidFill>
                    </a:lnB>
                    <a:solidFill>
                      <a:schemeClr val="lt1"/>
                    </a:solidFill>
                  </a:tcPr>
                </a:tc>
                <a:tc>
                  <a:txBody>
                    <a:bodyPr/>
                    <a:lstStyle/>
                    <a:p>
                      <a:pPr marL="0" lvl="0" indent="0" algn="ctr">
                        <a:spcBef>
                          <a:spcPts val="0"/>
                        </a:spcBef>
                        <a:spcAft>
                          <a:spcPts val="0"/>
                        </a:spcAft>
                        <a:buNone/>
                      </a:pPr>
                      <a:endParaRPr sz="1100" dirty="0"/>
                    </a:p>
                  </a:txBody>
                  <a:tcPr marL="91450" marR="91450" marT="45724" marB="45724">
                    <a:lnL w="12700">
                      <a:solidFill>
                        <a:schemeClr val="dk1"/>
                      </a:solidFill>
                    </a:lnL>
                    <a:lnR w="12700">
                      <a:solidFill>
                        <a:schemeClr val="dk1"/>
                      </a:solidFill>
                    </a:lnR>
                    <a:lnT w="38099">
                      <a:solidFill>
                        <a:schemeClr val="dk1"/>
                      </a:solidFill>
                    </a:lnT>
                    <a:lnB w="12700">
                      <a:solidFill>
                        <a:schemeClr val="dk1"/>
                      </a:solidFill>
                    </a:lnB>
                    <a:solidFill>
                      <a:schemeClr val="lt1"/>
                    </a:solidFill>
                  </a:tcPr>
                </a:tc>
                <a:extLst>
                  <a:ext uri="{0D108BD9-81ED-4DB2-BD59-A6C34878D82A}">
                    <a16:rowId xmlns:a16="http://schemas.microsoft.com/office/drawing/2014/main" val="10001"/>
                  </a:ext>
                </a:extLst>
              </a:tr>
              <a:tr h="173964">
                <a:tc>
                  <a:txBody>
                    <a:bodyPr/>
                    <a:lstStyle/>
                    <a:p>
                      <a:pPr marL="0" lvl="0" indent="0" algn="l" rtl="0">
                        <a:spcBef>
                          <a:spcPts val="0"/>
                        </a:spcBef>
                        <a:spcAft>
                          <a:spcPts val="0"/>
                        </a:spcAft>
                        <a:buClr>
                          <a:srgbClr val="000000"/>
                        </a:buClr>
                        <a:buSzPts val="1400"/>
                        <a:buFont typeface="Calibri"/>
                        <a:buNone/>
                      </a:pPr>
                      <a:r>
                        <a:rPr lang="en-US" sz="1100" dirty="0"/>
                        <a:t>Frame the intention together</a:t>
                      </a:r>
                      <a:endParaRPr sz="11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SzPts val="1800"/>
                        <a:buFont typeface="Calibri"/>
                        <a:buNone/>
                      </a:pPr>
                      <a:endParaRPr sz="1100" dirty="0"/>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a:spcBef>
                          <a:spcPts val="0"/>
                        </a:spcBef>
                        <a:spcAft>
                          <a:spcPts val="0"/>
                        </a:spcAft>
                        <a:buNone/>
                      </a:pPr>
                      <a:r>
                        <a:rPr lang="en-US" sz="1100" dirty="0"/>
                        <a:t>4</a:t>
                      </a:r>
                      <a:endParaRPr sz="1100" dirty="0"/>
                    </a:p>
                  </a:txBody>
                  <a:tcPr marL="91450" marR="91450" marT="45724" marB="45724">
                    <a:lnL w="12700" cap="flat" cmpd="sng" algn="ctr">
                      <a:solidFill>
                        <a:schemeClr val="dk1"/>
                      </a:solidFill>
                      <a:prstDash val="solid"/>
                      <a:round/>
                      <a:headEnd type="none" w="sm" len="sm"/>
                      <a:tailEnd type="none" w="sm" len="sm"/>
                    </a:lnL>
                    <a:lnR w="12700">
                      <a:solidFill>
                        <a:schemeClr val="dk1"/>
                      </a:solidFill>
                    </a:lnR>
                    <a:lnT w="12700">
                      <a:solidFill>
                        <a:schemeClr val="dk1"/>
                      </a:solidFill>
                    </a:lnT>
                    <a:lnB w="12700">
                      <a:solidFill>
                        <a:schemeClr val="dk1"/>
                      </a:solidFill>
                    </a:lnB>
                    <a:solidFill>
                      <a:schemeClr val="lt1"/>
                    </a:solidFill>
                  </a:tcPr>
                </a:tc>
                <a:tc>
                  <a:txBody>
                    <a:bodyPr/>
                    <a:lstStyle/>
                    <a:p>
                      <a:pPr marL="0" lvl="0" indent="0" algn="ctr">
                        <a:spcBef>
                          <a:spcPts val="0"/>
                        </a:spcBef>
                        <a:spcAft>
                          <a:spcPts val="0"/>
                        </a:spcAft>
                        <a:buNone/>
                      </a:pPr>
                      <a:endParaRPr sz="1100" dirty="0"/>
                    </a:p>
                  </a:txBody>
                  <a:tcPr marL="91450" marR="91450" marT="45724" marB="45724">
                    <a:lnL w="12700">
                      <a:solidFill>
                        <a:schemeClr val="dk1"/>
                      </a:solidFill>
                    </a:lnL>
                    <a:lnR w="12700">
                      <a:solidFill>
                        <a:schemeClr val="dk1"/>
                      </a:solidFill>
                    </a:lnR>
                    <a:lnT w="12700">
                      <a:solidFill>
                        <a:schemeClr val="dk1"/>
                      </a:solidFill>
                    </a:lnT>
                    <a:lnB w="12700">
                      <a:solidFill>
                        <a:schemeClr val="dk1"/>
                      </a:solidFill>
                    </a:lnB>
                    <a:solidFill>
                      <a:schemeClr val="lt1"/>
                    </a:solidFill>
                  </a:tcPr>
                </a:tc>
                <a:extLst>
                  <a:ext uri="{0D108BD9-81ED-4DB2-BD59-A6C34878D82A}">
                    <a16:rowId xmlns:a16="http://schemas.microsoft.com/office/drawing/2014/main" val="10002"/>
                  </a:ext>
                </a:extLst>
              </a:tr>
              <a:tr h="173964">
                <a:tc>
                  <a:txBody>
                    <a:bodyPr/>
                    <a:lstStyle/>
                    <a:p>
                      <a:pPr marL="0" lvl="0" indent="0" algn="l" rtl="0">
                        <a:spcBef>
                          <a:spcPts val="0"/>
                        </a:spcBef>
                        <a:spcAft>
                          <a:spcPts val="0"/>
                        </a:spcAft>
                        <a:buClr>
                          <a:srgbClr val="000000"/>
                        </a:buClr>
                        <a:buSzPts val="1400"/>
                        <a:buFont typeface="Calibri"/>
                        <a:buNone/>
                      </a:pPr>
                      <a:r>
                        <a:rPr lang="en-US" sz="1100" dirty="0"/>
                        <a:t>Ideation Sketches</a:t>
                      </a:r>
                      <a:endParaRPr sz="11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100" dirty="0"/>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a:spcBef>
                          <a:spcPts val="0"/>
                        </a:spcBef>
                        <a:spcAft>
                          <a:spcPts val="0"/>
                        </a:spcAft>
                        <a:buNone/>
                      </a:pPr>
                      <a:r>
                        <a:rPr lang="en-US" sz="1100" dirty="0"/>
                        <a:t>4</a:t>
                      </a:r>
                      <a:endParaRPr sz="1100" dirty="0"/>
                    </a:p>
                  </a:txBody>
                  <a:tcPr marL="91450" marR="91450" marT="45724" marB="45724">
                    <a:lnL w="12700" cap="flat" cmpd="sng" algn="ctr">
                      <a:solidFill>
                        <a:schemeClr val="dk1"/>
                      </a:solidFill>
                      <a:prstDash val="solid"/>
                      <a:round/>
                      <a:headEnd type="none" w="sm" len="sm"/>
                      <a:tailEnd type="none" w="sm" len="sm"/>
                    </a:lnL>
                    <a:lnR w="12700">
                      <a:solidFill>
                        <a:schemeClr val="dk1"/>
                      </a:solidFill>
                    </a:lnR>
                    <a:lnT w="12700">
                      <a:solidFill>
                        <a:schemeClr val="dk1"/>
                      </a:solidFill>
                    </a:lnT>
                    <a:lnB w="12700">
                      <a:solidFill>
                        <a:schemeClr val="dk1"/>
                      </a:solidFill>
                    </a:lnB>
                    <a:solidFill>
                      <a:schemeClr val="lt1"/>
                    </a:solidFill>
                  </a:tcPr>
                </a:tc>
                <a:tc>
                  <a:txBody>
                    <a:bodyPr/>
                    <a:lstStyle/>
                    <a:p>
                      <a:pPr marL="0" lvl="0" indent="0" algn="ctr">
                        <a:spcBef>
                          <a:spcPts val="0"/>
                        </a:spcBef>
                        <a:spcAft>
                          <a:spcPts val="0"/>
                        </a:spcAft>
                        <a:buNone/>
                      </a:pPr>
                      <a:endParaRPr sz="1100" dirty="0"/>
                    </a:p>
                  </a:txBody>
                  <a:tcPr marL="91450" marR="91450" marT="45724" marB="45724">
                    <a:lnL w="12700">
                      <a:solidFill>
                        <a:schemeClr val="dk1"/>
                      </a:solidFill>
                    </a:lnL>
                    <a:lnR w="12700">
                      <a:solidFill>
                        <a:schemeClr val="dk1"/>
                      </a:solidFill>
                    </a:lnR>
                    <a:lnT w="12700">
                      <a:solidFill>
                        <a:schemeClr val="dk1"/>
                      </a:solidFill>
                    </a:lnT>
                    <a:lnB w="12700">
                      <a:solidFill>
                        <a:schemeClr val="dk1"/>
                      </a:solidFill>
                    </a:lnB>
                    <a:solidFill>
                      <a:schemeClr val="lt1"/>
                    </a:solidFill>
                  </a:tcPr>
                </a:tc>
                <a:extLst>
                  <a:ext uri="{0D108BD9-81ED-4DB2-BD59-A6C34878D82A}">
                    <a16:rowId xmlns:a16="http://schemas.microsoft.com/office/drawing/2014/main" val="10003"/>
                  </a:ext>
                </a:extLst>
              </a:tr>
              <a:tr h="173964">
                <a:tc>
                  <a:txBody>
                    <a:bodyPr/>
                    <a:lstStyle/>
                    <a:p>
                      <a:pPr marL="0" lvl="0" indent="0" algn="l" rtl="0">
                        <a:spcBef>
                          <a:spcPts val="0"/>
                        </a:spcBef>
                        <a:spcAft>
                          <a:spcPts val="0"/>
                        </a:spcAft>
                        <a:buNone/>
                      </a:pPr>
                      <a:r>
                        <a:rPr lang="en-US" sz="1100" dirty="0"/>
                        <a:t>“After” Journey Map</a:t>
                      </a:r>
                      <a:endParaRPr sz="11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100" dirty="0"/>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a:spcBef>
                          <a:spcPts val="0"/>
                        </a:spcBef>
                        <a:spcAft>
                          <a:spcPts val="0"/>
                        </a:spcAft>
                        <a:buNone/>
                      </a:pPr>
                      <a:r>
                        <a:rPr lang="en-US" sz="1100" dirty="0"/>
                        <a:t>4</a:t>
                      </a:r>
                      <a:endParaRPr sz="1100" dirty="0"/>
                    </a:p>
                  </a:txBody>
                  <a:tcPr marL="91450" marR="91450" marT="45724" marB="45724">
                    <a:lnL w="12700" cap="flat" cmpd="sng" algn="ctr">
                      <a:solidFill>
                        <a:schemeClr val="dk1"/>
                      </a:solidFill>
                      <a:prstDash val="solid"/>
                      <a:round/>
                      <a:headEnd type="none" w="sm" len="sm"/>
                      <a:tailEnd type="none" w="sm" len="sm"/>
                    </a:lnL>
                    <a:lnR w="12700">
                      <a:solidFill>
                        <a:schemeClr val="dk1"/>
                      </a:solidFill>
                    </a:lnR>
                    <a:lnT w="12700">
                      <a:solidFill>
                        <a:schemeClr val="dk1"/>
                      </a:solidFill>
                    </a:lnT>
                    <a:lnB w="12700">
                      <a:solidFill>
                        <a:schemeClr val="dk1"/>
                      </a:solidFill>
                    </a:lnB>
                    <a:solidFill>
                      <a:schemeClr val="lt1"/>
                    </a:solidFill>
                  </a:tcPr>
                </a:tc>
                <a:tc>
                  <a:txBody>
                    <a:bodyPr/>
                    <a:lstStyle/>
                    <a:p>
                      <a:pPr marL="0" lvl="0" indent="0" algn="ctr">
                        <a:spcBef>
                          <a:spcPts val="0"/>
                        </a:spcBef>
                        <a:spcAft>
                          <a:spcPts val="0"/>
                        </a:spcAft>
                        <a:buNone/>
                      </a:pPr>
                      <a:endParaRPr sz="1100" dirty="0"/>
                    </a:p>
                  </a:txBody>
                  <a:tcPr marL="91450" marR="91450" marT="45724" marB="45724">
                    <a:lnL w="12700">
                      <a:solidFill>
                        <a:schemeClr val="dk1"/>
                      </a:solidFill>
                    </a:lnL>
                    <a:lnR w="12700">
                      <a:solidFill>
                        <a:schemeClr val="dk1"/>
                      </a:solidFill>
                    </a:lnR>
                    <a:lnT w="12700">
                      <a:solidFill>
                        <a:schemeClr val="dk1"/>
                      </a:solidFill>
                    </a:lnT>
                    <a:lnB w="12700">
                      <a:solidFill>
                        <a:schemeClr val="dk1"/>
                      </a:solidFill>
                    </a:lnB>
                    <a:solidFill>
                      <a:schemeClr val="lt1"/>
                    </a:solidFill>
                  </a:tcPr>
                </a:tc>
                <a:extLst>
                  <a:ext uri="{0D108BD9-81ED-4DB2-BD59-A6C34878D82A}">
                    <a16:rowId xmlns:a16="http://schemas.microsoft.com/office/drawing/2014/main" val="10004"/>
                  </a:ext>
                </a:extLst>
              </a:tr>
              <a:tr h="173964">
                <a:tc>
                  <a:txBody>
                    <a:bodyPr/>
                    <a:lstStyle/>
                    <a:p>
                      <a:pPr marL="0" lvl="0" indent="0" algn="l" rtl="0">
                        <a:spcBef>
                          <a:spcPts val="0"/>
                        </a:spcBef>
                        <a:spcAft>
                          <a:spcPts val="0"/>
                        </a:spcAft>
                        <a:buNone/>
                      </a:pPr>
                      <a:r>
                        <a:rPr lang="en-US" sz="1100" dirty="0"/>
                        <a:t>Low Fidelity Prototype, photos, videos</a:t>
                      </a:r>
                      <a:endParaRPr sz="11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100" dirty="0"/>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a:spcBef>
                          <a:spcPts val="0"/>
                        </a:spcBef>
                        <a:spcAft>
                          <a:spcPts val="0"/>
                        </a:spcAft>
                        <a:buNone/>
                      </a:pPr>
                      <a:r>
                        <a:rPr lang="en-US" sz="1100" dirty="0"/>
                        <a:t>4</a:t>
                      </a:r>
                      <a:endParaRPr sz="1100" dirty="0"/>
                    </a:p>
                  </a:txBody>
                  <a:tcPr marL="91450" marR="91450" marT="45724" marB="45724">
                    <a:lnL w="12700" cap="flat" cmpd="sng" algn="ctr">
                      <a:solidFill>
                        <a:schemeClr val="dk1"/>
                      </a:solidFill>
                      <a:prstDash val="solid"/>
                      <a:round/>
                      <a:headEnd type="none" w="sm" len="sm"/>
                      <a:tailEnd type="none" w="sm" len="sm"/>
                    </a:lnL>
                    <a:lnR w="12700">
                      <a:solidFill>
                        <a:schemeClr val="dk1"/>
                      </a:solidFill>
                    </a:lnR>
                    <a:lnT w="12700">
                      <a:solidFill>
                        <a:schemeClr val="dk1"/>
                      </a:solidFill>
                    </a:lnT>
                    <a:lnB w="12700">
                      <a:solidFill>
                        <a:schemeClr val="dk1"/>
                      </a:solidFill>
                    </a:lnB>
                    <a:solidFill>
                      <a:schemeClr val="lt1"/>
                    </a:solidFill>
                  </a:tcPr>
                </a:tc>
                <a:tc>
                  <a:txBody>
                    <a:bodyPr/>
                    <a:lstStyle/>
                    <a:p>
                      <a:pPr marL="0" lvl="0" indent="0" algn="ctr">
                        <a:spcBef>
                          <a:spcPts val="0"/>
                        </a:spcBef>
                        <a:spcAft>
                          <a:spcPts val="0"/>
                        </a:spcAft>
                        <a:buNone/>
                      </a:pPr>
                      <a:endParaRPr sz="1100" dirty="0"/>
                    </a:p>
                  </a:txBody>
                  <a:tcPr marL="91450" marR="91450" marT="45724" marB="45724">
                    <a:lnL w="12700">
                      <a:solidFill>
                        <a:schemeClr val="dk1"/>
                      </a:solidFill>
                    </a:lnL>
                    <a:lnR w="12700">
                      <a:solidFill>
                        <a:schemeClr val="dk1"/>
                      </a:solidFill>
                    </a:lnR>
                    <a:lnT w="12700">
                      <a:solidFill>
                        <a:schemeClr val="dk1"/>
                      </a:solidFill>
                    </a:lnT>
                    <a:lnB w="12700">
                      <a:solidFill>
                        <a:schemeClr val="dk1"/>
                      </a:solidFill>
                    </a:lnB>
                    <a:solidFill>
                      <a:schemeClr val="lt1"/>
                    </a:solidFill>
                  </a:tcPr>
                </a:tc>
                <a:extLst>
                  <a:ext uri="{0D108BD9-81ED-4DB2-BD59-A6C34878D82A}">
                    <a16:rowId xmlns:a16="http://schemas.microsoft.com/office/drawing/2014/main" val="10005"/>
                  </a:ext>
                </a:extLst>
              </a:tr>
              <a:tr h="173964">
                <a:tc>
                  <a:txBody>
                    <a:bodyPr/>
                    <a:lstStyle/>
                    <a:p>
                      <a:pPr marL="0" lvl="0" indent="0" algn="l" rtl="0">
                        <a:spcBef>
                          <a:spcPts val="0"/>
                        </a:spcBef>
                        <a:spcAft>
                          <a:spcPts val="0"/>
                        </a:spcAft>
                        <a:buNone/>
                      </a:pPr>
                      <a:r>
                        <a:rPr lang="en-US" sz="1100" dirty="0"/>
                        <a:t>Refined Prototype, prepare presentation</a:t>
                      </a:r>
                      <a:endParaRPr sz="11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100" dirty="0"/>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a:spcBef>
                          <a:spcPts val="0"/>
                        </a:spcBef>
                        <a:spcAft>
                          <a:spcPts val="0"/>
                        </a:spcAft>
                        <a:buNone/>
                      </a:pPr>
                      <a:r>
                        <a:rPr lang="en-US" sz="1100" dirty="0"/>
                        <a:t>5</a:t>
                      </a:r>
                      <a:endParaRPr sz="1100" dirty="0"/>
                    </a:p>
                  </a:txBody>
                  <a:tcPr marL="91450" marR="91450" marT="45724" marB="45724">
                    <a:lnL w="12700" cap="flat" cmpd="sng" algn="ctr">
                      <a:solidFill>
                        <a:schemeClr val="dk1"/>
                      </a:solidFill>
                      <a:prstDash val="solid"/>
                      <a:round/>
                      <a:headEnd type="none" w="sm" len="sm"/>
                      <a:tailEnd type="none" w="sm" len="sm"/>
                    </a:lnL>
                    <a:lnR w="12700">
                      <a:solidFill>
                        <a:schemeClr val="dk1"/>
                      </a:solidFill>
                    </a:lnR>
                    <a:lnT w="12700">
                      <a:solidFill>
                        <a:schemeClr val="dk1"/>
                      </a:solidFill>
                    </a:lnT>
                    <a:lnB w="12700">
                      <a:solidFill>
                        <a:schemeClr val="dk1"/>
                      </a:solidFill>
                    </a:lnB>
                    <a:solidFill>
                      <a:schemeClr val="lt1"/>
                    </a:solidFill>
                  </a:tcPr>
                </a:tc>
                <a:tc>
                  <a:txBody>
                    <a:bodyPr/>
                    <a:lstStyle/>
                    <a:p>
                      <a:pPr marL="0" lvl="0" indent="0" algn="ctr">
                        <a:spcBef>
                          <a:spcPts val="0"/>
                        </a:spcBef>
                        <a:spcAft>
                          <a:spcPts val="0"/>
                        </a:spcAft>
                        <a:buNone/>
                      </a:pPr>
                      <a:endParaRPr sz="1100" dirty="0"/>
                    </a:p>
                  </a:txBody>
                  <a:tcPr marL="91450" marR="91450" marT="45724" marB="45724">
                    <a:lnL w="12700">
                      <a:solidFill>
                        <a:schemeClr val="dk1"/>
                      </a:solidFill>
                    </a:lnL>
                    <a:lnR w="12700">
                      <a:solidFill>
                        <a:schemeClr val="dk1"/>
                      </a:solidFill>
                    </a:lnR>
                    <a:lnT w="12700">
                      <a:solidFill>
                        <a:schemeClr val="dk1"/>
                      </a:solidFill>
                    </a:lnT>
                    <a:lnB w="12700">
                      <a:solidFill>
                        <a:schemeClr val="dk1"/>
                      </a:solidFill>
                    </a:lnB>
                    <a:solidFill>
                      <a:schemeClr val="lt1"/>
                    </a:solidFill>
                  </a:tcPr>
                </a:tc>
                <a:extLst>
                  <a:ext uri="{0D108BD9-81ED-4DB2-BD59-A6C34878D82A}">
                    <a16:rowId xmlns:a16="http://schemas.microsoft.com/office/drawing/2014/main" val="10006"/>
                  </a:ext>
                </a:extLst>
              </a:tr>
              <a:tr h="173964">
                <a:tc>
                  <a:txBody>
                    <a:bodyPr/>
                    <a:lstStyle/>
                    <a:p>
                      <a:pPr marL="0" lvl="0" indent="0" algn="l" rtl="0">
                        <a:spcBef>
                          <a:spcPts val="0"/>
                        </a:spcBef>
                        <a:spcAft>
                          <a:spcPts val="0"/>
                        </a:spcAft>
                        <a:buNone/>
                      </a:pPr>
                      <a:r>
                        <a:rPr lang="en-US" sz="1100" dirty="0"/>
                        <a:t>Observations, Reflections, Learning</a:t>
                      </a:r>
                      <a:endParaRPr sz="11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100" dirty="0"/>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a:spcBef>
                          <a:spcPts val="0"/>
                        </a:spcBef>
                        <a:spcAft>
                          <a:spcPts val="0"/>
                        </a:spcAft>
                        <a:buNone/>
                      </a:pPr>
                      <a:r>
                        <a:rPr lang="en-US" sz="1100" dirty="0"/>
                        <a:t>6</a:t>
                      </a:r>
                      <a:endParaRPr sz="1100" dirty="0"/>
                    </a:p>
                  </a:txBody>
                  <a:tcPr marL="91450" marR="91450" marT="45724" marB="45724">
                    <a:lnL w="12700" cap="flat" cmpd="sng" algn="ctr">
                      <a:solidFill>
                        <a:schemeClr val="dk1"/>
                      </a:solidFill>
                      <a:prstDash val="solid"/>
                      <a:round/>
                      <a:headEnd type="none" w="sm" len="sm"/>
                      <a:tailEnd type="none" w="sm" len="sm"/>
                    </a:lnL>
                    <a:lnR w="12700">
                      <a:solidFill>
                        <a:schemeClr val="dk1"/>
                      </a:solidFill>
                    </a:lnR>
                    <a:lnT w="12700">
                      <a:solidFill>
                        <a:schemeClr val="dk1"/>
                      </a:solidFill>
                    </a:lnT>
                    <a:lnB w="12700">
                      <a:solidFill>
                        <a:schemeClr val="dk1"/>
                      </a:solidFill>
                    </a:lnB>
                    <a:solidFill>
                      <a:schemeClr val="lt1"/>
                    </a:solidFill>
                  </a:tcPr>
                </a:tc>
                <a:tc>
                  <a:txBody>
                    <a:bodyPr/>
                    <a:lstStyle/>
                    <a:p>
                      <a:pPr marL="0" lvl="0" indent="0" algn="ctr">
                        <a:spcBef>
                          <a:spcPts val="0"/>
                        </a:spcBef>
                        <a:spcAft>
                          <a:spcPts val="0"/>
                        </a:spcAft>
                        <a:buNone/>
                      </a:pPr>
                      <a:endParaRPr sz="1100" dirty="0"/>
                    </a:p>
                  </a:txBody>
                  <a:tcPr marL="91450" marR="91450" marT="45724" marB="45724">
                    <a:lnL w="12700">
                      <a:solidFill>
                        <a:schemeClr val="dk1"/>
                      </a:solidFill>
                    </a:lnL>
                    <a:lnR w="12700">
                      <a:solidFill>
                        <a:schemeClr val="dk1"/>
                      </a:solidFill>
                    </a:lnR>
                    <a:lnT w="12700">
                      <a:solidFill>
                        <a:schemeClr val="dk1"/>
                      </a:solidFill>
                    </a:lnT>
                    <a:lnB w="12700">
                      <a:solidFill>
                        <a:schemeClr val="dk1"/>
                      </a:solidFill>
                    </a:lnB>
                    <a:solidFill>
                      <a:schemeClr val="lt1"/>
                    </a:solidFill>
                  </a:tcPr>
                </a:tc>
                <a:extLst>
                  <a:ext uri="{0D108BD9-81ED-4DB2-BD59-A6C34878D82A}">
                    <a16:rowId xmlns:a16="http://schemas.microsoft.com/office/drawing/2014/main" val="10007"/>
                  </a:ext>
                </a:extLst>
              </a:tr>
              <a:tr h="173964">
                <a:tc>
                  <a:txBody>
                    <a:bodyPr/>
                    <a:lstStyle/>
                    <a:p>
                      <a:pPr marL="0" lvl="0" indent="0" algn="l" rtl="0">
                        <a:spcBef>
                          <a:spcPts val="0"/>
                        </a:spcBef>
                        <a:spcAft>
                          <a:spcPts val="0"/>
                        </a:spcAft>
                        <a:buNone/>
                      </a:pPr>
                      <a:r>
                        <a:rPr lang="en-US" sz="1100" dirty="0"/>
                        <a:t>Self &amp; Peer Evaluation</a:t>
                      </a:r>
                      <a:endParaRPr sz="11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100" dirty="0"/>
                        <a:t>10</a:t>
                      </a:r>
                      <a:endParaRPr sz="1100" dirty="0"/>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ctr">
                        <a:spcBef>
                          <a:spcPts val="0"/>
                        </a:spcBef>
                        <a:spcAft>
                          <a:spcPts val="0"/>
                        </a:spcAft>
                        <a:buNone/>
                      </a:pPr>
                      <a:r>
                        <a:rPr lang="en-US" sz="1100" dirty="0"/>
                        <a:t>6</a:t>
                      </a:r>
                      <a:endParaRPr sz="1100" dirty="0"/>
                    </a:p>
                  </a:txBody>
                  <a:tcPr marL="91450" marR="91450" marT="45724" marB="45724">
                    <a:lnL w="12700" cap="flat" cmpd="sng" algn="ctr">
                      <a:solidFill>
                        <a:schemeClr val="dk1"/>
                      </a:solidFill>
                      <a:prstDash val="solid"/>
                      <a:round/>
                      <a:headEnd type="none" w="sm" len="sm"/>
                      <a:tailEnd type="none" w="sm" len="sm"/>
                    </a:lnL>
                    <a:lnR w="12700">
                      <a:solidFill>
                        <a:schemeClr val="dk1"/>
                      </a:solidFill>
                    </a:lnR>
                    <a:lnT w="12700">
                      <a:solidFill>
                        <a:schemeClr val="dk1"/>
                      </a:solidFill>
                    </a:lnT>
                    <a:lnB w="12700">
                      <a:solidFill>
                        <a:schemeClr val="dk1"/>
                      </a:solidFill>
                    </a:lnB>
                    <a:solidFill>
                      <a:schemeClr val="lt1"/>
                    </a:solidFill>
                  </a:tcPr>
                </a:tc>
                <a:tc>
                  <a:txBody>
                    <a:bodyPr/>
                    <a:lstStyle/>
                    <a:p>
                      <a:pPr marL="0" lvl="0" indent="0" algn="ctr">
                        <a:spcBef>
                          <a:spcPts val="0"/>
                        </a:spcBef>
                        <a:spcAft>
                          <a:spcPts val="0"/>
                        </a:spcAft>
                        <a:buNone/>
                      </a:pPr>
                      <a:endParaRPr sz="1100" dirty="0"/>
                    </a:p>
                  </a:txBody>
                  <a:tcPr marL="91450" marR="91450" marT="45724" marB="45724">
                    <a:lnL w="12700">
                      <a:solidFill>
                        <a:schemeClr val="dk1"/>
                      </a:solidFill>
                    </a:lnL>
                    <a:lnR w="12700">
                      <a:solidFill>
                        <a:schemeClr val="dk1"/>
                      </a:solidFill>
                    </a:lnR>
                    <a:lnT w="12700">
                      <a:solidFill>
                        <a:schemeClr val="dk1"/>
                      </a:solidFill>
                    </a:lnT>
                    <a:lnB w="12700">
                      <a:solidFill>
                        <a:schemeClr val="dk1"/>
                      </a:solidFill>
                    </a:lnB>
                    <a:solidFill>
                      <a:schemeClr val="lt1"/>
                    </a:solidFill>
                  </a:tcPr>
                </a:tc>
                <a:extLst>
                  <a:ext uri="{0D108BD9-81ED-4DB2-BD59-A6C34878D82A}">
                    <a16:rowId xmlns:a16="http://schemas.microsoft.com/office/drawing/2014/main" val="10008"/>
                  </a:ext>
                </a:extLst>
              </a:tr>
            </a:tbl>
          </a:graphicData>
        </a:graphic>
      </p:graphicFrame>
      <p:sp>
        <p:nvSpPr>
          <p:cNvPr id="119" name="Google Shape;119;p16"/>
          <p:cNvSpPr txBox="1"/>
          <p:nvPr/>
        </p:nvSpPr>
        <p:spPr>
          <a:xfrm>
            <a:off x="188686" y="202293"/>
            <a:ext cx="9773700" cy="400200"/>
          </a:xfrm>
          <a:prstGeom prst="rect">
            <a:avLst/>
          </a:prstGeom>
          <a:noFill/>
          <a:ln>
            <a:noFill/>
          </a:ln>
        </p:spPr>
        <p:txBody>
          <a:bodyPr spcFirstLastPara="1" wrap="square" lIns="91425" tIns="45700" rIns="91425" bIns="45700" anchor="t" anchorCtr="0">
            <a:spAutoFit/>
          </a:bodyPr>
          <a:lstStyle/>
          <a:p>
            <a:r>
              <a:rPr lang="en-US" sz="2000" b="1" u="sng" dirty="0">
                <a:solidFill>
                  <a:schemeClr val="dk1"/>
                </a:solidFill>
                <a:latin typeface="Calibri"/>
                <a:ea typeface="Calibri"/>
                <a:cs typeface="Calibri"/>
                <a:sym typeface="Calibri"/>
              </a:rPr>
              <a:t>Table of Contents and Assessment Criteria</a:t>
            </a:r>
            <a:endParaRPr sz="18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p:nvPr/>
        </p:nvSpPr>
        <p:spPr>
          <a:xfrm>
            <a:off x="5671335" y="0"/>
            <a:ext cx="811658" cy="2363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p17"/>
          <p:cNvSpPr txBox="1">
            <a:spLocks noGrp="1"/>
          </p:cNvSpPr>
          <p:nvPr>
            <p:ph type="sldNum" idx="12"/>
          </p:nvPr>
        </p:nvSpPr>
        <p:spPr>
          <a:xfrm>
            <a:off x="9338569" y="631509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27" name="Google Shape;127;p17"/>
          <p:cNvSpPr txBox="1"/>
          <p:nvPr/>
        </p:nvSpPr>
        <p:spPr>
          <a:xfrm>
            <a:off x="115569" y="134260"/>
            <a:ext cx="10007166" cy="933432"/>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C00000"/>
              </a:buClr>
              <a:buSzPts val="2400"/>
              <a:buFont typeface="Arial"/>
              <a:buNone/>
            </a:pPr>
            <a:endParaRPr sz="2400" b="1" i="0" u="none" strike="noStrike" cap="none">
              <a:solidFill>
                <a:srgbClr val="C00000"/>
              </a:solidFill>
              <a:latin typeface="Arial"/>
              <a:ea typeface="Arial"/>
              <a:cs typeface="Arial"/>
              <a:sym typeface="Arial"/>
            </a:endParaRPr>
          </a:p>
        </p:txBody>
      </p:sp>
      <p:graphicFrame>
        <p:nvGraphicFramePr>
          <p:cNvPr id="128" name="Google Shape;128;p17"/>
          <p:cNvGraphicFramePr/>
          <p:nvPr>
            <p:extLst>
              <p:ext uri="{D42A27DB-BD31-4B8C-83A1-F6EECF244321}">
                <p14:modId xmlns:p14="http://schemas.microsoft.com/office/powerpoint/2010/main" val="4084973872"/>
              </p:ext>
            </p:extLst>
          </p:nvPr>
        </p:nvGraphicFramePr>
        <p:xfrm>
          <a:off x="344714" y="3623281"/>
          <a:ext cx="11416250" cy="2697520"/>
        </p:xfrm>
        <a:graphic>
          <a:graphicData uri="http://schemas.openxmlformats.org/drawingml/2006/table">
            <a:tbl>
              <a:tblPr firstRow="1" bandRow="1">
                <a:noFill/>
                <a:tableStyleId>{155B4FFC-A893-468A-B611-822497714014}</a:tableStyleId>
              </a:tblPr>
              <a:tblGrid>
                <a:gridCol w="3045900">
                  <a:extLst>
                    <a:ext uri="{9D8B030D-6E8A-4147-A177-3AD203B41FA5}">
                      <a16:colId xmlns:a16="http://schemas.microsoft.com/office/drawing/2014/main" val="20000"/>
                    </a:ext>
                  </a:extLst>
                </a:gridCol>
                <a:gridCol w="8370350">
                  <a:extLst>
                    <a:ext uri="{9D8B030D-6E8A-4147-A177-3AD203B41FA5}">
                      <a16:colId xmlns:a16="http://schemas.microsoft.com/office/drawing/2014/main" val="20001"/>
                    </a:ext>
                  </a:extLst>
                </a:gridCol>
              </a:tblGrid>
              <a:tr h="1596050">
                <a:tc>
                  <a:txBody>
                    <a:bodyPr/>
                    <a:lstStyle/>
                    <a:p>
                      <a:pPr marL="0" marR="0" lvl="0" indent="0" algn="l" rtl="0">
                        <a:lnSpc>
                          <a:spcPct val="100000"/>
                        </a:lnSpc>
                        <a:spcBef>
                          <a:spcPts val="0"/>
                        </a:spcBef>
                        <a:spcAft>
                          <a:spcPts val="0"/>
                        </a:spcAft>
                        <a:buClr>
                          <a:srgbClr val="000000"/>
                        </a:buClr>
                        <a:buSzPts val="1800"/>
                        <a:buFont typeface="Calibri"/>
                        <a:buNone/>
                      </a:pPr>
                      <a:r>
                        <a:rPr lang="en-US" sz="1500" b="0">
                          <a:solidFill>
                            <a:schemeClr val="dk1"/>
                          </a:solidFill>
                        </a:rPr>
                        <a:t>Student ID | </a:t>
                      </a:r>
                      <a:r>
                        <a:rPr lang="en-US" sz="1500" b="0">
                          <a:solidFill>
                            <a:srgbClr val="000000"/>
                          </a:solidFill>
                        </a:rPr>
                        <a:t>Full N</a:t>
                      </a:r>
                      <a:r>
                        <a:rPr lang="en-US" sz="1500" b="0" i="0" u="none" strike="noStrike">
                          <a:solidFill>
                            <a:srgbClr val="000000"/>
                          </a:solidFill>
                          <a:latin typeface="Calibri"/>
                          <a:ea typeface="Calibri"/>
                          <a:cs typeface="Calibri"/>
                          <a:sym typeface="Calibri"/>
                        </a:rPr>
                        <a:t>ame | Email</a:t>
                      </a:r>
                      <a:endParaRPr sz="11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US" sz="1800" b="0" dirty="0">
                          <a:solidFill>
                            <a:schemeClr val="dk1"/>
                          </a:solidFill>
                        </a:rPr>
                        <a:t>1.Muhammad Farhan Bin Ahmad</a:t>
                      </a:r>
                      <a:endParaRPr sz="1800" b="0" dirty="0">
                        <a:solidFill>
                          <a:schemeClr val="dk1"/>
                        </a:solidFill>
                      </a:endParaRPr>
                    </a:p>
                    <a:p>
                      <a:pPr marL="0" lvl="0" indent="0" algn="l" rtl="0">
                        <a:spcBef>
                          <a:spcPts val="0"/>
                        </a:spcBef>
                        <a:spcAft>
                          <a:spcPts val="0"/>
                        </a:spcAft>
                        <a:buNone/>
                      </a:pPr>
                      <a:r>
                        <a:rPr lang="en-US" sz="1800" b="0" dirty="0">
                          <a:solidFill>
                            <a:schemeClr val="dk1"/>
                          </a:solidFill>
                        </a:rPr>
                        <a:t>2.</a:t>
                      </a:r>
                      <a:endParaRPr sz="1800" b="0" dirty="0">
                        <a:solidFill>
                          <a:schemeClr val="dk1"/>
                        </a:solidFill>
                      </a:endParaRPr>
                    </a:p>
                    <a:p>
                      <a:pPr marL="0" lvl="0" indent="0" algn="l" rtl="0">
                        <a:spcBef>
                          <a:spcPts val="0"/>
                        </a:spcBef>
                        <a:spcAft>
                          <a:spcPts val="0"/>
                        </a:spcAft>
                        <a:buNone/>
                      </a:pPr>
                      <a:r>
                        <a:rPr lang="en-US" sz="1800" b="0" dirty="0">
                          <a:solidFill>
                            <a:schemeClr val="dk1"/>
                          </a:solidFill>
                        </a:rPr>
                        <a:t>3.</a:t>
                      </a:r>
                      <a:endParaRPr sz="1800" b="0" dirty="0">
                        <a:solidFill>
                          <a:schemeClr val="dk1"/>
                        </a:solidFill>
                      </a:endParaRPr>
                    </a:p>
                    <a:p>
                      <a:pPr marL="0" lvl="0" indent="0" algn="l" rtl="0">
                        <a:spcBef>
                          <a:spcPts val="0"/>
                        </a:spcBef>
                        <a:spcAft>
                          <a:spcPts val="0"/>
                        </a:spcAft>
                        <a:buNone/>
                      </a:pPr>
                      <a:r>
                        <a:rPr lang="en-US" sz="1800" b="0" dirty="0">
                          <a:solidFill>
                            <a:schemeClr val="dk1"/>
                          </a:solidFill>
                        </a:rPr>
                        <a:t>4.</a:t>
                      </a:r>
                      <a:endParaRPr sz="1800" b="0" dirty="0">
                        <a:solidFill>
                          <a:schemeClr val="dk1"/>
                        </a:solidFill>
                      </a:endParaRPr>
                    </a:p>
                    <a:p>
                      <a:pPr marL="0" lvl="0" indent="0" algn="l" rtl="0">
                        <a:spcBef>
                          <a:spcPts val="0"/>
                        </a:spcBef>
                        <a:spcAft>
                          <a:spcPts val="0"/>
                        </a:spcAft>
                        <a:buNone/>
                      </a:pPr>
                      <a:r>
                        <a:rPr lang="en-US" sz="1800" b="0" dirty="0">
                          <a:solidFill>
                            <a:schemeClr val="dk1"/>
                          </a:solidFill>
                        </a:rPr>
                        <a:t>5.</a:t>
                      </a:r>
                      <a:endParaRPr sz="1800" b="0" dirty="0">
                        <a:solidFill>
                          <a:schemeClr val="dk1"/>
                        </a:solidFill>
                      </a:endParaRPr>
                    </a:p>
                    <a:p>
                      <a:pPr marL="0" lvl="0" indent="0" algn="l" rtl="0">
                        <a:spcBef>
                          <a:spcPts val="0"/>
                        </a:spcBef>
                        <a:spcAft>
                          <a:spcPts val="0"/>
                        </a:spcAft>
                        <a:buNone/>
                      </a:pPr>
                      <a:endParaRPr sz="1800" b="0"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EFFBF"/>
                    </a:solidFill>
                  </a:tcPr>
                </a:tc>
                <a:extLst>
                  <a:ext uri="{0D108BD9-81ED-4DB2-BD59-A6C34878D82A}">
                    <a16:rowId xmlns:a16="http://schemas.microsoft.com/office/drawing/2014/main" val="10000"/>
                  </a:ext>
                </a:extLst>
              </a:tr>
              <a:tr h="216400">
                <a:tc>
                  <a:txBody>
                    <a:bodyPr/>
                    <a:lstStyle/>
                    <a:p>
                      <a:pPr marL="0" marR="0" lvl="0" indent="0" algn="l" rtl="0">
                        <a:lnSpc>
                          <a:spcPct val="100000"/>
                        </a:lnSpc>
                        <a:spcBef>
                          <a:spcPts val="0"/>
                        </a:spcBef>
                        <a:spcAft>
                          <a:spcPts val="0"/>
                        </a:spcAft>
                        <a:buClr>
                          <a:srgbClr val="000000"/>
                        </a:buClr>
                        <a:buSzPts val="1800"/>
                        <a:buFont typeface="Calibri"/>
                        <a:buNone/>
                      </a:pPr>
                      <a:r>
                        <a:rPr lang="en-US" sz="1500" b="0" i="0" u="none" strike="noStrike">
                          <a:solidFill>
                            <a:srgbClr val="000000"/>
                          </a:solidFill>
                          <a:latin typeface="Calibri"/>
                          <a:ea typeface="Calibri"/>
                          <a:cs typeface="Calibri"/>
                          <a:sym typeface="Calibri"/>
                        </a:rPr>
                        <a:t>Program</a:t>
                      </a:r>
                      <a:endParaRPr sz="11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500" dirty="0">
                          <a:highlight>
                            <a:srgbClr val="FF0000"/>
                          </a:highlight>
                        </a:rPr>
                        <a:t>UDE 1001</a:t>
                      </a:r>
                      <a:endParaRPr sz="1500" dirty="0">
                        <a:highlight>
                          <a:srgbClr val="FF0000"/>
                        </a:highligh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EFFBF"/>
                    </a:solidFill>
                  </a:tcPr>
                </a:tc>
                <a:extLst>
                  <a:ext uri="{0D108BD9-81ED-4DB2-BD59-A6C34878D82A}">
                    <a16:rowId xmlns:a16="http://schemas.microsoft.com/office/drawing/2014/main" val="10001"/>
                  </a:ext>
                </a:extLst>
              </a:tr>
              <a:tr h="225825">
                <a:tc>
                  <a:txBody>
                    <a:bodyPr/>
                    <a:lstStyle/>
                    <a:p>
                      <a:pPr marL="0" marR="0" lvl="0" indent="0" algn="l" rtl="0">
                        <a:lnSpc>
                          <a:spcPct val="100000"/>
                        </a:lnSpc>
                        <a:spcBef>
                          <a:spcPts val="0"/>
                        </a:spcBef>
                        <a:spcAft>
                          <a:spcPts val="0"/>
                        </a:spcAft>
                        <a:buClr>
                          <a:srgbClr val="000000"/>
                        </a:buClr>
                        <a:buSzPts val="1800"/>
                        <a:buFont typeface="Calibri"/>
                        <a:buNone/>
                      </a:pPr>
                      <a:r>
                        <a:rPr lang="en-US" sz="1500" b="0" i="0" u="none" strike="noStrike">
                          <a:solidFill>
                            <a:srgbClr val="000000"/>
                          </a:solidFill>
                          <a:latin typeface="Calibri"/>
                          <a:ea typeface="Calibri"/>
                          <a:cs typeface="Calibri"/>
                          <a:sym typeface="Calibri"/>
                        </a:rPr>
                        <a:t>Group</a:t>
                      </a:r>
                      <a:endParaRPr sz="11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500" dirty="0">
                          <a:highlight>
                            <a:srgbClr val="FF0000"/>
                          </a:highlight>
                        </a:rPr>
                        <a:t>5</a:t>
                      </a:r>
                      <a:endParaRPr sz="1500" dirty="0">
                        <a:highlight>
                          <a:srgbClr val="FF0000"/>
                        </a:highligh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EFFBF"/>
                    </a:solidFill>
                  </a:tcPr>
                </a:tc>
                <a:extLst>
                  <a:ext uri="{0D108BD9-81ED-4DB2-BD59-A6C34878D82A}">
                    <a16:rowId xmlns:a16="http://schemas.microsoft.com/office/drawing/2014/main" val="10002"/>
                  </a:ext>
                </a:extLst>
              </a:tr>
              <a:tr h="296400">
                <a:tc>
                  <a:txBody>
                    <a:bodyPr/>
                    <a:lstStyle/>
                    <a:p>
                      <a:pPr marL="0" marR="0" lvl="0" indent="0" algn="l" rtl="0">
                        <a:lnSpc>
                          <a:spcPct val="100000"/>
                        </a:lnSpc>
                        <a:spcBef>
                          <a:spcPts val="0"/>
                        </a:spcBef>
                        <a:spcAft>
                          <a:spcPts val="0"/>
                        </a:spcAft>
                        <a:buClr>
                          <a:srgbClr val="000000"/>
                        </a:buClr>
                        <a:buSzPts val="1800"/>
                        <a:buFont typeface="Calibri"/>
                        <a:buNone/>
                      </a:pPr>
                      <a:r>
                        <a:rPr lang="en-US" sz="1500" b="0" i="0" u="none" strike="noStrike">
                          <a:solidFill>
                            <a:srgbClr val="000000"/>
                          </a:solidFill>
                        </a:rPr>
                        <a:t>Date and Time Submitted: </a:t>
                      </a:r>
                      <a:endParaRPr sz="1500" b="1" i="0" u="none" strike="noStrike">
                        <a:solidFill>
                          <a:srgbClr val="00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Clr>
                          <a:schemeClr val="dk1"/>
                        </a:buClr>
                        <a:buSzPts val="1800"/>
                        <a:buFont typeface="Calibri"/>
                        <a:buNone/>
                      </a:pPr>
                      <a:endParaRPr sz="1500" dirty="0">
                        <a:highlight>
                          <a:srgbClr val="FF0000"/>
                        </a:highligh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EFFBF"/>
                    </a:solidFill>
                  </a:tcPr>
                </a:tc>
                <a:extLst>
                  <a:ext uri="{0D108BD9-81ED-4DB2-BD59-A6C34878D82A}">
                    <a16:rowId xmlns:a16="http://schemas.microsoft.com/office/drawing/2014/main" val="10003"/>
                  </a:ext>
                </a:extLst>
              </a:tr>
            </a:tbl>
          </a:graphicData>
        </a:graphic>
      </p:graphicFrame>
      <p:sp>
        <p:nvSpPr>
          <p:cNvPr id="129" name="Google Shape;129;p17"/>
          <p:cNvSpPr txBox="1"/>
          <p:nvPr/>
        </p:nvSpPr>
        <p:spPr>
          <a:xfrm>
            <a:off x="188686" y="202293"/>
            <a:ext cx="977355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u="sng">
                <a:solidFill>
                  <a:schemeClr val="dk1"/>
                </a:solidFill>
                <a:latin typeface="Calibri"/>
                <a:ea typeface="Calibri"/>
                <a:cs typeface="Calibri"/>
                <a:sym typeface="Calibri"/>
              </a:rPr>
              <a:t>General Information</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p:nvPr/>
        </p:nvSpPr>
        <p:spPr>
          <a:xfrm>
            <a:off x="5671335" y="0"/>
            <a:ext cx="811658" cy="2363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18"/>
          <p:cNvSpPr txBox="1">
            <a:spLocks noGrp="1"/>
          </p:cNvSpPr>
          <p:nvPr>
            <p:ph type="sldNum" idx="12"/>
          </p:nvPr>
        </p:nvSpPr>
        <p:spPr>
          <a:xfrm>
            <a:off x="9338569" y="631509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37" name="Google Shape;137;p18"/>
          <p:cNvSpPr txBox="1"/>
          <p:nvPr/>
        </p:nvSpPr>
        <p:spPr>
          <a:xfrm>
            <a:off x="188686" y="202293"/>
            <a:ext cx="9773557" cy="400110"/>
          </a:xfrm>
          <a:prstGeom prst="rect">
            <a:avLst/>
          </a:prstGeom>
          <a:noFill/>
          <a:ln>
            <a:noFill/>
          </a:ln>
        </p:spPr>
        <p:txBody>
          <a:bodyPr spcFirstLastPara="1" wrap="square" lIns="91425" tIns="45700" rIns="91425" bIns="45700" anchor="t" anchorCtr="0">
            <a:spAutoFit/>
          </a:bodyPr>
          <a:lstStyle/>
          <a:p>
            <a:r>
              <a:rPr lang="en-US" sz="2000" b="1" u="sng">
                <a:solidFill>
                  <a:schemeClr val="dk1"/>
                </a:solidFill>
                <a:latin typeface="Calibri"/>
                <a:ea typeface="Calibri"/>
                <a:cs typeface="Calibri"/>
                <a:sym typeface="Calibri"/>
              </a:rPr>
              <a:t>A1 – Pre course Survey</a:t>
            </a:r>
            <a:endParaRPr>
              <a:solidFill>
                <a:schemeClr val="dk1"/>
              </a:solidFill>
            </a:endParaRPr>
          </a:p>
        </p:txBody>
      </p:sp>
      <p:sp>
        <p:nvSpPr>
          <p:cNvPr id="146" name="Google Shape;146;p18"/>
          <p:cNvSpPr/>
          <p:nvPr/>
        </p:nvSpPr>
        <p:spPr>
          <a:xfrm>
            <a:off x="268339" y="1245636"/>
            <a:ext cx="3626643" cy="455309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228600" indent="-228600">
              <a:buAutoNum type="arabicPeriod"/>
            </a:pPr>
            <a:r>
              <a:rPr lang="en-US" sz="1800"/>
              <a:t>Do I think critically and deeply?</a:t>
            </a:r>
          </a:p>
          <a:p>
            <a:endParaRPr lang="en-US" sz="1800"/>
          </a:p>
          <a:p>
            <a:endParaRPr lang="en-US" sz="1800"/>
          </a:p>
          <a:p>
            <a:endParaRPr lang="en-US" sz="1800"/>
          </a:p>
          <a:p>
            <a:endParaRPr lang="en-US" sz="1800"/>
          </a:p>
          <a:p>
            <a:endParaRPr lang="en-US" sz="1800"/>
          </a:p>
          <a:p>
            <a:r>
              <a:rPr lang="en-US" sz="1800"/>
              <a:t>2. Do I consider myself creative and able to design?</a:t>
            </a:r>
            <a:endParaRPr sz="1800"/>
          </a:p>
          <a:p>
            <a:endParaRPr lang="en-US" sz="1800"/>
          </a:p>
          <a:p>
            <a:endParaRPr lang="en-US" sz="1800"/>
          </a:p>
          <a:p>
            <a:endParaRPr lang="en-US" sz="1800"/>
          </a:p>
          <a:p>
            <a:endParaRPr lang="en-US" sz="1800"/>
          </a:p>
          <a:p>
            <a:endParaRPr lang="en-US" sz="1800"/>
          </a:p>
          <a:p>
            <a:r>
              <a:rPr lang="en-US" sz="1800"/>
              <a:t>3. Do I consider myself to be innovative?</a:t>
            </a:r>
            <a:endParaRPr sz="1800"/>
          </a:p>
        </p:txBody>
      </p:sp>
      <p:sp>
        <p:nvSpPr>
          <p:cNvPr id="149" name="Google Shape;149;p18"/>
          <p:cNvSpPr/>
          <p:nvPr/>
        </p:nvSpPr>
        <p:spPr>
          <a:xfrm>
            <a:off x="4141839" y="1244879"/>
            <a:ext cx="7481999" cy="1208829"/>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 name="Google Shape;150;p18"/>
          <p:cNvSpPr txBox="1"/>
          <p:nvPr/>
        </p:nvSpPr>
        <p:spPr>
          <a:xfrm>
            <a:off x="265625" y="538025"/>
            <a:ext cx="6119300" cy="400079"/>
          </a:xfrm>
          <a:prstGeom prst="rect">
            <a:avLst/>
          </a:prstGeom>
          <a:noFill/>
          <a:ln>
            <a:noFill/>
          </a:ln>
        </p:spPr>
        <p:txBody>
          <a:bodyPr spcFirstLastPara="1" wrap="square" lIns="91425" tIns="91425" rIns="91425" bIns="91425" anchor="t" anchorCtr="0">
            <a:spAutoFit/>
          </a:bodyPr>
          <a:lstStyle/>
          <a:p>
            <a:r>
              <a:rPr lang="en-US">
                <a:solidFill>
                  <a:schemeClr val="dk1"/>
                </a:solidFill>
                <a:latin typeface="Calibri"/>
                <a:cs typeface="Calibri"/>
                <a:sym typeface="Calibri"/>
              </a:rPr>
              <a:t>About you and Critical Thinking, Design Thinking &amp; Innovation</a:t>
            </a:r>
            <a:endParaRPr lang="en-US">
              <a:solidFill>
                <a:schemeClr val="dk1"/>
              </a:solidFill>
            </a:endParaRPr>
          </a:p>
        </p:txBody>
      </p:sp>
      <p:cxnSp>
        <p:nvCxnSpPr>
          <p:cNvPr id="2" name="Straight Arrow Connector 1">
            <a:extLst>
              <a:ext uri="{FF2B5EF4-FFF2-40B4-BE49-F238E27FC236}">
                <a16:creationId xmlns:a16="http://schemas.microsoft.com/office/drawing/2014/main" id="{67309B13-8883-7845-DFA2-308FBEED91B1}"/>
              </a:ext>
            </a:extLst>
          </p:cNvPr>
          <p:cNvCxnSpPr/>
          <p:nvPr/>
        </p:nvCxnSpPr>
        <p:spPr>
          <a:xfrm flipV="1">
            <a:off x="4912984" y="2037443"/>
            <a:ext cx="4062185" cy="181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 name="Google Shape;146;p18">
            <a:extLst>
              <a:ext uri="{FF2B5EF4-FFF2-40B4-BE49-F238E27FC236}">
                <a16:creationId xmlns:a16="http://schemas.microsoft.com/office/drawing/2014/main" id="{E483AA97-6404-BB9D-3068-566F6BDE2DEE}"/>
              </a:ext>
            </a:extLst>
          </p:cNvPr>
          <p:cNvSpPr/>
          <p:nvPr/>
        </p:nvSpPr>
        <p:spPr>
          <a:xfrm>
            <a:off x="4359553" y="1590349"/>
            <a:ext cx="1041286" cy="353029"/>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r>
              <a:rPr lang="en-US"/>
              <a:t>0 not at all</a:t>
            </a:r>
          </a:p>
        </p:txBody>
      </p:sp>
      <p:sp>
        <p:nvSpPr>
          <p:cNvPr id="4" name="Google Shape;146;p18">
            <a:extLst>
              <a:ext uri="{FF2B5EF4-FFF2-40B4-BE49-F238E27FC236}">
                <a16:creationId xmlns:a16="http://schemas.microsoft.com/office/drawing/2014/main" id="{BC0A16FC-CA7E-6426-4890-4BD2E837CE82}"/>
              </a:ext>
            </a:extLst>
          </p:cNvPr>
          <p:cNvSpPr/>
          <p:nvPr/>
        </p:nvSpPr>
        <p:spPr>
          <a:xfrm>
            <a:off x="8069767" y="1608490"/>
            <a:ext cx="1639999" cy="334887"/>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r>
              <a:rPr lang="en-US"/>
              <a:t>10 yes absolutely</a:t>
            </a:r>
          </a:p>
        </p:txBody>
      </p:sp>
      <p:sp>
        <p:nvSpPr>
          <p:cNvPr id="5" name="Google Shape;149;p18">
            <a:extLst>
              <a:ext uri="{FF2B5EF4-FFF2-40B4-BE49-F238E27FC236}">
                <a16:creationId xmlns:a16="http://schemas.microsoft.com/office/drawing/2014/main" id="{9403ADDA-D898-EBD3-CFD0-2E4FFB5F7F11}"/>
              </a:ext>
            </a:extLst>
          </p:cNvPr>
          <p:cNvSpPr/>
          <p:nvPr/>
        </p:nvSpPr>
        <p:spPr>
          <a:xfrm>
            <a:off x="9902194" y="1308377"/>
            <a:ext cx="1658143" cy="1063687"/>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6" name="Google Shape;146;p18">
            <a:extLst>
              <a:ext uri="{FF2B5EF4-FFF2-40B4-BE49-F238E27FC236}">
                <a16:creationId xmlns:a16="http://schemas.microsoft.com/office/drawing/2014/main" id="{26C98620-6A04-CB77-254B-58F988B383FE}"/>
              </a:ext>
            </a:extLst>
          </p:cNvPr>
          <p:cNvSpPr/>
          <p:nvPr/>
        </p:nvSpPr>
        <p:spPr>
          <a:xfrm>
            <a:off x="10709551" y="1608489"/>
            <a:ext cx="660285" cy="334887"/>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r>
              <a:rPr lang="en-US" sz="1800" dirty="0"/>
              <a:t>7/10</a:t>
            </a:r>
          </a:p>
        </p:txBody>
      </p:sp>
      <p:sp>
        <p:nvSpPr>
          <p:cNvPr id="13" name="Oval 12">
            <a:extLst>
              <a:ext uri="{FF2B5EF4-FFF2-40B4-BE49-F238E27FC236}">
                <a16:creationId xmlns:a16="http://schemas.microsoft.com/office/drawing/2014/main" id="{BE175217-0662-26DD-BE61-C8121E803FD8}"/>
              </a:ext>
            </a:extLst>
          </p:cNvPr>
          <p:cNvSpPr/>
          <p:nvPr/>
        </p:nvSpPr>
        <p:spPr>
          <a:xfrm>
            <a:off x="7452041" y="1883229"/>
            <a:ext cx="308428" cy="30842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oogle Shape;149;p18">
            <a:extLst>
              <a:ext uri="{FF2B5EF4-FFF2-40B4-BE49-F238E27FC236}">
                <a16:creationId xmlns:a16="http://schemas.microsoft.com/office/drawing/2014/main" id="{217FFAC6-F838-CA61-CC82-FA103D30D852}"/>
              </a:ext>
            </a:extLst>
          </p:cNvPr>
          <p:cNvSpPr/>
          <p:nvPr/>
        </p:nvSpPr>
        <p:spPr>
          <a:xfrm>
            <a:off x="4141838" y="2850521"/>
            <a:ext cx="7481999" cy="1208829"/>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5" name="Straight Arrow Connector 14">
            <a:extLst>
              <a:ext uri="{FF2B5EF4-FFF2-40B4-BE49-F238E27FC236}">
                <a16:creationId xmlns:a16="http://schemas.microsoft.com/office/drawing/2014/main" id="{D5D1A614-7D63-96F3-861F-96D227B0677F}"/>
              </a:ext>
            </a:extLst>
          </p:cNvPr>
          <p:cNvCxnSpPr>
            <a:cxnSpLocks/>
          </p:cNvCxnSpPr>
          <p:nvPr/>
        </p:nvCxnSpPr>
        <p:spPr>
          <a:xfrm flipV="1">
            <a:off x="4912983" y="3643085"/>
            <a:ext cx="4062185" cy="181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6" name="Google Shape;146;p18">
            <a:extLst>
              <a:ext uri="{FF2B5EF4-FFF2-40B4-BE49-F238E27FC236}">
                <a16:creationId xmlns:a16="http://schemas.microsoft.com/office/drawing/2014/main" id="{06F2E843-31D3-EF5D-E5A3-6E6DB48742EF}"/>
              </a:ext>
            </a:extLst>
          </p:cNvPr>
          <p:cNvSpPr/>
          <p:nvPr/>
        </p:nvSpPr>
        <p:spPr>
          <a:xfrm>
            <a:off x="4359552" y="3195991"/>
            <a:ext cx="1041286" cy="353029"/>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r>
              <a:rPr lang="en-US"/>
              <a:t>0 not at all</a:t>
            </a:r>
          </a:p>
        </p:txBody>
      </p:sp>
      <p:sp>
        <p:nvSpPr>
          <p:cNvPr id="17" name="Google Shape;146;p18">
            <a:extLst>
              <a:ext uri="{FF2B5EF4-FFF2-40B4-BE49-F238E27FC236}">
                <a16:creationId xmlns:a16="http://schemas.microsoft.com/office/drawing/2014/main" id="{0A365008-F5A6-81B7-4B1C-FE5E14D1EF7B}"/>
              </a:ext>
            </a:extLst>
          </p:cNvPr>
          <p:cNvSpPr/>
          <p:nvPr/>
        </p:nvSpPr>
        <p:spPr>
          <a:xfrm>
            <a:off x="8069766" y="3214132"/>
            <a:ext cx="1639999" cy="334887"/>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r>
              <a:rPr lang="en-US"/>
              <a:t>10 yes absolutely</a:t>
            </a:r>
          </a:p>
        </p:txBody>
      </p:sp>
      <p:sp>
        <p:nvSpPr>
          <p:cNvPr id="18" name="Google Shape;149;p18">
            <a:extLst>
              <a:ext uri="{FF2B5EF4-FFF2-40B4-BE49-F238E27FC236}">
                <a16:creationId xmlns:a16="http://schemas.microsoft.com/office/drawing/2014/main" id="{2B784A68-0B26-45D2-C5E3-BA00A6D8E455}"/>
              </a:ext>
            </a:extLst>
          </p:cNvPr>
          <p:cNvSpPr/>
          <p:nvPr/>
        </p:nvSpPr>
        <p:spPr>
          <a:xfrm>
            <a:off x="9902193" y="2914019"/>
            <a:ext cx="1658143" cy="1063687"/>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146;p18">
            <a:extLst>
              <a:ext uri="{FF2B5EF4-FFF2-40B4-BE49-F238E27FC236}">
                <a16:creationId xmlns:a16="http://schemas.microsoft.com/office/drawing/2014/main" id="{DD1FD0A1-60A2-6F46-A0FD-9D4FACE00365}"/>
              </a:ext>
            </a:extLst>
          </p:cNvPr>
          <p:cNvSpPr/>
          <p:nvPr/>
        </p:nvSpPr>
        <p:spPr>
          <a:xfrm>
            <a:off x="10709550" y="3214131"/>
            <a:ext cx="660285" cy="334887"/>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r>
              <a:rPr lang="en-US" sz="1800" dirty="0"/>
              <a:t>7/10</a:t>
            </a:r>
          </a:p>
        </p:txBody>
      </p:sp>
      <p:sp>
        <p:nvSpPr>
          <p:cNvPr id="20" name="Oval 19">
            <a:extLst>
              <a:ext uri="{FF2B5EF4-FFF2-40B4-BE49-F238E27FC236}">
                <a16:creationId xmlns:a16="http://schemas.microsoft.com/office/drawing/2014/main" id="{3E943FF8-F33C-E852-69F3-D15FD33E836E}"/>
              </a:ext>
            </a:extLst>
          </p:cNvPr>
          <p:cNvSpPr/>
          <p:nvPr/>
        </p:nvSpPr>
        <p:spPr>
          <a:xfrm>
            <a:off x="7466952" y="3488871"/>
            <a:ext cx="308428" cy="30842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Google Shape;149;p18">
            <a:extLst>
              <a:ext uri="{FF2B5EF4-FFF2-40B4-BE49-F238E27FC236}">
                <a16:creationId xmlns:a16="http://schemas.microsoft.com/office/drawing/2014/main" id="{623E44BF-487E-E04D-547E-1561AE4D73E9}"/>
              </a:ext>
            </a:extLst>
          </p:cNvPr>
          <p:cNvSpPr/>
          <p:nvPr/>
        </p:nvSpPr>
        <p:spPr>
          <a:xfrm>
            <a:off x="4169051" y="4619449"/>
            <a:ext cx="7481999" cy="1208829"/>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2" name="Straight Arrow Connector 21">
            <a:extLst>
              <a:ext uri="{FF2B5EF4-FFF2-40B4-BE49-F238E27FC236}">
                <a16:creationId xmlns:a16="http://schemas.microsoft.com/office/drawing/2014/main" id="{F15A2667-5A5A-C4F0-2257-270F9090BD41}"/>
              </a:ext>
            </a:extLst>
          </p:cNvPr>
          <p:cNvCxnSpPr>
            <a:cxnSpLocks/>
          </p:cNvCxnSpPr>
          <p:nvPr/>
        </p:nvCxnSpPr>
        <p:spPr>
          <a:xfrm flipV="1">
            <a:off x="4940196" y="5412013"/>
            <a:ext cx="4062185" cy="181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3" name="Google Shape;146;p18">
            <a:extLst>
              <a:ext uri="{FF2B5EF4-FFF2-40B4-BE49-F238E27FC236}">
                <a16:creationId xmlns:a16="http://schemas.microsoft.com/office/drawing/2014/main" id="{1799BE71-EC9C-0C7A-351D-E11CF963B9E6}"/>
              </a:ext>
            </a:extLst>
          </p:cNvPr>
          <p:cNvSpPr/>
          <p:nvPr/>
        </p:nvSpPr>
        <p:spPr>
          <a:xfrm>
            <a:off x="4386765" y="4964919"/>
            <a:ext cx="1041286" cy="353029"/>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r>
              <a:rPr lang="en-US"/>
              <a:t>0 not at all</a:t>
            </a:r>
          </a:p>
        </p:txBody>
      </p:sp>
      <p:sp>
        <p:nvSpPr>
          <p:cNvPr id="24" name="Google Shape;146;p18">
            <a:extLst>
              <a:ext uri="{FF2B5EF4-FFF2-40B4-BE49-F238E27FC236}">
                <a16:creationId xmlns:a16="http://schemas.microsoft.com/office/drawing/2014/main" id="{547F3700-C6E3-2F4F-1030-CED761905B1E}"/>
              </a:ext>
            </a:extLst>
          </p:cNvPr>
          <p:cNvSpPr/>
          <p:nvPr/>
        </p:nvSpPr>
        <p:spPr>
          <a:xfrm>
            <a:off x="8096979" y="4983060"/>
            <a:ext cx="1639999" cy="334887"/>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r>
              <a:rPr lang="en-US"/>
              <a:t>10 yes absolutely</a:t>
            </a:r>
          </a:p>
        </p:txBody>
      </p:sp>
      <p:sp>
        <p:nvSpPr>
          <p:cNvPr id="25" name="Google Shape;149;p18">
            <a:extLst>
              <a:ext uri="{FF2B5EF4-FFF2-40B4-BE49-F238E27FC236}">
                <a16:creationId xmlns:a16="http://schemas.microsoft.com/office/drawing/2014/main" id="{B7E6005A-5039-084C-A706-8E78CC2631D4}"/>
              </a:ext>
            </a:extLst>
          </p:cNvPr>
          <p:cNvSpPr/>
          <p:nvPr/>
        </p:nvSpPr>
        <p:spPr>
          <a:xfrm>
            <a:off x="9929406" y="4682947"/>
            <a:ext cx="1658143" cy="1063687"/>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 name="Google Shape;146;p18">
            <a:extLst>
              <a:ext uri="{FF2B5EF4-FFF2-40B4-BE49-F238E27FC236}">
                <a16:creationId xmlns:a16="http://schemas.microsoft.com/office/drawing/2014/main" id="{B2BCF9DF-3D32-4179-9324-FBEF00520948}"/>
              </a:ext>
            </a:extLst>
          </p:cNvPr>
          <p:cNvSpPr/>
          <p:nvPr/>
        </p:nvSpPr>
        <p:spPr>
          <a:xfrm>
            <a:off x="10736763" y="4983059"/>
            <a:ext cx="660285" cy="334887"/>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r>
              <a:rPr lang="en-US" sz="1800" dirty="0"/>
              <a:t>7/10</a:t>
            </a:r>
          </a:p>
        </p:txBody>
      </p:sp>
      <p:sp>
        <p:nvSpPr>
          <p:cNvPr id="27" name="Oval 26">
            <a:extLst>
              <a:ext uri="{FF2B5EF4-FFF2-40B4-BE49-F238E27FC236}">
                <a16:creationId xmlns:a16="http://schemas.microsoft.com/office/drawing/2014/main" id="{358835E1-2A4B-0F5A-4E61-FD2B5F66F256}"/>
              </a:ext>
            </a:extLst>
          </p:cNvPr>
          <p:cNvSpPr/>
          <p:nvPr/>
        </p:nvSpPr>
        <p:spPr>
          <a:xfrm>
            <a:off x="7497303" y="5257799"/>
            <a:ext cx="308428" cy="30842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p:nvPr/>
        </p:nvSpPr>
        <p:spPr>
          <a:xfrm>
            <a:off x="5671335" y="0"/>
            <a:ext cx="811658" cy="2363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18"/>
          <p:cNvSpPr txBox="1">
            <a:spLocks noGrp="1"/>
          </p:cNvSpPr>
          <p:nvPr>
            <p:ph type="sldNum" idx="12"/>
          </p:nvPr>
        </p:nvSpPr>
        <p:spPr>
          <a:xfrm>
            <a:off x="9338569" y="631509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37" name="Google Shape;137;p18"/>
          <p:cNvSpPr txBox="1"/>
          <p:nvPr/>
        </p:nvSpPr>
        <p:spPr>
          <a:xfrm>
            <a:off x="188686" y="202293"/>
            <a:ext cx="977355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u="sng">
                <a:solidFill>
                  <a:schemeClr val="dk1"/>
                </a:solidFill>
                <a:latin typeface="Calibri"/>
                <a:ea typeface="Calibri"/>
                <a:cs typeface="Calibri"/>
                <a:sym typeface="Calibri"/>
              </a:rPr>
              <a:t>A1 - Research Plan​</a:t>
            </a:r>
            <a:endParaRPr/>
          </a:p>
        </p:txBody>
      </p:sp>
      <p:sp>
        <p:nvSpPr>
          <p:cNvPr id="138" name="Google Shape;138;p18"/>
          <p:cNvSpPr/>
          <p:nvPr/>
        </p:nvSpPr>
        <p:spPr>
          <a:xfrm>
            <a:off x="378375" y="1943625"/>
            <a:ext cx="2719500" cy="1678800"/>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tx1"/>
                </a:solidFill>
                <a:latin typeface="Calibri"/>
                <a:ea typeface="Calibri"/>
                <a:cs typeface="Calibri"/>
                <a:sym typeface="Calibri"/>
              </a:rPr>
              <a:t>ITE students facing prejudice from the general public </a:t>
            </a:r>
            <a:endParaRPr sz="1800" dirty="0">
              <a:solidFill>
                <a:schemeClr val="tx1"/>
              </a:solidFill>
              <a:latin typeface="Calibri"/>
              <a:ea typeface="Calibri"/>
              <a:cs typeface="Calibri"/>
              <a:sym typeface="Calibri"/>
            </a:endParaRPr>
          </a:p>
        </p:txBody>
      </p:sp>
      <p:sp>
        <p:nvSpPr>
          <p:cNvPr id="139" name="Google Shape;139;p18"/>
          <p:cNvSpPr/>
          <p:nvPr/>
        </p:nvSpPr>
        <p:spPr>
          <a:xfrm>
            <a:off x="3309225" y="1834650"/>
            <a:ext cx="2719500" cy="4256700"/>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dirty="0">
                <a:solidFill>
                  <a:schemeClr val="tx1"/>
                </a:solidFill>
                <a:latin typeface="Calibri" panose="020F0502020204030204" pitchFamily="34" charset="0"/>
                <a:ea typeface="Nunito"/>
                <a:cs typeface="Calibri" panose="020F0502020204030204" pitchFamily="34" charset="0"/>
                <a:sym typeface="Nunito"/>
              </a:rPr>
              <a:t>Law.M,2013,We need to guard against elitism: ESM </a:t>
            </a:r>
            <a:r>
              <a:rPr lang="en-GB" dirty="0" err="1">
                <a:solidFill>
                  <a:schemeClr val="tx1"/>
                </a:solidFill>
                <a:latin typeface="Calibri" panose="020F0502020204030204" pitchFamily="34" charset="0"/>
                <a:ea typeface="Nunito"/>
                <a:cs typeface="Calibri" panose="020F0502020204030204" pitchFamily="34" charset="0"/>
                <a:sym typeface="Nunito"/>
              </a:rPr>
              <a:t>Goh</a:t>
            </a:r>
            <a:r>
              <a:rPr lang="en-GB" dirty="0" err="1">
                <a:solidFill>
                  <a:schemeClr val="tx1"/>
                </a:solidFill>
                <a:latin typeface="Nunito"/>
                <a:ea typeface="Nunito"/>
                <a:cs typeface="Calibri" panose="020F0502020204030204" pitchFamily="34" charset="0"/>
                <a:sym typeface="Nunito"/>
              </a:rPr>
              <a:t>:</a:t>
            </a:r>
            <a:r>
              <a:rPr lang="en-GB" u="sng" dirty="0" err="1">
                <a:solidFill>
                  <a:srgbClr val="FFFFFF"/>
                </a:solidFill>
                <a:latin typeface="Nunito"/>
                <a:ea typeface="Nunito"/>
                <a:cs typeface="Nunito"/>
                <a:sym typeface="Nunito"/>
                <a:hlinkClick r:id="rId3"/>
              </a:rPr>
              <a:t>https</a:t>
            </a:r>
            <a:r>
              <a:rPr lang="en-GB" u="sng" dirty="0">
                <a:solidFill>
                  <a:srgbClr val="FFFFFF"/>
                </a:solidFill>
                <a:latin typeface="Nunito"/>
                <a:ea typeface="Nunito"/>
                <a:cs typeface="Nunito"/>
                <a:sym typeface="Nunito"/>
                <a:hlinkClick r:id="rId3"/>
              </a:rPr>
              <a:t>://sg.news.yahoo.com/we-need-to-guard-against-elitism--esm-goh-024750768.html(16/1/2018)</a:t>
            </a:r>
            <a:endParaRPr lang="en-GB" u="sng" dirty="0">
              <a:solidFill>
                <a:srgbClr val="FFFFFF"/>
              </a:solidFill>
              <a:latin typeface="Nunito"/>
              <a:ea typeface="Nunito"/>
              <a:cs typeface="Nunito"/>
              <a:sym typeface="Nunito"/>
            </a:endParaRPr>
          </a:p>
          <a:p>
            <a:pPr marL="0" marR="0" lvl="0" indent="0" algn="ctr" rtl="0">
              <a:spcBef>
                <a:spcPts val="0"/>
              </a:spcBef>
              <a:spcAft>
                <a:spcPts val="0"/>
              </a:spcAft>
              <a:buNone/>
            </a:pPr>
            <a:r>
              <a:rPr lang="en-GB" dirty="0">
                <a:solidFill>
                  <a:schemeClr val="tx1"/>
                </a:solidFill>
                <a:latin typeface="Calibri" panose="020F0502020204030204" pitchFamily="34" charset="0"/>
                <a:ea typeface="Nunito"/>
                <a:cs typeface="Calibri" panose="020F0502020204030204" pitchFamily="34" charset="0"/>
                <a:sym typeface="Nunito"/>
              </a:rPr>
              <a:t>Ngering.R,2013,</a:t>
            </a:r>
            <a:r>
              <a:rPr lang="en-GB" b="1" dirty="0">
                <a:solidFill>
                  <a:schemeClr val="tx1"/>
                </a:solidFill>
                <a:latin typeface="Calibri" panose="020F0502020204030204" pitchFamily="34" charset="0"/>
                <a:ea typeface="Nunito"/>
                <a:cs typeface="Calibri" panose="020F0502020204030204" pitchFamily="34" charset="0"/>
                <a:sym typeface="Nunito"/>
              </a:rPr>
              <a:t>How Is Singapore’s Education System </a:t>
            </a:r>
            <a:r>
              <a:rPr lang="en-GB" b="1" dirty="0" err="1">
                <a:solidFill>
                  <a:schemeClr val="tx1"/>
                </a:solidFill>
                <a:latin typeface="Calibri" panose="020F0502020204030204" pitchFamily="34" charset="0"/>
                <a:ea typeface="Nunito"/>
                <a:cs typeface="Calibri" panose="020F0502020204030204" pitchFamily="34" charset="0"/>
                <a:sym typeface="Nunito"/>
              </a:rPr>
              <a:t>Unequal?,</a:t>
            </a:r>
            <a:r>
              <a:rPr lang="en-GB" u="sng" dirty="0" err="1">
                <a:solidFill>
                  <a:srgbClr val="FFFFFF"/>
                </a:solidFill>
                <a:latin typeface="Nunito"/>
                <a:ea typeface="Nunito"/>
                <a:cs typeface="Nunito"/>
                <a:sym typeface="Nunito"/>
                <a:hlinkClick r:id="rId4"/>
              </a:rPr>
              <a:t>https</a:t>
            </a:r>
            <a:r>
              <a:rPr lang="en-GB" u="sng" dirty="0">
                <a:solidFill>
                  <a:srgbClr val="FFFFFF"/>
                </a:solidFill>
                <a:latin typeface="Nunito"/>
                <a:ea typeface="Nunito"/>
                <a:cs typeface="Nunito"/>
                <a:sym typeface="Nunito"/>
                <a:hlinkClick r:id="rId4"/>
              </a:rPr>
              <a:t>://thehearttruths.com/2013/11/21/how-is-</a:t>
            </a:r>
            <a:r>
              <a:rPr lang="en-GB" u="sng" dirty="0" err="1">
                <a:solidFill>
                  <a:srgbClr val="FFFFFF"/>
                </a:solidFill>
                <a:latin typeface="Nunito"/>
                <a:ea typeface="Nunito"/>
                <a:cs typeface="Nunito"/>
                <a:sym typeface="Nunito"/>
                <a:hlinkClick r:id="rId4"/>
              </a:rPr>
              <a:t>singapores</a:t>
            </a:r>
            <a:r>
              <a:rPr lang="en-GB" u="sng" dirty="0">
                <a:solidFill>
                  <a:srgbClr val="FFFFFF"/>
                </a:solidFill>
                <a:latin typeface="Nunito"/>
                <a:ea typeface="Nunito"/>
                <a:cs typeface="Nunito"/>
                <a:sym typeface="Nunito"/>
                <a:hlinkClick r:id="rId4"/>
              </a:rPr>
              <a:t>-education-system-unequal(17/1/2018)/</a:t>
            </a:r>
            <a:endParaRPr lang="en-GB" u="sng" dirty="0">
              <a:solidFill>
                <a:srgbClr val="FFFFFF"/>
              </a:solidFill>
              <a:latin typeface="Nunito"/>
              <a:ea typeface="Nunito"/>
              <a:cs typeface="Nunito"/>
              <a:sym typeface="Nunito"/>
            </a:endParaRPr>
          </a:p>
          <a:p>
            <a:pPr marL="0" marR="0" lvl="0" indent="0" algn="ctr" rtl="0">
              <a:spcBef>
                <a:spcPts val="0"/>
              </a:spcBef>
              <a:spcAft>
                <a:spcPts val="0"/>
              </a:spcAft>
              <a:buNone/>
            </a:pPr>
            <a:r>
              <a:rPr lang="en-GB" sz="1400" dirty="0">
                <a:solidFill>
                  <a:schemeClr val="tx1"/>
                </a:solidFill>
                <a:latin typeface="Calibri" panose="020F0502020204030204" pitchFamily="34" charset="0"/>
                <a:ea typeface="Nunito"/>
                <a:cs typeface="Calibri" panose="020F0502020204030204" pitchFamily="34" charset="0"/>
                <a:sym typeface="Nunito"/>
              </a:rPr>
              <a:t>The Independent,2016,ite and poly education is bad rubbish did tony tan say that,</a:t>
            </a:r>
          </a:p>
          <a:p>
            <a:pPr marL="0" marR="0" lvl="0" indent="0" algn="ctr" rtl="0">
              <a:spcBef>
                <a:spcPts val="0"/>
              </a:spcBef>
              <a:spcAft>
                <a:spcPts val="0"/>
              </a:spcAft>
              <a:buNone/>
            </a:pPr>
            <a:r>
              <a:rPr lang="en-GB" sz="1400" u="sng" dirty="0">
                <a:solidFill>
                  <a:srgbClr val="FFFFFF"/>
                </a:solidFill>
                <a:latin typeface="Nunito"/>
                <a:ea typeface="Nunito"/>
                <a:cs typeface="Nunito"/>
                <a:sym typeface="Nunito"/>
                <a:hlinkClick r:id="rId5"/>
              </a:rPr>
              <a:t>http://www.theindependent.sg/ite-and-poly-education-is-bad-rubbish-did-tony-tan-say-that/</a:t>
            </a:r>
            <a:endParaRPr dirty="0">
              <a:solidFill>
                <a:schemeClr val="tx1"/>
              </a:solidFill>
              <a:latin typeface="Calibri"/>
              <a:ea typeface="Calibri"/>
              <a:cs typeface="Calibri"/>
              <a:sym typeface="Calibri"/>
            </a:endParaRPr>
          </a:p>
        </p:txBody>
      </p:sp>
      <p:sp>
        <p:nvSpPr>
          <p:cNvPr id="140" name="Google Shape;140;p18"/>
          <p:cNvSpPr/>
          <p:nvPr/>
        </p:nvSpPr>
        <p:spPr>
          <a:xfrm>
            <a:off x="6240075" y="1834725"/>
            <a:ext cx="2719500" cy="4256700"/>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ctr" anchorCtr="0">
            <a:noAutofit/>
          </a:bodyPr>
          <a:lstStyle/>
          <a:p>
            <a:pPr algn="ctr"/>
            <a:r>
              <a:rPr lang="en-US" sz="1800" dirty="0">
                <a:solidFill>
                  <a:schemeClr val="tx1"/>
                </a:solidFill>
                <a:latin typeface="Calibri"/>
                <a:ea typeface="Calibri"/>
                <a:cs typeface="Calibri"/>
                <a:sym typeface="Calibri"/>
              </a:rPr>
              <a:t>Where did this hostility come from?</a:t>
            </a:r>
          </a:p>
        </p:txBody>
      </p:sp>
      <p:sp>
        <p:nvSpPr>
          <p:cNvPr id="141" name="Google Shape;141;p18"/>
          <p:cNvSpPr/>
          <p:nvPr/>
        </p:nvSpPr>
        <p:spPr>
          <a:xfrm>
            <a:off x="378375" y="1271325"/>
            <a:ext cx="2719500" cy="67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What is your </a:t>
            </a:r>
            <a:r>
              <a:rPr lang="en-US" sz="1100" b="1" dirty="0"/>
              <a:t>research objective?</a:t>
            </a:r>
            <a:endParaRPr sz="1100" b="1" dirty="0"/>
          </a:p>
          <a:p>
            <a:pPr marL="0" lvl="0" indent="0" algn="l" rtl="0">
              <a:spcBef>
                <a:spcPts val="0"/>
              </a:spcBef>
              <a:spcAft>
                <a:spcPts val="0"/>
              </a:spcAft>
              <a:buNone/>
            </a:pPr>
            <a:r>
              <a:rPr lang="en-US" sz="1100" dirty="0"/>
              <a:t>e.g. We want to find the current challenges</a:t>
            </a:r>
            <a:endParaRPr sz="1100" dirty="0"/>
          </a:p>
        </p:txBody>
      </p:sp>
      <p:sp>
        <p:nvSpPr>
          <p:cNvPr id="142" name="Google Shape;142;p18"/>
          <p:cNvSpPr/>
          <p:nvPr/>
        </p:nvSpPr>
        <p:spPr>
          <a:xfrm>
            <a:off x="378375" y="3753863"/>
            <a:ext cx="2719500" cy="563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a:t>Why does this topic </a:t>
            </a:r>
            <a:r>
              <a:rPr lang="en-US" sz="1100" b="1"/>
              <a:t>matter to me?</a:t>
            </a:r>
            <a:endParaRPr sz="1100" b="1"/>
          </a:p>
          <a:p>
            <a:pPr marL="0" lvl="0" indent="0" algn="l" rtl="0">
              <a:spcBef>
                <a:spcPts val="0"/>
              </a:spcBef>
              <a:spcAft>
                <a:spcPts val="0"/>
              </a:spcAft>
              <a:buNone/>
            </a:pPr>
            <a:r>
              <a:rPr lang="en-US" sz="1100"/>
              <a:t>e.g. why do you care?</a:t>
            </a:r>
            <a:endParaRPr sz="1100"/>
          </a:p>
        </p:txBody>
      </p:sp>
      <p:sp>
        <p:nvSpPr>
          <p:cNvPr id="143" name="Google Shape;143;p18"/>
          <p:cNvSpPr/>
          <p:nvPr/>
        </p:nvSpPr>
        <p:spPr>
          <a:xfrm>
            <a:off x="3309225" y="1271325"/>
            <a:ext cx="2719500" cy="563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a:t>What do we </a:t>
            </a:r>
            <a:r>
              <a:rPr lang="en-US" sz="1100" b="1"/>
              <a:t>already know?</a:t>
            </a:r>
            <a:endParaRPr sz="1100" b="1"/>
          </a:p>
          <a:p>
            <a:pPr marL="0" lvl="0" indent="0" algn="l" rtl="0">
              <a:spcBef>
                <a:spcPts val="0"/>
              </a:spcBef>
              <a:spcAft>
                <a:spcPts val="0"/>
              </a:spcAft>
              <a:buNone/>
            </a:pPr>
            <a:r>
              <a:rPr lang="en-US" sz="1100"/>
              <a:t>e.g. quantitative data insight</a:t>
            </a:r>
            <a:endParaRPr sz="1100"/>
          </a:p>
        </p:txBody>
      </p:sp>
      <p:sp>
        <p:nvSpPr>
          <p:cNvPr id="144" name="Google Shape;144;p18"/>
          <p:cNvSpPr/>
          <p:nvPr/>
        </p:nvSpPr>
        <p:spPr>
          <a:xfrm>
            <a:off x="6240075" y="1271325"/>
            <a:ext cx="2719500" cy="563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a:t>What are we </a:t>
            </a:r>
            <a:r>
              <a:rPr lang="en-US" sz="1100" b="1"/>
              <a:t>unsure about?</a:t>
            </a:r>
            <a:br>
              <a:rPr lang="en-US" sz="1100"/>
            </a:br>
            <a:r>
              <a:rPr lang="en-US" sz="1100"/>
              <a:t>e,g customer motivations, perceptions…</a:t>
            </a:r>
            <a:endParaRPr sz="1100"/>
          </a:p>
        </p:txBody>
      </p:sp>
      <p:sp>
        <p:nvSpPr>
          <p:cNvPr id="145" name="Google Shape;145;p18"/>
          <p:cNvSpPr/>
          <p:nvPr/>
        </p:nvSpPr>
        <p:spPr>
          <a:xfrm>
            <a:off x="9170926" y="1271325"/>
            <a:ext cx="2719500" cy="563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a:t>Who do we need to talk to</a:t>
            </a:r>
            <a:r>
              <a:rPr lang="en-US" sz="1100"/>
              <a:t>?</a:t>
            </a:r>
            <a:endParaRPr sz="1100"/>
          </a:p>
          <a:p>
            <a:pPr marL="0" lvl="0" indent="0" algn="l" rtl="0">
              <a:spcBef>
                <a:spcPts val="0"/>
              </a:spcBef>
              <a:spcAft>
                <a:spcPts val="0"/>
              </a:spcAft>
              <a:buNone/>
            </a:pPr>
            <a:r>
              <a:rPr lang="en-US" sz="1100"/>
              <a:t>e.g. customers, service staff, supplier…</a:t>
            </a:r>
            <a:endParaRPr sz="1100"/>
          </a:p>
        </p:txBody>
      </p:sp>
      <p:sp>
        <p:nvSpPr>
          <p:cNvPr id="146" name="Google Shape;146;p18"/>
          <p:cNvSpPr/>
          <p:nvPr/>
        </p:nvSpPr>
        <p:spPr>
          <a:xfrm>
            <a:off x="9194625" y="3622350"/>
            <a:ext cx="2719500" cy="93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a:t>What are the other relevant </a:t>
            </a:r>
            <a:r>
              <a:rPr lang="en-US" sz="1100" b="1"/>
              <a:t>data sources</a:t>
            </a:r>
            <a:r>
              <a:rPr lang="en-US" sz="1100"/>
              <a:t>?</a:t>
            </a:r>
            <a:endParaRPr sz="1100"/>
          </a:p>
          <a:p>
            <a:pPr marL="0" lvl="0" indent="0" algn="l" rtl="0">
              <a:spcBef>
                <a:spcPts val="0"/>
              </a:spcBef>
              <a:spcAft>
                <a:spcPts val="0"/>
              </a:spcAft>
              <a:buNone/>
            </a:pPr>
            <a:r>
              <a:rPr lang="en-US" sz="1100"/>
              <a:t>e.g. existing research, social media, consumer</a:t>
            </a:r>
            <a:endParaRPr sz="1100"/>
          </a:p>
        </p:txBody>
      </p:sp>
      <p:sp>
        <p:nvSpPr>
          <p:cNvPr id="147" name="Google Shape;147;p18"/>
          <p:cNvSpPr/>
          <p:nvPr/>
        </p:nvSpPr>
        <p:spPr>
          <a:xfrm>
            <a:off x="378375" y="4317263"/>
            <a:ext cx="2719500" cy="1774200"/>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tx1"/>
                </a:solidFill>
                <a:latin typeface="Calibri"/>
                <a:ea typeface="Calibri"/>
                <a:cs typeface="Calibri"/>
                <a:sym typeface="Calibri"/>
              </a:rPr>
              <a:t>Close friends experience</a:t>
            </a:r>
            <a:endParaRPr sz="1800" dirty="0">
              <a:solidFill>
                <a:schemeClr val="tx1"/>
              </a:solidFill>
              <a:latin typeface="Calibri"/>
              <a:ea typeface="Calibri"/>
              <a:cs typeface="Calibri"/>
              <a:sym typeface="Calibri"/>
            </a:endParaRPr>
          </a:p>
        </p:txBody>
      </p:sp>
      <p:sp>
        <p:nvSpPr>
          <p:cNvPr id="148" name="Google Shape;148;p18"/>
          <p:cNvSpPr/>
          <p:nvPr/>
        </p:nvSpPr>
        <p:spPr>
          <a:xfrm>
            <a:off x="9170926" y="1834725"/>
            <a:ext cx="2719500" cy="1642800"/>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tx1"/>
                </a:solidFill>
                <a:latin typeface="Calibri"/>
                <a:ea typeface="Calibri"/>
                <a:cs typeface="Calibri"/>
                <a:sym typeface="Calibri"/>
              </a:rPr>
              <a:t>ITE Students , ITE lecturers, General public </a:t>
            </a:r>
            <a:endParaRPr sz="1800" dirty="0">
              <a:solidFill>
                <a:schemeClr val="tx1"/>
              </a:solidFill>
              <a:latin typeface="Calibri"/>
              <a:ea typeface="Calibri"/>
              <a:cs typeface="Calibri"/>
              <a:sym typeface="Calibri"/>
            </a:endParaRPr>
          </a:p>
        </p:txBody>
      </p:sp>
      <p:sp>
        <p:nvSpPr>
          <p:cNvPr id="149" name="Google Shape;149;p18"/>
          <p:cNvSpPr/>
          <p:nvPr/>
        </p:nvSpPr>
        <p:spPr>
          <a:xfrm>
            <a:off x="9194625" y="4555950"/>
            <a:ext cx="2719500" cy="1535400"/>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tx1"/>
                </a:solidFill>
                <a:latin typeface="Calibri"/>
                <a:ea typeface="Calibri"/>
                <a:cs typeface="Calibri"/>
                <a:sym typeface="Calibri"/>
              </a:rPr>
              <a:t>Newspaper Article , Social media post</a:t>
            </a:r>
            <a:endParaRPr sz="1800" dirty="0">
              <a:solidFill>
                <a:schemeClr val="tx1"/>
              </a:solidFill>
              <a:latin typeface="Calibri"/>
              <a:ea typeface="Calibri"/>
              <a:cs typeface="Calibri"/>
              <a:sym typeface="Calibri"/>
            </a:endParaRPr>
          </a:p>
        </p:txBody>
      </p:sp>
      <p:sp>
        <p:nvSpPr>
          <p:cNvPr id="150" name="Google Shape;150;p18"/>
          <p:cNvSpPr txBox="1"/>
          <p:nvPr/>
        </p:nvSpPr>
        <p:spPr>
          <a:xfrm>
            <a:off x="265625" y="538025"/>
            <a:ext cx="396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Did you choose your topic thoughtfully?</a:t>
            </a:r>
            <a:endParaRPr/>
          </a:p>
        </p:txBody>
      </p:sp>
    </p:spTree>
    <p:extLst>
      <p:ext uri="{BB962C8B-B14F-4D97-AF65-F5344CB8AC3E}">
        <p14:creationId xmlns:p14="http://schemas.microsoft.com/office/powerpoint/2010/main" val="1479642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p:nvPr/>
        </p:nvSpPr>
        <p:spPr>
          <a:xfrm>
            <a:off x="5671335" y="0"/>
            <a:ext cx="811658" cy="2363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 name="Google Shape;157;p19"/>
          <p:cNvSpPr txBox="1">
            <a:spLocks noGrp="1"/>
          </p:cNvSpPr>
          <p:nvPr>
            <p:ph type="sldNum" idx="12"/>
          </p:nvPr>
        </p:nvSpPr>
        <p:spPr>
          <a:xfrm>
            <a:off x="9338569" y="631509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58" name="Google Shape;158;p19"/>
          <p:cNvSpPr txBox="1"/>
          <p:nvPr/>
        </p:nvSpPr>
        <p:spPr>
          <a:xfrm>
            <a:off x="115569" y="134260"/>
            <a:ext cx="10007166" cy="933432"/>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C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159" name="Google Shape;159;p19"/>
          <p:cNvSpPr txBox="1"/>
          <p:nvPr/>
        </p:nvSpPr>
        <p:spPr>
          <a:xfrm>
            <a:off x="188686" y="202293"/>
            <a:ext cx="9773557" cy="400110"/>
          </a:xfrm>
          <a:prstGeom prst="rect">
            <a:avLst/>
          </a:prstGeom>
          <a:noFill/>
          <a:ln>
            <a:noFill/>
          </a:ln>
        </p:spPr>
        <p:txBody>
          <a:bodyPr spcFirstLastPara="1" wrap="square" lIns="91425" tIns="45700" rIns="91425" bIns="45700" anchor="t" anchorCtr="0">
            <a:spAutoFit/>
          </a:bodyPr>
          <a:lstStyle/>
          <a:p>
            <a:r>
              <a:rPr lang="en-US" sz="2000" b="1" u="sng">
                <a:solidFill>
                  <a:schemeClr val="dk1"/>
                </a:solidFill>
                <a:latin typeface="Calibri"/>
                <a:ea typeface="Calibri"/>
                <a:cs typeface="Calibri"/>
                <a:sym typeface="Calibri"/>
              </a:rPr>
              <a:t>A1 - Problem Framing (Topic or Interest Area)</a:t>
            </a:r>
            <a:endParaRPr lang="en-US" sz="1800" u="sng">
              <a:solidFill>
                <a:schemeClr val="dk1"/>
              </a:solidFill>
              <a:latin typeface="Calibri"/>
              <a:ea typeface="Calibri"/>
              <a:cs typeface="Calibri"/>
              <a:sym typeface="Calibri"/>
            </a:endParaRPr>
          </a:p>
        </p:txBody>
      </p:sp>
      <p:sp>
        <p:nvSpPr>
          <p:cNvPr id="160" name="Google Shape;160;p19"/>
          <p:cNvSpPr txBox="1"/>
          <p:nvPr/>
        </p:nvSpPr>
        <p:spPr>
          <a:xfrm>
            <a:off x="274325" y="1087175"/>
            <a:ext cx="11371800" cy="2354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3000" dirty="0"/>
              <a:t>We believe [this specific customer]:</a:t>
            </a:r>
            <a:r>
              <a:rPr lang="en-US" sz="3000" dirty="0">
                <a:highlight>
                  <a:srgbClr val="FEFFBF"/>
                </a:highlight>
              </a:rPr>
              <a:t>__ITE students</a:t>
            </a:r>
          </a:p>
          <a:p>
            <a:pPr marL="0" lvl="0" indent="0" algn="l" rtl="0">
              <a:lnSpc>
                <a:spcPct val="150000"/>
              </a:lnSpc>
              <a:spcBef>
                <a:spcPts val="0"/>
              </a:spcBef>
              <a:spcAft>
                <a:spcPts val="0"/>
              </a:spcAft>
              <a:buNone/>
            </a:pPr>
            <a:r>
              <a:rPr lang="en-US" sz="3000" dirty="0"/>
              <a:t>Needs a better way to [meet this need]:</a:t>
            </a:r>
            <a:r>
              <a:rPr lang="en-US" sz="3000" dirty="0">
                <a:highlight>
                  <a:srgbClr val="FEFFBF"/>
                </a:highlight>
              </a:rPr>
              <a:t>Better public image</a:t>
            </a:r>
          </a:p>
          <a:p>
            <a:pPr marL="0" lvl="0" indent="0" algn="l" rtl="0">
              <a:lnSpc>
                <a:spcPct val="150000"/>
              </a:lnSpc>
              <a:spcBef>
                <a:spcPts val="0"/>
              </a:spcBef>
              <a:spcAft>
                <a:spcPts val="0"/>
              </a:spcAft>
              <a:buNone/>
            </a:pPr>
            <a:r>
              <a:rPr lang="en-US" sz="3000" dirty="0"/>
              <a:t>Because of [this insight] :</a:t>
            </a:r>
            <a:r>
              <a:rPr lang="en-US" sz="3000" dirty="0">
                <a:highlight>
                  <a:srgbClr val="FEFFBF"/>
                </a:highlight>
              </a:rPr>
              <a:t> Misrepresentation and prejudice</a:t>
            </a:r>
            <a:endParaRPr sz="3000" dirty="0">
              <a:highlight>
                <a:srgbClr val="FEFFBF"/>
              </a:highlight>
            </a:endParaRPr>
          </a:p>
        </p:txBody>
      </p:sp>
      <p:sp>
        <p:nvSpPr>
          <p:cNvPr id="161" name="Google Shape;161;p19"/>
          <p:cNvSpPr txBox="1"/>
          <p:nvPr/>
        </p:nvSpPr>
        <p:spPr>
          <a:xfrm>
            <a:off x="394425" y="5638275"/>
            <a:ext cx="2743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solidFill>
                  <a:schemeClr val="dk1"/>
                </a:solidFill>
                <a:uFill>
                  <a:noFill/>
                </a:uFill>
                <a:hlinkClick r:id="rId3">
                  <a:extLst>
                    <a:ext uri="{A12FA001-AC4F-418D-AE19-62706E023703}">
                      <ahyp:hlinkClr xmlns:ahyp="http://schemas.microsoft.com/office/drawing/2018/hyperlinkcolor" val="tx"/>
                    </a:ext>
                  </a:extLst>
                </a:hlinkClick>
              </a:rPr>
              <a:t>https://wheelofnames.com/4qn-bww</a:t>
            </a:r>
            <a:endParaRPr sz="1500" dirty="0">
              <a:solidFill>
                <a:schemeClr val="dk1"/>
              </a:solidFill>
            </a:endParaRPr>
          </a:p>
        </p:txBody>
      </p:sp>
      <p:pic>
        <p:nvPicPr>
          <p:cNvPr id="162" name="Google Shape;162;p19"/>
          <p:cNvPicPr preferRelativeResize="0"/>
          <p:nvPr/>
        </p:nvPicPr>
        <p:blipFill rotWithShape="1">
          <a:blip r:embed="rId4">
            <a:alphaModFix/>
          </a:blip>
          <a:srcRect t="8933" r="13659"/>
          <a:stretch/>
        </p:blipFill>
        <p:spPr>
          <a:xfrm>
            <a:off x="394425" y="3841750"/>
            <a:ext cx="2743199" cy="1751875"/>
          </a:xfrm>
          <a:prstGeom prst="rect">
            <a:avLst/>
          </a:prstGeom>
          <a:noFill/>
          <a:ln w="9525" cap="flat" cmpd="sng">
            <a:solidFill>
              <a:schemeClr val="dk2"/>
            </a:solidFill>
            <a:prstDash val="solid"/>
            <a:round/>
            <a:headEnd type="none" w="sm" len="sm"/>
            <a:tailEnd type="none" w="sm" len="sm"/>
          </a:ln>
        </p:spPr>
      </p:pic>
      <p:sp>
        <p:nvSpPr>
          <p:cNvPr id="163" name="Google Shape;163;p19"/>
          <p:cNvSpPr txBox="1"/>
          <p:nvPr/>
        </p:nvSpPr>
        <p:spPr>
          <a:xfrm>
            <a:off x="3469300" y="3701125"/>
            <a:ext cx="8176800" cy="2354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700" dirty="0">
                <a:solidFill>
                  <a:schemeClr val="dk1"/>
                </a:solidFill>
                <a:highlight>
                  <a:schemeClr val="lt1"/>
                </a:highlight>
              </a:rPr>
              <a:t>Think critically, go deeper, spin 5 times and answer:</a:t>
            </a:r>
            <a:endParaRPr lang="en-US" sz="1700" dirty="0">
              <a:solidFill>
                <a:schemeClr val="dk1"/>
              </a:solidFill>
              <a:highlight>
                <a:srgbClr val="FEFFBF"/>
              </a:highlight>
            </a:endParaRPr>
          </a:p>
          <a:p>
            <a:pPr marL="0" lvl="0" indent="0" algn="l" rtl="0">
              <a:lnSpc>
                <a:spcPct val="150000"/>
              </a:lnSpc>
              <a:spcBef>
                <a:spcPts val="0"/>
              </a:spcBef>
              <a:spcAft>
                <a:spcPts val="0"/>
              </a:spcAft>
              <a:buNone/>
            </a:pPr>
            <a:r>
              <a:rPr lang="en-US" sz="1200" dirty="0">
                <a:solidFill>
                  <a:schemeClr val="dk1"/>
                </a:solidFill>
                <a:highlight>
                  <a:schemeClr val="lt1"/>
                </a:highlight>
              </a:rPr>
              <a:t>How might we: Interview and discussion with students, alumni and the general public</a:t>
            </a:r>
          </a:p>
          <a:p>
            <a:pPr marL="0" lvl="0" indent="0" algn="l" rtl="0">
              <a:lnSpc>
                <a:spcPct val="150000"/>
              </a:lnSpc>
              <a:spcBef>
                <a:spcPts val="0"/>
              </a:spcBef>
              <a:spcAft>
                <a:spcPts val="0"/>
              </a:spcAft>
              <a:buNone/>
            </a:pPr>
            <a:r>
              <a:rPr lang="en-US" sz="1200" dirty="0">
                <a:solidFill>
                  <a:schemeClr val="dk1"/>
                </a:solidFill>
                <a:highlight>
                  <a:schemeClr val="lt1"/>
                </a:highlight>
              </a:rPr>
              <a:t>Why bother: Unfair and discrimination against them without giving them a proper chance to prove themself</a:t>
            </a:r>
          </a:p>
          <a:p>
            <a:pPr marL="0" lvl="0" indent="0" algn="l" rtl="0">
              <a:lnSpc>
                <a:spcPct val="150000"/>
              </a:lnSpc>
              <a:spcBef>
                <a:spcPts val="0"/>
              </a:spcBef>
              <a:spcAft>
                <a:spcPts val="0"/>
              </a:spcAft>
              <a:buNone/>
            </a:pPr>
            <a:r>
              <a:rPr lang="en-US" sz="1200" dirty="0">
                <a:solidFill>
                  <a:schemeClr val="dk1"/>
                </a:solidFill>
                <a:highlight>
                  <a:schemeClr val="lt1"/>
                </a:highlight>
              </a:rPr>
              <a:t>Why feel that: Because they’re still trying their best with what they have and it’s unfair for people to look down on those to dare tries</a:t>
            </a:r>
          </a:p>
          <a:p>
            <a:pPr marL="0" lvl="0" indent="0" algn="l" rtl="0">
              <a:lnSpc>
                <a:spcPct val="150000"/>
              </a:lnSpc>
              <a:spcBef>
                <a:spcPts val="0"/>
              </a:spcBef>
              <a:spcAft>
                <a:spcPts val="0"/>
              </a:spcAft>
              <a:buNone/>
            </a:pPr>
            <a:r>
              <a:rPr lang="en-US" sz="1200" dirty="0">
                <a:solidFill>
                  <a:schemeClr val="dk1"/>
                </a:solidFill>
                <a:highlight>
                  <a:schemeClr val="lt1"/>
                </a:highlight>
              </a:rPr>
              <a:t>What’s affected: Current student and secondary school students(especially for those taking O and N level )</a:t>
            </a:r>
          </a:p>
          <a:p>
            <a:pPr marL="0" lvl="0" indent="0" algn="l" rtl="0">
              <a:lnSpc>
                <a:spcPct val="150000"/>
              </a:lnSpc>
              <a:spcBef>
                <a:spcPts val="0"/>
              </a:spcBef>
              <a:spcAft>
                <a:spcPts val="0"/>
              </a:spcAft>
              <a:buNone/>
            </a:pPr>
            <a:r>
              <a:rPr lang="en-US" sz="1200" dirty="0">
                <a:solidFill>
                  <a:schemeClr val="dk1"/>
                </a:solidFill>
                <a:highlight>
                  <a:schemeClr val="lt1"/>
                </a:highlight>
              </a:rPr>
              <a:t>Who cares: Students in ITE, Secondary students who have not score well, parents who fear for their child’s future</a:t>
            </a:r>
          </a:p>
          <a:p>
            <a:pPr marL="0" lvl="0" indent="0" algn="l" rtl="0">
              <a:lnSpc>
                <a:spcPct val="150000"/>
              </a:lnSpc>
              <a:spcBef>
                <a:spcPts val="0"/>
              </a:spcBef>
              <a:spcAft>
                <a:spcPts val="0"/>
              </a:spcAft>
              <a:buNone/>
            </a:pPr>
            <a:endParaRPr lang="en-US" sz="1700" dirty="0">
              <a:solidFill>
                <a:schemeClr val="dk1"/>
              </a:solidFill>
              <a:highlight>
                <a:schemeClr val="lt1"/>
              </a:highlight>
            </a:endParaRPr>
          </a:p>
          <a:p>
            <a:pPr marL="0" lvl="0" indent="0" algn="l" rtl="0">
              <a:lnSpc>
                <a:spcPct val="150000"/>
              </a:lnSpc>
              <a:spcBef>
                <a:spcPts val="0"/>
              </a:spcBef>
              <a:spcAft>
                <a:spcPts val="0"/>
              </a:spcAft>
              <a:buNone/>
            </a:pPr>
            <a:endParaRPr sz="1700" dirty="0">
              <a:solidFill>
                <a:schemeClr val="dk1"/>
              </a:solidFill>
              <a:highlight>
                <a:schemeClr val="lt1"/>
              </a:highlight>
            </a:endParaRPr>
          </a:p>
        </p:txBody>
      </p:sp>
      <p:sp>
        <p:nvSpPr>
          <p:cNvPr id="164" name="Google Shape;164;p19"/>
          <p:cNvSpPr txBox="1"/>
          <p:nvPr/>
        </p:nvSpPr>
        <p:spPr>
          <a:xfrm>
            <a:off x="265625" y="538025"/>
            <a:ext cx="764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Did you narrow down the scope of investigation, and are you ready to challenge your assumptions?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p:nvPr/>
        </p:nvSpPr>
        <p:spPr>
          <a:xfrm>
            <a:off x="5671335" y="0"/>
            <a:ext cx="811658" cy="2363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20"/>
          <p:cNvSpPr txBox="1">
            <a:spLocks noGrp="1"/>
          </p:cNvSpPr>
          <p:nvPr>
            <p:ph type="sldNum" idx="12"/>
          </p:nvPr>
        </p:nvSpPr>
        <p:spPr>
          <a:xfrm>
            <a:off x="9338569" y="6315099"/>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72" name="Google Shape;172;p20"/>
          <p:cNvSpPr txBox="1"/>
          <p:nvPr/>
        </p:nvSpPr>
        <p:spPr>
          <a:xfrm>
            <a:off x="188686" y="202293"/>
            <a:ext cx="977355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u="sng" dirty="0">
                <a:solidFill>
                  <a:schemeClr val="dk1"/>
                </a:solidFill>
                <a:latin typeface="Calibri"/>
                <a:ea typeface="Calibri"/>
                <a:cs typeface="Calibri"/>
                <a:sym typeface="Calibri"/>
              </a:rPr>
              <a:t>A1 - Discussion Preparation</a:t>
            </a:r>
            <a:endParaRPr u="sng" dirty="0"/>
          </a:p>
        </p:txBody>
      </p:sp>
      <p:sp>
        <p:nvSpPr>
          <p:cNvPr id="173" name="Google Shape;173;p20"/>
          <p:cNvSpPr/>
          <p:nvPr/>
        </p:nvSpPr>
        <p:spPr>
          <a:xfrm>
            <a:off x="296474" y="2370773"/>
            <a:ext cx="2239200" cy="3933900"/>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tx1"/>
                </a:solidFill>
                <a:latin typeface="Calibri"/>
                <a:ea typeface="Calibri"/>
                <a:cs typeface="Calibri"/>
                <a:sym typeface="Calibri"/>
              </a:rPr>
              <a:t>Hello, I’m currently doing a research regarding prejudice against ITE students. Could you spare a few minute to share your thoughts regarding this situation? </a:t>
            </a:r>
            <a:endParaRPr sz="1800" dirty="0">
              <a:solidFill>
                <a:schemeClr val="tx1"/>
              </a:solidFill>
              <a:latin typeface="Calibri"/>
              <a:ea typeface="Calibri"/>
              <a:cs typeface="Calibri"/>
              <a:sym typeface="Calibri"/>
            </a:endParaRPr>
          </a:p>
        </p:txBody>
      </p:sp>
      <p:sp>
        <p:nvSpPr>
          <p:cNvPr id="174" name="Google Shape;174;p20"/>
          <p:cNvSpPr/>
          <p:nvPr/>
        </p:nvSpPr>
        <p:spPr>
          <a:xfrm>
            <a:off x="2709390" y="2370772"/>
            <a:ext cx="2108700" cy="3939000"/>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tx1"/>
                </a:solidFill>
                <a:latin typeface="Calibri"/>
                <a:ea typeface="Calibri"/>
                <a:cs typeface="Calibri"/>
                <a:sym typeface="Calibri"/>
              </a:rPr>
              <a:t>Were/Are you an ITE student or do you know anyone who is an ITE student? How was it like being an ITE student?</a:t>
            </a:r>
          </a:p>
          <a:p>
            <a:pPr marL="0" marR="0" lvl="0" indent="0" algn="ctr" rtl="0">
              <a:spcBef>
                <a:spcPts val="0"/>
              </a:spcBef>
              <a:spcAft>
                <a:spcPts val="0"/>
              </a:spcAft>
              <a:buNone/>
            </a:pPr>
            <a:r>
              <a:rPr lang="en-US" sz="1800" dirty="0">
                <a:solidFill>
                  <a:schemeClr val="tx1"/>
                </a:solidFill>
                <a:latin typeface="Calibri"/>
                <a:ea typeface="Calibri"/>
                <a:cs typeface="Calibri"/>
                <a:sym typeface="Calibri"/>
              </a:rPr>
              <a:t>Do you know anyone who is/was an ITE student? How did you feel about them being ITE students?</a:t>
            </a:r>
            <a:endParaRPr sz="1800" dirty="0">
              <a:solidFill>
                <a:schemeClr val="tx1"/>
              </a:solidFill>
              <a:latin typeface="Calibri"/>
              <a:ea typeface="Calibri"/>
              <a:cs typeface="Calibri"/>
              <a:sym typeface="Calibri"/>
            </a:endParaRPr>
          </a:p>
        </p:txBody>
      </p:sp>
      <p:sp>
        <p:nvSpPr>
          <p:cNvPr id="175" name="Google Shape;175;p20"/>
          <p:cNvSpPr/>
          <p:nvPr/>
        </p:nvSpPr>
        <p:spPr>
          <a:xfrm>
            <a:off x="4991806" y="2375990"/>
            <a:ext cx="2169600" cy="3933900"/>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tx1"/>
                </a:solidFill>
                <a:latin typeface="Calibri"/>
                <a:ea typeface="Calibri"/>
                <a:cs typeface="Calibri"/>
                <a:sym typeface="Calibri"/>
              </a:rPr>
              <a:t>I’m currently doing a research regarding the public’s opinion towards ITE students</a:t>
            </a:r>
          </a:p>
          <a:p>
            <a:pPr marL="0" marR="0" lvl="0" indent="0" algn="ctr" rtl="0">
              <a:spcBef>
                <a:spcPts val="0"/>
              </a:spcBef>
              <a:spcAft>
                <a:spcPts val="0"/>
              </a:spcAft>
              <a:buNone/>
            </a:pPr>
            <a:r>
              <a:rPr lang="en-US" sz="1800" dirty="0">
                <a:solidFill>
                  <a:schemeClr val="tx1"/>
                </a:solidFill>
                <a:latin typeface="Calibri"/>
                <a:ea typeface="Calibri"/>
                <a:cs typeface="Calibri"/>
                <a:sym typeface="Calibri"/>
              </a:rPr>
              <a:t>Could you share your thoughts and opinion regarding this issue?</a:t>
            </a:r>
            <a:endParaRPr sz="1800" dirty="0">
              <a:solidFill>
                <a:schemeClr val="tx1"/>
              </a:solidFill>
              <a:latin typeface="Calibri"/>
              <a:ea typeface="Calibri"/>
              <a:cs typeface="Calibri"/>
              <a:sym typeface="Calibri"/>
            </a:endParaRPr>
          </a:p>
        </p:txBody>
      </p:sp>
      <p:sp>
        <p:nvSpPr>
          <p:cNvPr id="176" name="Google Shape;176;p20"/>
          <p:cNvSpPr/>
          <p:nvPr/>
        </p:nvSpPr>
        <p:spPr>
          <a:xfrm>
            <a:off x="7335125" y="2376100"/>
            <a:ext cx="2169600" cy="3939000"/>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tx1"/>
                </a:solidFill>
                <a:latin typeface="Calibri"/>
                <a:ea typeface="Calibri"/>
                <a:cs typeface="Calibri"/>
                <a:sym typeface="Calibri"/>
              </a:rPr>
              <a:t>Where do you think this prejudice stem from? Where do you think this all started?</a:t>
            </a:r>
          </a:p>
          <a:p>
            <a:pPr marL="0" marR="0" lvl="0" indent="0" algn="ctr" rtl="0">
              <a:spcBef>
                <a:spcPts val="0"/>
              </a:spcBef>
              <a:spcAft>
                <a:spcPts val="0"/>
              </a:spcAft>
              <a:buNone/>
            </a:pPr>
            <a:r>
              <a:rPr lang="en-US" sz="1800" dirty="0">
                <a:solidFill>
                  <a:schemeClr val="tx1"/>
                </a:solidFill>
                <a:latin typeface="Calibri"/>
                <a:ea typeface="Calibri"/>
                <a:cs typeface="Calibri"/>
                <a:sym typeface="Calibri"/>
              </a:rPr>
              <a:t>What are your thoughts on ITE students?</a:t>
            </a:r>
            <a:endParaRPr sz="1800" dirty="0">
              <a:solidFill>
                <a:schemeClr val="tx1"/>
              </a:solidFill>
              <a:latin typeface="Calibri"/>
              <a:ea typeface="Calibri"/>
              <a:cs typeface="Calibri"/>
              <a:sym typeface="Calibri"/>
            </a:endParaRPr>
          </a:p>
        </p:txBody>
      </p:sp>
      <p:sp>
        <p:nvSpPr>
          <p:cNvPr id="177" name="Google Shape;177;p20"/>
          <p:cNvSpPr/>
          <p:nvPr/>
        </p:nvSpPr>
        <p:spPr>
          <a:xfrm>
            <a:off x="9678438" y="2370771"/>
            <a:ext cx="2169600" cy="3933900"/>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tx1"/>
                </a:solidFill>
                <a:latin typeface="Calibri"/>
                <a:ea typeface="Calibri"/>
                <a:cs typeface="Calibri"/>
                <a:sym typeface="Calibri"/>
              </a:rPr>
              <a:t>Thank you for sharing your precious time to answer my question. Have a good day</a:t>
            </a:r>
            <a:endParaRPr sz="1800" dirty="0">
              <a:solidFill>
                <a:schemeClr val="tx1"/>
              </a:solidFill>
              <a:latin typeface="Calibri"/>
              <a:ea typeface="Calibri"/>
              <a:cs typeface="Calibri"/>
              <a:sym typeface="Calibri"/>
            </a:endParaRPr>
          </a:p>
        </p:txBody>
      </p:sp>
      <p:sp>
        <p:nvSpPr>
          <p:cNvPr id="178" name="Google Shape;178;p20"/>
          <p:cNvSpPr/>
          <p:nvPr/>
        </p:nvSpPr>
        <p:spPr>
          <a:xfrm>
            <a:off x="292800" y="1244575"/>
            <a:ext cx="2239200" cy="112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a:t>1. Introduce yourself</a:t>
            </a:r>
            <a:endParaRPr sz="1100" b="1"/>
          </a:p>
          <a:p>
            <a:pPr marL="0" lvl="0" indent="0" algn="l" rtl="0">
              <a:spcBef>
                <a:spcPts val="0"/>
              </a:spcBef>
              <a:spcAft>
                <a:spcPts val="0"/>
              </a:spcAft>
              <a:buNone/>
            </a:pPr>
            <a:r>
              <a:rPr lang="en-US" sz="1100"/>
              <a:t>Share the purpose of the interview, how long it will take, it’s anonymous</a:t>
            </a:r>
            <a:endParaRPr sz="1100"/>
          </a:p>
        </p:txBody>
      </p:sp>
      <p:sp>
        <p:nvSpPr>
          <p:cNvPr id="179" name="Google Shape;179;p20"/>
          <p:cNvSpPr/>
          <p:nvPr/>
        </p:nvSpPr>
        <p:spPr>
          <a:xfrm>
            <a:off x="2707847" y="1244575"/>
            <a:ext cx="2108700" cy="112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a:t>2. Warm up</a:t>
            </a:r>
            <a:endParaRPr sz="1100" b="1"/>
          </a:p>
          <a:p>
            <a:pPr marL="0" lvl="0" indent="0" algn="l" rtl="0">
              <a:spcBef>
                <a:spcPts val="0"/>
              </a:spcBef>
              <a:spcAft>
                <a:spcPts val="0"/>
              </a:spcAft>
              <a:buNone/>
            </a:pPr>
            <a:r>
              <a:rPr lang="en-US" sz="1100"/>
              <a:t>Ask the participants some simple questions about themselves, connect on a personal level, build trust</a:t>
            </a:r>
            <a:endParaRPr sz="1100"/>
          </a:p>
        </p:txBody>
      </p:sp>
      <p:sp>
        <p:nvSpPr>
          <p:cNvPr id="180" name="Google Shape;180;p20"/>
          <p:cNvSpPr/>
          <p:nvPr/>
        </p:nvSpPr>
        <p:spPr>
          <a:xfrm>
            <a:off x="4992393" y="1244575"/>
            <a:ext cx="2169600" cy="112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a:t>3. Introduce the topic</a:t>
            </a:r>
            <a:endParaRPr sz="1100" b="1"/>
          </a:p>
          <a:p>
            <a:pPr marL="0" lvl="0" indent="0" algn="l" rtl="0">
              <a:spcBef>
                <a:spcPts val="0"/>
              </a:spcBef>
              <a:spcAft>
                <a:spcPts val="0"/>
              </a:spcAft>
              <a:buNone/>
            </a:pPr>
            <a:r>
              <a:rPr lang="en-US" sz="1100"/>
              <a:t>Ask them to share their experiences and personal stories, and how they feel about these situations</a:t>
            </a:r>
            <a:endParaRPr sz="1100"/>
          </a:p>
        </p:txBody>
      </p:sp>
      <p:sp>
        <p:nvSpPr>
          <p:cNvPr id="181" name="Google Shape;181;p20"/>
          <p:cNvSpPr/>
          <p:nvPr/>
        </p:nvSpPr>
        <p:spPr>
          <a:xfrm>
            <a:off x="7337840" y="1244575"/>
            <a:ext cx="2169600" cy="112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a:t>4. Dig deeper</a:t>
            </a:r>
            <a:endParaRPr sz="1100"/>
          </a:p>
          <a:p>
            <a:pPr marL="0" lvl="0" indent="0" algn="l" rtl="0">
              <a:spcBef>
                <a:spcPts val="0"/>
              </a:spcBef>
              <a:spcAft>
                <a:spcPts val="0"/>
              </a:spcAft>
              <a:buNone/>
            </a:pPr>
            <a:r>
              <a:rPr lang="en-US" sz="1100"/>
              <a:t>Find out their motivation, perception, fear, concerns, hopes</a:t>
            </a:r>
            <a:endParaRPr sz="1100"/>
          </a:p>
        </p:txBody>
      </p:sp>
      <p:sp>
        <p:nvSpPr>
          <p:cNvPr id="182" name="Google Shape;182;p20"/>
          <p:cNvSpPr/>
          <p:nvPr/>
        </p:nvSpPr>
        <p:spPr>
          <a:xfrm>
            <a:off x="9683287" y="1244575"/>
            <a:ext cx="2169600" cy="112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a:t>5. Wrap up</a:t>
            </a:r>
            <a:endParaRPr sz="1100"/>
          </a:p>
          <a:p>
            <a:pPr marL="0" lvl="0" indent="0" algn="l" rtl="0">
              <a:spcBef>
                <a:spcPts val="0"/>
              </a:spcBef>
              <a:spcAft>
                <a:spcPts val="0"/>
              </a:spcAft>
              <a:buNone/>
            </a:pPr>
            <a:r>
              <a:rPr lang="en-US" sz="1100"/>
              <a:t>Thank them and offer them to add any message they want to be heard</a:t>
            </a:r>
            <a:endParaRPr sz="1100"/>
          </a:p>
        </p:txBody>
      </p:sp>
      <p:sp>
        <p:nvSpPr>
          <p:cNvPr id="183" name="Google Shape;183;p20"/>
          <p:cNvSpPr txBox="1"/>
          <p:nvPr/>
        </p:nvSpPr>
        <p:spPr>
          <a:xfrm>
            <a:off x="265625" y="538025"/>
            <a:ext cx="764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Are you ready to build trust, connect, ask powerful questions that lead to insights?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1"/>
          <p:cNvSpPr/>
          <p:nvPr/>
        </p:nvSpPr>
        <p:spPr>
          <a:xfrm>
            <a:off x="5671335" y="0"/>
            <a:ext cx="811800" cy="236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0" name="Google Shape;190;p21"/>
          <p:cNvSpPr txBox="1">
            <a:spLocks noGrp="1"/>
          </p:cNvSpPr>
          <p:nvPr>
            <p:ph type="sldNum" idx="12"/>
          </p:nvPr>
        </p:nvSpPr>
        <p:spPr>
          <a:xfrm>
            <a:off x="9338569" y="6315099"/>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91" name="Google Shape;191;p21"/>
          <p:cNvSpPr txBox="1"/>
          <p:nvPr/>
        </p:nvSpPr>
        <p:spPr>
          <a:xfrm>
            <a:off x="188686" y="202293"/>
            <a:ext cx="97737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u="sng">
                <a:solidFill>
                  <a:schemeClr val="dk1"/>
                </a:solidFill>
                <a:latin typeface="Calibri"/>
                <a:ea typeface="Calibri"/>
                <a:cs typeface="Calibri"/>
                <a:sym typeface="Calibri"/>
              </a:rPr>
              <a:t>A1 - Three interviews (minimum)</a:t>
            </a:r>
            <a:endParaRPr u="sng"/>
          </a:p>
        </p:txBody>
      </p:sp>
      <p:sp>
        <p:nvSpPr>
          <p:cNvPr id="192" name="Google Shape;192;p21"/>
          <p:cNvSpPr/>
          <p:nvPr/>
        </p:nvSpPr>
        <p:spPr>
          <a:xfrm>
            <a:off x="298959" y="1573375"/>
            <a:ext cx="3753000" cy="4731300"/>
          </a:xfrm>
          <a:prstGeom prst="rect">
            <a:avLst/>
          </a:prstGeom>
          <a:solidFill>
            <a:srgbClr val="FEFFBF"/>
          </a:solidFill>
          <a:ln w="9525" cap="flat" cmpd="sng">
            <a:solidFill>
              <a:srgbClr val="00254A"/>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sz="12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Going back home from the gym, a group of students(he choose not to share from what school they are from),mistaken that he could not hear them due to him wearing a Bluetooth earpiece, proceeded to make fun of him when he was leaving the bus.</a:t>
            </a:r>
          </a:p>
          <a:p>
            <a:pPr marL="0" marR="0" lvl="0" indent="0" algn="l" rtl="0">
              <a:spcBef>
                <a:spcPts val="0"/>
              </a:spcBef>
              <a:spcAft>
                <a:spcPts val="0"/>
              </a:spcAft>
              <a:buNone/>
            </a:pPr>
            <a:endParaRPr sz="1200" dirty="0">
              <a:solidFill>
                <a:schemeClr val="dk1"/>
              </a:solidFill>
              <a:latin typeface="Calibri"/>
              <a:ea typeface="Calibri"/>
              <a:cs typeface="Calibri"/>
              <a:sym typeface="Calibri"/>
            </a:endParaRPr>
          </a:p>
        </p:txBody>
      </p:sp>
      <p:sp>
        <p:nvSpPr>
          <p:cNvPr id="193" name="Google Shape;193;p21"/>
          <p:cNvSpPr/>
          <p:nvPr/>
        </p:nvSpPr>
        <p:spPr>
          <a:xfrm>
            <a:off x="292800" y="1244575"/>
            <a:ext cx="3753000" cy="32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a:t>Interview 1</a:t>
            </a:r>
            <a:endParaRPr sz="1100"/>
          </a:p>
        </p:txBody>
      </p:sp>
      <p:sp>
        <p:nvSpPr>
          <p:cNvPr id="194" name="Google Shape;194;p21"/>
          <p:cNvSpPr/>
          <p:nvPr/>
        </p:nvSpPr>
        <p:spPr>
          <a:xfrm>
            <a:off x="4229483" y="1573375"/>
            <a:ext cx="3753000" cy="4731300"/>
          </a:xfrm>
          <a:prstGeom prst="rect">
            <a:avLst/>
          </a:prstGeom>
          <a:solidFill>
            <a:srgbClr val="FEFFBF"/>
          </a:solidFill>
          <a:ln w="9525" cap="flat" cmpd="sng">
            <a:solidFill>
              <a:srgbClr val="00254A"/>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Her parents were fearful that entering ITE was a “death sentence” to her education due to their believe that ITE was filled with Malay gangster and bad influence</a:t>
            </a:r>
          </a:p>
          <a:p>
            <a:pPr marL="0" marR="0" lvl="0" indent="0" algn="l" rtl="0">
              <a:spcBef>
                <a:spcPts val="0"/>
              </a:spcBef>
              <a:spcAft>
                <a:spcPts val="0"/>
              </a:spcAft>
              <a:buNone/>
            </a:pPr>
            <a:endParaRPr lang="en-US" sz="12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Excerpt from the interview:</a:t>
            </a:r>
          </a:p>
          <a:p>
            <a:r>
              <a:rPr lang="en-US" sz="1200" dirty="0">
                <a:solidFill>
                  <a:schemeClr val="tx1"/>
                </a:solidFill>
                <a:latin typeface="Arial"/>
                <a:ea typeface="Arial"/>
                <a:cs typeface="Arial"/>
                <a:sym typeface="Arial"/>
              </a:rPr>
              <a:t>“My parents always had bigger dreams for me to continue on to Secondary 5 but they expected that I would end up in ITE. Even if they didn't look at me differently, they still supported me for my decision to join ITE. They feared that ITE would influence me to join gangs, and pick up bad habits like smoking or loitering around in public.”</a:t>
            </a:r>
            <a:endParaRPr lang="en-US" sz="1200" dirty="0">
              <a:solidFill>
                <a:schemeClr val="tx1"/>
              </a:solidFill>
            </a:endParaRPr>
          </a:p>
          <a:p>
            <a:pPr marL="0" marR="0" lvl="0" indent="0" algn="l" rtl="0">
              <a:spcBef>
                <a:spcPts val="0"/>
              </a:spcBef>
              <a:spcAft>
                <a:spcPts val="0"/>
              </a:spcAft>
              <a:buNone/>
            </a:pPr>
            <a:endParaRPr sz="1200" dirty="0">
              <a:solidFill>
                <a:schemeClr val="dk1"/>
              </a:solidFill>
              <a:latin typeface="Calibri"/>
              <a:ea typeface="Calibri"/>
              <a:cs typeface="Calibri"/>
              <a:sym typeface="Calibri"/>
            </a:endParaRPr>
          </a:p>
        </p:txBody>
      </p:sp>
      <p:sp>
        <p:nvSpPr>
          <p:cNvPr id="195" name="Google Shape;195;p21"/>
          <p:cNvSpPr/>
          <p:nvPr/>
        </p:nvSpPr>
        <p:spPr>
          <a:xfrm>
            <a:off x="4223324" y="1244575"/>
            <a:ext cx="3753000" cy="32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a:t>Interview 2</a:t>
            </a:r>
            <a:endParaRPr sz="1100"/>
          </a:p>
        </p:txBody>
      </p:sp>
      <p:sp>
        <p:nvSpPr>
          <p:cNvPr id="196" name="Google Shape;196;p21"/>
          <p:cNvSpPr/>
          <p:nvPr/>
        </p:nvSpPr>
        <p:spPr>
          <a:xfrm>
            <a:off x="8160007" y="1573375"/>
            <a:ext cx="3753000" cy="4731300"/>
          </a:xfrm>
          <a:prstGeom prst="rect">
            <a:avLst/>
          </a:prstGeom>
          <a:solidFill>
            <a:srgbClr val="FEFFBF"/>
          </a:solidFill>
          <a:ln w="9525" cap="flat" cmpd="sng">
            <a:solidFill>
              <a:srgbClr val="00254A"/>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Was afraid that upon graduating ITE, that he will outcasted by polytechnic students because of ITE bad reputation among the general public and will be seen as “slow” to some of his future peers</a:t>
            </a:r>
          </a:p>
          <a:p>
            <a:pPr marL="0" marR="0" lvl="0" indent="0" algn="l" rtl="0">
              <a:spcBef>
                <a:spcPts val="0"/>
              </a:spcBef>
              <a:spcAft>
                <a:spcPts val="0"/>
              </a:spcAft>
              <a:buNone/>
            </a:pPr>
            <a:endParaRPr lang="en-US"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Excerpt from the interview:</a:t>
            </a:r>
          </a:p>
          <a:p>
            <a:r>
              <a:rPr lang="en-US" sz="1200" dirty="0">
                <a:solidFill>
                  <a:schemeClr val="tx1"/>
                </a:solidFill>
                <a:latin typeface="Arial"/>
                <a:ea typeface="Arial"/>
                <a:cs typeface="Arial"/>
                <a:sym typeface="Arial"/>
              </a:rPr>
              <a:t>“I definitely fear rejection. I feel like giving up because I felt like I didn't give it my best when I know I already did. At the same time, I have faith that I can survive. I know that I have at least my strengths and new-found skills that I can use when I enter Polytechnic and the working world…”</a:t>
            </a:r>
          </a:p>
          <a:p>
            <a:endParaRPr lang="en-US" sz="1200" dirty="0">
              <a:solidFill>
                <a:schemeClr val="dk1"/>
              </a:solidFill>
              <a:latin typeface="Calibri"/>
              <a:ea typeface="Calibri"/>
              <a:cs typeface="Calibri"/>
              <a:sym typeface="Calibri"/>
            </a:endParaRPr>
          </a:p>
          <a:p>
            <a:r>
              <a:rPr lang="en-US" sz="1200" dirty="0">
                <a:solidFill>
                  <a:schemeClr val="tx1"/>
                </a:solidFill>
                <a:latin typeface="Arial"/>
                <a:ea typeface="Arial"/>
                <a:cs typeface="Arial"/>
                <a:sym typeface="Arial"/>
              </a:rPr>
              <a:t>“I’m afraid of being outcasted as “that guy” just because of being in ITE. I’m afraid of not being accepted by my peers and ended up being alone for my entire Poly life. I want to show them that although I came from ITE, I can still succeed in my studies and prove to all that ITE does not equal to the end. You’re just taking a longer path that's all…”</a:t>
            </a:r>
          </a:p>
          <a:p>
            <a:pPr marL="0" marR="0" lvl="0" indent="0" algn="l" rtl="0">
              <a:spcBef>
                <a:spcPts val="0"/>
              </a:spcBef>
              <a:spcAft>
                <a:spcPts val="0"/>
              </a:spcAft>
              <a:buNone/>
            </a:pPr>
            <a:endParaRPr lang="en-US" sz="1200" dirty="0">
              <a:solidFill>
                <a:schemeClr val="dk1"/>
              </a:solidFill>
              <a:latin typeface="Calibri"/>
              <a:ea typeface="Calibri"/>
              <a:cs typeface="Calibri"/>
              <a:sym typeface="Calibri"/>
            </a:endParaRPr>
          </a:p>
        </p:txBody>
      </p:sp>
      <p:sp>
        <p:nvSpPr>
          <p:cNvPr id="197" name="Google Shape;197;p21"/>
          <p:cNvSpPr/>
          <p:nvPr/>
        </p:nvSpPr>
        <p:spPr>
          <a:xfrm>
            <a:off x="8153847" y="1244575"/>
            <a:ext cx="3753000" cy="32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a:t>Interview 3</a:t>
            </a:r>
            <a:endParaRPr sz="1100"/>
          </a:p>
        </p:txBody>
      </p:sp>
      <p:sp>
        <p:nvSpPr>
          <p:cNvPr id="198" name="Google Shape;198;p21"/>
          <p:cNvSpPr txBox="1"/>
          <p:nvPr/>
        </p:nvSpPr>
        <p:spPr>
          <a:xfrm>
            <a:off x="265625" y="538025"/>
            <a:ext cx="764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Go interview strangers and learn!</a:t>
            </a:r>
            <a:endParaRPr/>
          </a:p>
        </p:txBody>
      </p:sp>
      <p:pic>
        <p:nvPicPr>
          <p:cNvPr id="2" name="Shape 107">
            <a:extLst>
              <a:ext uri="{FF2B5EF4-FFF2-40B4-BE49-F238E27FC236}">
                <a16:creationId xmlns:a16="http://schemas.microsoft.com/office/drawing/2014/main" id="{19E878FD-88C4-5987-8165-40AEAE922C44}"/>
              </a:ext>
            </a:extLst>
          </p:cNvPr>
          <p:cNvPicPr preferRelativeResize="0"/>
          <p:nvPr/>
        </p:nvPicPr>
        <p:blipFill rotWithShape="1">
          <a:blip r:embed="rId3">
            <a:alphaModFix/>
          </a:blip>
          <a:srcRect l="36894" t="48213" r="28416" b="35327"/>
          <a:stretch/>
        </p:blipFill>
        <p:spPr>
          <a:xfrm>
            <a:off x="336906" y="2937516"/>
            <a:ext cx="3317705" cy="84449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2"/>
          <p:cNvSpPr/>
          <p:nvPr/>
        </p:nvSpPr>
        <p:spPr>
          <a:xfrm>
            <a:off x="5671335" y="0"/>
            <a:ext cx="811658" cy="2363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 name="Google Shape;205;p22"/>
          <p:cNvSpPr txBox="1">
            <a:spLocks noGrp="1"/>
          </p:cNvSpPr>
          <p:nvPr>
            <p:ph type="sldNum" idx="12"/>
          </p:nvPr>
        </p:nvSpPr>
        <p:spPr>
          <a:xfrm>
            <a:off x="9338569" y="631509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06" name="Google Shape;206;p22"/>
          <p:cNvSpPr txBox="1"/>
          <p:nvPr/>
        </p:nvSpPr>
        <p:spPr>
          <a:xfrm>
            <a:off x="115575" y="134254"/>
            <a:ext cx="10007100" cy="56280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C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207" name="Google Shape;207;p22"/>
          <p:cNvSpPr txBox="1"/>
          <p:nvPr/>
        </p:nvSpPr>
        <p:spPr>
          <a:xfrm>
            <a:off x="188686" y="202293"/>
            <a:ext cx="977355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u="sng">
                <a:solidFill>
                  <a:schemeClr val="dk1"/>
                </a:solidFill>
                <a:latin typeface="Calibri"/>
                <a:ea typeface="Calibri"/>
                <a:cs typeface="Calibri"/>
                <a:sym typeface="Calibri"/>
              </a:rPr>
              <a:t>A1 - Empathy Map</a:t>
            </a:r>
            <a:endParaRPr sz="2000" b="1" u="sng">
              <a:solidFill>
                <a:schemeClr val="dk1"/>
              </a:solidFill>
              <a:latin typeface="Calibri"/>
              <a:ea typeface="Calibri"/>
              <a:cs typeface="Calibri"/>
              <a:sym typeface="Calibri"/>
            </a:endParaRPr>
          </a:p>
        </p:txBody>
      </p:sp>
      <p:sp>
        <p:nvSpPr>
          <p:cNvPr id="208" name="Google Shape;208;p22"/>
          <p:cNvSpPr/>
          <p:nvPr/>
        </p:nvSpPr>
        <p:spPr>
          <a:xfrm>
            <a:off x="293299" y="1210253"/>
            <a:ext cx="11560800" cy="3963600"/>
          </a:xfrm>
          <a:prstGeom prst="rect">
            <a:avLst/>
          </a:prstGeom>
          <a:solidFill>
            <a:srgbClr val="FEFFB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That him being in ITE is just bad due to its reputation.</a:t>
            </a:r>
          </a:p>
          <a:p>
            <a:pPr marL="0" lvl="0" indent="0" algn="l" rtl="0">
              <a:spcBef>
                <a:spcPts val="0"/>
              </a:spcBef>
              <a:spcAft>
                <a:spcPts val="0"/>
              </a:spcAft>
              <a:buNone/>
            </a:pPr>
            <a:r>
              <a:rPr lang="en-US" dirty="0"/>
              <a:t>That his education career is “dead”</a:t>
            </a:r>
            <a:endParaRPr dirty="0"/>
          </a:p>
        </p:txBody>
      </p:sp>
      <p:sp>
        <p:nvSpPr>
          <p:cNvPr id="209" name="Google Shape;209;p22"/>
          <p:cNvSpPr/>
          <p:nvPr/>
        </p:nvSpPr>
        <p:spPr>
          <a:xfrm>
            <a:off x="315600" y="5303800"/>
            <a:ext cx="5752200" cy="1164000"/>
          </a:xfrm>
          <a:prstGeom prst="rect">
            <a:avLst/>
          </a:prstGeom>
          <a:solidFill>
            <a:srgbClr val="FEFFB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Fear that there is no hope for him anymore due to being in ITE. Have a generally negative outlook towards the future</a:t>
            </a:r>
            <a:endParaRPr dirty="0"/>
          </a:p>
        </p:txBody>
      </p:sp>
      <p:sp>
        <p:nvSpPr>
          <p:cNvPr id="210" name="Google Shape;210;p22"/>
          <p:cNvSpPr/>
          <p:nvPr/>
        </p:nvSpPr>
        <p:spPr>
          <a:xfrm>
            <a:off x="6124200" y="5303800"/>
            <a:ext cx="5752200" cy="1164000"/>
          </a:xfrm>
          <a:prstGeom prst="rect">
            <a:avLst/>
          </a:prstGeom>
          <a:solidFill>
            <a:srgbClr val="FEFFB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Just wish to be able to support himself and his family. A bit materialistic and wish to be able to but more stuff</a:t>
            </a:r>
            <a:endParaRPr dirty="0"/>
          </a:p>
        </p:txBody>
      </p:sp>
      <p:sp>
        <p:nvSpPr>
          <p:cNvPr id="211" name="Google Shape;211;p22"/>
          <p:cNvSpPr/>
          <p:nvPr/>
        </p:nvSpPr>
        <p:spPr>
          <a:xfrm>
            <a:off x="4772302" y="2595375"/>
            <a:ext cx="2336700" cy="1319100"/>
          </a:xfrm>
          <a:prstGeom prst="ellipse">
            <a:avLst/>
          </a:prstGeom>
          <a:solidFill>
            <a:srgbClr val="FEFFB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Greg</a:t>
            </a:r>
            <a:endParaRPr dirty="0"/>
          </a:p>
        </p:txBody>
      </p:sp>
      <p:cxnSp>
        <p:nvCxnSpPr>
          <p:cNvPr id="212" name="Google Shape;212;p22"/>
          <p:cNvCxnSpPr>
            <a:endCxn id="211" idx="7"/>
          </p:cNvCxnSpPr>
          <p:nvPr/>
        </p:nvCxnSpPr>
        <p:spPr>
          <a:xfrm flipH="1">
            <a:off x="6766800" y="1210253"/>
            <a:ext cx="5081400" cy="1578300"/>
          </a:xfrm>
          <a:prstGeom prst="straightConnector1">
            <a:avLst/>
          </a:prstGeom>
          <a:noFill/>
          <a:ln w="9525" cap="flat" cmpd="sng">
            <a:solidFill>
              <a:schemeClr val="dk2"/>
            </a:solidFill>
            <a:prstDash val="solid"/>
            <a:round/>
            <a:headEnd type="none" w="med" len="med"/>
            <a:tailEnd type="none" w="med" len="med"/>
          </a:ln>
        </p:spPr>
      </p:cxnSp>
      <p:cxnSp>
        <p:nvCxnSpPr>
          <p:cNvPr id="213" name="Google Shape;213;p22"/>
          <p:cNvCxnSpPr>
            <a:endCxn id="211" idx="5"/>
          </p:cNvCxnSpPr>
          <p:nvPr/>
        </p:nvCxnSpPr>
        <p:spPr>
          <a:xfrm rot="10800000">
            <a:off x="6766800" y="3721297"/>
            <a:ext cx="5109600" cy="1427400"/>
          </a:xfrm>
          <a:prstGeom prst="straightConnector1">
            <a:avLst/>
          </a:prstGeom>
          <a:noFill/>
          <a:ln w="9525" cap="flat" cmpd="sng">
            <a:solidFill>
              <a:schemeClr val="dk2"/>
            </a:solidFill>
            <a:prstDash val="solid"/>
            <a:round/>
            <a:headEnd type="none" w="med" len="med"/>
            <a:tailEnd type="none" w="med" len="med"/>
          </a:ln>
        </p:spPr>
      </p:cxnSp>
      <p:cxnSp>
        <p:nvCxnSpPr>
          <p:cNvPr id="214" name="Google Shape;214;p22"/>
          <p:cNvCxnSpPr/>
          <p:nvPr/>
        </p:nvCxnSpPr>
        <p:spPr>
          <a:xfrm>
            <a:off x="342062" y="1216525"/>
            <a:ext cx="4755000" cy="1578300"/>
          </a:xfrm>
          <a:prstGeom prst="straightConnector1">
            <a:avLst/>
          </a:prstGeom>
          <a:noFill/>
          <a:ln w="9525" cap="flat" cmpd="sng">
            <a:solidFill>
              <a:schemeClr val="dk2"/>
            </a:solidFill>
            <a:prstDash val="solid"/>
            <a:round/>
            <a:headEnd type="none" w="med" len="med"/>
            <a:tailEnd type="none" w="med" len="med"/>
          </a:ln>
        </p:spPr>
      </p:cxnSp>
      <p:cxnSp>
        <p:nvCxnSpPr>
          <p:cNvPr id="215" name="Google Shape;215;p22"/>
          <p:cNvCxnSpPr/>
          <p:nvPr/>
        </p:nvCxnSpPr>
        <p:spPr>
          <a:xfrm rot="10800000" flipH="1">
            <a:off x="315600" y="3727575"/>
            <a:ext cx="4781700" cy="1427400"/>
          </a:xfrm>
          <a:prstGeom prst="straightConnector1">
            <a:avLst/>
          </a:prstGeom>
          <a:noFill/>
          <a:ln w="9525" cap="flat" cmpd="sng">
            <a:solidFill>
              <a:schemeClr val="dk2"/>
            </a:solidFill>
            <a:prstDash val="solid"/>
            <a:round/>
            <a:headEnd type="none" w="med" len="med"/>
            <a:tailEnd type="none" w="med" len="med"/>
          </a:ln>
        </p:spPr>
      </p:cxnSp>
      <p:sp>
        <p:nvSpPr>
          <p:cNvPr id="216" name="Google Shape;216;p22"/>
          <p:cNvSpPr/>
          <p:nvPr/>
        </p:nvSpPr>
        <p:spPr>
          <a:xfrm>
            <a:off x="5463900" y="2671575"/>
            <a:ext cx="9501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100" b="1"/>
              <a:t>Person</a:t>
            </a:r>
            <a:endParaRPr sz="1100" b="1"/>
          </a:p>
        </p:txBody>
      </p:sp>
      <p:sp>
        <p:nvSpPr>
          <p:cNvPr id="217" name="Google Shape;217;p22"/>
          <p:cNvSpPr/>
          <p:nvPr/>
        </p:nvSpPr>
        <p:spPr>
          <a:xfrm>
            <a:off x="3844050" y="1216525"/>
            <a:ext cx="4503900" cy="56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100" b="1" dirty="0"/>
              <a:t>Think &amp; Feel</a:t>
            </a:r>
            <a:endParaRPr sz="1100" b="1" dirty="0"/>
          </a:p>
          <a:p>
            <a:pPr marL="0" lvl="0" indent="0" algn="ctr" rtl="0">
              <a:spcBef>
                <a:spcPts val="0"/>
              </a:spcBef>
              <a:spcAft>
                <a:spcPts val="0"/>
              </a:spcAft>
              <a:buNone/>
            </a:pPr>
            <a:r>
              <a:rPr lang="en-US" sz="1100" dirty="0"/>
              <a:t>What really matter, major preoccupations worries &amp; aspirations</a:t>
            </a:r>
            <a:endParaRPr sz="1100" dirty="0"/>
          </a:p>
        </p:txBody>
      </p:sp>
      <p:sp>
        <p:nvSpPr>
          <p:cNvPr id="218" name="Google Shape;218;p22"/>
          <p:cNvSpPr/>
          <p:nvPr/>
        </p:nvSpPr>
        <p:spPr>
          <a:xfrm>
            <a:off x="342050" y="2040038"/>
            <a:ext cx="4503900" cy="5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dirty="0"/>
              <a:t>Hear</a:t>
            </a:r>
            <a:endParaRPr sz="1100" b="1" dirty="0"/>
          </a:p>
          <a:p>
            <a:pPr marL="0" lvl="0" indent="0" algn="l" rtl="0">
              <a:spcBef>
                <a:spcPts val="0"/>
              </a:spcBef>
              <a:spcAft>
                <a:spcPts val="0"/>
              </a:spcAft>
              <a:buNone/>
            </a:pPr>
            <a:r>
              <a:rPr lang="en-US" sz="1100" dirty="0"/>
              <a:t>What family, friend, boss, colleagues, media says</a:t>
            </a:r>
            <a:endParaRPr sz="1100" dirty="0"/>
          </a:p>
        </p:txBody>
      </p:sp>
      <p:sp>
        <p:nvSpPr>
          <p:cNvPr id="219" name="Google Shape;219;p22"/>
          <p:cNvSpPr/>
          <p:nvPr/>
        </p:nvSpPr>
        <p:spPr>
          <a:xfrm>
            <a:off x="7314300" y="2040038"/>
            <a:ext cx="4503900" cy="562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100" b="1"/>
              <a:t>See</a:t>
            </a:r>
            <a:endParaRPr sz="1100" b="1"/>
          </a:p>
          <a:p>
            <a:pPr marL="0" lvl="0" indent="0" algn="r" rtl="0">
              <a:spcBef>
                <a:spcPts val="0"/>
              </a:spcBef>
              <a:spcAft>
                <a:spcPts val="0"/>
              </a:spcAft>
              <a:buNone/>
            </a:pPr>
            <a:r>
              <a:rPr lang="en-US" sz="1100"/>
              <a:t>Environment, friends, what the world offers</a:t>
            </a:r>
            <a:endParaRPr sz="1100"/>
          </a:p>
        </p:txBody>
      </p:sp>
      <p:sp>
        <p:nvSpPr>
          <p:cNvPr id="220" name="Google Shape;220;p22"/>
          <p:cNvSpPr/>
          <p:nvPr/>
        </p:nvSpPr>
        <p:spPr>
          <a:xfrm>
            <a:off x="3702750" y="3868275"/>
            <a:ext cx="4503900" cy="56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100" b="1" dirty="0"/>
              <a:t>Say &amp; Do</a:t>
            </a:r>
            <a:endParaRPr sz="1100" b="1" dirty="0"/>
          </a:p>
          <a:p>
            <a:pPr marL="0" lvl="0" indent="0" algn="ctr" rtl="0">
              <a:spcBef>
                <a:spcPts val="0"/>
              </a:spcBef>
              <a:spcAft>
                <a:spcPts val="0"/>
              </a:spcAft>
              <a:buNone/>
            </a:pPr>
            <a:r>
              <a:rPr lang="en-US" sz="1100" dirty="0"/>
              <a:t>Attitude in public, appearance, </a:t>
            </a:r>
            <a:r>
              <a:rPr lang="en-US" sz="1100" dirty="0" err="1"/>
              <a:t>behaviours</a:t>
            </a:r>
            <a:r>
              <a:rPr lang="en-US" sz="1100" dirty="0"/>
              <a:t>, actions</a:t>
            </a:r>
            <a:endParaRPr sz="1100" dirty="0"/>
          </a:p>
        </p:txBody>
      </p:sp>
      <p:sp>
        <p:nvSpPr>
          <p:cNvPr id="221" name="Google Shape;221;p22"/>
          <p:cNvSpPr/>
          <p:nvPr/>
        </p:nvSpPr>
        <p:spPr>
          <a:xfrm>
            <a:off x="342050" y="5376251"/>
            <a:ext cx="4503900" cy="5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a:t>Pains</a:t>
            </a:r>
            <a:endParaRPr sz="1100"/>
          </a:p>
          <a:p>
            <a:pPr marL="0" lvl="0" indent="0" algn="l" rtl="0">
              <a:spcBef>
                <a:spcPts val="0"/>
              </a:spcBef>
              <a:spcAft>
                <a:spcPts val="0"/>
              </a:spcAft>
              <a:buNone/>
            </a:pPr>
            <a:r>
              <a:rPr lang="en-US" sz="1100"/>
              <a:t>Fears, frustrations, obstacles</a:t>
            </a:r>
            <a:endParaRPr sz="1100"/>
          </a:p>
        </p:txBody>
      </p:sp>
      <p:sp>
        <p:nvSpPr>
          <p:cNvPr id="222" name="Google Shape;222;p22"/>
          <p:cNvSpPr/>
          <p:nvPr/>
        </p:nvSpPr>
        <p:spPr>
          <a:xfrm>
            <a:off x="6124200" y="5376251"/>
            <a:ext cx="4503900" cy="5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dirty="0"/>
              <a:t>Gains</a:t>
            </a:r>
            <a:endParaRPr sz="1100" dirty="0"/>
          </a:p>
          <a:p>
            <a:pPr marL="0" lvl="0" indent="0" algn="l" rtl="0">
              <a:spcBef>
                <a:spcPts val="0"/>
              </a:spcBef>
              <a:spcAft>
                <a:spcPts val="0"/>
              </a:spcAft>
              <a:buNone/>
            </a:pPr>
            <a:r>
              <a:rPr lang="en-US" sz="1100" dirty="0"/>
              <a:t>Wants, needs, measures of success</a:t>
            </a:r>
            <a:endParaRPr sz="1100" dirty="0"/>
          </a:p>
        </p:txBody>
      </p:sp>
      <p:sp>
        <p:nvSpPr>
          <p:cNvPr id="223" name="Google Shape;223;p22"/>
          <p:cNvSpPr txBox="1"/>
          <p:nvPr/>
        </p:nvSpPr>
        <p:spPr>
          <a:xfrm>
            <a:off x="265625" y="538025"/>
            <a:ext cx="764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Don’t judge a book by its cover, carefully study the whole iceberg. </a:t>
            </a:r>
            <a:endParaRPr/>
          </a:p>
        </p:txBody>
      </p:sp>
      <p:sp>
        <p:nvSpPr>
          <p:cNvPr id="3" name="TextBox 2">
            <a:extLst>
              <a:ext uri="{FF2B5EF4-FFF2-40B4-BE49-F238E27FC236}">
                <a16:creationId xmlns:a16="http://schemas.microsoft.com/office/drawing/2014/main" id="{F171BCE5-13B6-2954-B130-C66292F7D34A}"/>
              </a:ext>
            </a:extLst>
          </p:cNvPr>
          <p:cNvSpPr txBox="1"/>
          <p:nvPr/>
        </p:nvSpPr>
        <p:spPr>
          <a:xfrm>
            <a:off x="4170844" y="1727140"/>
            <a:ext cx="4035806" cy="523220"/>
          </a:xfrm>
          <a:prstGeom prst="rect">
            <a:avLst/>
          </a:prstGeom>
          <a:noFill/>
        </p:spPr>
        <p:txBody>
          <a:bodyPr wrap="square" rtlCol="0">
            <a:spAutoFit/>
          </a:bodyPr>
          <a:lstStyle/>
          <a:p>
            <a:r>
              <a:rPr lang="en-US" dirty="0"/>
              <a:t>That he is able to continue his study and, for now, be able to find a job to support his family</a:t>
            </a:r>
          </a:p>
        </p:txBody>
      </p:sp>
      <p:sp>
        <p:nvSpPr>
          <p:cNvPr id="4" name="TextBox 3">
            <a:extLst>
              <a:ext uri="{FF2B5EF4-FFF2-40B4-BE49-F238E27FC236}">
                <a16:creationId xmlns:a16="http://schemas.microsoft.com/office/drawing/2014/main" id="{0AFC9C34-624B-657F-BBAE-643624A253A2}"/>
              </a:ext>
            </a:extLst>
          </p:cNvPr>
          <p:cNvSpPr txBox="1"/>
          <p:nvPr/>
        </p:nvSpPr>
        <p:spPr>
          <a:xfrm>
            <a:off x="7958230" y="2719603"/>
            <a:ext cx="3793285" cy="523220"/>
          </a:xfrm>
          <a:prstGeom prst="rect">
            <a:avLst/>
          </a:prstGeom>
          <a:noFill/>
        </p:spPr>
        <p:txBody>
          <a:bodyPr wrap="square" rtlCol="0">
            <a:spAutoFit/>
          </a:bodyPr>
          <a:lstStyle/>
          <a:p>
            <a:r>
              <a:rPr lang="en-US" dirty="0"/>
              <a:t>Don’t see much of a future in his career education. Sees a bleak future </a:t>
            </a:r>
          </a:p>
        </p:txBody>
      </p:sp>
      <p:sp>
        <p:nvSpPr>
          <p:cNvPr id="5" name="TextBox 4">
            <a:extLst>
              <a:ext uri="{FF2B5EF4-FFF2-40B4-BE49-F238E27FC236}">
                <a16:creationId xmlns:a16="http://schemas.microsoft.com/office/drawing/2014/main" id="{BFA73000-4C98-F755-1B18-C7817203031A}"/>
              </a:ext>
            </a:extLst>
          </p:cNvPr>
          <p:cNvSpPr txBox="1"/>
          <p:nvPr/>
        </p:nvSpPr>
        <p:spPr>
          <a:xfrm>
            <a:off x="4171157" y="4300548"/>
            <a:ext cx="3793285" cy="738664"/>
          </a:xfrm>
          <a:prstGeom prst="rect">
            <a:avLst/>
          </a:prstGeom>
          <a:noFill/>
        </p:spPr>
        <p:txBody>
          <a:bodyPr wrap="square" rtlCol="0">
            <a:spAutoFit/>
          </a:bodyPr>
          <a:lstStyle/>
          <a:p>
            <a:r>
              <a:rPr lang="en-US" dirty="0"/>
              <a:t>The moment they see him in an ITE uniform or found out he’s from ITE, they either think lowly of him or show hostility towards him.</a:t>
            </a:r>
          </a:p>
        </p:txBody>
      </p:sp>
    </p:spTree>
  </p:cSld>
  <p:clrMapOvr>
    <a:masterClrMapping/>
  </p:clrMapOvr>
</p:sld>
</file>

<file path=ppt/theme/theme1.xml><?xml version="1.0" encoding="utf-8"?>
<a:theme xmlns:a="http://schemas.openxmlformats.org/drawingml/2006/main" name="SIT PowerPoint 2021 Design Theme">
  <a:themeElements>
    <a:clrScheme name="Custom 6">
      <a:dk1>
        <a:srgbClr val="000000"/>
      </a:dk1>
      <a:lt1>
        <a:srgbClr val="FFFFFF"/>
      </a:lt1>
      <a:dk2>
        <a:srgbClr val="44546A"/>
      </a:dk2>
      <a:lt2>
        <a:srgbClr val="E7E6E6"/>
      </a:lt2>
      <a:accent1>
        <a:srgbClr val="003366"/>
      </a:accent1>
      <a:accent2>
        <a:srgbClr val="04509C"/>
      </a:accent2>
      <a:accent3>
        <a:srgbClr val="669900"/>
      </a:accent3>
      <a:accent4>
        <a:srgbClr val="FF6600"/>
      </a:accent4>
      <a:accent5>
        <a:srgbClr val="CC0000"/>
      </a:accent5>
      <a:accent6>
        <a:srgbClr val="7F7F7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98AE66DBC7EA4BACB11436AE0AC962" ma:contentTypeVersion="24" ma:contentTypeDescription="Create a new document." ma:contentTypeScope="" ma:versionID="4d22cd48ee94e0a7bef80d50a1ba699a">
  <xsd:schema xmlns:xsd="http://www.w3.org/2001/XMLSchema" xmlns:xs="http://www.w3.org/2001/XMLSchema" xmlns:p="http://schemas.microsoft.com/office/2006/metadata/properties" xmlns:ns2="661fc29f-83bb-4269-b718-aa2fd778a423" xmlns:ns3="d1583c34-73a0-4f2f-ba6b-1ac8359f2b78" xmlns:ns4="24d3da6a-0a1b-4ca6-94be-2685f8cdb50f" targetNamespace="http://schemas.microsoft.com/office/2006/metadata/properties" ma:root="true" ma:fieldsID="8a862faf6ff24dd2955a947a9d050237" ns2:_="" ns3:_="" ns4:_="">
    <xsd:import namespace="661fc29f-83bb-4269-b718-aa2fd778a423"/>
    <xsd:import namespace="d1583c34-73a0-4f2f-ba6b-1ac8359f2b78"/>
    <xsd:import namespace="24d3da6a-0a1b-4ca6-94be-2685f8cdb50f"/>
    <xsd:element name="properties">
      <xsd:complexType>
        <xsd:sequence>
          <xsd:element name="documentManagement">
            <xsd:complexType>
              <xsd:all>
                <xsd:element ref="ns2:TaxCatchAll" minOccurs="0"/>
                <xsd:element ref="ns3:SharedWithUsers" minOccurs="0"/>
                <xsd:element ref="ns3:SharedWithDetails"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element ref="ns4:MediaLengthInSeconds" minOccurs="0"/>
                <xsd:element ref="ns4: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1fc29f-83bb-4269-b718-aa2fd778a423" elementFormDefault="qualified">
    <xsd:import namespace="http://schemas.microsoft.com/office/2006/documentManagement/types"/>
    <xsd:import namespace="http://schemas.microsoft.com/office/infopath/2007/PartnerControls"/>
    <xsd:element name="TaxCatchAll" ma:index="8" nillable="true" ma:displayName="Taxonomy Catch All Column" ma:description="" ma:hidden="true" ma:list="{6b0ce9bb-9101-4a23-8be5-888dd43b44e2}" ma:internalName="TaxCatchAll" ma:showField="CatchAllData" ma:web="661fc29f-83bb-4269-b718-aa2fd778a42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1583c34-73a0-4f2f-ba6b-1ac8359f2b78"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4d3da6a-0a1b-4ca6-94be-2685f8cdb50f"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3ef6a61a-9304-4b10-b55f-16bd2b58ad6c"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4d3da6a-0a1b-4ca6-94be-2685f8cdb50f">
      <Terms xmlns="http://schemas.microsoft.com/office/infopath/2007/PartnerControls"/>
    </lcf76f155ced4ddcb4097134ff3c332f>
    <TaxCatchAll xmlns="661fc29f-83bb-4269-b718-aa2fd778a423" xsi:nil="true"/>
  </documentManagement>
</p:properties>
</file>

<file path=customXml/itemProps1.xml><?xml version="1.0" encoding="utf-8"?>
<ds:datastoreItem xmlns:ds="http://schemas.openxmlformats.org/officeDocument/2006/customXml" ds:itemID="{CAC5AE27-C1F1-46AC-9C73-B7594B7E5B82}">
  <ds:schemaRefs>
    <ds:schemaRef ds:uri="24d3da6a-0a1b-4ca6-94be-2685f8cdb50f"/>
    <ds:schemaRef ds:uri="661fc29f-83bb-4269-b718-aa2fd778a423"/>
    <ds:schemaRef ds:uri="d1583c34-73a0-4f2f-ba6b-1ac8359f2b7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9416AE1-2708-4E24-B626-7A430E857480}">
  <ds:schemaRefs>
    <ds:schemaRef ds:uri="http://schemas.microsoft.com/sharepoint/v3/contenttype/forms"/>
  </ds:schemaRefs>
</ds:datastoreItem>
</file>

<file path=customXml/itemProps3.xml><?xml version="1.0" encoding="utf-8"?>
<ds:datastoreItem xmlns:ds="http://schemas.openxmlformats.org/officeDocument/2006/customXml" ds:itemID="{DD71B3DC-F4AC-4F9E-91FA-B4C7A48AC47A}">
  <ds:schemaRefs>
    <ds:schemaRef ds:uri="24d3da6a-0a1b-4ca6-94be-2685f8cdb50f"/>
    <ds:schemaRef ds:uri="661fc29f-83bb-4269-b718-aa2fd778a423"/>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1321</TotalTime>
  <Words>3021</Words>
  <Application>Microsoft Office PowerPoint</Application>
  <PresentationFormat>Widescreen</PresentationFormat>
  <Paragraphs>346</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Noto Sans Symbols</vt:lpstr>
      <vt:lpstr>Arial</vt:lpstr>
      <vt:lpstr>Calibri</vt:lpstr>
      <vt:lpstr>Nunito</vt:lpstr>
      <vt:lpstr>SIT PowerPoint 2021 Design Theme</vt:lpstr>
      <vt:lpstr>UDE1001 Introduction to Design Innovation   Submission Template A1 &amp; A2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UDE1001 Submission Template A1 &amp; A2</dc:title>
  <dc:creator>user</dc:creator>
  <cp:lastModifiedBy>MUHAMMAD FARHAN BIN AHMAD</cp:lastModifiedBy>
  <cp:revision>85</cp:revision>
  <dcterms:modified xsi:type="dcterms:W3CDTF">2023-06-09T07:34:17Z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0x0101008D98AE66DBC7EA4BACB11436AE0AC962</vt:lpwstr>
  </property>
  <property fmtid="{D5CDD505-2E9C-101B-9397-08002B2CF9AE}" pid="3" name="MediaServiceImageTags">
    <vt:lpwstr/>
  </property>
</Properties>
</file>