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4"/>
  </p:sldMasterIdLst>
  <p:notesMasterIdLst>
    <p:notesMasterId r:id="rId39"/>
  </p:notesMasterIdLst>
  <p:handoutMasterIdLst>
    <p:handoutMasterId r:id="rId40"/>
  </p:handoutMasterIdLst>
  <p:sldIdLst>
    <p:sldId id="256" r:id="rId5"/>
    <p:sldId id="290" r:id="rId6"/>
    <p:sldId id="291" r:id="rId7"/>
    <p:sldId id="264" r:id="rId8"/>
    <p:sldId id="257" r:id="rId9"/>
    <p:sldId id="258" r:id="rId10"/>
    <p:sldId id="266" r:id="rId11"/>
    <p:sldId id="270" r:id="rId12"/>
    <p:sldId id="267" r:id="rId13"/>
    <p:sldId id="268" r:id="rId14"/>
    <p:sldId id="271" r:id="rId15"/>
    <p:sldId id="275" r:id="rId16"/>
    <p:sldId id="272" r:id="rId17"/>
    <p:sldId id="273" r:id="rId18"/>
    <p:sldId id="274" r:id="rId19"/>
    <p:sldId id="269" r:id="rId20"/>
    <p:sldId id="260" r:id="rId21"/>
    <p:sldId id="261" r:id="rId22"/>
    <p:sldId id="259" r:id="rId23"/>
    <p:sldId id="262" r:id="rId24"/>
    <p:sldId id="276" r:id="rId25"/>
    <p:sldId id="277" r:id="rId26"/>
    <p:sldId id="280" r:id="rId27"/>
    <p:sldId id="281" r:id="rId28"/>
    <p:sldId id="282" r:id="rId29"/>
    <p:sldId id="279" r:id="rId30"/>
    <p:sldId id="283" r:id="rId31"/>
    <p:sldId id="278" r:id="rId32"/>
    <p:sldId id="284" r:id="rId33"/>
    <p:sldId id="285" r:id="rId34"/>
    <p:sldId id="289" r:id="rId35"/>
    <p:sldId id="288" r:id="rId36"/>
    <p:sldId id="287" r:id="rId37"/>
    <p:sldId id="28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AD1845-CC30-4C60-9514-1F54A6A48ED7}" v="198" dt="2023-05-28T18:00:37.4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5/29/2023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5/29/2023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3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7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03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2236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11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334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54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31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32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2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73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0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43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6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87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564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windows/win32/api/winuser/ns-winuser-wndclassexa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hyperlink" Target="https://learn.microsoft.com/en-us/windows/win32/api/winuser/nc-winuser-wndproc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windows/win32/learnwin32/mouse-movement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learn.microsoft.com/en-us/windows/win32/learnwin32/mouse-click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learn.microsoft.com/en-us/windows/win32/learnwin32/keyboard-input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hyperlink" Target="https://learn.microsoft.com/en-us/windows/win32/api/winuser/nc-winuser-wndproc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561049/what-is-the-difference-between-getclientrect-and-getwindowrect-in-winapi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irectxtutorial.com/Lesson.aspx?lessonid=9-1-4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fw.org/docs/3.3/input_guide.html#input_char" TargetMode="External"/><Relationship Id="rId2" Type="http://schemas.openxmlformats.org/officeDocument/2006/relationships/hyperlink" Target="https://stackoverflow.com/questions/8161741/handling-keyboard-input-in-win32-wm-char-or-wm-keydown-wm-keyu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fw.org/docs/3.3/input_guide.html#input_mouse_butto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ulse/resource-management-game-engines-rub%C3%A9n-crisp%C3%ADn-de-la-cruz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solarianprogrammer.com/2019/01/13/cpp-17-filesystem-write-file-watcher-monito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lfw.org/docs/lates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learn.microsoft.com/en-us/windows/win32/learnwin32/creating-a-windo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631578" cy="3329581"/>
          </a:xfrm>
        </p:spPr>
        <p:txBody>
          <a:bodyPr>
            <a:normAutofit/>
          </a:bodyPr>
          <a:lstStyle/>
          <a:p>
            <a:pPr algn="ctr"/>
            <a:r>
              <a:rPr lang="en-SG" sz="5400" dirty="0">
                <a:latin typeface="Rockwell" panose="02060603020205020403" pitchFamily="18" charset="0"/>
              </a:rPr>
              <a:t>W</a:t>
            </a:r>
            <a:r>
              <a:rPr lang="en-US" sz="5400" dirty="0" err="1">
                <a:latin typeface="Rockwell" panose="02060603020205020403" pitchFamily="18" charset="0"/>
              </a:rPr>
              <a:t>indows</a:t>
            </a:r>
            <a:r>
              <a:rPr lang="en-US" sz="5400" dirty="0">
                <a:latin typeface="Rockwell" panose="02060603020205020403" pitchFamily="18" charset="0"/>
              </a:rPr>
              <a:t> &amp; Input Management,</a:t>
            </a:r>
            <a:br>
              <a:rPr lang="en-US" sz="5400" dirty="0">
                <a:latin typeface="Rockwell" panose="02060603020205020403" pitchFamily="18" charset="0"/>
              </a:rPr>
            </a:br>
            <a:r>
              <a:rPr lang="en-US" sz="5400" dirty="0">
                <a:latin typeface="Rockwell" panose="02060603020205020403" pitchFamily="18" charset="0"/>
              </a:rPr>
              <a:t>Messaging Systems &amp; </a:t>
            </a:r>
            <a:br>
              <a:rPr lang="en-US" sz="5400" dirty="0">
                <a:latin typeface="Rockwell" panose="02060603020205020403" pitchFamily="18" charset="0"/>
              </a:rPr>
            </a:br>
            <a:r>
              <a:rPr lang="en-US" sz="5400" dirty="0">
                <a:latin typeface="Rockwell" panose="02060603020205020403" pitchFamily="18" charset="0"/>
              </a:rPr>
              <a:t>Resource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Yap Ming Han | RTIS | DIGIPEN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Class Registration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930544-A915-2D13-C574-F89694B4440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5778" b="-2"/>
          <a:stretch/>
        </p:blipFill>
        <p:spPr>
          <a:xfrm>
            <a:off x="89401" y="242531"/>
            <a:ext cx="7850655" cy="63729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6D3BBF-1259-F2E7-7298-5C873E450E36}"/>
              </a:ext>
            </a:extLst>
          </p:cNvPr>
          <p:cNvSpPr txBox="1"/>
          <p:nvPr/>
        </p:nvSpPr>
        <p:spPr>
          <a:xfrm>
            <a:off x="8055942" y="5257800"/>
            <a:ext cx="3800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Doc: </a:t>
            </a:r>
            <a:r>
              <a:rPr lang="en-US" dirty="0">
                <a:hlinkClick r:id="rId8"/>
              </a:rPr>
              <a:t>https://learn.microsoft.com/en-us/windows/win32/api/winuser/ns-winuser-wndclassexa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06" y="1431910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WinProc</a:t>
            </a:r>
            <a:r>
              <a:rPr lang="en-US" dirty="0"/>
              <a:t>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6D3BBF-1259-F2E7-7298-5C873E450E36}"/>
              </a:ext>
            </a:extLst>
          </p:cNvPr>
          <p:cNvSpPr txBox="1"/>
          <p:nvPr/>
        </p:nvSpPr>
        <p:spPr>
          <a:xfrm>
            <a:off x="832943" y="5060481"/>
            <a:ext cx="3893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Doc: </a:t>
            </a:r>
            <a:r>
              <a:rPr lang="en-US" dirty="0">
                <a:hlinkClick r:id="rId7"/>
              </a:rPr>
              <a:t>https://learn.microsoft.com/en-us/windows/win32/api/winuser/nc-winuser-wndproc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90585-8005-7989-710F-6DE2C4DC971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24" r="-524"/>
          <a:stretch/>
        </p:blipFill>
        <p:spPr>
          <a:xfrm>
            <a:off x="5623560" y="0"/>
            <a:ext cx="6637338" cy="686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7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06" y="1431910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Message Codes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C5AC9-3E13-C6BF-C6D0-BDACA2FA5001}"/>
              </a:ext>
            </a:extLst>
          </p:cNvPr>
          <p:cNvSpPr txBox="1"/>
          <p:nvPr/>
        </p:nvSpPr>
        <p:spPr>
          <a:xfrm>
            <a:off x="5332412" y="1274830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Mouse Clicks</a:t>
            </a:r>
            <a:endParaRPr lang="en-US" dirty="0">
              <a:hlinkClick r:id="rId7"/>
            </a:endParaRPr>
          </a:p>
          <a:p>
            <a:endParaRPr lang="en-US" dirty="0">
              <a:hlinkClick r:id="rId7"/>
            </a:endParaRPr>
          </a:p>
          <a:p>
            <a:r>
              <a:rPr lang="en-US" dirty="0">
                <a:hlinkClick r:id="rId7"/>
              </a:rPr>
              <a:t>https://learn.microsoft.com/en-us/windows/win32/learnwin32/mouse-clicks</a:t>
            </a:r>
            <a:endParaRPr lang="en-US" dirty="0"/>
          </a:p>
          <a:p>
            <a:endParaRPr lang="en-US" dirty="0"/>
          </a:p>
          <a:p>
            <a:r>
              <a:rPr lang="en-US" dirty="0"/>
              <a:t>Mouse Movement</a:t>
            </a:r>
          </a:p>
          <a:p>
            <a:endParaRPr lang="en-US" dirty="0"/>
          </a:p>
          <a:p>
            <a:r>
              <a:rPr lang="en-US" dirty="0">
                <a:hlinkClick r:id="rId8"/>
              </a:rPr>
              <a:t>https://learn.microsoft.com/en-us/windows/win32/learnwin32/mouse-movement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Keyboard Input</a:t>
            </a:r>
          </a:p>
          <a:p>
            <a:endParaRPr lang="en-US" dirty="0"/>
          </a:p>
          <a:p>
            <a:r>
              <a:rPr lang="en-US" dirty="0">
                <a:hlinkClick r:id="rId9"/>
              </a:rPr>
              <a:t>https://learn.microsoft.com/en-us/windows/win32/learnwin32/keyboard-input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6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Window Creation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6D3BBF-1259-F2E7-7298-5C873E450E36}"/>
              </a:ext>
            </a:extLst>
          </p:cNvPr>
          <p:cNvSpPr txBox="1"/>
          <p:nvPr/>
        </p:nvSpPr>
        <p:spPr>
          <a:xfrm>
            <a:off x="8154990" y="4999672"/>
            <a:ext cx="31810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Doc: </a:t>
            </a:r>
            <a:r>
              <a:rPr lang="en-US" dirty="0">
                <a:hlinkClick r:id="rId7"/>
              </a:rPr>
              <a:t>learn.microsoft.com/</a:t>
            </a:r>
            <a:r>
              <a:rPr lang="en-US" dirty="0" err="1">
                <a:hlinkClick r:id="rId7"/>
              </a:rPr>
              <a:t>en</a:t>
            </a:r>
            <a:r>
              <a:rPr lang="en-US" dirty="0">
                <a:hlinkClick r:id="rId7"/>
              </a:rPr>
              <a:t>-us/windows/win32/</a:t>
            </a:r>
            <a:r>
              <a:rPr lang="en-US" dirty="0" err="1">
                <a:hlinkClick r:id="rId7"/>
              </a:rPr>
              <a:t>api</a:t>
            </a:r>
            <a:r>
              <a:rPr lang="en-US" dirty="0">
                <a:hlinkClick r:id="rId7"/>
              </a:rPr>
              <a:t>/</a:t>
            </a:r>
            <a:r>
              <a:rPr lang="en-US" dirty="0" err="1">
                <a:hlinkClick r:id="rId7"/>
              </a:rPr>
              <a:t>winuser</a:t>
            </a:r>
            <a:r>
              <a:rPr lang="en-US" dirty="0">
                <a:hlinkClick r:id="rId7"/>
              </a:rPr>
              <a:t>/</a:t>
            </a:r>
            <a:r>
              <a:rPr lang="en-US" dirty="0" err="1">
                <a:hlinkClick r:id="rId7"/>
              </a:rPr>
              <a:t>nf-winuser-createwindowexa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F760D-23E6-BF83-E0FF-7211E87605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25" y="371018"/>
            <a:ext cx="7848600" cy="2838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E6BF08-24F3-3E1A-802F-D5B9C1BE24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609022"/>
            <a:ext cx="78835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1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Window Size vs Client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520E3-95DB-62E2-9EDF-D3B48F9C5ABD}"/>
              </a:ext>
            </a:extLst>
          </p:cNvPr>
          <p:cNvSpPr txBox="1"/>
          <p:nvPr/>
        </p:nvSpPr>
        <p:spPr>
          <a:xfrm>
            <a:off x="6410960" y="5333205"/>
            <a:ext cx="54237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https://stackoverflow.com/questions/7561049/what-is-the-difference-between-getclientrect-and-getwindowrect-in-winapi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1DA740-CB12-5828-CD94-5D78BA3D0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08" y="2240140"/>
            <a:ext cx="11604543" cy="215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4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Win32 Messaging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04043-FDF2-51BA-F649-858A4FCF6B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43" b="1"/>
          <a:stretch/>
        </p:blipFill>
        <p:spPr>
          <a:xfrm>
            <a:off x="4619544" y="60960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520E3-95DB-62E2-9EDF-D3B48F9C5ABD}"/>
              </a:ext>
            </a:extLst>
          </p:cNvPr>
          <p:cNvSpPr txBox="1"/>
          <p:nvPr/>
        </p:nvSpPr>
        <p:spPr>
          <a:xfrm>
            <a:off x="647701" y="2438401"/>
            <a:ext cx="3538219" cy="126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latin typeface="+mj-lt"/>
                <a:ea typeface="+mj-ea"/>
                <a:cs typeface="+mj-cs"/>
                <a:hlinkClick r:id="rId4"/>
              </a:rPr>
              <a:t>http://www.directxtutorial.com/Lesson.aspx?lessonid=9-1-4</a:t>
            </a:r>
            <a:endParaRPr lang="en-US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9581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1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9" name="Oval 1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1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1" name="Picture 1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2" name="Rectangle 2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>
                <a:solidFill>
                  <a:srgbClr val="EBEBEB"/>
                </a:solidFill>
              </a:rPr>
              <a:t>Wrapping into a Window Class</a:t>
            </a: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BE8DD3-8C25-CB7C-0A12-8D845F4FCD3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9317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017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777" y="2635399"/>
            <a:ext cx="8402445" cy="1587201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atin typeface="Rockwell" panose="02060603020205020403" pitchFamily="18" charset="0"/>
              </a:rPr>
              <a:t>Input Management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How many ways to read input do we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6"/>
            <a:ext cx="8946541" cy="4195481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1? 2? 3? 4?</a:t>
            </a:r>
          </a:p>
        </p:txBody>
      </p:sp>
      <p:pic>
        <p:nvPicPr>
          <p:cNvPr id="7" name="Picture 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06D34740-3CDB-F1F2-5CA7-FAD8ABF2F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92" y="3070225"/>
            <a:ext cx="1934528" cy="1934528"/>
          </a:xfrm>
          <a:prstGeom prst="rect">
            <a:avLst/>
          </a:prstGeom>
        </p:spPr>
      </p:pic>
      <p:pic>
        <p:nvPicPr>
          <p:cNvPr id="9" name="Picture 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E40DC12F-7090-B427-FC86-57B145323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224" y="3003711"/>
            <a:ext cx="2377665" cy="2377665"/>
          </a:xfrm>
          <a:prstGeom prst="rect">
            <a:avLst/>
          </a:prstGeom>
        </p:spPr>
      </p:pic>
      <p:pic>
        <p:nvPicPr>
          <p:cNvPr id="11" name="Picture 1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A6ADEF2-A09F-858E-02EE-E798B6659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314" y="3003711"/>
            <a:ext cx="2518394" cy="251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Key Pressed vs Text Entered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972786-99CC-9967-B0F2-7479E71D6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468282"/>
          </a:xfrm>
        </p:spPr>
        <p:txBody>
          <a:bodyPr/>
          <a:lstStyle/>
          <a:p>
            <a:r>
              <a:rPr lang="en-SG" dirty="0"/>
              <a:t>Pressing SHIFT + ‘9’</a:t>
            </a:r>
          </a:p>
          <a:p>
            <a:pPr lvl="1"/>
            <a:r>
              <a:rPr lang="en-SG" dirty="0"/>
              <a:t>Do we process SHIFT KEY DOWN + ‘9’ KEY DOWN EVENT?</a:t>
            </a:r>
          </a:p>
          <a:p>
            <a:pPr lvl="1"/>
            <a:r>
              <a:rPr lang="en-SG" dirty="0"/>
              <a:t>Or do we process ‘)’ TEXT ENTERED?</a:t>
            </a:r>
          </a:p>
          <a:p>
            <a:r>
              <a:rPr lang="en-SG" dirty="0">
                <a:hlinkClick r:id="rId2"/>
              </a:rPr>
              <a:t>https://stackoverflow.com/questions/8161741/handling-keyboard-input-in-win32-wm-char-or-wm-keydown-wm-keyup</a:t>
            </a:r>
            <a:endParaRPr lang="en-SG" dirty="0"/>
          </a:p>
          <a:p>
            <a:r>
              <a:rPr lang="en-SG" dirty="0">
                <a:hlinkClick r:id="rId3"/>
              </a:rPr>
              <a:t>https://www.glfw.org/docs/3.3/input_guide.html#input_char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A679239E-337C-973C-23A1-3589C56D2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063" y="1714849"/>
            <a:ext cx="4208478" cy="420847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FF77618-4170-D6F9-B060-9921CC62EBCE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7382153" cy="10993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 err="1"/>
              <a:t>Slido</a:t>
            </a:r>
            <a:r>
              <a:rPr lang="en-SG" dirty="0"/>
              <a:t> 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75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Polling vs Callbacks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868B769-CA0C-B090-7196-A6D45FED3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666442"/>
              </p:ext>
            </p:extLst>
          </p:nvPr>
        </p:nvGraphicFramePr>
        <p:xfrm>
          <a:off x="1103313" y="2052638"/>
          <a:ext cx="894715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3094607700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3878883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Polling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Callbacks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385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Checks the input state requested at any point in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Executes a </a:t>
                      </a:r>
                      <a:r>
                        <a:rPr lang="en-SG" dirty="0" err="1"/>
                        <a:t>callback</a:t>
                      </a:r>
                      <a:r>
                        <a:rPr lang="en-SG" dirty="0"/>
                        <a:t> function called whenever requested event happens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1679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96DE735-53F1-6192-8041-3E14C813E7A6}"/>
              </a:ext>
            </a:extLst>
          </p:cNvPr>
          <p:cNvSpPr txBox="1"/>
          <p:nvPr/>
        </p:nvSpPr>
        <p:spPr>
          <a:xfrm>
            <a:off x="1103313" y="4033520"/>
            <a:ext cx="9140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Example: </a:t>
            </a:r>
            <a:r>
              <a:rPr lang="en-SG" dirty="0">
                <a:hlinkClick r:id="rId2"/>
              </a:rPr>
              <a:t>https://www.glfw.org/docs/3.3/input_guide.html#input_mouse_button</a:t>
            </a:r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E0876-FC64-8A71-2C7C-850139821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Input Remapping (Flex key bindings)</a:t>
            </a:r>
          </a:p>
          <a:p>
            <a:r>
              <a:rPr lang="en-SG" dirty="0"/>
              <a:t>Window to World Coordinate Spaces</a:t>
            </a:r>
          </a:p>
          <a:p>
            <a:r>
              <a:rPr lang="en-SG" dirty="0"/>
              <a:t>Mouse Triggered Logic (!= Mouse Released)</a:t>
            </a:r>
          </a:p>
          <a:p>
            <a:r>
              <a:rPr lang="en-SG" dirty="0"/>
              <a:t>Ease of Use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Other Things to Note</a:t>
            </a:r>
          </a:p>
        </p:txBody>
      </p:sp>
    </p:spTree>
    <p:extLst>
      <p:ext uri="{BB962C8B-B14F-4D97-AF65-F5344CB8AC3E}">
        <p14:creationId xmlns:p14="http://schemas.microsoft.com/office/powerpoint/2010/main" val="1263512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777" y="2635399"/>
            <a:ext cx="8901854" cy="1587201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atin typeface="Rockwell" panose="02060603020205020403" pitchFamily="18" charset="0"/>
              </a:rPr>
              <a:t>Messaging/Event Systems (Advanced)</a:t>
            </a:r>
            <a:br>
              <a:rPr lang="en-US" sz="8000" dirty="0">
                <a:latin typeface="Rockwell" panose="02060603020205020403" pitchFamily="18" charset="0"/>
              </a:rPr>
            </a:br>
            <a:r>
              <a:rPr lang="en-US" sz="2200" dirty="0">
                <a:latin typeface="Rockwell" panose="02060603020205020403" pitchFamily="18" charset="0"/>
              </a:rPr>
              <a:t>(No, I’m not talking about emails, WhatsApp or Telegram)</a:t>
            </a:r>
          </a:p>
        </p:txBody>
      </p:sp>
    </p:spTree>
    <p:extLst>
      <p:ext uri="{BB962C8B-B14F-4D97-AF65-F5344CB8AC3E}">
        <p14:creationId xmlns:p14="http://schemas.microsoft.com/office/powerpoint/2010/main" val="1913238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Messaging/Event Systems?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1E15C-0D65-2BEF-F7B7-66010AB8BCFA}"/>
              </a:ext>
            </a:extLst>
          </p:cNvPr>
          <p:cNvSpPr/>
          <p:nvPr/>
        </p:nvSpPr>
        <p:spPr>
          <a:xfrm>
            <a:off x="1719743" y="3429000"/>
            <a:ext cx="7843706" cy="1208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Messaging/Event System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D8643C-4B14-C537-21CB-CA33903ED486}"/>
              </a:ext>
            </a:extLst>
          </p:cNvPr>
          <p:cNvSpPr/>
          <p:nvPr/>
        </p:nvSpPr>
        <p:spPr>
          <a:xfrm>
            <a:off x="608201" y="1829187"/>
            <a:ext cx="2399252" cy="931897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Input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473C2A-5F22-CD9D-E310-43DA85C1F0B8}"/>
              </a:ext>
            </a:extLst>
          </p:cNvPr>
          <p:cNvSpPr/>
          <p:nvPr/>
        </p:nvSpPr>
        <p:spPr>
          <a:xfrm>
            <a:off x="7870272" y="1857715"/>
            <a:ext cx="2575421" cy="931897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Physics System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2879BD-5424-FEF3-262B-D2816D3FD2BF}"/>
              </a:ext>
            </a:extLst>
          </p:cNvPr>
          <p:cNvSpPr/>
          <p:nvPr/>
        </p:nvSpPr>
        <p:spPr>
          <a:xfrm>
            <a:off x="7870272" y="5473384"/>
            <a:ext cx="2575421" cy="931897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Logic Systems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6AB99B-6352-DF69-DE9D-D7B6A143418B}"/>
              </a:ext>
            </a:extLst>
          </p:cNvPr>
          <p:cNvSpPr/>
          <p:nvPr/>
        </p:nvSpPr>
        <p:spPr>
          <a:xfrm>
            <a:off x="4353885" y="5473383"/>
            <a:ext cx="2575421" cy="931897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Graphics System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16D081-A5EF-9562-7BA6-A5E747894297}"/>
              </a:ext>
            </a:extLst>
          </p:cNvPr>
          <p:cNvSpPr/>
          <p:nvPr/>
        </p:nvSpPr>
        <p:spPr>
          <a:xfrm>
            <a:off x="4316133" y="1805125"/>
            <a:ext cx="2575421" cy="9318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Window Events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5F4690-8DF9-C509-AA01-2EEC3491C52F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1807827" y="2761084"/>
            <a:ext cx="3833769" cy="6679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6BF77A-3408-9D4C-6693-EAC39B9C53FA}"/>
              </a:ext>
            </a:extLst>
          </p:cNvPr>
          <p:cNvCxnSpPr>
            <a:stCxn id="11" idx="2"/>
            <a:endCxn id="6" idx="0"/>
          </p:cNvCxnSpPr>
          <p:nvPr/>
        </p:nvCxnSpPr>
        <p:spPr>
          <a:xfrm>
            <a:off x="5603844" y="2737022"/>
            <a:ext cx="37752" cy="691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769CD6-5A55-CFA4-CB90-050C437D84A4}"/>
              </a:ext>
            </a:extLst>
          </p:cNvPr>
          <p:cNvCxnSpPr>
            <a:stCxn id="8" idx="2"/>
            <a:endCxn id="6" idx="0"/>
          </p:cNvCxnSpPr>
          <p:nvPr/>
        </p:nvCxnSpPr>
        <p:spPr>
          <a:xfrm flipH="1">
            <a:off x="5641596" y="2789612"/>
            <a:ext cx="3516387" cy="6393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68B0A2-4258-BF9E-51CF-87A61992AEA7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5641596" y="4637734"/>
            <a:ext cx="0" cy="835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E01A90-85CF-D5EC-FFF9-E510F607666F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5641596" y="4637734"/>
            <a:ext cx="3516387" cy="835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926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Message/Event Subscription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FEAB84-4988-F8CD-9D2B-E65257A0C72C}"/>
              </a:ext>
            </a:extLst>
          </p:cNvPr>
          <p:cNvSpPr/>
          <p:nvPr/>
        </p:nvSpPr>
        <p:spPr>
          <a:xfrm>
            <a:off x="646111" y="2141291"/>
            <a:ext cx="2600587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Player Component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217E78-E3EE-D451-617D-31DF216A68B0}"/>
              </a:ext>
            </a:extLst>
          </p:cNvPr>
          <p:cNvSpPr/>
          <p:nvPr/>
        </p:nvSpPr>
        <p:spPr>
          <a:xfrm>
            <a:off x="646111" y="3529638"/>
            <a:ext cx="2600587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Enemy Component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6CCFE3-A58A-A25E-3D98-98AC854AB290}"/>
              </a:ext>
            </a:extLst>
          </p:cNvPr>
          <p:cNvSpPr/>
          <p:nvPr/>
        </p:nvSpPr>
        <p:spPr>
          <a:xfrm>
            <a:off x="646111" y="4865613"/>
            <a:ext cx="2600587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Score System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7ED150E-8EC2-F838-8A13-D99C4F3BA9FE}"/>
              </a:ext>
            </a:extLst>
          </p:cNvPr>
          <p:cNvSpPr/>
          <p:nvPr/>
        </p:nvSpPr>
        <p:spPr>
          <a:xfrm>
            <a:off x="6720092" y="3419734"/>
            <a:ext cx="3540153" cy="1024304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Subscribe to “Collision Event”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D1AF63-D829-0D0A-7F85-B8C8AEEF8CC1}"/>
              </a:ext>
            </a:extLst>
          </p:cNvPr>
          <p:cNvCxnSpPr>
            <a:stCxn id="16" idx="3"/>
            <a:endCxn id="27" idx="1"/>
          </p:cNvCxnSpPr>
          <p:nvPr/>
        </p:nvCxnSpPr>
        <p:spPr>
          <a:xfrm>
            <a:off x="3246698" y="2598491"/>
            <a:ext cx="3473394" cy="1333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91AF17-2BB3-E433-DA9C-D7E4A4CD3222}"/>
              </a:ext>
            </a:extLst>
          </p:cNvPr>
          <p:cNvCxnSpPr>
            <a:stCxn id="18" idx="3"/>
            <a:endCxn id="27" idx="1"/>
          </p:cNvCxnSpPr>
          <p:nvPr/>
        </p:nvCxnSpPr>
        <p:spPr>
          <a:xfrm flipV="1">
            <a:off x="3246698" y="3931886"/>
            <a:ext cx="3473394" cy="549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6D0D1F-85B7-6D22-152B-155327FF9A1A}"/>
              </a:ext>
            </a:extLst>
          </p:cNvPr>
          <p:cNvCxnSpPr>
            <a:stCxn id="22" idx="3"/>
            <a:endCxn id="27" idx="1"/>
          </p:cNvCxnSpPr>
          <p:nvPr/>
        </p:nvCxnSpPr>
        <p:spPr>
          <a:xfrm flipV="1">
            <a:off x="3246698" y="3931886"/>
            <a:ext cx="3473394" cy="13909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7CCB320-22EA-EEDE-C85C-F8F1A9AC1238}"/>
              </a:ext>
            </a:extLst>
          </p:cNvPr>
          <p:cNvSpPr txBox="1"/>
          <p:nvPr/>
        </p:nvSpPr>
        <p:spPr>
          <a:xfrm rot="1335366">
            <a:off x="3833592" y="2817312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TakeDamage</a:t>
            </a:r>
            <a:r>
              <a:rPr lang="en-SG" dirty="0"/>
              <a:t>()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6E2F0A-2AFD-39A9-5862-A5363993699B}"/>
              </a:ext>
            </a:extLst>
          </p:cNvPr>
          <p:cNvSpPr txBox="1"/>
          <p:nvPr/>
        </p:nvSpPr>
        <p:spPr>
          <a:xfrm>
            <a:off x="3703749" y="3633581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PlayAttackAnim</a:t>
            </a:r>
            <a:r>
              <a:rPr lang="en-SG" dirty="0"/>
              <a:t>()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0CFC82-1E8C-0FD2-7E80-1B4099352B31}"/>
              </a:ext>
            </a:extLst>
          </p:cNvPr>
          <p:cNvSpPr txBox="1"/>
          <p:nvPr/>
        </p:nvSpPr>
        <p:spPr>
          <a:xfrm rot="20314745">
            <a:off x="3612344" y="4380062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DecreaseScore</a:t>
            </a:r>
            <a:r>
              <a:rPr lang="en-SG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478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Message/Event Broadcasting/Notify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510EE2-A629-556A-36B3-C5A981759B38}"/>
              </a:ext>
            </a:extLst>
          </p:cNvPr>
          <p:cNvSpPr/>
          <p:nvPr/>
        </p:nvSpPr>
        <p:spPr>
          <a:xfrm>
            <a:off x="739787" y="1853248"/>
            <a:ext cx="2600587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Collision System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F9D730-887F-0EFB-0167-78E3281C560D}"/>
              </a:ext>
            </a:extLst>
          </p:cNvPr>
          <p:cNvSpPr/>
          <p:nvPr/>
        </p:nvSpPr>
        <p:spPr>
          <a:xfrm>
            <a:off x="4204281" y="1853248"/>
            <a:ext cx="3061982" cy="914400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Broadcast/Notify a “Collision Event”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238531-78EB-353E-9267-662CC6C62E1E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340374" y="2310448"/>
            <a:ext cx="86390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77E229C-E871-6A9B-E4A3-C399E3873EAA}"/>
              </a:ext>
            </a:extLst>
          </p:cNvPr>
          <p:cNvSpPr/>
          <p:nvPr/>
        </p:nvSpPr>
        <p:spPr>
          <a:xfrm>
            <a:off x="4204281" y="3429000"/>
            <a:ext cx="3061982" cy="914400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Executes all subscribe functions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9AA2EA-C57E-0B32-C09F-AE0FE51C6CE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735272" y="2767648"/>
            <a:ext cx="0" cy="6613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7D93A07-64E8-E9A1-5DA8-DE25B38D017E}"/>
              </a:ext>
            </a:extLst>
          </p:cNvPr>
          <p:cNvSpPr/>
          <p:nvPr/>
        </p:nvSpPr>
        <p:spPr>
          <a:xfrm>
            <a:off x="509089" y="5323102"/>
            <a:ext cx="3061982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Player::</a:t>
            </a:r>
            <a:r>
              <a:rPr lang="en-SG" dirty="0" err="1"/>
              <a:t>TakeDamage</a:t>
            </a:r>
            <a:r>
              <a:rPr lang="en-SG" dirty="0"/>
              <a:t>()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3829F47-A42E-318A-5F55-792C510D35F6}"/>
              </a:ext>
            </a:extLst>
          </p:cNvPr>
          <p:cNvSpPr/>
          <p:nvPr/>
        </p:nvSpPr>
        <p:spPr>
          <a:xfrm>
            <a:off x="4121090" y="5390214"/>
            <a:ext cx="3228363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Enemy::</a:t>
            </a:r>
            <a:r>
              <a:rPr lang="en-SG" dirty="0" err="1"/>
              <a:t>PlayAttackAnim</a:t>
            </a:r>
            <a:r>
              <a:rPr lang="en-SG" dirty="0"/>
              <a:t>()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D7527C4-616C-73D2-CFAE-356BA68BE34D}"/>
              </a:ext>
            </a:extLst>
          </p:cNvPr>
          <p:cNvSpPr/>
          <p:nvPr/>
        </p:nvSpPr>
        <p:spPr>
          <a:xfrm>
            <a:off x="7962392" y="5390214"/>
            <a:ext cx="3720519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/>
              <a:t>ScoreSystem</a:t>
            </a:r>
            <a:r>
              <a:rPr lang="en-SG" dirty="0"/>
              <a:t>::</a:t>
            </a:r>
            <a:r>
              <a:rPr lang="en-SG" dirty="0" err="1"/>
              <a:t>DecreaseScore</a:t>
            </a:r>
            <a:r>
              <a:rPr lang="en-SG" dirty="0"/>
              <a:t>()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B4D5C7-BA09-5BBB-E480-CF4A4AEF7F59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2040080" y="4343400"/>
            <a:ext cx="3695192" cy="9797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9655A8-7ACF-9C91-46CA-F54E81C2874E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5735272" y="4343400"/>
            <a:ext cx="0" cy="10468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631626-9E1F-4A90-2968-9F08856DE04C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5735272" y="4343400"/>
            <a:ext cx="4087380" cy="10468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890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E0876-FC64-8A71-2C7C-850139821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entury Gothic" panose="020B0502020202020204" pitchFamily="34" charset="0"/>
              <a:buChar char="+"/>
            </a:pPr>
            <a:r>
              <a:rPr lang="en-SG" dirty="0"/>
              <a:t>Loose coupling between entities, systems, components</a:t>
            </a:r>
          </a:p>
          <a:p>
            <a:pPr>
              <a:buFont typeface="Century Gothic" panose="020B0502020202020204" pitchFamily="34" charset="0"/>
              <a:buChar char="+"/>
            </a:pPr>
            <a:r>
              <a:rPr lang="en-SG" dirty="0"/>
              <a:t>Flexibility</a:t>
            </a:r>
          </a:p>
          <a:p>
            <a:pPr>
              <a:buFont typeface="Century Gothic" panose="020B0502020202020204" pitchFamily="34" charset="0"/>
              <a:buChar char="+"/>
            </a:pPr>
            <a:r>
              <a:rPr lang="en-SG" dirty="0"/>
              <a:t>Scalability</a:t>
            </a:r>
          </a:p>
          <a:p>
            <a:pPr>
              <a:buFont typeface="Century Gothic" panose="020B0502020202020204" pitchFamily="34" charset="0"/>
              <a:buChar char="+"/>
            </a:pPr>
            <a:r>
              <a:rPr lang="en-SG" dirty="0"/>
              <a:t>Separation of Concerns</a:t>
            </a:r>
          </a:p>
          <a:p>
            <a:pPr>
              <a:buFont typeface="Century Gothic" panose="020B0502020202020204" pitchFamily="34" charset="0"/>
              <a:buChar char="+"/>
            </a:pPr>
            <a:r>
              <a:rPr lang="en-SG" dirty="0"/>
              <a:t>Debugging / Logging</a:t>
            </a:r>
          </a:p>
          <a:p>
            <a:pPr>
              <a:buFont typeface="Century Gothic" panose="020B0502020202020204" pitchFamily="34" charset="0"/>
              <a:buChar char="+"/>
            </a:pPr>
            <a:r>
              <a:rPr lang="en-SG" dirty="0"/>
              <a:t>Bonus LT</a:t>
            </a:r>
          </a:p>
          <a:p>
            <a:pPr>
              <a:buFont typeface="Century Gothic" panose="020B0502020202020204" pitchFamily="34" charset="0"/>
              <a:buChar char="+"/>
            </a:pPr>
            <a:endParaRPr lang="en-SG" dirty="0"/>
          </a:p>
          <a:p>
            <a:pPr>
              <a:buFont typeface="Century Gothic" panose="020B0502020202020204" pitchFamily="34" charset="0"/>
              <a:buChar char="-"/>
            </a:pPr>
            <a:r>
              <a:rPr lang="en-US" dirty="0"/>
              <a:t>Slight overhead</a:t>
            </a:r>
          </a:p>
          <a:p>
            <a:pPr>
              <a:buFont typeface="Century Gothic" panose="020B0502020202020204" pitchFamily="34" charset="0"/>
              <a:buChar char="-"/>
            </a:pPr>
            <a:r>
              <a:rPr lang="en-US" dirty="0"/>
              <a:t>Usability limitations if not designed properly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Why use Messaging/Event Systems?</a:t>
            </a:r>
          </a:p>
        </p:txBody>
      </p:sp>
    </p:spTree>
    <p:extLst>
      <p:ext uri="{BB962C8B-B14F-4D97-AF65-F5344CB8AC3E}">
        <p14:creationId xmlns:p14="http://schemas.microsoft.com/office/powerpoint/2010/main" val="3841365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Simple Messaging/Event System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040292-4654-A4C2-EDA3-5A60C62E2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Some Improvement Considerations</a:t>
            </a:r>
          </a:p>
          <a:p>
            <a:pPr lvl="1"/>
            <a:r>
              <a:rPr lang="en-SG" dirty="0"/>
              <a:t>Eliminate the use of strings </a:t>
            </a:r>
          </a:p>
          <a:p>
            <a:pPr lvl="2"/>
            <a:r>
              <a:rPr lang="en-SG" dirty="0"/>
              <a:t>Can we somehow use templates in place of strings?</a:t>
            </a:r>
          </a:p>
          <a:p>
            <a:pPr lvl="1"/>
            <a:r>
              <a:rPr lang="en-US" dirty="0"/>
              <a:t>Function parameters</a:t>
            </a:r>
          </a:p>
          <a:p>
            <a:pPr lvl="2"/>
            <a:r>
              <a:rPr lang="en-US" dirty="0"/>
              <a:t>How do we bind a function that may require parameters?</a:t>
            </a:r>
          </a:p>
          <a:p>
            <a:pPr lvl="1"/>
            <a:r>
              <a:rPr lang="en-US" dirty="0"/>
              <a:t>Active/Inactive Listeners</a:t>
            </a:r>
          </a:p>
          <a:p>
            <a:pPr lvl="2"/>
            <a:r>
              <a:rPr lang="en-US" dirty="0"/>
              <a:t>What if we want some listeners to stop subscription for awhile?</a:t>
            </a:r>
          </a:p>
          <a:p>
            <a:pPr lvl="1"/>
            <a:r>
              <a:rPr lang="en-US" dirty="0"/>
              <a:t>Delayed execution callbacks</a:t>
            </a:r>
          </a:p>
          <a:p>
            <a:pPr lvl="2"/>
            <a:r>
              <a:rPr lang="en-US" dirty="0"/>
              <a:t>Must we execute the callbacks immediately?</a:t>
            </a:r>
          </a:p>
        </p:txBody>
      </p:sp>
    </p:spTree>
    <p:extLst>
      <p:ext uri="{BB962C8B-B14F-4D97-AF65-F5344CB8AC3E}">
        <p14:creationId xmlns:p14="http://schemas.microsoft.com/office/powerpoint/2010/main" val="794479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777" y="2635399"/>
            <a:ext cx="8402445" cy="1587201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atin typeface="Rockwell" panose="02060603020205020403" pitchFamily="18" charset="0"/>
              </a:rPr>
              <a:t>Resource Management</a:t>
            </a:r>
          </a:p>
        </p:txBody>
      </p:sp>
    </p:spTree>
    <p:extLst>
      <p:ext uri="{BB962C8B-B14F-4D97-AF65-F5344CB8AC3E}">
        <p14:creationId xmlns:p14="http://schemas.microsoft.com/office/powerpoint/2010/main" val="3132260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Types of 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040292-4654-A4C2-EDA3-5A60C62E2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/>
              <a:t>Textures</a:t>
            </a:r>
          </a:p>
          <a:p>
            <a:r>
              <a:rPr lang="en-SG" dirty="0"/>
              <a:t>Sounds</a:t>
            </a:r>
          </a:p>
          <a:p>
            <a:r>
              <a:rPr lang="en-SG" dirty="0"/>
              <a:t>Scenes</a:t>
            </a:r>
          </a:p>
          <a:p>
            <a:r>
              <a:rPr lang="en-SG" dirty="0"/>
              <a:t>Prefabs</a:t>
            </a:r>
          </a:p>
          <a:p>
            <a:r>
              <a:rPr lang="en-SG" dirty="0"/>
              <a:t>Scripts</a:t>
            </a:r>
          </a:p>
          <a:p>
            <a:r>
              <a:rPr lang="en-SG" dirty="0"/>
              <a:t>Fonts</a:t>
            </a:r>
          </a:p>
          <a:p>
            <a:r>
              <a:rPr lang="en-SG" dirty="0"/>
              <a:t>Shaders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Future GAM300:</a:t>
            </a:r>
          </a:p>
          <a:p>
            <a:r>
              <a:rPr lang="en-SG" dirty="0"/>
              <a:t>Meshes</a:t>
            </a:r>
          </a:p>
          <a:p>
            <a:r>
              <a:rPr lang="en-SG" dirty="0"/>
              <a:t>Materials</a:t>
            </a:r>
          </a:p>
        </p:txBody>
      </p:sp>
    </p:spTree>
    <p:extLst>
      <p:ext uri="{BB962C8B-B14F-4D97-AF65-F5344CB8AC3E}">
        <p14:creationId xmlns:p14="http://schemas.microsoft.com/office/powerpoint/2010/main" val="396468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82091" cy="3329581"/>
          </a:xfrm>
        </p:spPr>
        <p:txBody>
          <a:bodyPr>
            <a:normAutofit/>
          </a:bodyPr>
          <a:lstStyle/>
          <a:p>
            <a:pPr algn="ctr"/>
            <a:r>
              <a:rPr lang="en-SG" sz="5400" dirty="0">
                <a:latin typeface="Rockwell" panose="02060603020205020403" pitchFamily="18" charset="0"/>
              </a:rPr>
              <a:t>W</a:t>
            </a:r>
            <a:r>
              <a:rPr lang="en-US" sz="5400" dirty="0" err="1">
                <a:latin typeface="Rockwell" panose="02060603020205020403" pitchFamily="18" charset="0"/>
              </a:rPr>
              <a:t>indows</a:t>
            </a:r>
            <a:r>
              <a:rPr lang="en-US" sz="5400" dirty="0">
                <a:latin typeface="Rockwell" panose="02060603020205020403" pitchFamily="18" charset="0"/>
              </a:rPr>
              <a:t> &amp; Input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146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sz="4400" dirty="0">
                <a:latin typeface="Rockwell" panose="02060603020205020403" pitchFamily="18" charset="0"/>
              </a:rPr>
              <a:t>Important </a:t>
            </a:r>
            <a:r>
              <a:rPr lang="en-US" sz="4400" dirty="0">
                <a:latin typeface="Rockwell" panose="02060603020205020403" pitchFamily="18" charset="0"/>
              </a:rPr>
              <a:t>Goals of Resource Management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040292-4654-A4C2-EDA3-5A60C62E2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Loading/Updating/Unloading resources during runtime</a:t>
            </a:r>
          </a:p>
          <a:p>
            <a:pPr lvl="1"/>
            <a:r>
              <a:rPr lang="en-SG" dirty="0"/>
              <a:t>Managing resources lifetime</a:t>
            </a:r>
          </a:p>
          <a:p>
            <a:pPr lvl="1"/>
            <a:r>
              <a:rPr lang="en-SG" dirty="0"/>
              <a:t>Please try not to load every single resource during startup</a:t>
            </a:r>
          </a:p>
          <a:p>
            <a:pPr marL="457200" lvl="1" indent="0">
              <a:buNone/>
            </a:pPr>
            <a:endParaRPr lang="en-SG" dirty="0"/>
          </a:p>
          <a:p>
            <a:r>
              <a:rPr lang="en-SG" dirty="0"/>
              <a:t>Allow sharing of resources across components/systems</a:t>
            </a:r>
          </a:p>
          <a:p>
            <a:pPr lvl="1"/>
            <a:r>
              <a:rPr lang="en-SG" dirty="0"/>
              <a:t>AKA do not load the same resource twice!</a:t>
            </a:r>
          </a:p>
          <a:p>
            <a:pPr lvl="1"/>
            <a:endParaRPr lang="en-SG" dirty="0"/>
          </a:p>
          <a:p>
            <a:r>
              <a:rPr lang="en-SG" dirty="0"/>
              <a:t>Centralize responsibilities for accessing resources</a:t>
            </a:r>
          </a:p>
          <a:p>
            <a:endParaRPr lang="en-SG" dirty="0"/>
          </a:p>
          <a:p>
            <a:r>
              <a:rPr lang="en-SG" dirty="0"/>
              <a:t>Accesses should be as performant as possible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89427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dirty="0">
                <a:latin typeface="Rockwell" panose="02060603020205020403" pitchFamily="18" charset="0"/>
              </a:rPr>
              <a:t>Resource Directory Management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875BD-FB30-9C6E-1A5F-878DA4A5D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102784"/>
            <a:ext cx="8946541" cy="4195481"/>
          </a:xfrm>
        </p:spPr>
        <p:txBody>
          <a:bodyPr/>
          <a:lstStyle/>
          <a:p>
            <a:r>
              <a:rPr lang="en-SG" dirty="0"/>
              <a:t>Always ensure the executable created is always able to access the Assets folder</a:t>
            </a:r>
          </a:p>
          <a:p>
            <a:r>
              <a:rPr lang="en-US" dirty="0"/>
              <a:t>Use the root directory of the executable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Post-Build events to copy any resources the exe relies on if need be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5076A0-0085-4D80-B04F-CC888B83E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06" y="3428999"/>
            <a:ext cx="8905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77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9" y="2650633"/>
            <a:ext cx="8882876" cy="1879422"/>
          </a:xfrm>
        </p:spPr>
        <p:txBody>
          <a:bodyPr>
            <a:normAutofit/>
          </a:bodyPr>
          <a:lstStyle/>
          <a:p>
            <a:pPr algn="ctr"/>
            <a:r>
              <a:rPr lang="en-SG" sz="4400" dirty="0">
                <a:latin typeface="Rockwell" panose="02060603020205020403" pitchFamily="18" charset="0"/>
              </a:rPr>
              <a:t>Some Advanced Implementation Techniques</a:t>
            </a:r>
            <a:endParaRPr lang="en-US" sz="4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333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Unique Identifiers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040292-4654-A4C2-EDA3-5A60C62E2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Every resource is assigned a unique ID (randomly generated)</a:t>
            </a:r>
          </a:p>
          <a:p>
            <a:r>
              <a:rPr lang="en-SG" dirty="0"/>
              <a:t>More efficient accesses compared to string comparison</a:t>
            </a:r>
          </a:p>
          <a:p>
            <a:r>
              <a:rPr lang="en-SG" dirty="0"/>
              <a:t>Less memory overall, especially during serialization</a:t>
            </a:r>
          </a:p>
          <a:p>
            <a:r>
              <a:rPr lang="en-SG" dirty="0"/>
              <a:t>Reliable and consistent reference to resources</a:t>
            </a:r>
          </a:p>
          <a:p>
            <a:endParaRPr lang="en-SG" dirty="0"/>
          </a:p>
          <a:p>
            <a:r>
              <a:rPr lang="en-SG" dirty="0"/>
              <a:t>Usage of “.meta” files to keep track of resources</a:t>
            </a:r>
          </a:p>
          <a:p>
            <a:endParaRPr lang="en-SG" dirty="0"/>
          </a:p>
          <a:p>
            <a:r>
              <a:rPr lang="en-SG" dirty="0"/>
              <a:t>Some stuff you can read up on:</a:t>
            </a:r>
          </a:p>
          <a:p>
            <a:pPr lvl="1"/>
            <a:r>
              <a:rPr lang="en-SG" dirty="0">
                <a:hlinkClick r:id="rId2"/>
              </a:rPr>
              <a:t>https://www.linkedin.com/pulse/resource-management-game-engines-rub%C3%A9n-crisp%C3%ADn-de-la-cruz/</a:t>
            </a:r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61271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Implementing a Folder Watcher (Editor)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040292-4654-A4C2-EDA3-5A60C62E2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Helps track any changes made to a folder recursively</a:t>
            </a:r>
          </a:p>
          <a:p>
            <a:r>
              <a:rPr lang="en-SG" dirty="0"/>
              <a:t>Allows dynamic loading and unloading of resources during run-time</a:t>
            </a:r>
          </a:p>
          <a:p>
            <a:r>
              <a:rPr lang="en-SG" dirty="0"/>
              <a:t>Online Resources:</a:t>
            </a:r>
          </a:p>
          <a:p>
            <a:pPr lvl="1"/>
            <a:r>
              <a:rPr lang="en-SG" dirty="0">
                <a:hlinkClick r:id="rId2"/>
              </a:rPr>
              <a:t>https://solarianprogrammer.com/2019/01/13/cpp-17-filesystem-write-file-watcher-monitor/</a:t>
            </a:r>
            <a:endParaRPr lang="en-SG" dirty="0"/>
          </a:p>
          <a:p>
            <a:endParaRPr lang="en-SG" dirty="0"/>
          </a:p>
          <a:p>
            <a:r>
              <a:rPr lang="en-SG" dirty="0"/>
              <a:t>Considerations:</a:t>
            </a:r>
          </a:p>
          <a:p>
            <a:pPr lvl="1"/>
            <a:r>
              <a:rPr lang="en-SG" dirty="0"/>
              <a:t>Must be implemented as non-blocking</a:t>
            </a:r>
          </a:p>
          <a:p>
            <a:pPr lvl="1"/>
            <a:r>
              <a:rPr lang="en-SG" dirty="0"/>
              <a:t>Ideally not part of your game, only active in editor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068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53D1-68D1-58DF-BD18-F9FFD251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Why?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E4EC50-007D-3C27-140C-C474FF5CB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Abstraction, abstraction, abstraction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A5CC76-3B5D-B440-3750-BF50E732C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37" y="2698983"/>
            <a:ext cx="4600575" cy="3238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992A8F-D2D8-FF38-6165-47BF7F4C2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538" y="2698983"/>
            <a:ext cx="46291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GLFW (Graphics Library Framework)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A4A485-25D0-ACCB-6CA7-1E0A81B71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764073"/>
          </a:xfrm>
        </p:spPr>
        <p:txBody>
          <a:bodyPr/>
          <a:lstStyle/>
          <a:p>
            <a:r>
              <a:rPr lang="en-SG" dirty="0"/>
              <a:t>OpenGL / Vulkan</a:t>
            </a:r>
          </a:p>
          <a:p>
            <a:r>
              <a:rPr lang="en-SG" dirty="0"/>
              <a:t>Handles window, context surface creation</a:t>
            </a:r>
          </a:p>
          <a:p>
            <a:r>
              <a:rPr lang="en-SG" dirty="0"/>
              <a:t>Input reading, event handling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CDFE22-FD76-E774-2333-4AA5E75FB455}"/>
              </a:ext>
            </a:extLst>
          </p:cNvPr>
          <p:cNvSpPr txBox="1"/>
          <p:nvPr/>
        </p:nvSpPr>
        <p:spPr>
          <a:xfrm>
            <a:off x="7417966" y="5004861"/>
            <a:ext cx="42762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Documentation:</a:t>
            </a:r>
            <a:r>
              <a:rPr lang="en-US" dirty="0">
                <a:hlinkClick r:id="rId2"/>
              </a:rPr>
              <a:t> www.glfw.org/docs/latest/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Example</a:t>
            </a:r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02DB83-9913-C603-E975-E21DC39EBB9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6" r="27560"/>
          <a:stretch/>
        </p:blipFill>
        <p:spPr>
          <a:xfrm>
            <a:off x="0" y="9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829" y="1447800"/>
            <a:ext cx="439782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Wrapping into a Window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4B8CCD-13B7-9481-19ED-118D70F441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4159" y="59953"/>
            <a:ext cx="3619959" cy="67980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666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Some Important Notes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A4A485-25D0-ACCB-6CA7-1E0A81B71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764073"/>
          </a:xfrm>
        </p:spPr>
        <p:txBody>
          <a:bodyPr/>
          <a:lstStyle/>
          <a:p>
            <a:r>
              <a:rPr lang="en-SG" dirty="0"/>
              <a:t>Framebuffer Size, DPI Scaling</a:t>
            </a:r>
          </a:p>
          <a:p>
            <a:r>
              <a:rPr lang="en-SG" dirty="0"/>
              <a:t>Window Resize/Focus </a:t>
            </a:r>
            <a:r>
              <a:rPr lang="en-SG" dirty="0" err="1"/>
              <a:t>Callbacks</a:t>
            </a:r>
            <a:r>
              <a:rPr lang="en-SG" dirty="0"/>
              <a:t> (Tying to your Messaging Systems)</a:t>
            </a:r>
          </a:p>
          <a:p>
            <a:pPr lvl="1"/>
            <a:r>
              <a:rPr lang="en-SG" dirty="0"/>
              <a:t>UI Constraints</a:t>
            </a:r>
          </a:p>
          <a:p>
            <a:r>
              <a:rPr lang="en-SG" dirty="0" err="1"/>
              <a:t>glfwSwapInterval</a:t>
            </a:r>
            <a:r>
              <a:rPr lang="en-SG" dirty="0"/>
              <a:t>() / </a:t>
            </a:r>
            <a:r>
              <a:rPr lang="en-SG" dirty="0" err="1"/>
              <a:t>glfwSwapBuffers</a:t>
            </a:r>
            <a:r>
              <a:rPr lang="en-SG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5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Win32 Programming (Advanced)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 WIN32 API, documented by Microsoft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learn.microsoft.com/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en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-us/windows/win32/learnwin32/creating-a-window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control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 things however you like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Bonus LT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Experience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172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8E5AC2E745794BB8E40C2C0769C84A" ma:contentTypeVersion="2" ma:contentTypeDescription="Create a new document." ma:contentTypeScope="" ma:versionID="8fce01d5e86f0d762d99ce0cf74c2c0a">
  <xsd:schema xmlns:xsd="http://www.w3.org/2001/XMLSchema" xmlns:xs="http://www.w3.org/2001/XMLSchema" xmlns:p="http://schemas.microsoft.com/office/2006/metadata/properties" xmlns:ns3="d4d3c2c3-5054-4112-91af-2bee81970af5" targetNamespace="http://schemas.microsoft.com/office/2006/metadata/properties" ma:root="true" ma:fieldsID="0c14f35af7062b63460264867b8a152b" ns3:_="">
    <xsd:import namespace="d4d3c2c3-5054-4112-91af-2bee81970a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d3c2c3-5054-4112-91af-2bee81970a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documentManagement/types"/>
    <ds:schemaRef ds:uri="d4d3c2c3-5054-4112-91af-2bee81970af5"/>
    <ds:schemaRef ds:uri="http://schemas.microsoft.com/office/infopath/2007/PartnerControls"/>
    <ds:schemaRef ds:uri="http://purl.org/dc/terms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D050F9-EE09-4D2A-B0E4-1C38C496A9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d3c2c3-5054-4112-91af-2bee81970a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1298</TotalTime>
  <Words>898</Words>
  <Application>Microsoft Office PowerPoint</Application>
  <PresentationFormat>Widescreen</PresentationFormat>
  <Paragraphs>166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Century Gothic</vt:lpstr>
      <vt:lpstr>Rockwell</vt:lpstr>
      <vt:lpstr>Tahoma</vt:lpstr>
      <vt:lpstr>Wingdings</vt:lpstr>
      <vt:lpstr>Wingdings 3</vt:lpstr>
      <vt:lpstr>Ion</vt:lpstr>
      <vt:lpstr>Windows &amp; Input Management, Messaging Systems &amp;  Resource Management</vt:lpstr>
      <vt:lpstr>PowerPoint Presentation</vt:lpstr>
      <vt:lpstr>Windows &amp; Input Management</vt:lpstr>
      <vt:lpstr>Why?</vt:lpstr>
      <vt:lpstr>GLFW (Graphics Library Framework)</vt:lpstr>
      <vt:lpstr>Example</vt:lpstr>
      <vt:lpstr>Wrapping into a Window Class</vt:lpstr>
      <vt:lpstr>Some Important Notes</vt:lpstr>
      <vt:lpstr>Win32 Programming (Advanced)</vt:lpstr>
      <vt:lpstr>Class Registration</vt:lpstr>
      <vt:lpstr>WinProc Function</vt:lpstr>
      <vt:lpstr>Message Codes</vt:lpstr>
      <vt:lpstr>Window Creation</vt:lpstr>
      <vt:lpstr>Window Size vs Client Size</vt:lpstr>
      <vt:lpstr>Win32 Messaging System</vt:lpstr>
      <vt:lpstr>Wrapping into a Window Class</vt:lpstr>
      <vt:lpstr>Input Management</vt:lpstr>
      <vt:lpstr>How many ways to read input do we have?</vt:lpstr>
      <vt:lpstr>Key Pressed vs Text Entered</vt:lpstr>
      <vt:lpstr>Polling vs Callbacks</vt:lpstr>
      <vt:lpstr>Other Things to Note</vt:lpstr>
      <vt:lpstr>Messaging/Event Systems (Advanced) (No, I’m not talking about emails, WhatsApp or Telegram)</vt:lpstr>
      <vt:lpstr>Messaging/Event Systems?</vt:lpstr>
      <vt:lpstr>Message/Event Subscription</vt:lpstr>
      <vt:lpstr>Message/Event Broadcasting/Notify</vt:lpstr>
      <vt:lpstr>Why use Messaging/Event Systems?</vt:lpstr>
      <vt:lpstr>Simple Messaging/Event System Example</vt:lpstr>
      <vt:lpstr>Resource Management</vt:lpstr>
      <vt:lpstr>Types of Resources</vt:lpstr>
      <vt:lpstr>Important Goals of Resource Management</vt:lpstr>
      <vt:lpstr>Resource Directory Management</vt:lpstr>
      <vt:lpstr>Some Advanced Implementation Techniques</vt:lpstr>
      <vt:lpstr>Unique Identifiers</vt:lpstr>
      <vt:lpstr>Implementing a Folder Watcher (Editor)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&amp; Input Management</dc:title>
  <dc:creator>YAP MING HAN</dc:creator>
  <cp:lastModifiedBy>YAP MING HAN</cp:lastModifiedBy>
  <cp:revision>4</cp:revision>
  <dcterms:created xsi:type="dcterms:W3CDTF">2023-05-23T11:03:32Z</dcterms:created>
  <dcterms:modified xsi:type="dcterms:W3CDTF">2023-05-29T10:57:00Z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0x010100298E5AC2E745794BB8E40C2C0769C84A</vt:lpwstr>
  </property>
</Properties>
</file>