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34"/>
  </p:notesMasterIdLst>
  <p:sldIdLst>
    <p:sldId id="937" r:id="rId2"/>
    <p:sldId id="814" r:id="rId3"/>
    <p:sldId id="368" r:id="rId4"/>
    <p:sldId id="367" r:id="rId5"/>
    <p:sldId id="818" r:id="rId6"/>
    <p:sldId id="276" r:id="rId7"/>
    <p:sldId id="36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9" r:id="rId18"/>
    <p:sldId id="290" r:id="rId19"/>
    <p:sldId id="291" r:id="rId20"/>
    <p:sldId id="293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2CB057-AA12-4A98-AC80-BA81036F07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96296-A708-4B4A-9FF1-EA77214265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2364EDD-14D4-4B04-B721-AAC120AC13D7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E526B8-81B4-45F2-9E38-44EA6841E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3625ACC-66CA-428F-8542-810A69862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2E69-575D-456B-BF09-684F1641AE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8BB8B-65D5-4A18-B278-39F4D03ED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F7C72D-B700-441F-A77A-9262864308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3871-3556-4E86-AE1B-8D000B51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47590-ADF6-4C91-8235-D089F157F80D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7780-99FE-4FBC-92B0-7D1043D6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70ED1-0BAC-43EC-AB56-D4582DA0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54F52-2F20-4D64-9A5C-3C0572853F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87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6645-0CE6-46BE-9019-05A84B27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91CC8-2E12-40EF-8C73-53BFD79457DD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021A-DEBC-4D77-B7F4-D0A9A5C3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45FF7-62C7-41FC-B197-7D8773B0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59CDD-98C3-4B6E-938C-C258F0D98E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06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F631-504E-4E85-90DE-31A78015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F233-6DC3-4E0B-9F3D-86FA374CA9DF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9D16-612C-4909-93C5-8ECCD41C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F9AAC-4872-4C84-ACE7-66FA672A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DA2-FE2B-4F41-A45F-F85FF98A76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42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5A33-3F20-484A-9AF7-719755BA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A1E16-AE2B-48EF-A563-E34BA01EB31A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4BC3-2EEC-49AD-857E-FE9798AC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3E11-70F3-4941-B691-F09E3D4A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88B8A-F973-44C4-8BCC-D8660E685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1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9C57-AF0C-4798-9A1E-75B2A29F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F4C2-D9DD-476D-BAA0-8406C021B2B0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E51A-AF87-4AD0-8B82-E508D655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3AB7-47BE-46EB-9877-A208C5CC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DB349-3655-4790-834F-138AF04280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74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AC2984-122C-4EAB-A8D1-346DD0D2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92B3B-1286-4509-B3B5-55671084C22F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1581D0-067A-445B-AF3A-BD25B740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52442B-B4C4-432D-AEA8-6BCA8C77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D8DD3-1E35-4CB3-87D2-D5EDC6FCD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7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87C442-7610-45DD-8899-BEC64B4B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EEB04-70D6-4829-9446-67B402A77BF2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8FA7B2-F597-404B-94EE-26E6BCC5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CA70C04-DEC0-4FFC-8DC2-74BA6F40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26D29-63CE-417B-9BC8-399A421D06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23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793DCD-56F9-4CF3-B6BC-00B9D13C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399EC-B8FF-4AAB-99E4-2945767A7BFC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9CDCD5-2F7E-46E4-8461-98284554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9021A0-BDD1-4221-9CE4-1194A21D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16E6B-5B42-4C1B-8078-56593FC288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9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79D4A-A65B-4FA5-B051-E58A4D1E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B5C60-BF0F-426E-A03D-38DDBE58101F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DA983B-5CA2-417C-8FC1-89C3DE3B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7E6A1E-D7D0-4C24-9CB8-45597B0D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4BBFF-C988-425E-A4C2-D36AF5697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25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153F47-76AA-410E-8A3A-A0EF27F0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7953B-19E7-4520-8FA9-E1C3F1B27D1E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9E029F9-45B5-4006-B2B1-31100B2A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A29C9A-C67A-4E6E-A7E1-BBA5F0DF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0F39B-BCC7-47BB-84AE-13751F5773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453530-F28B-40B7-8672-182E5BF45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5A54D-01A3-4499-AE02-95245541726E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68C0F8-4791-4ADB-933A-2615C15C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5F3D89-1626-4646-ADF2-4C43638B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B8D73-FFD6-4A2F-A298-595BF35B13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8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7EC7733-C64B-4449-B59D-F619935BCC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F9FEF11-DD48-408A-9D61-3C287D6601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81B2-4096-4F88-991A-B3328533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843C72-7FDD-4D69-AACD-FAE8832861B2}" type="datetimeFigureOut">
              <a:rPr lang="en-US"/>
              <a:pPr>
                <a:defRPr/>
              </a:pPr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58CA-1415-465A-A283-FF38D5DCE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6197-82AF-408B-A69A-09193D7FE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BA043A1-2576-47DC-BD1E-9D279720FB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boxcar2d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hfIUstzHs9A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467B134-8BA3-438F-8267-EBF1919C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9" y="873580"/>
            <a:ext cx="11241087" cy="3128405"/>
          </a:xfrm>
        </p:spPr>
        <p:txBody>
          <a:bodyPr/>
          <a:lstStyle/>
          <a:p>
            <a:pPr eaLnBrk="1" hangingPunct="1"/>
            <a:r>
              <a:rPr lang="en-US" altLang="en-US" sz="6600" dirty="0"/>
              <a:t>Artificial Intelligence for Games</a:t>
            </a:r>
            <a:br>
              <a:rPr lang="en-US" altLang="en-US" sz="6600" dirty="0"/>
            </a:br>
            <a:br>
              <a:rPr lang="en-US" altLang="en-US" sz="2000" dirty="0"/>
            </a:br>
            <a:r>
              <a:rPr lang="en-US" altLang="en-US" sz="3200" dirty="0"/>
              <a:t>Week 10 – Direct Learning 2</a:t>
            </a:r>
            <a:br>
              <a:rPr lang="en-US" altLang="en-US" sz="3200" dirty="0"/>
            </a:br>
            <a:r>
              <a:rPr lang="en-US" altLang="en-US" sz="3200" dirty="0"/>
              <a:t>Steve Rabin</a:t>
            </a:r>
            <a:endParaRPr lang="en-US" alt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E6D75091-AAA9-418A-82C8-749633C4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971" y="5720638"/>
            <a:ext cx="10248021" cy="52756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j-lt"/>
              </a:rPr>
              <a:t>TAs: Jian Kai </a:t>
            </a:r>
            <a:r>
              <a:rPr lang="en-US" altLang="en-US" sz="2000" dirty="0" err="1">
                <a:latin typeface="+mj-lt"/>
              </a:rPr>
              <a:t>Phua</a:t>
            </a:r>
            <a:r>
              <a:rPr lang="en-US" altLang="en-US" sz="2000" dirty="0">
                <a:latin typeface="+mj-lt"/>
              </a:rPr>
              <a:t>, Brandon Hsu, Zak Stephenson, Keaton Sullivan, John Tseng, Andrew </a:t>
            </a:r>
            <a:r>
              <a:rPr lang="en-US" altLang="en-US" sz="2000" dirty="0" err="1">
                <a:latin typeface="+mj-lt"/>
              </a:rPr>
              <a:t>Roulst</a:t>
            </a:r>
            <a:endParaRPr lang="en-US" altLang="en-US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9F44BB-4A14-596F-E2C7-D23E2200456F}"/>
              </a:ext>
            </a:extLst>
          </p:cNvPr>
          <p:cNvSpPr txBox="1">
            <a:spLocks/>
          </p:cNvSpPr>
          <p:nvPr/>
        </p:nvSpPr>
        <p:spPr bwMode="auto">
          <a:xfrm>
            <a:off x="1322708" y="5010129"/>
            <a:ext cx="9500547" cy="75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hangingPunct="1"/>
            <a:r>
              <a:rPr lang="en-US" altLang="en-US" sz="1400" dirty="0">
                <a:latin typeface="+mj-lt"/>
              </a:rPr>
              <a:t>For help on projects, email everyone (select and copy this string from the start of any class PowerPoint):</a:t>
            </a:r>
          </a:p>
          <a:p>
            <a:pPr defTabSz="914377" eaLnBrk="1" hangingPunct="1"/>
            <a:r>
              <a:rPr lang="en-US" altLang="en-US" sz="1400" dirty="0">
                <a:latin typeface="+mj-lt"/>
              </a:rPr>
              <a:t>steve.rabin@gmail.com, </a:t>
            </a:r>
            <a:r>
              <a:rPr lang="en-US" sz="1400" dirty="0">
                <a:solidFill>
                  <a:srgbClr val="1D2125"/>
                </a:solidFill>
                <a:latin typeface="+mj-lt"/>
              </a:rPr>
              <a:t>p.jiankai@digipen.edu, b.hsu@digipen.edu, zak.s@digipen.edu, keaton.sullivan@digipen.edu, john.tseng@digipen.edu, a.roulst@digipen.edu</a:t>
            </a:r>
            <a:endParaRPr lang="en-US" alt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9">
            <a:extLst>
              <a:ext uri="{FF2B5EF4-FFF2-40B4-BE49-F238E27FC236}">
                <a16:creationId xmlns:a16="http://schemas.microsoft.com/office/drawing/2014/main" id="{67FF6D8E-1A94-4334-9271-F57C23ED6BAB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234950"/>
          <a:ext cx="9936162" cy="5891212"/>
        </p:xfrm>
        <a:graphic>
          <a:graphicData uri="http://schemas.openxmlformats.org/drawingml/2006/table">
            <a:tbl>
              <a:tblPr/>
              <a:tblGrid>
                <a:gridCol w="120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23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Desire Sources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Intended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(Feedback)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Hunger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Unhappiness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0.800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0.599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5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0.58341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0.542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0.4047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9">
            <a:extLst>
              <a:ext uri="{FF2B5EF4-FFF2-40B4-BE49-F238E27FC236}">
                <a16:creationId xmlns:a16="http://schemas.microsoft.com/office/drawing/2014/main" id="{F1247003-8628-411E-95AC-24796870F829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234950"/>
          <a:ext cx="9936162" cy="5891212"/>
        </p:xfrm>
        <a:graphic>
          <a:graphicData uri="http://schemas.openxmlformats.org/drawingml/2006/table">
            <a:tbl>
              <a:tblPr/>
              <a:tblGrid>
                <a:gridCol w="120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23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Desire Sources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Intended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(Feedback)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Hunger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Unhappiness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0.599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5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0.58341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0.542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0.4047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9">
            <a:extLst>
              <a:ext uri="{FF2B5EF4-FFF2-40B4-BE49-F238E27FC236}">
                <a16:creationId xmlns:a16="http://schemas.microsoft.com/office/drawing/2014/main" id="{D0E21AEE-8C26-4027-BD9A-6547580BCED5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234950"/>
          <a:ext cx="9936162" cy="5891212"/>
        </p:xfrm>
        <a:graphic>
          <a:graphicData uri="http://schemas.openxmlformats.org/drawingml/2006/table">
            <a:tbl>
              <a:tblPr/>
              <a:tblGrid>
                <a:gridCol w="120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23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Desire Sources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Intended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(Feedback)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Hunger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Unhappiness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0.599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0.573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0.200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5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0.58341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0.542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0.4047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9">
            <a:extLst>
              <a:ext uri="{FF2B5EF4-FFF2-40B4-BE49-F238E27FC236}">
                <a16:creationId xmlns:a16="http://schemas.microsoft.com/office/drawing/2014/main" id="{62C35803-E2D8-4B3C-9819-A35DD2B02A9B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234950"/>
          <a:ext cx="9936162" cy="5891212"/>
        </p:xfrm>
        <a:graphic>
          <a:graphicData uri="http://schemas.openxmlformats.org/drawingml/2006/table">
            <a:tbl>
              <a:tblPr/>
              <a:tblGrid>
                <a:gridCol w="120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23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Desire Sources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Intended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(Feedback)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Hunger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Unhappiness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0.599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0.002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5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0.58341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0.542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0.4047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9">
            <a:extLst>
              <a:ext uri="{FF2B5EF4-FFF2-40B4-BE49-F238E27FC236}">
                <a16:creationId xmlns:a16="http://schemas.microsoft.com/office/drawing/2014/main" id="{746215A7-C8A9-442E-8A09-E918906E43A6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234950"/>
          <a:ext cx="9936162" cy="5891212"/>
        </p:xfrm>
        <a:graphic>
          <a:graphicData uri="http://schemas.openxmlformats.org/drawingml/2006/table">
            <a:tbl>
              <a:tblPr/>
              <a:tblGrid>
                <a:gridCol w="120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23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Desire Sources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Intended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(Feedback)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Hunger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Unhappiness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0.599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0.450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0.853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0.400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5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0.58341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0.542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0.4047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9">
            <a:extLst>
              <a:ext uri="{FF2B5EF4-FFF2-40B4-BE49-F238E27FC236}">
                <a16:creationId xmlns:a16="http://schemas.microsoft.com/office/drawing/2014/main" id="{F9351B74-8626-42F3-B70C-FF79F6897248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234950"/>
          <a:ext cx="9936162" cy="5891212"/>
        </p:xfrm>
        <a:graphic>
          <a:graphicData uri="http://schemas.openxmlformats.org/drawingml/2006/table">
            <a:tbl>
              <a:tblPr/>
              <a:tblGrid>
                <a:gridCol w="120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23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Desire Sources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Intended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(Feedback)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Hunger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Unhappiness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0.599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5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0.583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0.542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79A67F3-F2DE-4A7B-A31C-BD0E7AD7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Tree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E22-8F4F-4766-B64A-19C58456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39950"/>
            <a:ext cx="5659437" cy="4311650"/>
          </a:xfrm>
        </p:spPr>
        <p:txBody>
          <a:bodyPr rtlCol="0">
            <a:normAutofit/>
          </a:bodyPr>
          <a:lstStyle/>
          <a:p>
            <a:pPr marL="200025" lvl="1" indent="0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3200" dirty="0"/>
              <a:t>Algorithms exist to create decision trees in near real-time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 ID3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 C4.5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 CART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 CHAID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 MARS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 Conditional Inference Trees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A10F78CB-CDB8-4D90-8ECA-23419268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2003425"/>
            <a:ext cx="409575" cy="40798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65541" name="Line 6">
            <a:extLst>
              <a:ext uri="{FF2B5EF4-FFF2-40B4-BE49-F238E27FC236}">
                <a16:creationId xmlns:a16="http://schemas.microsoft.com/office/drawing/2014/main" id="{951BA691-37EC-454E-BFBE-140A80C80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2368550"/>
            <a:ext cx="1089025" cy="136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2" name="Line 7">
            <a:extLst>
              <a:ext uri="{FF2B5EF4-FFF2-40B4-BE49-F238E27FC236}">
                <a16:creationId xmlns:a16="http://schemas.microsoft.com/office/drawing/2014/main" id="{7CD837CF-4B01-45F3-8375-F1E89A029D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3938" y="2354263"/>
            <a:ext cx="1090612" cy="136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3" name="Oval 8">
            <a:extLst>
              <a:ext uri="{FF2B5EF4-FFF2-40B4-BE49-F238E27FC236}">
                <a16:creationId xmlns:a16="http://schemas.microsoft.com/office/drawing/2014/main" id="{737419B0-E1EB-4E94-8FAF-695ED49C7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063" y="3706813"/>
            <a:ext cx="407987" cy="409575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544314C5-5991-4E13-A570-F65973DE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888" y="3681413"/>
            <a:ext cx="407987" cy="40798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65545" name="Text Box 10">
            <a:extLst>
              <a:ext uri="{FF2B5EF4-FFF2-40B4-BE49-F238E27FC236}">
                <a16:creationId xmlns:a16="http://schemas.microsoft.com/office/drawing/2014/main" id="{1BBE531A-ED21-46FA-B963-A704CE002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0" y="2697163"/>
            <a:ext cx="8905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65546" name="Text Box 11">
            <a:extLst>
              <a:ext uri="{FF2B5EF4-FFF2-40B4-BE49-F238E27FC236}">
                <a16:creationId xmlns:a16="http://schemas.microsoft.com/office/drawing/2014/main" id="{32C8556C-800A-4FDF-9A1F-098623D4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213" y="2676525"/>
            <a:ext cx="7699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No</a:t>
            </a:r>
          </a:p>
        </p:txBody>
      </p:sp>
      <p:sp>
        <p:nvSpPr>
          <p:cNvPr id="65547" name="Text Box 12">
            <a:extLst>
              <a:ext uri="{FF2B5EF4-FFF2-40B4-BE49-F238E27FC236}">
                <a16:creationId xmlns:a16="http://schemas.microsoft.com/office/drawing/2014/main" id="{E2609E8B-2F05-421F-B576-4CE799683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2676525"/>
            <a:ext cx="13589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Health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Low?</a:t>
            </a:r>
          </a:p>
        </p:txBody>
      </p:sp>
      <p:sp>
        <p:nvSpPr>
          <p:cNvPr id="65548" name="Line 13">
            <a:extLst>
              <a:ext uri="{FF2B5EF4-FFF2-40B4-BE49-F238E27FC236}">
                <a16:creationId xmlns:a16="http://schemas.microsoft.com/office/drawing/2014/main" id="{E8B71755-B487-49AA-A5A5-19B5554D6B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0125" y="4035425"/>
            <a:ext cx="1089025" cy="136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9" name="Line 14">
            <a:extLst>
              <a:ext uri="{FF2B5EF4-FFF2-40B4-BE49-F238E27FC236}">
                <a16:creationId xmlns:a16="http://schemas.microsoft.com/office/drawing/2014/main" id="{A8E53AFB-BE90-40DC-814E-1A9F80B0B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66325" y="4035425"/>
            <a:ext cx="1090613" cy="136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50" name="Oval 15">
            <a:extLst>
              <a:ext uri="{FF2B5EF4-FFF2-40B4-BE49-F238E27FC236}">
                <a16:creationId xmlns:a16="http://schemas.microsoft.com/office/drawing/2014/main" id="{3F11EF4E-2389-42DB-B9CF-DD61E458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213" y="5367338"/>
            <a:ext cx="407987" cy="407987"/>
          </a:xfrm>
          <a:prstGeom prst="ellipse">
            <a:avLst/>
          </a:prstGeom>
          <a:solidFill>
            <a:srgbClr val="FF0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5551" name="Oval 16">
            <a:extLst>
              <a:ext uri="{FF2B5EF4-FFF2-40B4-BE49-F238E27FC236}">
                <a16:creationId xmlns:a16="http://schemas.microsoft.com/office/drawing/2014/main" id="{76241E62-FF23-4030-8762-2955A1AAC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4063" y="5381625"/>
            <a:ext cx="409575" cy="407988"/>
          </a:xfrm>
          <a:prstGeom prst="ellipse">
            <a:avLst/>
          </a:prstGeom>
          <a:solidFill>
            <a:srgbClr val="00B05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65552" name="Text Box 17">
            <a:extLst>
              <a:ext uri="{FF2B5EF4-FFF2-40B4-BE49-F238E27FC236}">
                <a16:creationId xmlns:a16="http://schemas.microsoft.com/office/drawing/2014/main" id="{561F7683-B87C-418F-AB3D-6A6D0AA8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763" y="4373563"/>
            <a:ext cx="8905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Yes</a:t>
            </a:r>
          </a:p>
        </p:txBody>
      </p:sp>
      <p:sp>
        <p:nvSpPr>
          <p:cNvPr id="65553" name="Text Box 18">
            <a:extLst>
              <a:ext uri="{FF2B5EF4-FFF2-40B4-BE49-F238E27FC236}">
                <a16:creationId xmlns:a16="http://schemas.microsoft.com/office/drawing/2014/main" id="{5229E6C8-2F7E-4B56-8E6F-14E09DA8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1613" y="4356100"/>
            <a:ext cx="768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No</a:t>
            </a:r>
          </a:p>
        </p:txBody>
      </p:sp>
      <p:sp>
        <p:nvSpPr>
          <p:cNvPr id="65554" name="Text Box 19">
            <a:extLst>
              <a:ext uri="{FF2B5EF4-FFF2-40B4-BE49-F238E27FC236}">
                <a16:creationId xmlns:a16="http://schemas.microsoft.com/office/drawing/2014/main" id="{67B13464-7D6C-4EE5-A49B-84A39B5AE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1938" y="4362450"/>
            <a:ext cx="13589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Ammo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Low?</a:t>
            </a:r>
          </a:p>
        </p:txBody>
      </p:sp>
      <p:sp>
        <p:nvSpPr>
          <p:cNvPr id="65555" name="Text Box 20">
            <a:extLst>
              <a:ext uri="{FF2B5EF4-FFF2-40B4-BE49-F238E27FC236}">
                <a16:creationId xmlns:a16="http://schemas.microsoft.com/office/drawing/2014/main" id="{C7C66565-2CF4-4EA9-99FE-B2DD1EED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4105275"/>
            <a:ext cx="849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Die</a:t>
            </a:r>
          </a:p>
        </p:txBody>
      </p:sp>
      <p:sp>
        <p:nvSpPr>
          <p:cNvPr id="65556" name="Text Box 21">
            <a:extLst>
              <a:ext uri="{FF2B5EF4-FFF2-40B4-BE49-F238E27FC236}">
                <a16:creationId xmlns:a16="http://schemas.microsoft.com/office/drawing/2014/main" id="{C59CCBE1-9E5E-4863-9B5D-D761C0D4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138" y="5734050"/>
            <a:ext cx="8477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Die</a:t>
            </a:r>
          </a:p>
        </p:txBody>
      </p:sp>
      <p:sp>
        <p:nvSpPr>
          <p:cNvPr id="65557" name="Text Box 22">
            <a:extLst>
              <a:ext uri="{FF2B5EF4-FFF2-40B4-BE49-F238E27FC236}">
                <a16:creationId xmlns:a16="http://schemas.microsoft.com/office/drawing/2014/main" id="{7666DF93-AC9B-48BB-88BA-31C1BF2DC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0" y="5734050"/>
            <a:ext cx="965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Live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5">
            <a:extLst>
              <a:ext uri="{FF2B5EF4-FFF2-40B4-BE49-F238E27FC236}">
                <a16:creationId xmlns:a16="http://schemas.microsoft.com/office/drawing/2014/main" id="{A632EDCA-4594-46A2-951A-F03E1555FF5F}"/>
              </a:ext>
            </a:extLst>
          </p:cNvPr>
          <p:cNvGraphicFramePr>
            <a:graphicFrameLocks/>
          </p:cNvGraphicFramePr>
          <p:nvPr/>
        </p:nvGraphicFramePr>
        <p:xfrm>
          <a:off x="2206625" y="422275"/>
          <a:ext cx="7772400" cy="2378076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What Creature Ate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Feedback (how tasty)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big rock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small rock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-0.5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small rock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tree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-0.2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cow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+0.6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36" descr="Figure3b">
            <a:extLst>
              <a:ext uri="{FF2B5EF4-FFF2-40B4-BE49-F238E27FC236}">
                <a16:creationId xmlns:a16="http://schemas.microsoft.com/office/drawing/2014/main" id="{FA875F38-C6F4-4BAA-9D2D-7CDA0CDE0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201988"/>
            <a:ext cx="4686300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6" name="TextBox 3">
            <a:extLst>
              <a:ext uri="{FF2B5EF4-FFF2-40B4-BE49-F238E27FC236}">
                <a16:creationId xmlns:a16="http://schemas.microsoft.com/office/drawing/2014/main" id="{A1E0FC97-E994-472B-80DC-2B6BE03D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3727450"/>
            <a:ext cx="4440237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/>
              <a:t>What objects will satisfy a Creature’s </a:t>
            </a:r>
            <a:r>
              <a:rPr lang="en-US" altLang="en-US" sz="4000">
                <a:solidFill>
                  <a:srgbClr val="0070C0"/>
                </a:solidFill>
              </a:rPr>
              <a:t>desire to eat</a:t>
            </a:r>
            <a:r>
              <a:rPr lang="en-US" altLang="en-US" sz="4000"/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78875-D731-431F-8B0A-E4095A18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802937" cy="1449387"/>
          </a:xfrm>
        </p:spPr>
        <p:txBody>
          <a:bodyPr rtlCol="0">
            <a:normAutofit/>
          </a:bodyPr>
          <a:lstStyle/>
          <a:p>
            <a:pPr lvl="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5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 decisions that minimize entropy</a:t>
            </a:r>
            <a:br>
              <a:rPr lang="en-US" alt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(Random outcomes result in entropy of 1)</a:t>
            </a:r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7587" name="Picture 4" descr="Figure4">
            <a:extLst>
              <a:ext uri="{FF2B5EF4-FFF2-40B4-BE49-F238E27FC236}">
                <a16:creationId xmlns:a16="http://schemas.microsoft.com/office/drawing/2014/main" id="{6B705ED0-EDA8-45AD-968E-13A8E284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2435225"/>
            <a:ext cx="6746875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B5CA2D3-444E-4AB1-98D3-AD9EF38E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2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Anger Decision Tree</a:t>
            </a:r>
          </a:p>
        </p:txBody>
      </p:sp>
      <p:graphicFrame>
        <p:nvGraphicFramePr>
          <p:cNvPr id="3" name="Group 94">
            <a:extLst>
              <a:ext uri="{FF2B5EF4-FFF2-40B4-BE49-F238E27FC236}">
                <a16:creationId xmlns:a16="http://schemas.microsoft.com/office/drawing/2014/main" id="{5646E731-B123-4CB7-8C2A-955B5DE8E2A1}"/>
              </a:ext>
            </a:extLst>
          </p:cNvPr>
          <p:cNvGraphicFramePr>
            <a:graphicFrameLocks/>
          </p:cNvGraphicFramePr>
          <p:nvPr/>
        </p:nvGraphicFramePr>
        <p:xfrm>
          <a:off x="2049463" y="1736725"/>
          <a:ext cx="8153400" cy="457200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What Creature Attacked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Feedback from Player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Friendly, weak, Celtic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weak, Celtic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Friendly, strong, Norse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strong, Norse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Friendly, weak, Greek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medium, Greek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strong, Greek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medium, Aztec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Friendly, weak, Aztec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1E56265-6D78-48F9-B549-69910FCA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D2EF-8314-4511-B663-95A38A6B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409830"/>
            <a:ext cx="10693400" cy="4405313"/>
          </a:xfrm>
        </p:spPr>
        <p:txBody>
          <a:bodyPr/>
          <a:lstStyle/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In supervised learning, the algorithm is trying to learning from label training data.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In unsupervised learning, the algorithm is trying to find cluster in the data.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What do you call supervised learning with a continuous output variable?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Regression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What do you call supervised learning with a discrete output variable?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 Classification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What are 5 problems with neural nets?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Overfitting(overtraining)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Hard to fix bug(hard to find and fix edge cases)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Blackbox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Requires ton of data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Not easy to program(need knowledge and forethinking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r>
              <a:rPr lang="en-US" altLang="en-US" sz="1800" dirty="0"/>
              <a:t>Hard to tell </a:t>
            </a:r>
            <a:r>
              <a:rPr lang="en-US" altLang="en-US" sz="1800" dirty="0" err="1"/>
              <a:t>whats</a:t>
            </a:r>
            <a:r>
              <a:rPr lang="en-US" altLang="en-US" sz="1800" dirty="0"/>
              <a:t> wrong(wrong data? Not enough data?)</a:t>
            </a:r>
          </a:p>
          <a:p>
            <a:pPr marL="914400" lvl="1" indent="-457200">
              <a:buFont typeface="Calibri Light" panose="020F0302020204030204" pitchFamily="34" charset="0"/>
              <a:buAutoNum type="arabicPeriod"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7D0CD32-CE3D-46B7-A37F-4B19A81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282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Anger Decision Tree</a:t>
            </a: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DFC732EA-DFE0-40C0-8F49-055DD7F72B76}"/>
              </a:ext>
            </a:extLst>
          </p:cNvPr>
          <p:cNvGraphicFramePr>
            <a:graphicFrameLocks/>
          </p:cNvGraphicFramePr>
          <p:nvPr/>
        </p:nvGraphicFramePr>
        <p:xfrm>
          <a:off x="2049463" y="1749425"/>
          <a:ext cx="8153400" cy="4572000"/>
        </p:xfrm>
        <a:graphic>
          <a:graphicData uri="http://schemas.openxmlformats.org/drawingml/2006/table">
            <a:tbl>
              <a:tblPr/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What Creature Attacked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Feedback from Player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Friendly, weak, Celtic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weak, Celtic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Friendly, strong, Norse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strong, Norse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Friendly, weak, Greek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medium, Greek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strong, Greek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Enemy, medium, Aztec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Friendly, weak, Aztec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 descr="Figure5">
            <a:extLst>
              <a:ext uri="{FF2B5EF4-FFF2-40B4-BE49-F238E27FC236}">
                <a16:creationId xmlns:a16="http://schemas.microsoft.com/office/drawing/2014/main" id="{85E58830-36A8-4909-801E-6488FF5A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01650"/>
            <a:ext cx="7086600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C7C0473-B04A-4FB4-8532-4F49443B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2675" cy="13255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Metaheuristic and Stochastic Optimization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2D0DD1D-81C0-4154-86A2-841CFE00D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7025" y="2239963"/>
            <a:ext cx="5181600" cy="409416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>
                <a:solidFill>
                  <a:srgbClr val="0070C0"/>
                </a:solidFill>
              </a:rPr>
              <a:t>Genetic Algorithms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Simulated Annealing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Quantum Annealing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Probability Collectives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Reactive Search     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     Optimization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Cross-Entropy Method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9940" name="Content Placeholder 3">
            <a:extLst>
              <a:ext uri="{FF2B5EF4-FFF2-40B4-BE49-F238E27FC236}">
                <a16:creationId xmlns:a16="http://schemas.microsoft.com/office/drawing/2014/main" id="{42C91200-BF62-4367-8025-2E71897B0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1025" y="2239963"/>
            <a:ext cx="5181600" cy="4094162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Random Search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Stochastic Tunneling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Parallel Tempering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Stochastic Hill Climbing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Swarm Algorithms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 err="1"/>
              <a:t>Tabu</a:t>
            </a:r>
            <a:r>
              <a:rPr lang="en-US" altLang="en-US" sz="3600" dirty="0"/>
              <a:t> Search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Extreme Optimization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alt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33BFBB8-8678-44C1-9060-A8BDD5EE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Evolutionary Algorithms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3A9E949-C25A-44CE-B674-0A0B6D1E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450" y="2097088"/>
            <a:ext cx="8388350" cy="4408487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>
                <a:solidFill>
                  <a:srgbClr val="0070C0"/>
                </a:solidFill>
              </a:rPr>
              <a:t>Genetic Algorithms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Genetic Programming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Evolutionary Programming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Gene Expression Programming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Evolution Strategy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Memetic Algorithm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Differential Evolution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Neuroevolution</a:t>
            </a:r>
          </a:p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200"/>
              <a:t>Learning classifier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54CC127-6429-41E2-A921-33EB9A96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973A-60AA-4B26-BDB2-A61819964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cdn2-b.examiner.com/sites/default/files/styles/image_content_width/hash/16/4f/1361835434_5173_evolution.jpg?itok=h97AJIrv">
            <a:extLst>
              <a:ext uri="{FF2B5EF4-FFF2-40B4-BE49-F238E27FC236}">
                <a16:creationId xmlns:a16="http://schemas.microsoft.com/office/drawing/2014/main" id="{FD1AF3F9-BF6C-4F68-95CA-23BEECA9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4422775"/>
            <a:ext cx="3932238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>
            <a:extLst>
              <a:ext uri="{FF2B5EF4-FFF2-40B4-BE49-F238E27FC236}">
                <a16:creationId xmlns:a16="http://schemas.microsoft.com/office/drawing/2014/main" id="{DF55DE99-0436-4CAF-A803-16E4A4ED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</a:t>
            </a: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F6A7F7C8-4D6D-429D-97A6-5275F30D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400" y="2151063"/>
            <a:ext cx="9667875" cy="40259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Based on evolutionary principals</a:t>
            </a:r>
          </a:p>
          <a:p>
            <a:pPr lvl="1" eaLnBrk="1" hangingPunct="1"/>
            <a:r>
              <a:rPr lang="en-US" altLang="en-US" sz="3200"/>
              <a:t>Collection of genes forms a chromosome</a:t>
            </a:r>
          </a:p>
          <a:p>
            <a:pPr lvl="1" eaLnBrk="1" hangingPunct="1"/>
            <a:r>
              <a:rPr lang="en-US" altLang="en-US" sz="3200"/>
              <a:t>All combinations of genes defines the search space </a:t>
            </a:r>
          </a:p>
          <a:p>
            <a:pPr lvl="1" eaLnBrk="1" hangingPunct="1"/>
            <a:r>
              <a:rPr lang="en-US" altLang="en-US" sz="3200"/>
              <a:t>A chromosome defines a point in the search space</a:t>
            </a:r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089F7B8-5408-4CDB-AFFB-399B3EB6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7267-3743-45B1-860C-A0D79278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963" y="2324100"/>
            <a:ext cx="8329612" cy="4194175"/>
          </a:xfrm>
        </p:spPr>
        <p:txBody>
          <a:bodyPr rtlCol="0">
            <a:normAutofit/>
          </a:bodyPr>
          <a:lstStyle/>
          <a:p>
            <a:pPr marL="742950" indent="-7429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3600" dirty="0"/>
              <a:t>Create a population of chromosomes</a:t>
            </a:r>
          </a:p>
          <a:p>
            <a:pPr marL="742950" indent="-7429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3600" dirty="0"/>
              <a:t>Select the best chromosomes</a:t>
            </a:r>
          </a:p>
          <a:p>
            <a:pPr marL="742950" indent="-7429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3600" dirty="0"/>
              <a:t>Mate best to create a new generation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Crossover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Mutation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Elitism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pic>
        <p:nvPicPr>
          <p:cNvPr id="30724" name="Picture 2" descr="http://www.genesandhealth.org/sites/elgh.mrmdev.co.uk/files/content/M-FISH%20karyotype.jpg">
            <a:extLst>
              <a:ext uri="{FF2B5EF4-FFF2-40B4-BE49-F238E27FC236}">
                <a16:creationId xmlns:a16="http://schemas.microsoft.com/office/drawing/2014/main" id="{1EC3B3D2-B3E6-4727-948A-739B83EB1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788" y="227013"/>
            <a:ext cx="248443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BAAB2BD-920B-4974-A041-3B012958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C8536E2-982C-44CF-9A88-70C87308F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463" y="2201863"/>
            <a:ext cx="9274175" cy="39751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GAs outperform many other techniques when search space contains many optima</a:t>
            </a:r>
          </a:p>
        </p:txBody>
      </p:sp>
      <p:pic>
        <p:nvPicPr>
          <p:cNvPr id="31748" name="Picture 2" descr="http://pubs.rsc.org/services/images/RSCpubs.ePlatform.Service.FreeContent.ImageService.svc/ImageService/Articleimage/2005/AN/b307211h/b307211h-f1.gif">
            <a:extLst>
              <a:ext uri="{FF2B5EF4-FFF2-40B4-BE49-F238E27FC236}">
                <a16:creationId xmlns:a16="http://schemas.microsoft.com/office/drawing/2014/main" id="{D6C61954-9BEB-4F84-A584-C3387CA33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3768725"/>
            <a:ext cx="3840162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D01E92A-773B-44C1-927C-D02E5CF4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Crossover</a:t>
            </a:r>
          </a:p>
        </p:txBody>
      </p:sp>
      <p:pic>
        <p:nvPicPr>
          <p:cNvPr id="32771" name="Picture 4" descr="Building_a_better_genetic_algorithm_Figure01">
            <a:extLst>
              <a:ext uri="{FF2B5EF4-FFF2-40B4-BE49-F238E27FC236}">
                <a16:creationId xmlns:a16="http://schemas.microsoft.com/office/drawing/2014/main" id="{E2460D79-B269-402C-B387-454054399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038350"/>
            <a:ext cx="8794750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8B01-E172-4208-9000-6A071366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Algorithms: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</a:t>
            </a:r>
          </a:p>
        </p:txBody>
      </p:sp>
      <p:pic>
        <p:nvPicPr>
          <p:cNvPr id="33795" name="Picture 2" descr="http://broadcastworks.com/wp/wp-content/uploads/2011/01/mackie-32-8.jpg">
            <a:extLst>
              <a:ext uri="{FF2B5EF4-FFF2-40B4-BE49-F238E27FC236}">
                <a16:creationId xmlns:a16="http://schemas.microsoft.com/office/drawing/2014/main" id="{EEB0FA89-5AA3-44B7-A41B-538D112B6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30450"/>
            <a:ext cx="682466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 descr="https://upload.wikimedia.org/wikipedia/commons/thumb/8/80/WF111-Anderson_transition-multifractal.jpeg/220px-WF111-Anderson_transition-multifractal.jpeg">
            <a:extLst>
              <a:ext uri="{FF2B5EF4-FFF2-40B4-BE49-F238E27FC236}">
                <a16:creationId xmlns:a16="http://schemas.microsoft.com/office/drawing/2014/main" id="{CCB6287B-31C9-42B1-8B5B-57AB6F9F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2236788"/>
            <a:ext cx="39560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Image result for deep neural network">
            <a:extLst>
              <a:ext uri="{FF2B5EF4-FFF2-40B4-BE49-F238E27FC236}">
                <a16:creationId xmlns:a16="http://schemas.microsoft.com/office/drawing/2014/main" id="{A519BE6F-ACBB-4F87-8401-704BC07D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431800"/>
            <a:ext cx="117189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71E8E2E-2B5D-448A-A7C1-A49C0C21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0172-B7D7-47BA-A78C-8095665C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313" y="2306638"/>
            <a:ext cx="8853487" cy="38703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Optimization technique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Not very useful for game development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Not guaranteed to find an optimal solution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Could be used during development to discover the best combination of settings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95F719D-5ABD-4935-8BD0-1951731E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 Demos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ACE32C11-73B7-45A0-B8B5-273B90C1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313" y="2349500"/>
            <a:ext cx="9491662" cy="38274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Genome encoding: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Steering | Throttle | Steering | Throttle | …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800" dirty="0"/>
              <a:t>BoxCar2D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>
                <a:hlinkClick r:id="rId2"/>
              </a:rPr>
              <a:t>http://boxcar2d.com/</a:t>
            </a:r>
            <a:endParaRPr lang="en-US" alt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3A5785E8-D5DF-44A1-9A68-6242B4DA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Movie Time!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926BB-BD80-4E9B-92FE-469E7D31F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Image result for deep neural network">
            <a:extLst>
              <a:ext uri="{FF2B5EF4-FFF2-40B4-BE49-F238E27FC236}">
                <a16:creationId xmlns:a16="http://schemas.microsoft.com/office/drawing/2014/main" id="{B44120A3-38B2-4B4E-8B50-8C36C419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6D56A5-8D14-0C78-3CAA-A95A3F7FE8CF}"/>
              </a:ext>
            </a:extLst>
          </p:cNvPr>
          <p:cNvSpPr txBox="1"/>
          <p:nvPr/>
        </p:nvSpPr>
        <p:spPr>
          <a:xfrm>
            <a:off x="4421599" y="344471"/>
            <a:ext cx="3348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Generative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E5168-D244-30BB-74C6-A77398CF5060}"/>
              </a:ext>
            </a:extLst>
          </p:cNvPr>
          <p:cNvSpPr txBox="1"/>
          <p:nvPr/>
        </p:nvSpPr>
        <p:spPr>
          <a:xfrm>
            <a:off x="3048338" y="6400228"/>
            <a:ext cx="60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https://www.youtube.com/watch?v=hfIUstzHs9A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D31A2-5D58-A018-C877-A4D282586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635" y="1019597"/>
            <a:ext cx="9700730" cy="50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1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FA5F-48D9-4A66-8A08-0A1454CD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Perceptron:</a:t>
            </a:r>
            <a:b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Single layer neural network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688FECA-90C0-44E4-B4F8-80A4073E9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763" y="2600325"/>
            <a:ext cx="9375775" cy="44386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Simpler version of a NN – Single-layer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Easier to train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Outputs a “yes” or “no”</a:t>
            </a:r>
          </a:p>
          <a:p>
            <a:pPr lvl="1" eaLnBrk="1" hangingPunct="1"/>
            <a:r>
              <a:rPr lang="en-US" altLang="en-US" sz="2800"/>
              <a:t>Either it gets stimulated enough to trigger, or it does not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Drawback:</a:t>
            </a:r>
          </a:p>
          <a:p>
            <a:pPr lvl="1" eaLnBrk="1" hangingPunct="1"/>
            <a:r>
              <a:rPr lang="en-US" altLang="en-US" sz="2800"/>
              <a:t>Can only learn simple (linearly separable) functions</a:t>
            </a:r>
          </a:p>
          <a:p>
            <a:pPr lvl="1" eaLnBrk="1" hangingPunct="1"/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5" descr="Figure 02">
            <a:extLst>
              <a:ext uri="{FF2B5EF4-FFF2-40B4-BE49-F238E27FC236}">
                <a16:creationId xmlns:a16="http://schemas.microsoft.com/office/drawing/2014/main" id="{0752886E-7EFD-4405-B456-BC7742EB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615950"/>
            <a:ext cx="3540125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2" descr="http://media.gamestats.com/gg/image/object/003/003897/Black_And_White_PCFINAL-Trated.jpg">
            <a:extLst>
              <a:ext uri="{FF2B5EF4-FFF2-40B4-BE49-F238E27FC236}">
                <a16:creationId xmlns:a16="http://schemas.microsoft.com/office/drawing/2014/main" id="{1FB44577-2E52-4858-98F2-0D77EF77B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608138"/>
            <a:ext cx="287655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112E-B3ED-4188-859A-9201E84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Perceptrons</a:t>
            </a: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&amp; White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D65476F-0B64-4AD0-96C9-CB46FB55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Inputs: </a:t>
            </a:r>
            <a:r>
              <a:rPr lang="en-US" altLang="en-US" sz="3600" dirty="0">
                <a:solidFill>
                  <a:srgbClr val="0070C0"/>
                </a:solidFill>
              </a:rPr>
              <a:t>Hunger</a:t>
            </a:r>
            <a:r>
              <a:rPr lang="en-US" altLang="en-US" sz="3600" dirty="0"/>
              <a:t>, </a:t>
            </a:r>
            <a:r>
              <a:rPr lang="en-US" altLang="en-US" sz="3600" dirty="0">
                <a:solidFill>
                  <a:srgbClr val="0070C0"/>
                </a:solidFill>
              </a:rPr>
              <a:t>Tasty food</a:t>
            </a:r>
            <a:r>
              <a:rPr lang="en-US" altLang="en-US" sz="3600" dirty="0"/>
              <a:t>, </a:t>
            </a:r>
            <a:r>
              <a:rPr lang="en-US" altLang="en-US" sz="3600" dirty="0">
                <a:solidFill>
                  <a:srgbClr val="0070C0"/>
                </a:solidFill>
              </a:rPr>
              <a:t>Unhappiness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pic>
        <p:nvPicPr>
          <p:cNvPr id="57348" name="Picture 4" descr="Figure6">
            <a:extLst>
              <a:ext uri="{FF2B5EF4-FFF2-40B4-BE49-F238E27FC236}">
                <a16:creationId xmlns:a16="http://schemas.microsoft.com/office/drawing/2014/main" id="{BE3E1567-280A-46CF-AC49-82295DDA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8338"/>
            <a:ext cx="10837863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 descr="Figure 02">
            <a:extLst>
              <a:ext uri="{FF2B5EF4-FFF2-40B4-BE49-F238E27FC236}">
                <a16:creationId xmlns:a16="http://schemas.microsoft.com/office/drawing/2014/main" id="{11C67780-9E7D-47D9-B231-EAF11BBA5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163" y="258763"/>
            <a:ext cx="1736725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29">
            <a:extLst>
              <a:ext uri="{FF2B5EF4-FFF2-40B4-BE49-F238E27FC236}">
                <a16:creationId xmlns:a16="http://schemas.microsoft.com/office/drawing/2014/main" id="{682457AB-3B36-49BD-9DE6-2B77817105E9}"/>
              </a:ext>
            </a:extLst>
          </p:cNvPr>
          <p:cNvGraphicFramePr>
            <a:graphicFrameLocks noGrp="1"/>
          </p:cNvGraphicFramePr>
          <p:nvPr/>
        </p:nvGraphicFramePr>
        <p:xfrm>
          <a:off x="1198563" y="234950"/>
          <a:ext cx="9936162" cy="5891212"/>
        </p:xfrm>
        <a:graphic>
          <a:graphicData uri="http://schemas.openxmlformats.org/drawingml/2006/table">
            <a:tbl>
              <a:tblPr/>
              <a:tblGrid>
                <a:gridCol w="1204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8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2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323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Desire Sources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Actual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Intended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(Feedback)</a:t>
                      </a: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Hunger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Tastiness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Unhappiness</a:t>
                      </a:r>
                      <a:endParaRPr kumimoji="0" lang="en-GB" sz="4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Weight</a:t>
                      </a:r>
                      <a:endParaRPr kumimoji="0" lang="en-GB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0.599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0.573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0.200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0.002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0.597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0.560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0.450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0.853</a:t>
                      </a:r>
                      <a:endParaRPr kumimoji="0" lang="en-GB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0.400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05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0.58341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0.542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0.4047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kumimoji="0" lang="en-GB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45" marR="91445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arrow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1164</Words>
  <Application>Microsoft Office PowerPoint</Application>
  <PresentationFormat>Widescreen</PresentationFormat>
  <Paragraphs>588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Segoe UI</vt:lpstr>
      <vt:lpstr>Tahoma</vt:lpstr>
      <vt:lpstr>Wingdings</vt:lpstr>
      <vt:lpstr>Office Theme</vt:lpstr>
      <vt:lpstr>Artificial Intelligence for Games  Week 10 – Direct Learning 2 Steve Rabin</vt:lpstr>
      <vt:lpstr>Questions</vt:lpstr>
      <vt:lpstr>PowerPoint Presentation</vt:lpstr>
      <vt:lpstr>PowerPoint Presentation</vt:lpstr>
      <vt:lpstr>PowerPoint Presentation</vt:lpstr>
      <vt:lpstr>Perceptron: Single layer neural network</vt:lpstr>
      <vt:lpstr>PowerPoint Presentation</vt:lpstr>
      <vt:lpstr>Perceptrons in Black &amp;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 Learning</vt:lpstr>
      <vt:lpstr>PowerPoint Presentation</vt:lpstr>
      <vt:lpstr>Pick decisions that minimize entropy (Random outcomes result in entropy of 1)</vt:lpstr>
      <vt:lpstr>Anger Decision Tree</vt:lpstr>
      <vt:lpstr>Anger Decision Tree</vt:lpstr>
      <vt:lpstr>PowerPoint Presentation</vt:lpstr>
      <vt:lpstr>Metaheuristic and Stochastic Optimization</vt:lpstr>
      <vt:lpstr>Evolutionary Algorithms</vt:lpstr>
      <vt:lpstr>Genetic Algorithms</vt:lpstr>
      <vt:lpstr>Genetic Algorithms</vt:lpstr>
      <vt:lpstr>Genetic Algorithms</vt:lpstr>
      <vt:lpstr>Genetic Algorithms</vt:lpstr>
      <vt:lpstr>Crossover</vt:lpstr>
      <vt:lpstr>Genetic Algorithms: Optimization</vt:lpstr>
      <vt:lpstr>Genetic Algorithms</vt:lpstr>
      <vt:lpstr>Genetic Algorithms Demos</vt:lpstr>
      <vt:lpstr>Movie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Farhan Ahmad</cp:lastModifiedBy>
  <cp:revision>286</cp:revision>
  <dcterms:created xsi:type="dcterms:W3CDTF">2016-05-02T07:18:13Z</dcterms:created>
  <dcterms:modified xsi:type="dcterms:W3CDTF">2024-07-18T05:17:12Z</dcterms:modified>
</cp:coreProperties>
</file>