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94"/>
  </p:notesMasterIdLst>
  <p:sldIdLst>
    <p:sldId id="829" r:id="rId2"/>
    <p:sldId id="324" r:id="rId3"/>
    <p:sldId id="830" r:id="rId4"/>
    <p:sldId id="326" r:id="rId5"/>
    <p:sldId id="327" r:id="rId6"/>
    <p:sldId id="328" r:id="rId7"/>
    <p:sldId id="329" r:id="rId8"/>
    <p:sldId id="330" r:id="rId9"/>
    <p:sldId id="331" r:id="rId10"/>
    <p:sldId id="332" r:id="rId11"/>
    <p:sldId id="333" r:id="rId12"/>
    <p:sldId id="812"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8" autoAdjust="0"/>
    <p:restoredTop sz="94660"/>
  </p:normalViewPr>
  <p:slideViewPr>
    <p:cSldViewPr snapToGrid="0">
      <p:cViewPr varScale="1">
        <p:scale>
          <a:sx n="161" d="100"/>
          <a:sy n="161" d="100"/>
        </p:scale>
        <p:origin x="18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00CBC3-2B7F-4BB5-9829-E77CB2B428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03CF2EB-9156-4BAF-9ADE-3FD56A50474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BB8EA84-031B-4FBB-84C1-209FEF68CC5F}" type="datetimeFigureOut">
              <a:rPr lang="en-US"/>
              <a:pPr>
                <a:defRPr/>
              </a:pPr>
              <a:t>7/10/2024</a:t>
            </a:fld>
            <a:endParaRPr lang="en-US"/>
          </a:p>
        </p:txBody>
      </p:sp>
      <p:sp>
        <p:nvSpPr>
          <p:cNvPr id="4" name="Slide Image Placeholder 3">
            <a:extLst>
              <a:ext uri="{FF2B5EF4-FFF2-40B4-BE49-F238E27FC236}">
                <a16:creationId xmlns:a16="http://schemas.microsoft.com/office/drawing/2014/main" id="{139E0DDD-4EB0-4F0B-A2FD-ADDB2FFAF0E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EDCE375-ECE8-48CB-BD21-A9FC9037CC2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6802043-48FA-4290-A09D-0B0677BCE92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FC3F62C-25A6-4452-9ACE-4DFA21778A8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46496D-CDBC-4890-BEB7-4AA00FBC3A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72EA74-C08D-46AC-8A4E-AF1649832385}"/>
              </a:ext>
            </a:extLst>
          </p:cNvPr>
          <p:cNvSpPr>
            <a:spLocks noGrp="1"/>
          </p:cNvSpPr>
          <p:nvPr>
            <p:ph type="dt" sz="half" idx="10"/>
          </p:nvPr>
        </p:nvSpPr>
        <p:spPr/>
        <p:txBody>
          <a:bodyPr/>
          <a:lstStyle>
            <a:lvl1pPr>
              <a:defRPr/>
            </a:lvl1pPr>
          </a:lstStyle>
          <a:p>
            <a:pPr>
              <a:defRPr/>
            </a:pPr>
            <a:fld id="{4E4D20DA-5705-4957-8876-B93FDCF5A5CC}" type="datetimeFigureOut">
              <a:rPr lang="en-US"/>
              <a:pPr>
                <a:defRPr/>
              </a:pPr>
              <a:t>7/10/2024</a:t>
            </a:fld>
            <a:endParaRPr lang="en-US"/>
          </a:p>
        </p:txBody>
      </p:sp>
      <p:sp>
        <p:nvSpPr>
          <p:cNvPr id="5" name="Footer Placeholder 4">
            <a:extLst>
              <a:ext uri="{FF2B5EF4-FFF2-40B4-BE49-F238E27FC236}">
                <a16:creationId xmlns:a16="http://schemas.microsoft.com/office/drawing/2014/main" id="{5D7529B3-2F5B-40A0-8FB0-978F0B63D9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0353C5-E7B2-4C51-95CF-67D28591BA40}"/>
              </a:ext>
            </a:extLst>
          </p:cNvPr>
          <p:cNvSpPr>
            <a:spLocks noGrp="1"/>
          </p:cNvSpPr>
          <p:nvPr>
            <p:ph type="sldNum" sz="quarter" idx="12"/>
          </p:nvPr>
        </p:nvSpPr>
        <p:spPr/>
        <p:txBody>
          <a:bodyPr/>
          <a:lstStyle>
            <a:lvl1pPr>
              <a:defRPr/>
            </a:lvl1pPr>
          </a:lstStyle>
          <a:p>
            <a:fld id="{80017C96-87D2-4325-A940-A727FA8DCE45}" type="slidenum">
              <a:rPr lang="en-US" altLang="en-US"/>
              <a:pPr/>
              <a:t>‹#›</a:t>
            </a:fld>
            <a:endParaRPr lang="en-US" altLang="en-US"/>
          </a:p>
        </p:txBody>
      </p:sp>
    </p:spTree>
    <p:extLst>
      <p:ext uri="{BB962C8B-B14F-4D97-AF65-F5344CB8AC3E}">
        <p14:creationId xmlns:p14="http://schemas.microsoft.com/office/powerpoint/2010/main" val="285460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2ADD0-1009-444C-84FF-137B0B44A2CC}"/>
              </a:ext>
            </a:extLst>
          </p:cNvPr>
          <p:cNvSpPr>
            <a:spLocks noGrp="1"/>
          </p:cNvSpPr>
          <p:nvPr>
            <p:ph type="dt" sz="half" idx="10"/>
          </p:nvPr>
        </p:nvSpPr>
        <p:spPr/>
        <p:txBody>
          <a:bodyPr/>
          <a:lstStyle>
            <a:lvl1pPr>
              <a:defRPr/>
            </a:lvl1pPr>
          </a:lstStyle>
          <a:p>
            <a:pPr>
              <a:defRPr/>
            </a:pPr>
            <a:fld id="{A5D2F3E9-372B-45FE-BBCE-2429774D0904}" type="datetimeFigureOut">
              <a:rPr lang="en-US"/>
              <a:pPr>
                <a:defRPr/>
              </a:pPr>
              <a:t>7/10/2024</a:t>
            </a:fld>
            <a:endParaRPr lang="en-US"/>
          </a:p>
        </p:txBody>
      </p:sp>
      <p:sp>
        <p:nvSpPr>
          <p:cNvPr id="5" name="Footer Placeholder 4">
            <a:extLst>
              <a:ext uri="{FF2B5EF4-FFF2-40B4-BE49-F238E27FC236}">
                <a16:creationId xmlns:a16="http://schemas.microsoft.com/office/drawing/2014/main" id="{98B5984B-F5A6-4667-9444-98102BC955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55BAFB-E266-4B80-9F16-D934BD8914BD}"/>
              </a:ext>
            </a:extLst>
          </p:cNvPr>
          <p:cNvSpPr>
            <a:spLocks noGrp="1"/>
          </p:cNvSpPr>
          <p:nvPr>
            <p:ph type="sldNum" sz="quarter" idx="12"/>
          </p:nvPr>
        </p:nvSpPr>
        <p:spPr/>
        <p:txBody>
          <a:bodyPr/>
          <a:lstStyle>
            <a:lvl1pPr>
              <a:defRPr/>
            </a:lvl1pPr>
          </a:lstStyle>
          <a:p>
            <a:fld id="{370D334D-115C-441C-860E-B6E0FECCC58A}" type="slidenum">
              <a:rPr lang="en-US" altLang="en-US"/>
              <a:pPr/>
              <a:t>‹#›</a:t>
            </a:fld>
            <a:endParaRPr lang="en-US" altLang="en-US"/>
          </a:p>
        </p:txBody>
      </p:sp>
    </p:spTree>
    <p:extLst>
      <p:ext uri="{BB962C8B-B14F-4D97-AF65-F5344CB8AC3E}">
        <p14:creationId xmlns:p14="http://schemas.microsoft.com/office/powerpoint/2010/main" val="3667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243F9-3671-4752-93BC-CBC7E5DA7A8E}"/>
              </a:ext>
            </a:extLst>
          </p:cNvPr>
          <p:cNvSpPr>
            <a:spLocks noGrp="1"/>
          </p:cNvSpPr>
          <p:nvPr>
            <p:ph type="dt" sz="half" idx="10"/>
          </p:nvPr>
        </p:nvSpPr>
        <p:spPr/>
        <p:txBody>
          <a:bodyPr/>
          <a:lstStyle>
            <a:lvl1pPr>
              <a:defRPr/>
            </a:lvl1pPr>
          </a:lstStyle>
          <a:p>
            <a:pPr>
              <a:defRPr/>
            </a:pPr>
            <a:fld id="{6645B3D8-4DAD-437F-A186-0D2B7772A6DC}" type="datetimeFigureOut">
              <a:rPr lang="en-US"/>
              <a:pPr>
                <a:defRPr/>
              </a:pPr>
              <a:t>7/10/2024</a:t>
            </a:fld>
            <a:endParaRPr lang="en-US"/>
          </a:p>
        </p:txBody>
      </p:sp>
      <p:sp>
        <p:nvSpPr>
          <p:cNvPr id="5" name="Footer Placeholder 4">
            <a:extLst>
              <a:ext uri="{FF2B5EF4-FFF2-40B4-BE49-F238E27FC236}">
                <a16:creationId xmlns:a16="http://schemas.microsoft.com/office/drawing/2014/main" id="{E7673781-257B-4CC5-9D6F-D07259A03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0EA523-43E3-4B87-B4BE-65FB3F6FE4A9}"/>
              </a:ext>
            </a:extLst>
          </p:cNvPr>
          <p:cNvSpPr>
            <a:spLocks noGrp="1"/>
          </p:cNvSpPr>
          <p:nvPr>
            <p:ph type="sldNum" sz="quarter" idx="12"/>
          </p:nvPr>
        </p:nvSpPr>
        <p:spPr/>
        <p:txBody>
          <a:bodyPr/>
          <a:lstStyle>
            <a:lvl1pPr>
              <a:defRPr/>
            </a:lvl1pPr>
          </a:lstStyle>
          <a:p>
            <a:fld id="{DFEDBA53-D8C7-494F-8F3F-07A8F7581879}" type="slidenum">
              <a:rPr lang="en-US" altLang="en-US"/>
              <a:pPr/>
              <a:t>‹#›</a:t>
            </a:fld>
            <a:endParaRPr lang="en-US" altLang="en-US"/>
          </a:p>
        </p:txBody>
      </p:sp>
    </p:spTree>
    <p:extLst>
      <p:ext uri="{BB962C8B-B14F-4D97-AF65-F5344CB8AC3E}">
        <p14:creationId xmlns:p14="http://schemas.microsoft.com/office/powerpoint/2010/main" val="10929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96BBF-6312-4BE4-9051-5165BD90FBD8}"/>
              </a:ext>
            </a:extLst>
          </p:cNvPr>
          <p:cNvSpPr>
            <a:spLocks noGrp="1"/>
          </p:cNvSpPr>
          <p:nvPr>
            <p:ph type="dt" sz="half" idx="10"/>
          </p:nvPr>
        </p:nvSpPr>
        <p:spPr/>
        <p:txBody>
          <a:bodyPr/>
          <a:lstStyle>
            <a:lvl1pPr>
              <a:defRPr/>
            </a:lvl1pPr>
          </a:lstStyle>
          <a:p>
            <a:pPr>
              <a:defRPr/>
            </a:pPr>
            <a:fld id="{9BDB8212-87A1-47FB-96BF-11B1E4A910D2}" type="datetimeFigureOut">
              <a:rPr lang="en-US"/>
              <a:pPr>
                <a:defRPr/>
              </a:pPr>
              <a:t>7/10/2024</a:t>
            </a:fld>
            <a:endParaRPr lang="en-US"/>
          </a:p>
        </p:txBody>
      </p:sp>
      <p:sp>
        <p:nvSpPr>
          <p:cNvPr id="5" name="Footer Placeholder 4">
            <a:extLst>
              <a:ext uri="{FF2B5EF4-FFF2-40B4-BE49-F238E27FC236}">
                <a16:creationId xmlns:a16="http://schemas.microsoft.com/office/drawing/2014/main" id="{0C5A1FD8-2A41-49E9-89AC-81CDCF5567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2812BD-EC9A-4AA4-90AE-62FE489399EF}"/>
              </a:ext>
            </a:extLst>
          </p:cNvPr>
          <p:cNvSpPr>
            <a:spLocks noGrp="1"/>
          </p:cNvSpPr>
          <p:nvPr>
            <p:ph type="sldNum" sz="quarter" idx="12"/>
          </p:nvPr>
        </p:nvSpPr>
        <p:spPr/>
        <p:txBody>
          <a:bodyPr/>
          <a:lstStyle>
            <a:lvl1pPr>
              <a:defRPr/>
            </a:lvl1pPr>
          </a:lstStyle>
          <a:p>
            <a:fld id="{6856C801-A680-4BE4-B3E9-88896E50BA99}" type="slidenum">
              <a:rPr lang="en-US" altLang="en-US"/>
              <a:pPr/>
              <a:t>‹#›</a:t>
            </a:fld>
            <a:endParaRPr lang="en-US" altLang="en-US"/>
          </a:p>
        </p:txBody>
      </p:sp>
    </p:spTree>
    <p:extLst>
      <p:ext uri="{BB962C8B-B14F-4D97-AF65-F5344CB8AC3E}">
        <p14:creationId xmlns:p14="http://schemas.microsoft.com/office/powerpoint/2010/main" val="264708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ABF52E-5E3B-4DE3-A0AF-99D0DACF944A}"/>
              </a:ext>
            </a:extLst>
          </p:cNvPr>
          <p:cNvSpPr>
            <a:spLocks noGrp="1"/>
          </p:cNvSpPr>
          <p:nvPr>
            <p:ph type="dt" sz="half" idx="10"/>
          </p:nvPr>
        </p:nvSpPr>
        <p:spPr/>
        <p:txBody>
          <a:bodyPr/>
          <a:lstStyle>
            <a:lvl1pPr>
              <a:defRPr/>
            </a:lvl1pPr>
          </a:lstStyle>
          <a:p>
            <a:pPr>
              <a:defRPr/>
            </a:pPr>
            <a:fld id="{B40A89E3-C460-4E2F-9F3D-1B96D59EAA70}" type="datetimeFigureOut">
              <a:rPr lang="en-US"/>
              <a:pPr>
                <a:defRPr/>
              </a:pPr>
              <a:t>7/10/2024</a:t>
            </a:fld>
            <a:endParaRPr lang="en-US"/>
          </a:p>
        </p:txBody>
      </p:sp>
      <p:sp>
        <p:nvSpPr>
          <p:cNvPr id="5" name="Footer Placeholder 4">
            <a:extLst>
              <a:ext uri="{FF2B5EF4-FFF2-40B4-BE49-F238E27FC236}">
                <a16:creationId xmlns:a16="http://schemas.microsoft.com/office/drawing/2014/main" id="{89EB41C1-9CA8-4600-8514-082396802B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01DC473-8290-42CA-876E-88B80C8DC5BE}"/>
              </a:ext>
            </a:extLst>
          </p:cNvPr>
          <p:cNvSpPr>
            <a:spLocks noGrp="1"/>
          </p:cNvSpPr>
          <p:nvPr>
            <p:ph type="sldNum" sz="quarter" idx="12"/>
          </p:nvPr>
        </p:nvSpPr>
        <p:spPr/>
        <p:txBody>
          <a:bodyPr/>
          <a:lstStyle>
            <a:lvl1pPr>
              <a:defRPr/>
            </a:lvl1pPr>
          </a:lstStyle>
          <a:p>
            <a:fld id="{AD48C764-2E43-4376-9759-BF0DB7F227F3}" type="slidenum">
              <a:rPr lang="en-US" altLang="en-US"/>
              <a:pPr/>
              <a:t>‹#›</a:t>
            </a:fld>
            <a:endParaRPr lang="en-US" altLang="en-US"/>
          </a:p>
        </p:txBody>
      </p:sp>
    </p:spTree>
    <p:extLst>
      <p:ext uri="{BB962C8B-B14F-4D97-AF65-F5344CB8AC3E}">
        <p14:creationId xmlns:p14="http://schemas.microsoft.com/office/powerpoint/2010/main" val="424423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8AFD2FD-2F8B-4D33-AF7A-6ED7412256A6}"/>
              </a:ext>
            </a:extLst>
          </p:cNvPr>
          <p:cNvSpPr>
            <a:spLocks noGrp="1"/>
          </p:cNvSpPr>
          <p:nvPr>
            <p:ph type="dt" sz="half" idx="10"/>
          </p:nvPr>
        </p:nvSpPr>
        <p:spPr/>
        <p:txBody>
          <a:bodyPr/>
          <a:lstStyle>
            <a:lvl1pPr>
              <a:defRPr/>
            </a:lvl1pPr>
          </a:lstStyle>
          <a:p>
            <a:pPr>
              <a:defRPr/>
            </a:pPr>
            <a:fld id="{5CDD2504-C349-4EF0-A664-AD154FD0266E}" type="datetimeFigureOut">
              <a:rPr lang="en-US"/>
              <a:pPr>
                <a:defRPr/>
              </a:pPr>
              <a:t>7/10/2024</a:t>
            </a:fld>
            <a:endParaRPr lang="en-US"/>
          </a:p>
        </p:txBody>
      </p:sp>
      <p:sp>
        <p:nvSpPr>
          <p:cNvPr id="6" name="Footer Placeholder 4">
            <a:extLst>
              <a:ext uri="{FF2B5EF4-FFF2-40B4-BE49-F238E27FC236}">
                <a16:creationId xmlns:a16="http://schemas.microsoft.com/office/drawing/2014/main" id="{553A9076-E1D6-4117-A63C-471AD3EB83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F8365C-AAAE-47DD-B252-D8B29DE1CD20}"/>
              </a:ext>
            </a:extLst>
          </p:cNvPr>
          <p:cNvSpPr>
            <a:spLocks noGrp="1"/>
          </p:cNvSpPr>
          <p:nvPr>
            <p:ph type="sldNum" sz="quarter" idx="12"/>
          </p:nvPr>
        </p:nvSpPr>
        <p:spPr/>
        <p:txBody>
          <a:bodyPr/>
          <a:lstStyle>
            <a:lvl1pPr>
              <a:defRPr/>
            </a:lvl1pPr>
          </a:lstStyle>
          <a:p>
            <a:fld id="{48FA40BE-2DA5-44EE-990C-81EEBC425212}" type="slidenum">
              <a:rPr lang="en-US" altLang="en-US"/>
              <a:pPr/>
              <a:t>‹#›</a:t>
            </a:fld>
            <a:endParaRPr lang="en-US" altLang="en-US"/>
          </a:p>
        </p:txBody>
      </p:sp>
    </p:spTree>
    <p:extLst>
      <p:ext uri="{BB962C8B-B14F-4D97-AF65-F5344CB8AC3E}">
        <p14:creationId xmlns:p14="http://schemas.microsoft.com/office/powerpoint/2010/main" val="348177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DAB816E-2E67-4605-A4D9-4FD1772F2B67}"/>
              </a:ext>
            </a:extLst>
          </p:cNvPr>
          <p:cNvSpPr>
            <a:spLocks noGrp="1"/>
          </p:cNvSpPr>
          <p:nvPr>
            <p:ph type="dt" sz="half" idx="10"/>
          </p:nvPr>
        </p:nvSpPr>
        <p:spPr/>
        <p:txBody>
          <a:bodyPr/>
          <a:lstStyle>
            <a:lvl1pPr>
              <a:defRPr/>
            </a:lvl1pPr>
          </a:lstStyle>
          <a:p>
            <a:pPr>
              <a:defRPr/>
            </a:pPr>
            <a:fld id="{56F549F4-065C-45ED-B73C-6295C9A099BC}" type="datetimeFigureOut">
              <a:rPr lang="en-US"/>
              <a:pPr>
                <a:defRPr/>
              </a:pPr>
              <a:t>7/10/2024</a:t>
            </a:fld>
            <a:endParaRPr lang="en-US"/>
          </a:p>
        </p:txBody>
      </p:sp>
      <p:sp>
        <p:nvSpPr>
          <p:cNvPr id="8" name="Footer Placeholder 4">
            <a:extLst>
              <a:ext uri="{FF2B5EF4-FFF2-40B4-BE49-F238E27FC236}">
                <a16:creationId xmlns:a16="http://schemas.microsoft.com/office/drawing/2014/main" id="{E8C959FE-DF2E-4FC9-B03D-0E971516816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C6A779A-2B89-4D6D-B6E9-491B09E01623}"/>
              </a:ext>
            </a:extLst>
          </p:cNvPr>
          <p:cNvSpPr>
            <a:spLocks noGrp="1"/>
          </p:cNvSpPr>
          <p:nvPr>
            <p:ph type="sldNum" sz="quarter" idx="12"/>
          </p:nvPr>
        </p:nvSpPr>
        <p:spPr/>
        <p:txBody>
          <a:bodyPr/>
          <a:lstStyle>
            <a:lvl1pPr>
              <a:defRPr/>
            </a:lvl1pPr>
          </a:lstStyle>
          <a:p>
            <a:fld id="{F13E5D18-1185-442E-A901-7939B2F29A6D}" type="slidenum">
              <a:rPr lang="en-US" altLang="en-US"/>
              <a:pPr/>
              <a:t>‹#›</a:t>
            </a:fld>
            <a:endParaRPr lang="en-US" altLang="en-US"/>
          </a:p>
        </p:txBody>
      </p:sp>
    </p:spTree>
    <p:extLst>
      <p:ext uri="{BB962C8B-B14F-4D97-AF65-F5344CB8AC3E}">
        <p14:creationId xmlns:p14="http://schemas.microsoft.com/office/powerpoint/2010/main" val="348668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B315B8D-AE41-4F2C-9DD3-6BD142C8C1F3}"/>
              </a:ext>
            </a:extLst>
          </p:cNvPr>
          <p:cNvSpPr>
            <a:spLocks noGrp="1"/>
          </p:cNvSpPr>
          <p:nvPr>
            <p:ph type="dt" sz="half" idx="10"/>
          </p:nvPr>
        </p:nvSpPr>
        <p:spPr/>
        <p:txBody>
          <a:bodyPr/>
          <a:lstStyle>
            <a:lvl1pPr>
              <a:defRPr/>
            </a:lvl1pPr>
          </a:lstStyle>
          <a:p>
            <a:pPr>
              <a:defRPr/>
            </a:pPr>
            <a:fld id="{98D6625B-AB9E-437C-950A-32D8E18135A8}" type="datetimeFigureOut">
              <a:rPr lang="en-US"/>
              <a:pPr>
                <a:defRPr/>
              </a:pPr>
              <a:t>7/10/2024</a:t>
            </a:fld>
            <a:endParaRPr lang="en-US"/>
          </a:p>
        </p:txBody>
      </p:sp>
      <p:sp>
        <p:nvSpPr>
          <p:cNvPr id="4" name="Footer Placeholder 4">
            <a:extLst>
              <a:ext uri="{FF2B5EF4-FFF2-40B4-BE49-F238E27FC236}">
                <a16:creationId xmlns:a16="http://schemas.microsoft.com/office/drawing/2014/main" id="{50145D53-5810-4425-B2E3-B206712B86A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9C4BC07-91B3-4B52-B6E6-70F88EF3A503}"/>
              </a:ext>
            </a:extLst>
          </p:cNvPr>
          <p:cNvSpPr>
            <a:spLocks noGrp="1"/>
          </p:cNvSpPr>
          <p:nvPr>
            <p:ph type="sldNum" sz="quarter" idx="12"/>
          </p:nvPr>
        </p:nvSpPr>
        <p:spPr/>
        <p:txBody>
          <a:bodyPr/>
          <a:lstStyle>
            <a:lvl1pPr>
              <a:defRPr/>
            </a:lvl1pPr>
          </a:lstStyle>
          <a:p>
            <a:fld id="{2FFF7C15-1C9A-4E39-9FC3-C5B23911A1B4}" type="slidenum">
              <a:rPr lang="en-US" altLang="en-US"/>
              <a:pPr/>
              <a:t>‹#›</a:t>
            </a:fld>
            <a:endParaRPr lang="en-US" altLang="en-US"/>
          </a:p>
        </p:txBody>
      </p:sp>
    </p:spTree>
    <p:extLst>
      <p:ext uri="{BB962C8B-B14F-4D97-AF65-F5344CB8AC3E}">
        <p14:creationId xmlns:p14="http://schemas.microsoft.com/office/powerpoint/2010/main" val="231559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F50C8FD-6E50-499A-A1D6-43EA18F74A2D}"/>
              </a:ext>
            </a:extLst>
          </p:cNvPr>
          <p:cNvSpPr>
            <a:spLocks noGrp="1"/>
          </p:cNvSpPr>
          <p:nvPr>
            <p:ph type="dt" sz="half" idx="10"/>
          </p:nvPr>
        </p:nvSpPr>
        <p:spPr/>
        <p:txBody>
          <a:bodyPr/>
          <a:lstStyle>
            <a:lvl1pPr>
              <a:defRPr/>
            </a:lvl1pPr>
          </a:lstStyle>
          <a:p>
            <a:pPr>
              <a:defRPr/>
            </a:pPr>
            <a:fld id="{3629E577-5B10-4A0F-9474-160545F6BEF5}" type="datetimeFigureOut">
              <a:rPr lang="en-US"/>
              <a:pPr>
                <a:defRPr/>
              </a:pPr>
              <a:t>7/10/2024</a:t>
            </a:fld>
            <a:endParaRPr lang="en-US"/>
          </a:p>
        </p:txBody>
      </p:sp>
      <p:sp>
        <p:nvSpPr>
          <p:cNvPr id="3" name="Footer Placeholder 4">
            <a:extLst>
              <a:ext uri="{FF2B5EF4-FFF2-40B4-BE49-F238E27FC236}">
                <a16:creationId xmlns:a16="http://schemas.microsoft.com/office/drawing/2014/main" id="{4E5D1F9B-28D3-4A74-8127-75AD0412D3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694A544-68D9-4DCA-8051-60BEBB710602}"/>
              </a:ext>
            </a:extLst>
          </p:cNvPr>
          <p:cNvSpPr>
            <a:spLocks noGrp="1"/>
          </p:cNvSpPr>
          <p:nvPr>
            <p:ph type="sldNum" sz="quarter" idx="12"/>
          </p:nvPr>
        </p:nvSpPr>
        <p:spPr/>
        <p:txBody>
          <a:bodyPr/>
          <a:lstStyle>
            <a:lvl1pPr>
              <a:defRPr/>
            </a:lvl1pPr>
          </a:lstStyle>
          <a:p>
            <a:fld id="{CBE4BF24-A95C-4198-A8BD-2CD2A38392A2}" type="slidenum">
              <a:rPr lang="en-US" altLang="en-US"/>
              <a:pPr/>
              <a:t>‹#›</a:t>
            </a:fld>
            <a:endParaRPr lang="en-US" altLang="en-US"/>
          </a:p>
        </p:txBody>
      </p:sp>
    </p:spTree>
    <p:extLst>
      <p:ext uri="{BB962C8B-B14F-4D97-AF65-F5344CB8AC3E}">
        <p14:creationId xmlns:p14="http://schemas.microsoft.com/office/powerpoint/2010/main" val="263504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9863829-8A78-4CA1-A12F-47D274A509E9}"/>
              </a:ext>
            </a:extLst>
          </p:cNvPr>
          <p:cNvSpPr>
            <a:spLocks noGrp="1"/>
          </p:cNvSpPr>
          <p:nvPr>
            <p:ph type="dt" sz="half" idx="10"/>
          </p:nvPr>
        </p:nvSpPr>
        <p:spPr/>
        <p:txBody>
          <a:bodyPr/>
          <a:lstStyle>
            <a:lvl1pPr>
              <a:defRPr/>
            </a:lvl1pPr>
          </a:lstStyle>
          <a:p>
            <a:pPr>
              <a:defRPr/>
            </a:pPr>
            <a:fld id="{8F287416-EB90-4740-8530-A92535287FF2}" type="datetimeFigureOut">
              <a:rPr lang="en-US"/>
              <a:pPr>
                <a:defRPr/>
              </a:pPr>
              <a:t>7/10/2024</a:t>
            </a:fld>
            <a:endParaRPr lang="en-US"/>
          </a:p>
        </p:txBody>
      </p:sp>
      <p:sp>
        <p:nvSpPr>
          <p:cNvPr id="6" name="Footer Placeholder 4">
            <a:extLst>
              <a:ext uri="{FF2B5EF4-FFF2-40B4-BE49-F238E27FC236}">
                <a16:creationId xmlns:a16="http://schemas.microsoft.com/office/drawing/2014/main" id="{FD7BEA70-88C0-4775-8BCA-23F1CAED76A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3250DD-7A22-4550-B359-E8C8B7AC738A}"/>
              </a:ext>
            </a:extLst>
          </p:cNvPr>
          <p:cNvSpPr>
            <a:spLocks noGrp="1"/>
          </p:cNvSpPr>
          <p:nvPr>
            <p:ph type="sldNum" sz="quarter" idx="12"/>
          </p:nvPr>
        </p:nvSpPr>
        <p:spPr/>
        <p:txBody>
          <a:bodyPr/>
          <a:lstStyle>
            <a:lvl1pPr>
              <a:defRPr/>
            </a:lvl1pPr>
          </a:lstStyle>
          <a:p>
            <a:fld id="{10049CD1-5F7A-4429-A2F2-B7DFD29B1331}" type="slidenum">
              <a:rPr lang="en-US" altLang="en-US"/>
              <a:pPr/>
              <a:t>‹#›</a:t>
            </a:fld>
            <a:endParaRPr lang="en-US" altLang="en-US"/>
          </a:p>
        </p:txBody>
      </p:sp>
    </p:spTree>
    <p:extLst>
      <p:ext uri="{BB962C8B-B14F-4D97-AF65-F5344CB8AC3E}">
        <p14:creationId xmlns:p14="http://schemas.microsoft.com/office/powerpoint/2010/main" val="28300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1BDBA48-B049-4D44-BA3A-0EC8BAD962AD}"/>
              </a:ext>
            </a:extLst>
          </p:cNvPr>
          <p:cNvSpPr>
            <a:spLocks noGrp="1"/>
          </p:cNvSpPr>
          <p:nvPr>
            <p:ph type="dt" sz="half" idx="10"/>
          </p:nvPr>
        </p:nvSpPr>
        <p:spPr/>
        <p:txBody>
          <a:bodyPr/>
          <a:lstStyle>
            <a:lvl1pPr>
              <a:defRPr/>
            </a:lvl1pPr>
          </a:lstStyle>
          <a:p>
            <a:pPr>
              <a:defRPr/>
            </a:pPr>
            <a:fld id="{DE272F0F-A376-4D58-A699-C994D18646C0}" type="datetimeFigureOut">
              <a:rPr lang="en-US"/>
              <a:pPr>
                <a:defRPr/>
              </a:pPr>
              <a:t>7/10/2024</a:t>
            </a:fld>
            <a:endParaRPr lang="en-US"/>
          </a:p>
        </p:txBody>
      </p:sp>
      <p:sp>
        <p:nvSpPr>
          <p:cNvPr id="6" name="Footer Placeholder 4">
            <a:extLst>
              <a:ext uri="{FF2B5EF4-FFF2-40B4-BE49-F238E27FC236}">
                <a16:creationId xmlns:a16="http://schemas.microsoft.com/office/drawing/2014/main" id="{BDF8D426-EFB9-4D94-9501-93C0BE8C5C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E98A4BD-2701-4C08-A522-712DE924F9C5}"/>
              </a:ext>
            </a:extLst>
          </p:cNvPr>
          <p:cNvSpPr>
            <a:spLocks noGrp="1"/>
          </p:cNvSpPr>
          <p:nvPr>
            <p:ph type="sldNum" sz="quarter" idx="12"/>
          </p:nvPr>
        </p:nvSpPr>
        <p:spPr/>
        <p:txBody>
          <a:bodyPr/>
          <a:lstStyle>
            <a:lvl1pPr>
              <a:defRPr/>
            </a:lvl1pPr>
          </a:lstStyle>
          <a:p>
            <a:fld id="{F61A9750-A9E6-4752-B7BE-A784FBE9CC4F}" type="slidenum">
              <a:rPr lang="en-US" altLang="en-US"/>
              <a:pPr/>
              <a:t>‹#›</a:t>
            </a:fld>
            <a:endParaRPr lang="en-US" altLang="en-US"/>
          </a:p>
        </p:txBody>
      </p:sp>
    </p:spTree>
    <p:extLst>
      <p:ext uri="{BB962C8B-B14F-4D97-AF65-F5344CB8AC3E}">
        <p14:creationId xmlns:p14="http://schemas.microsoft.com/office/powerpoint/2010/main" val="142372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7C231E7-33CF-4B70-9EEB-8D7D9D904AE2}"/>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E5BE1B5-B374-4B7C-9309-A699EDB953C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38701BE-B1A1-4DF5-8E80-7D51B4422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3643460-4883-4870-8732-5889137E4DE2}" type="datetimeFigureOut">
              <a:rPr lang="en-US"/>
              <a:pPr>
                <a:defRPr/>
              </a:pPr>
              <a:t>7/10/2024</a:t>
            </a:fld>
            <a:endParaRPr lang="en-US"/>
          </a:p>
        </p:txBody>
      </p:sp>
      <p:sp>
        <p:nvSpPr>
          <p:cNvPr id="5" name="Footer Placeholder 4">
            <a:extLst>
              <a:ext uri="{FF2B5EF4-FFF2-40B4-BE49-F238E27FC236}">
                <a16:creationId xmlns:a16="http://schemas.microsoft.com/office/drawing/2014/main" id="{42F6B95A-D584-4331-B15E-DFC70816A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49EB9E1-DBEA-49CC-AD49-70155DB7D4D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8F002E35-17BC-4AAB-A355-AB7833473A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467B134-8BA3-438F-8267-EBF1919CE72B}"/>
              </a:ext>
            </a:extLst>
          </p:cNvPr>
          <p:cNvSpPr>
            <a:spLocks noGrp="1"/>
          </p:cNvSpPr>
          <p:nvPr>
            <p:ph type="ctrTitle"/>
          </p:nvPr>
        </p:nvSpPr>
        <p:spPr>
          <a:xfrm>
            <a:off x="452439" y="873580"/>
            <a:ext cx="11241087" cy="3128405"/>
          </a:xfrm>
        </p:spPr>
        <p:txBody>
          <a:bodyPr/>
          <a:lstStyle/>
          <a:p>
            <a:pPr eaLnBrk="1" hangingPunct="1"/>
            <a:r>
              <a:rPr lang="en-US" altLang="en-US" sz="6600" dirty="0"/>
              <a:t>Artificial Intelligence for Games</a:t>
            </a:r>
            <a:br>
              <a:rPr lang="en-US" altLang="en-US" sz="6600" dirty="0"/>
            </a:br>
            <a:br>
              <a:rPr lang="en-US" altLang="en-US" sz="2000" dirty="0"/>
            </a:br>
            <a:r>
              <a:rPr lang="en-US" altLang="en-US" sz="3200" dirty="0"/>
              <a:t>Week 9 – Indirect Learning 2</a:t>
            </a:r>
            <a:br>
              <a:rPr lang="en-US" altLang="en-US" sz="3200" dirty="0"/>
            </a:br>
            <a:r>
              <a:rPr lang="en-US" altLang="en-US" sz="3200" dirty="0"/>
              <a:t>Steve Rabin</a:t>
            </a:r>
            <a:endParaRPr lang="en-US" altLang="en-US" dirty="0"/>
          </a:p>
        </p:txBody>
      </p:sp>
      <p:sp>
        <p:nvSpPr>
          <p:cNvPr id="2051" name="Subtitle 2">
            <a:extLst>
              <a:ext uri="{FF2B5EF4-FFF2-40B4-BE49-F238E27FC236}">
                <a16:creationId xmlns:a16="http://schemas.microsoft.com/office/drawing/2014/main" id="{E6D75091-AAA9-418A-82C8-749633C48C71}"/>
              </a:ext>
            </a:extLst>
          </p:cNvPr>
          <p:cNvSpPr>
            <a:spLocks noGrp="1"/>
          </p:cNvSpPr>
          <p:nvPr>
            <p:ph type="subTitle" idx="1"/>
          </p:nvPr>
        </p:nvSpPr>
        <p:spPr>
          <a:xfrm>
            <a:off x="948971" y="5720638"/>
            <a:ext cx="10248021" cy="527567"/>
          </a:xfrm>
        </p:spPr>
        <p:txBody>
          <a:bodyPr/>
          <a:lstStyle/>
          <a:p>
            <a:pPr eaLnBrk="1" hangingPunct="1"/>
            <a:r>
              <a:rPr lang="en-US" altLang="en-US" sz="2000" dirty="0">
                <a:latin typeface="+mj-lt"/>
              </a:rPr>
              <a:t>TAs: Jian Kai </a:t>
            </a:r>
            <a:r>
              <a:rPr lang="en-US" altLang="en-US" sz="2000" dirty="0" err="1">
                <a:latin typeface="+mj-lt"/>
              </a:rPr>
              <a:t>Phua</a:t>
            </a:r>
            <a:r>
              <a:rPr lang="en-US" altLang="en-US" sz="2000" dirty="0">
                <a:latin typeface="+mj-lt"/>
              </a:rPr>
              <a:t>, Brandon Hsu, Zak Stephenson, Keaton Sullivan, John Tseng, Andrew </a:t>
            </a:r>
            <a:r>
              <a:rPr lang="en-US" altLang="en-US" sz="2000" dirty="0" err="1">
                <a:latin typeface="+mj-lt"/>
              </a:rPr>
              <a:t>Roulst</a:t>
            </a:r>
            <a:endParaRPr lang="en-US" altLang="en-US" sz="2000" dirty="0"/>
          </a:p>
        </p:txBody>
      </p:sp>
      <p:sp>
        <p:nvSpPr>
          <p:cNvPr id="4" name="Subtitle 2">
            <a:extLst>
              <a:ext uri="{FF2B5EF4-FFF2-40B4-BE49-F238E27FC236}">
                <a16:creationId xmlns:a16="http://schemas.microsoft.com/office/drawing/2014/main" id="{B29F44BB-4A14-596F-E2C7-D23E2200456F}"/>
              </a:ext>
            </a:extLst>
          </p:cNvPr>
          <p:cNvSpPr txBox="1">
            <a:spLocks/>
          </p:cNvSpPr>
          <p:nvPr/>
        </p:nvSpPr>
        <p:spPr bwMode="auto">
          <a:xfrm>
            <a:off x="1322708" y="5010129"/>
            <a:ext cx="9500547" cy="75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377" eaLnBrk="1" hangingPunct="1"/>
            <a:r>
              <a:rPr lang="en-US" altLang="en-US" sz="1400" dirty="0">
                <a:latin typeface="+mj-lt"/>
              </a:rPr>
              <a:t>For help on projects, email everyone (select and copy this string from the start of any class PowerPoint):</a:t>
            </a:r>
          </a:p>
          <a:p>
            <a:pPr defTabSz="914377" eaLnBrk="1" hangingPunct="1"/>
            <a:r>
              <a:rPr lang="en-US" altLang="en-US" sz="1400" dirty="0">
                <a:latin typeface="+mj-lt"/>
              </a:rPr>
              <a:t>steve.rabin@gmail.com, </a:t>
            </a:r>
            <a:r>
              <a:rPr lang="en-US" sz="1400" dirty="0">
                <a:solidFill>
                  <a:srgbClr val="1D2125"/>
                </a:solidFill>
                <a:latin typeface="+mj-lt"/>
              </a:rPr>
              <a:t>p.jiankai@digipen.edu, b.hsu@digipen.edu, zak.s@digipen.edu, keaton.sullivan@digipen.edu, john.tseng@digipen.edu, a.roulst@digipen.edu</a:t>
            </a:r>
            <a:endParaRPr lang="en-US" alt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FE8C0C3-8CCE-4D2D-86E7-150B8460ADB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C845BFDA-6003-4D73-8229-0379231753B1}"/>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2C0E448-3BA8-4711-8274-FE4E75F7A45B}"/>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E80EBDA6-08BD-4FF2-B39E-BD013E7AD313}"/>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118E3DF-1099-4317-AB8D-39CC047F1EEF}"/>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8716472-C20C-4B76-AF95-36C537C4941A}"/>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005617A-B684-4A15-ABAF-06D520F0FC0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A86B1F86-811E-4C1F-9237-F6A044EEC29A}"/>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D6CEF37-095C-4D02-89DB-EF707F5F6C0C}"/>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A5FD70F0-DA11-466D-991D-BCE1EE4B9546}"/>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59AB09-FC0D-4247-B89C-1E52C445E37C}"/>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0651AC6-E105-4A3C-A803-C772476B25F8}"/>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E754DDC-AE4F-44FB-9F7A-DE26778A08B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ECFAFD0F-5495-422D-8FB6-CA7EBD3D4885}"/>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0BE9135-B898-4F2C-90DB-AB188D5F250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99F05A6D-9A2E-4732-B9DD-4FBFB769F1DD}"/>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r>
                        <a:rPr lang="en-US" sz="4000" dirty="0"/>
                        <a:t>7.5</a:t>
                      </a:r>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AAC2AE9-2125-4014-B24A-F4D823B1D729}"/>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2F6BB446-B863-4B5E-BF80-8B189C6CE56C}"/>
              </a:ext>
            </a:extLst>
          </p:cNvPr>
          <p:cNvGraphicFramePr>
            <a:graphicFrameLocks noGrp="1"/>
          </p:cNvGraphicFramePr>
          <p:nvPr/>
        </p:nvGraphicFramePr>
        <p:xfrm>
          <a:off x="284163" y="1968500"/>
          <a:ext cx="11793537" cy="2103438"/>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146">
                <a:tc>
                  <a:txBody>
                    <a:bodyPr/>
                    <a:lstStyle/>
                    <a:p>
                      <a:r>
                        <a:rPr lang="en-US" sz="4000" dirty="0"/>
                        <a:t>Sequence</a:t>
                      </a:r>
                    </a:p>
                  </a:txBody>
                  <a:tcPr marL="91447" marR="91447" marT="45727" marB="45727"/>
                </a:tc>
                <a:tc>
                  <a:txBody>
                    <a:bodyPr/>
                    <a:lstStyle/>
                    <a:p>
                      <a:r>
                        <a:rPr lang="en-US" sz="4000" dirty="0" err="1"/>
                        <a:t>Avg</a:t>
                      </a:r>
                      <a:endParaRPr lang="en-US" sz="4000" dirty="0"/>
                    </a:p>
                  </a:txBody>
                  <a:tcPr marL="91447" marR="91447" marT="45727" marB="45727"/>
                </a:tc>
                <a:tc>
                  <a:txBody>
                    <a:bodyPr/>
                    <a:lstStyle/>
                    <a:p>
                      <a:r>
                        <a:rPr lang="en-US" sz="4000" dirty="0"/>
                        <a:t>Med</a:t>
                      </a:r>
                      <a:endParaRPr lang="en-US" sz="1800" dirty="0"/>
                    </a:p>
                  </a:txBody>
                  <a:tcPr marL="91447" marR="91447" marT="45727" marB="45727"/>
                </a:tc>
                <a:extLst>
                  <a:ext uri="{0D108BD9-81ED-4DB2-BD59-A6C34878D82A}">
                    <a16:rowId xmlns:a16="http://schemas.microsoft.com/office/drawing/2014/main" val="10000"/>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8.5</a:t>
                      </a:r>
                    </a:p>
                  </a:txBody>
                  <a:tcPr marL="91447" marR="91447" marT="45727" marB="45727"/>
                </a:tc>
                <a:tc>
                  <a:txBody>
                    <a:bodyPr/>
                    <a:lstStyle/>
                    <a:p>
                      <a:r>
                        <a:rPr lang="en-US" sz="4000" dirty="0"/>
                        <a:t>7.5</a:t>
                      </a:r>
                    </a:p>
                  </a:txBody>
                  <a:tcPr marL="91447" marR="91447" marT="45727" marB="45727"/>
                </a:tc>
                <a:extLst>
                  <a:ext uri="{0D108BD9-81ED-4DB2-BD59-A6C34878D82A}">
                    <a16:rowId xmlns:a16="http://schemas.microsoft.com/office/drawing/2014/main" val="10001"/>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7.8</a:t>
                      </a:r>
                    </a:p>
                  </a:txBody>
                  <a:tcPr marL="91447" marR="91447" marT="45727" marB="45727"/>
                </a:tc>
                <a:tc>
                  <a:txBody>
                    <a:bodyPr/>
                    <a:lstStyle/>
                    <a:p>
                      <a:r>
                        <a:rPr lang="en-US" sz="4000" dirty="0"/>
                        <a:t>7.0</a:t>
                      </a:r>
                    </a:p>
                  </a:txBody>
                  <a:tcPr marL="91447" marR="91447" marT="45727" marB="45727"/>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6A5AC8C-82CF-4E7F-8E29-7BB28202273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22BEC48-1126-4F95-BBAB-97B93E4A6DBF}"/>
              </a:ext>
            </a:extLst>
          </p:cNvPr>
          <p:cNvGraphicFramePr>
            <a:graphicFrameLocks noGrp="1"/>
          </p:cNvGraphicFramePr>
          <p:nvPr/>
        </p:nvGraphicFramePr>
        <p:xfrm>
          <a:off x="284163" y="1968500"/>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7.8</a:t>
                      </a:r>
                    </a:p>
                  </a:txBody>
                  <a:tcPr marL="91447" marR="91447" marT="45736" marB="45736"/>
                </a:tc>
                <a:tc>
                  <a:txBody>
                    <a:bodyPr/>
                    <a:lstStyle/>
                    <a:p>
                      <a:r>
                        <a:rPr lang="en-US" sz="4000" dirty="0"/>
                        <a:t>7.0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7.4</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EF90E19-CADC-45B3-8E41-3AAE6BBCA301}"/>
              </a:ext>
            </a:extLst>
          </p:cNvPr>
          <p:cNvSpPr>
            <a:spLocks noGrp="1"/>
          </p:cNvSpPr>
          <p:nvPr>
            <p:ph type="title"/>
          </p:nvPr>
        </p:nvSpPr>
        <p:spPr/>
        <p:txBody>
          <a:bodyPr/>
          <a:lstStyle/>
          <a:p>
            <a:pPr eaLnBrk="1" hangingPunct="1"/>
            <a:r>
              <a:rPr lang="en-US" altLang="en-US" sz="6600" dirty="0">
                <a:solidFill>
                  <a:schemeClr val="tx1">
                    <a:lumMod val="75000"/>
                    <a:lumOff val="25000"/>
                  </a:schemeClr>
                </a:solidFill>
              </a:rPr>
              <a:t>Questions</a:t>
            </a:r>
          </a:p>
        </p:txBody>
      </p:sp>
      <p:sp>
        <p:nvSpPr>
          <p:cNvPr id="3" name="Content Placeholder 2">
            <a:extLst>
              <a:ext uri="{FF2B5EF4-FFF2-40B4-BE49-F238E27FC236}">
                <a16:creationId xmlns:a16="http://schemas.microsoft.com/office/drawing/2014/main" id="{3DCB9DEF-8CD5-4173-9B79-8D2FF4CBEB5F}"/>
              </a:ext>
            </a:extLst>
          </p:cNvPr>
          <p:cNvSpPr>
            <a:spLocks noGrp="1"/>
          </p:cNvSpPr>
          <p:nvPr>
            <p:ph idx="1"/>
          </p:nvPr>
        </p:nvSpPr>
        <p:spPr>
          <a:xfrm>
            <a:off x="1450975" y="1820863"/>
            <a:ext cx="10356850" cy="4848225"/>
          </a:xfrm>
        </p:spPr>
        <p:txBody>
          <a:bodyPr/>
          <a:lstStyle/>
          <a:p>
            <a:pPr marL="457200" indent="-457200">
              <a:buFont typeface="Calibri Light" panose="020F0302020204030204" pitchFamily="34" charset="0"/>
              <a:buAutoNum type="arabicPeriod"/>
              <a:defRPr/>
            </a:pPr>
            <a:r>
              <a:rPr lang="en-US" altLang="en-US" sz="3200" dirty="0">
                <a:solidFill>
                  <a:schemeClr val="tx1">
                    <a:lumMod val="75000"/>
                    <a:lumOff val="25000"/>
                  </a:schemeClr>
                </a:solidFill>
              </a:rPr>
              <a:t>How can you fake learning?</a:t>
            </a:r>
          </a:p>
          <a:p>
            <a:pPr marL="457200" indent="-457200">
              <a:buFont typeface="Calibri Light" panose="020F0302020204030204" pitchFamily="34" charset="0"/>
              <a:buAutoNum type="arabicPeriod"/>
              <a:defRPr/>
            </a:pPr>
            <a:r>
              <a:rPr lang="en-US" altLang="en-US" sz="3200" dirty="0">
                <a:solidFill>
                  <a:schemeClr val="tx1">
                    <a:lumMod val="75000"/>
                    <a:lumOff val="25000"/>
                  </a:schemeClr>
                </a:solidFill>
              </a:rPr>
              <a:t>Describe the difference between Indirect and Direct Adaptation.</a:t>
            </a:r>
          </a:p>
          <a:p>
            <a:pPr marL="457200" indent="-457200">
              <a:buFont typeface="Calibri Light" panose="020F0302020204030204" pitchFamily="34" charset="0"/>
              <a:buAutoNum type="arabicPeriod"/>
              <a:defRPr/>
            </a:pPr>
            <a:r>
              <a:rPr lang="en-US" altLang="en-US" sz="3200" dirty="0">
                <a:solidFill>
                  <a:schemeClr val="tx1">
                    <a:lumMod val="75000"/>
                    <a:lumOff val="25000"/>
                  </a:schemeClr>
                </a:solidFill>
              </a:rPr>
              <a:t>Using a Bi-Gram, find the probabilities for possible next actions in the following sequence:</a:t>
            </a:r>
          </a:p>
          <a:p>
            <a:pPr marL="457200" indent="-457200">
              <a:buFont typeface="Calibri Light" panose="020F0302020204030204" pitchFamily="34" charset="0"/>
              <a:buAutoNum type="arabicPeriod"/>
              <a:defRPr/>
            </a:pPr>
            <a:endParaRPr lang="en-US" altLang="en-US" sz="800" dirty="0">
              <a:solidFill>
                <a:schemeClr val="tx1">
                  <a:lumMod val="75000"/>
                  <a:lumOff val="25000"/>
                </a:schemeClr>
              </a:solidFill>
            </a:endParaRPr>
          </a:p>
          <a:p>
            <a:pPr marL="0" indent="0">
              <a:buFont typeface="Calibri" panose="020F0502020204030204" pitchFamily="34" charset="0"/>
              <a:buNone/>
              <a:defRPr/>
            </a:pPr>
            <a:r>
              <a:rPr lang="en-US" altLang="en-US" sz="3200" dirty="0">
                <a:solidFill>
                  <a:schemeClr val="tx1">
                    <a:lumMod val="75000"/>
                    <a:lumOff val="25000"/>
                  </a:schemeClr>
                </a:solidFill>
              </a:rPr>
              <a:t>kick, punch, kick, sideswipe, punch, kick, kick, kick, punch, punch, kick, kick, punch, kick, …</a:t>
            </a:r>
          </a:p>
          <a:p>
            <a:pPr marL="914400" lvl="1" indent="-457200" eaLnBrk="1" hangingPunct="1">
              <a:buFont typeface="Calibri Light" panose="020F0302020204030204" pitchFamily="34" charset="0"/>
              <a:buAutoNum type="alphaUcPeriod"/>
              <a:defRPr/>
            </a:pPr>
            <a:endParaRPr lang="en-US" altLang="en-US" sz="20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16A9802-3640-4618-BF1F-9F7120087B6C}"/>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4E6AE199-03AA-468E-94A1-01F877E9BDFB}"/>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r>
                        <a:rPr lang="en-US" sz="4000" dirty="0"/>
                        <a:t>7.5</a:t>
                      </a:r>
                    </a:p>
                  </a:txBody>
                  <a:tcPr marL="91447" marR="91447" marT="45761" marB="45761"/>
                </a:tc>
                <a:extLst>
                  <a:ext uri="{0D108BD9-81ED-4DB2-BD59-A6C34878D82A}">
                    <a16:rowId xmlns:a16="http://schemas.microsoft.com/office/drawing/2014/main" val="10001"/>
                  </a:ext>
                </a:extLst>
              </a:tr>
            </a:tbl>
          </a:graphicData>
        </a:graphic>
      </p:graphicFrame>
      <p:sp>
        <p:nvSpPr>
          <p:cNvPr id="6" name="Rectangle 5">
            <a:extLst>
              <a:ext uri="{FF2B5EF4-FFF2-40B4-BE49-F238E27FC236}">
                <a16:creationId xmlns:a16="http://schemas.microsoft.com/office/drawing/2014/main" id="{B3D73109-CE4B-48BA-8F99-57BBA724E42B}"/>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1522" name="Picture 8">
            <a:extLst>
              <a:ext uri="{FF2B5EF4-FFF2-40B4-BE49-F238E27FC236}">
                <a16:creationId xmlns:a16="http://schemas.microsoft.com/office/drawing/2014/main" id="{9F3B2A62-6246-4C9B-8D14-2B639AF13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97686E9-FD69-47ED-BDDF-5F55BB957B80}"/>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0251AE02-1811-43B9-A3D1-E1496159EBE8}"/>
              </a:ext>
            </a:extLst>
          </p:cNvPr>
          <p:cNvGraphicFramePr>
            <a:graphicFrameLocks noGrp="1"/>
          </p:cNvGraphicFramePr>
          <p:nvPr/>
        </p:nvGraphicFramePr>
        <p:xfrm>
          <a:off x="284163" y="1968500"/>
          <a:ext cx="11793537" cy="2103438"/>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146">
                <a:tc>
                  <a:txBody>
                    <a:bodyPr/>
                    <a:lstStyle/>
                    <a:p>
                      <a:r>
                        <a:rPr lang="en-US" sz="4000" dirty="0"/>
                        <a:t>Sequence</a:t>
                      </a:r>
                    </a:p>
                  </a:txBody>
                  <a:tcPr marL="91447" marR="91447" marT="45727" marB="45727"/>
                </a:tc>
                <a:tc>
                  <a:txBody>
                    <a:bodyPr/>
                    <a:lstStyle/>
                    <a:p>
                      <a:r>
                        <a:rPr lang="en-US" sz="4000" dirty="0" err="1"/>
                        <a:t>Avg</a:t>
                      </a:r>
                      <a:endParaRPr lang="en-US" sz="4000" dirty="0"/>
                    </a:p>
                  </a:txBody>
                  <a:tcPr marL="91447" marR="91447" marT="45727" marB="45727"/>
                </a:tc>
                <a:tc>
                  <a:txBody>
                    <a:bodyPr/>
                    <a:lstStyle/>
                    <a:p>
                      <a:r>
                        <a:rPr lang="en-US" sz="4000" dirty="0"/>
                        <a:t>Med</a:t>
                      </a:r>
                      <a:endParaRPr lang="en-US" sz="1800" dirty="0"/>
                    </a:p>
                  </a:txBody>
                  <a:tcPr marL="91447" marR="91447" marT="45727" marB="45727"/>
                </a:tc>
                <a:extLst>
                  <a:ext uri="{0D108BD9-81ED-4DB2-BD59-A6C34878D82A}">
                    <a16:rowId xmlns:a16="http://schemas.microsoft.com/office/drawing/2014/main" val="10000"/>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8.5</a:t>
                      </a:r>
                    </a:p>
                  </a:txBody>
                  <a:tcPr marL="91447" marR="91447" marT="45727" marB="45727"/>
                </a:tc>
                <a:tc>
                  <a:txBody>
                    <a:bodyPr/>
                    <a:lstStyle/>
                    <a:p>
                      <a:r>
                        <a:rPr lang="en-US" sz="4000" dirty="0"/>
                        <a:t>7.5</a:t>
                      </a:r>
                    </a:p>
                  </a:txBody>
                  <a:tcPr marL="91447" marR="91447" marT="45727" marB="45727"/>
                </a:tc>
                <a:extLst>
                  <a:ext uri="{0D108BD9-81ED-4DB2-BD59-A6C34878D82A}">
                    <a16:rowId xmlns:a16="http://schemas.microsoft.com/office/drawing/2014/main" val="10001"/>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7.6</a:t>
                      </a:r>
                    </a:p>
                  </a:txBody>
                  <a:tcPr marL="91447" marR="91447" marT="45727" marB="45727"/>
                </a:tc>
                <a:tc>
                  <a:txBody>
                    <a:bodyPr/>
                    <a:lstStyle/>
                    <a:p>
                      <a:r>
                        <a:rPr lang="en-US" sz="4000" dirty="0"/>
                        <a:t>6.0</a:t>
                      </a:r>
                    </a:p>
                  </a:txBody>
                  <a:tcPr marL="91447" marR="91447" marT="45727" marB="45727"/>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FB225F0E-3ED4-4AF9-BD75-2D1CCFF97119}"/>
              </a:ext>
            </a:extLst>
          </p:cNvPr>
          <p:cNvSpPr/>
          <p:nvPr/>
        </p:nvSpPr>
        <p:spPr>
          <a:xfrm>
            <a:off x="284163" y="3486150"/>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8023324-F188-4676-9D79-FCB259A77760}"/>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2551" name="Picture 7">
            <a:extLst>
              <a:ext uri="{FF2B5EF4-FFF2-40B4-BE49-F238E27FC236}">
                <a16:creationId xmlns:a16="http://schemas.microsoft.com/office/drawing/2014/main" id="{51461352-D886-4196-86A0-B95BCD82BB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866DA94-3AEF-4698-8D41-322C22839847}"/>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9EB1988F-9F22-421D-A196-765038AA5DFB}"/>
              </a:ext>
            </a:extLst>
          </p:cNvPr>
          <p:cNvGraphicFramePr>
            <a:graphicFrameLocks noGrp="1"/>
          </p:cNvGraphicFramePr>
          <p:nvPr/>
        </p:nvGraphicFramePr>
        <p:xfrm>
          <a:off x="284163" y="1968500"/>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7.6</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5.4</a:t>
                      </a:r>
                    </a:p>
                  </a:txBody>
                  <a:tcPr marL="91447" marR="91447" marT="45736" marB="45736"/>
                </a:tc>
                <a:tc>
                  <a:txBody>
                    <a:bodyPr/>
                    <a:lstStyle/>
                    <a:p>
                      <a:r>
                        <a:rPr lang="en-US" sz="4000" dirty="0"/>
                        <a:t>4.5</a:t>
                      </a:r>
                    </a:p>
                  </a:txBody>
                  <a:tcPr marL="91447" marR="91447" marT="45736" marB="45736"/>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13FFFA68-495D-4EC4-B137-8CEDFF44D306}"/>
              </a:ext>
            </a:extLst>
          </p:cNvPr>
          <p:cNvSpPr/>
          <p:nvPr/>
        </p:nvSpPr>
        <p:spPr>
          <a:xfrm>
            <a:off x="284163" y="3486150"/>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F610C5F-5A10-42D3-B638-194AE51BD6B8}"/>
              </a:ext>
            </a:extLst>
          </p:cNvPr>
          <p:cNvSpPr/>
          <p:nvPr/>
        </p:nvSpPr>
        <p:spPr>
          <a:xfrm>
            <a:off x="284163" y="4189413"/>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776B846-7175-4757-9DC7-467F8C9D2FEB}"/>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80" name="Picture 7">
            <a:extLst>
              <a:ext uri="{FF2B5EF4-FFF2-40B4-BE49-F238E27FC236}">
                <a16:creationId xmlns:a16="http://schemas.microsoft.com/office/drawing/2014/main" id="{12CD2236-3625-4910-8C20-82E2DA8E4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063081-455C-43C0-AB1F-560421215107}"/>
              </a:ext>
            </a:extLst>
          </p:cNvPr>
          <p:cNvGraphicFramePr>
            <a:graphicFrameLocks noGrp="1"/>
          </p:cNvGraphicFramePr>
          <p:nvPr/>
        </p:nvGraphicFramePr>
        <p:xfrm>
          <a:off x="157163" y="3263900"/>
          <a:ext cx="11793537" cy="280356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0881">
                <a:tc>
                  <a:txBody>
                    <a:bodyPr/>
                    <a:lstStyle/>
                    <a:p>
                      <a:r>
                        <a:rPr lang="en-US" sz="4000" dirty="0"/>
                        <a:t>Sequence (moving average window)</a:t>
                      </a:r>
                    </a:p>
                  </a:txBody>
                  <a:tcPr marL="91447" marR="91447" marT="45645" marB="45645"/>
                </a:tc>
                <a:tc>
                  <a:txBody>
                    <a:bodyPr/>
                    <a:lstStyle/>
                    <a:p>
                      <a:r>
                        <a:rPr lang="en-US" sz="4000" dirty="0" err="1"/>
                        <a:t>Avg</a:t>
                      </a:r>
                      <a:endParaRPr lang="en-US" sz="4000" dirty="0"/>
                    </a:p>
                  </a:txBody>
                  <a:tcPr marL="91447" marR="91447" marT="45645" marB="45645"/>
                </a:tc>
                <a:tc>
                  <a:txBody>
                    <a:bodyPr/>
                    <a:lstStyle/>
                    <a:p>
                      <a:r>
                        <a:rPr lang="en-US" sz="4000" dirty="0"/>
                        <a:t>Med</a:t>
                      </a:r>
                      <a:endParaRPr lang="en-US" sz="1800" dirty="0"/>
                    </a:p>
                  </a:txBody>
                  <a:tcPr marL="91447" marR="91447" marT="45645" marB="45645"/>
                </a:tc>
                <a:extLst>
                  <a:ext uri="{0D108BD9-81ED-4DB2-BD59-A6C34878D82A}">
                    <a16:rowId xmlns:a16="http://schemas.microsoft.com/office/drawing/2014/main" val="10000"/>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8.5</a:t>
                      </a:r>
                    </a:p>
                  </a:txBody>
                  <a:tcPr marL="91447" marR="91447" marT="45645" marB="45645"/>
                </a:tc>
                <a:tc>
                  <a:txBody>
                    <a:bodyPr/>
                    <a:lstStyle/>
                    <a:p>
                      <a:r>
                        <a:rPr lang="en-US" sz="4000" dirty="0"/>
                        <a:t>7.5</a:t>
                      </a:r>
                    </a:p>
                  </a:txBody>
                  <a:tcPr marL="91447" marR="91447" marT="45645" marB="45645"/>
                </a:tc>
                <a:extLst>
                  <a:ext uri="{0D108BD9-81ED-4DB2-BD59-A6C34878D82A}">
                    <a16:rowId xmlns:a16="http://schemas.microsoft.com/office/drawing/2014/main" val="10001"/>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7.6</a:t>
                      </a:r>
                    </a:p>
                  </a:txBody>
                  <a:tcPr marL="91447" marR="91447" marT="45645" marB="45645"/>
                </a:tc>
                <a:tc>
                  <a:txBody>
                    <a:bodyPr/>
                    <a:lstStyle/>
                    <a:p>
                      <a:r>
                        <a:rPr lang="en-US" sz="4000" dirty="0"/>
                        <a:t>6.0</a:t>
                      </a:r>
                    </a:p>
                  </a:txBody>
                  <a:tcPr marL="91447" marR="91447" marT="45645" marB="45645"/>
                </a:tc>
                <a:extLst>
                  <a:ext uri="{0D108BD9-81ED-4DB2-BD59-A6C34878D82A}">
                    <a16:rowId xmlns:a16="http://schemas.microsoft.com/office/drawing/2014/main" val="10002"/>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5.4</a:t>
                      </a:r>
                    </a:p>
                  </a:txBody>
                  <a:tcPr marL="91447" marR="91447" marT="45645" marB="45645"/>
                </a:tc>
                <a:tc>
                  <a:txBody>
                    <a:bodyPr/>
                    <a:lstStyle/>
                    <a:p>
                      <a:r>
                        <a:rPr lang="en-US" sz="4000" dirty="0"/>
                        <a:t>4.5</a:t>
                      </a:r>
                    </a:p>
                  </a:txBody>
                  <a:tcPr marL="91447" marR="91447" marT="45645" marB="45645"/>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A8FA03F9-183C-44F7-AB8E-D8B7C56AD1A8}"/>
              </a:ext>
            </a:extLst>
          </p:cNvPr>
          <p:cNvSpPr/>
          <p:nvPr/>
        </p:nvSpPr>
        <p:spPr>
          <a:xfrm>
            <a:off x="157163" y="4779963"/>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C164E433-7269-43D7-AFB7-1F601D4D202B}"/>
              </a:ext>
            </a:extLst>
          </p:cNvPr>
          <p:cNvSpPr/>
          <p:nvPr/>
        </p:nvSpPr>
        <p:spPr>
          <a:xfrm>
            <a:off x="157163" y="5483225"/>
            <a:ext cx="7691437" cy="525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CF90BC4-6940-4914-904B-BB3E977BCD7D}"/>
              </a:ext>
            </a:extLst>
          </p:cNvPr>
          <p:cNvSpPr/>
          <p:nvPr/>
        </p:nvSpPr>
        <p:spPr>
          <a:xfrm>
            <a:off x="157163" y="4076700"/>
            <a:ext cx="7691437" cy="525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6" name="Table 5">
            <a:extLst>
              <a:ext uri="{FF2B5EF4-FFF2-40B4-BE49-F238E27FC236}">
                <a16:creationId xmlns:a16="http://schemas.microsoft.com/office/drawing/2014/main" id="{D421B7CB-A40E-441C-8AC0-21700C70DE0C}"/>
              </a:ext>
            </a:extLst>
          </p:cNvPr>
          <p:cNvGraphicFramePr>
            <a:graphicFrameLocks noGrp="1"/>
          </p:cNvGraphicFramePr>
          <p:nvPr/>
        </p:nvGraphicFramePr>
        <p:xfrm>
          <a:off x="157163" y="280988"/>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7.8</a:t>
                      </a:r>
                    </a:p>
                  </a:txBody>
                  <a:tcPr marL="91447" marR="91447" marT="45736" marB="45736"/>
                </a:tc>
                <a:tc>
                  <a:txBody>
                    <a:bodyPr/>
                    <a:lstStyle/>
                    <a:p>
                      <a:r>
                        <a:rPr lang="en-US" sz="4000" dirty="0"/>
                        <a:t>7.0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7.4</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CA45739-CC0F-4582-9CA0-6A3A932F918E}"/>
              </a:ext>
            </a:extLst>
          </p:cNvPr>
          <p:cNvSpPr>
            <a:spLocks noGrp="1"/>
          </p:cNvSpPr>
          <p:nvPr>
            <p:ph type="title"/>
          </p:nvPr>
        </p:nvSpPr>
        <p:spPr/>
        <p:txBody>
          <a:bodyPr/>
          <a:lstStyle/>
          <a:p>
            <a:r>
              <a:rPr lang="en-US" altLang="en-US" sz="6600"/>
              <a:t>Moving Average Equation</a:t>
            </a:r>
          </a:p>
        </p:txBody>
      </p:sp>
      <p:sp>
        <p:nvSpPr>
          <p:cNvPr id="3" name="Content Placeholder 2">
            <a:extLst>
              <a:ext uri="{FF2B5EF4-FFF2-40B4-BE49-F238E27FC236}">
                <a16:creationId xmlns:a16="http://schemas.microsoft.com/office/drawing/2014/main" id="{933979C0-4FA9-4C44-A647-BE708854261E}"/>
              </a:ext>
            </a:extLst>
          </p:cNvPr>
          <p:cNvSpPr>
            <a:spLocks noGrp="1"/>
          </p:cNvSpPr>
          <p:nvPr>
            <p:ph idx="1"/>
          </p:nvPr>
        </p:nvSpPr>
        <p:spPr>
          <a:xfrm>
            <a:off x="1096963" y="2117725"/>
            <a:ext cx="10653712" cy="4178300"/>
          </a:xfrm>
        </p:spPr>
        <p:txBody>
          <a:bodyPr rtlCol="0">
            <a:normAutofit/>
          </a:bodyPr>
          <a:lstStyle/>
          <a:p>
            <a:pPr fontAlgn="auto">
              <a:spcAft>
                <a:spcPts val="0"/>
              </a:spcAft>
              <a:defRPr/>
            </a:pPr>
            <a:endParaRPr lang="en-US" altLang="en-US" sz="1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err="1">
                <a:latin typeface="Times New Roman" panose="02020603050405020304" pitchFamily="18" charset="0"/>
                <a:cs typeface="Times New Roman" panose="02020603050405020304" pitchFamily="18" charset="0"/>
              </a:rPr>
              <a:t>newAvg</a:t>
            </a:r>
            <a:r>
              <a:rPr lang="en-US" altLang="en-US" sz="4400" dirty="0">
                <a:latin typeface="Times New Roman" panose="02020603050405020304" pitchFamily="18" charset="0"/>
                <a:cs typeface="Times New Roman" panose="02020603050405020304" pitchFamily="18" charset="0"/>
              </a:rPr>
              <a:t> =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latin typeface="Times New Roman" panose="02020603050405020304" pitchFamily="18" charset="0"/>
                <a:cs typeface="Times New Roman" panose="02020603050405020304" pitchFamily="18" charset="0"/>
              </a:rPr>
              <a:t>newObservation</a:t>
            </a:r>
            <a:r>
              <a:rPr lang="en-US" altLang="en-US" sz="4400" dirty="0">
                <a:latin typeface="Times New Roman" panose="02020603050405020304" pitchFamily="18" charset="0"/>
                <a:cs typeface="Times New Roman" panose="02020603050405020304" pitchFamily="18" charset="0"/>
              </a:rPr>
              <a:t> + (1-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latin typeface="Times New Roman" panose="02020603050405020304" pitchFamily="18" charset="0"/>
                <a:cs typeface="Times New Roman" panose="02020603050405020304" pitchFamily="18" charset="0"/>
              </a:rPr>
              <a:t>avg</a:t>
            </a:r>
            <a:endParaRPr lang="en-US" altLang="en-US" sz="4400" dirty="0">
              <a:latin typeface="Times New Roman" panose="02020603050405020304" pitchFamily="18" charset="0"/>
              <a:cs typeface="Times New Roman" panose="02020603050405020304" pitchFamily="18" charset="0"/>
            </a:endParaRPr>
          </a:p>
          <a:p>
            <a:pPr fontAlgn="auto">
              <a:spcAft>
                <a:spcPts val="0"/>
              </a:spcAft>
              <a:defRPr/>
            </a:pPr>
            <a:endParaRPr lang="en-US" altLang="en-US" sz="44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Learning rate (usually equal to 1/n)</a:t>
            </a:r>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0.05 if changes are common</a:t>
            </a:r>
            <a:endParaRPr lang="en-US" altLang="en-US" sz="4400" dirty="0"/>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0.01 if changes are rare</a:t>
            </a:r>
            <a:endParaRPr lang="en-US" altLang="en-US" sz="4400" dirty="0"/>
          </a:p>
          <a:p>
            <a:pPr marL="0" indent="0" fontAlgn="auto">
              <a:spcAft>
                <a:spcPts val="0"/>
              </a:spcAft>
              <a:buFont typeface="Calibri" panose="020F0502020204030204" pitchFamily="34" charset="0"/>
              <a:buNone/>
              <a:defRPr/>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8C8B6A1-9654-4C26-82C9-E88320EFC1AE}"/>
              </a:ext>
            </a:extLst>
          </p:cNvPr>
          <p:cNvSpPr>
            <a:spLocks noGrp="1"/>
          </p:cNvSpPr>
          <p:nvPr>
            <p:ph type="title"/>
          </p:nvPr>
        </p:nvSpPr>
        <p:spPr/>
        <p:txBody>
          <a:bodyPr/>
          <a:lstStyle/>
          <a:p>
            <a:r>
              <a:rPr lang="en-US" altLang="en-US" sz="6600"/>
              <a:t>Moving Average Equation</a:t>
            </a:r>
          </a:p>
        </p:txBody>
      </p:sp>
      <p:sp>
        <p:nvSpPr>
          <p:cNvPr id="3" name="Content Placeholder 2">
            <a:extLst>
              <a:ext uri="{FF2B5EF4-FFF2-40B4-BE49-F238E27FC236}">
                <a16:creationId xmlns:a16="http://schemas.microsoft.com/office/drawing/2014/main" id="{C492F61A-1895-4268-A85E-C21FAD4CF262}"/>
              </a:ext>
            </a:extLst>
          </p:cNvPr>
          <p:cNvSpPr>
            <a:spLocks noGrp="1"/>
          </p:cNvSpPr>
          <p:nvPr>
            <p:ph idx="1"/>
          </p:nvPr>
        </p:nvSpPr>
        <p:spPr>
          <a:xfrm>
            <a:off x="1096963" y="1846263"/>
            <a:ext cx="10653712" cy="4022725"/>
          </a:xfrm>
        </p:spPr>
        <p:txBody>
          <a:bodyPr rtlCol="0">
            <a:normAutofit/>
          </a:bodyPr>
          <a:lstStyle/>
          <a:p>
            <a:pPr fontAlgn="auto">
              <a:spcAft>
                <a:spcPts val="0"/>
              </a:spcAft>
              <a:defRPr/>
            </a:pPr>
            <a:endParaRPr lang="en-US" altLang="en-US" sz="1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err="1">
                <a:latin typeface="Times New Roman" panose="02020603050405020304" pitchFamily="18" charset="0"/>
                <a:cs typeface="Times New Roman" panose="02020603050405020304" pitchFamily="18" charset="0"/>
              </a:rPr>
              <a:t>newAvg</a:t>
            </a:r>
            <a:r>
              <a:rPr lang="en-US" altLang="en-US" sz="4400" dirty="0">
                <a:latin typeface="Times New Roman" panose="02020603050405020304" pitchFamily="18" charset="0"/>
                <a:cs typeface="Times New Roman" panose="02020603050405020304" pitchFamily="18" charset="0"/>
              </a:rPr>
              <a:t> =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solidFill>
                  <a:srgbClr val="0070C0"/>
                </a:solidFill>
                <a:latin typeface="Times New Roman" panose="02020603050405020304" pitchFamily="18" charset="0"/>
                <a:cs typeface="Times New Roman" panose="02020603050405020304" pitchFamily="18" charset="0"/>
              </a:rPr>
              <a:t>newObservation</a:t>
            </a:r>
            <a:r>
              <a:rPr lang="en-US" altLang="en-US" sz="4400" dirty="0">
                <a:latin typeface="Times New Roman" panose="02020603050405020304" pitchFamily="18" charset="0"/>
                <a:cs typeface="Times New Roman" panose="02020603050405020304" pitchFamily="18" charset="0"/>
              </a:rPr>
              <a:t> + (1-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solidFill>
                  <a:srgbClr val="FF0000"/>
                </a:solidFill>
                <a:latin typeface="Times New Roman" panose="02020603050405020304" pitchFamily="18" charset="0"/>
                <a:cs typeface="Times New Roman" panose="02020603050405020304" pitchFamily="18" charset="0"/>
              </a:rPr>
              <a:t>avg</a:t>
            </a:r>
            <a:endParaRPr lang="en-US" altLang="en-US" sz="4400" dirty="0">
              <a:solidFill>
                <a:srgbClr val="FF0000"/>
              </a:solidFill>
              <a:latin typeface="Times New Roman" panose="02020603050405020304" pitchFamily="18" charset="0"/>
              <a:cs typeface="Times New Roman" panose="02020603050405020304" pitchFamily="18" charset="0"/>
            </a:endParaRPr>
          </a:p>
          <a:p>
            <a:pPr marL="0" indent="0" fontAlgn="auto">
              <a:spcAft>
                <a:spcPts val="0"/>
              </a:spcAft>
              <a:buFont typeface="Calibri" panose="020F0502020204030204" pitchFamily="34" charset="0"/>
              <a:buNone/>
              <a:defRPr/>
            </a:pPr>
            <a:endParaRPr lang="en-US" altLang="en-US" sz="4400" dirty="0">
              <a:solidFill>
                <a:srgbClr val="FF0000"/>
              </a:solidFill>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0.01	5.05 = </a:t>
            </a:r>
            <a:r>
              <a:rPr lang="en-US" altLang="en-US" sz="4400" dirty="0">
                <a:solidFill>
                  <a:srgbClr val="00B050"/>
                </a:solidFill>
                <a:latin typeface="Times New Roman" panose="02020603050405020304" pitchFamily="18" charset="0"/>
                <a:cs typeface="Times New Roman" panose="02020603050405020304" pitchFamily="18" charset="0"/>
              </a:rPr>
              <a:t>0.01</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 </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B050"/>
                </a:solidFill>
                <a:latin typeface="Times New Roman" panose="02020603050405020304" pitchFamily="18" charset="0"/>
                <a:cs typeface="Times New Roman" panose="02020603050405020304" pitchFamily="18" charset="0"/>
              </a:rPr>
              <a:t>0.99</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0.10	5.50 = </a:t>
            </a:r>
            <a:r>
              <a:rPr lang="en-US" altLang="en-US" sz="4400" dirty="0">
                <a:solidFill>
                  <a:srgbClr val="00B050"/>
                </a:solidFill>
                <a:latin typeface="Times New Roman" panose="02020603050405020304" pitchFamily="18" charset="0"/>
                <a:cs typeface="Times New Roman" panose="02020603050405020304" pitchFamily="18" charset="0"/>
              </a:rPr>
              <a:t>0.10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 </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B050"/>
                </a:solidFill>
                <a:latin typeface="Times New Roman" panose="02020603050405020304" pitchFamily="18" charset="0"/>
                <a:cs typeface="Times New Roman" panose="02020603050405020304" pitchFamily="18" charset="0"/>
              </a:rPr>
              <a:t>0.90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0.50	7.50 = </a:t>
            </a:r>
            <a:r>
              <a:rPr lang="en-US" altLang="en-US" sz="4400" dirty="0">
                <a:solidFill>
                  <a:srgbClr val="00B050"/>
                </a:solidFill>
                <a:latin typeface="Times New Roman" panose="02020603050405020304" pitchFamily="18" charset="0"/>
                <a:cs typeface="Times New Roman" panose="02020603050405020304" pitchFamily="18" charset="0"/>
              </a:rPr>
              <a:t>0.50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a:t>
            </a:r>
            <a:r>
              <a:rPr lang="en-US" altLang="en-US" sz="4400" dirty="0">
                <a:latin typeface="Times New Roman" panose="02020603050405020304" pitchFamily="18" charset="0"/>
                <a:cs typeface="Times New Roman" panose="02020603050405020304" pitchFamily="18" charset="0"/>
              </a:rPr>
              <a:t> + (</a:t>
            </a:r>
            <a:r>
              <a:rPr lang="en-US" altLang="en-US" sz="4400" dirty="0">
                <a:solidFill>
                  <a:srgbClr val="00B050"/>
                </a:solidFill>
                <a:latin typeface="Times New Roman" panose="02020603050405020304" pitchFamily="18" charset="0"/>
                <a:cs typeface="Times New Roman" panose="02020603050405020304" pitchFamily="18" charset="0"/>
              </a:rPr>
              <a:t>0.50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Calibri" panose="020F0502020204030204" pitchFamily="34" charset="0"/>
              <a:buNone/>
              <a:defRPr/>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8A78CAA-790A-4BF1-8DBA-09EEB9265E50}"/>
              </a:ext>
            </a:extLst>
          </p:cNvPr>
          <p:cNvSpPr>
            <a:spLocks noGrp="1"/>
          </p:cNvSpPr>
          <p:nvPr>
            <p:ph type="title"/>
          </p:nvPr>
        </p:nvSpPr>
        <p:spPr/>
        <p:txBody>
          <a:bodyPr/>
          <a:lstStyle/>
          <a:p>
            <a:r>
              <a:rPr lang="en-US" altLang="en-US" sz="6600"/>
              <a:t>Detecting Changes</a:t>
            </a:r>
          </a:p>
        </p:txBody>
      </p:sp>
      <p:sp>
        <p:nvSpPr>
          <p:cNvPr id="3" name="Content Placeholder 2">
            <a:extLst>
              <a:ext uri="{FF2B5EF4-FFF2-40B4-BE49-F238E27FC236}">
                <a16:creationId xmlns:a16="http://schemas.microsoft.com/office/drawing/2014/main" id="{9D809132-50E6-424B-A281-687E9D4E6A23}"/>
              </a:ext>
            </a:extLst>
          </p:cNvPr>
          <p:cNvSpPr>
            <a:spLocks noGrp="1"/>
          </p:cNvSpPr>
          <p:nvPr>
            <p:ph idx="1"/>
          </p:nvPr>
        </p:nvSpPr>
        <p:spPr>
          <a:xfrm>
            <a:off x="1951038" y="2273300"/>
            <a:ext cx="9402762" cy="3903663"/>
          </a:xfrm>
        </p:spPr>
        <p:txBody>
          <a:bodyPr/>
          <a:lstStyle/>
          <a:p>
            <a:pPr marL="0" indent="0">
              <a:buFont typeface="Arial" panose="020B0604020202020204" pitchFamily="34" charset="0"/>
              <a:buNone/>
            </a:pPr>
            <a:r>
              <a:rPr lang="en-US" altLang="en-US" sz="4000"/>
              <a:t>The player might change behavior</a:t>
            </a:r>
          </a:p>
          <a:p>
            <a:pPr marL="0" indent="0">
              <a:buFont typeface="Arial" panose="020B0604020202020204" pitchFamily="34" charset="0"/>
              <a:buNone/>
            </a:pPr>
            <a:r>
              <a:rPr lang="en-US" altLang="en-US" sz="4000"/>
              <a:t>How do you detect this?</a:t>
            </a:r>
          </a:p>
          <a:p>
            <a:pPr marL="0" indent="0">
              <a:buFont typeface="Arial" panose="020B0604020202020204" pitchFamily="34" charset="0"/>
              <a:buNone/>
            </a:pPr>
            <a:r>
              <a:rPr lang="en-US" altLang="en-US" sz="4000"/>
              <a:t>Have two moving average equations</a:t>
            </a:r>
          </a:p>
          <a:p>
            <a:pPr lvl="1"/>
            <a:r>
              <a:rPr lang="en-US" altLang="en-US" sz="3800"/>
              <a:t> Moving average window (10 observations)</a:t>
            </a:r>
          </a:p>
          <a:p>
            <a:pPr lvl="1"/>
            <a:r>
              <a:rPr lang="en-US" altLang="en-US" sz="3800"/>
              <a:t> Moving average window (20 observations)</a:t>
            </a:r>
          </a:p>
          <a:p>
            <a:pPr lvl="1"/>
            <a:r>
              <a:rPr lang="en-US" altLang="en-US" sz="3800"/>
              <a:t> Do they agree?</a:t>
            </a:r>
          </a:p>
        </p:txBody>
      </p:sp>
      <p:pic>
        <p:nvPicPr>
          <p:cNvPr id="27652" name="Picture 3">
            <a:extLst>
              <a:ext uri="{FF2B5EF4-FFF2-40B4-BE49-F238E27FC236}">
                <a16:creationId xmlns:a16="http://schemas.microsoft.com/office/drawing/2014/main" id="{2B8139B9-EFE2-42DA-9A39-E22287A2CF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9725" y="73025"/>
            <a:ext cx="2836863"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C2D1B53-ACC6-4828-AF6A-F7C1F9EC2EDE}"/>
              </a:ext>
            </a:extLst>
          </p:cNvPr>
          <p:cNvSpPr>
            <a:spLocks noGrp="1"/>
          </p:cNvSpPr>
          <p:nvPr>
            <p:ph type="title"/>
          </p:nvPr>
        </p:nvSpPr>
        <p:spPr/>
        <p:txBody>
          <a:bodyPr/>
          <a:lstStyle/>
          <a:p>
            <a:r>
              <a:rPr lang="en-US" altLang="en-US" sz="6600"/>
              <a:t>Estimating Extreme Values</a:t>
            </a:r>
          </a:p>
        </p:txBody>
      </p:sp>
      <p:sp>
        <p:nvSpPr>
          <p:cNvPr id="3" name="Content Placeholder 2">
            <a:extLst>
              <a:ext uri="{FF2B5EF4-FFF2-40B4-BE49-F238E27FC236}">
                <a16:creationId xmlns:a16="http://schemas.microsoft.com/office/drawing/2014/main" id="{EF923226-4AF2-4DAD-8264-FA6D4FCEA399}"/>
              </a:ext>
            </a:extLst>
          </p:cNvPr>
          <p:cNvSpPr>
            <a:spLocks noGrp="1"/>
          </p:cNvSpPr>
          <p:nvPr>
            <p:ph idx="1"/>
          </p:nvPr>
        </p:nvSpPr>
        <p:spPr>
          <a:xfrm>
            <a:off x="1741488" y="2319338"/>
            <a:ext cx="10163175" cy="3857625"/>
          </a:xfrm>
        </p:spPr>
        <p:txBody>
          <a:bodyPr rtlCol="0">
            <a:normAutofit/>
          </a:bodyPr>
          <a:lstStyle/>
          <a:p>
            <a:pPr marL="0" indent="0" fontAlgn="auto">
              <a:spcAft>
                <a:spcPts val="0"/>
              </a:spcAft>
              <a:buFont typeface="Arial" panose="020B0604020202020204" pitchFamily="34" charset="0"/>
              <a:buNone/>
              <a:defRPr/>
            </a:pPr>
            <a:r>
              <a:rPr lang="en-US" altLang="en-US" sz="4000" dirty="0"/>
              <a:t>Extreme values represent </a:t>
            </a:r>
            <a:r>
              <a:rPr lang="en-US" altLang="en-US" sz="4000" dirty="0">
                <a:solidFill>
                  <a:srgbClr val="0070C0"/>
                </a:solidFill>
              </a:rPr>
              <a:t>risk</a:t>
            </a:r>
            <a:endParaRPr lang="en-US" altLang="en-US" sz="4000" dirty="0"/>
          </a:p>
          <a:p>
            <a:pPr marL="0" indent="0" fontAlgn="auto">
              <a:spcAft>
                <a:spcPts val="0"/>
              </a:spcAft>
              <a:buFont typeface="Arial" panose="020B0604020202020204" pitchFamily="34" charset="0"/>
              <a:buNone/>
              <a:defRPr/>
            </a:pPr>
            <a:r>
              <a:rPr lang="en-US" altLang="en-US" sz="4000" dirty="0"/>
              <a:t>Game designer:</a:t>
            </a:r>
          </a:p>
          <a:p>
            <a:pPr marL="0" indent="0" fontAlgn="auto">
              <a:spcAft>
                <a:spcPts val="0"/>
              </a:spcAft>
              <a:buFont typeface="Arial" panose="020B0604020202020204" pitchFamily="34" charset="0"/>
              <a:buNone/>
              <a:defRPr/>
            </a:pPr>
            <a:r>
              <a:rPr lang="en-US" altLang="en-US" sz="4000" dirty="0"/>
              <a:t>“AI should be caught off-guard 1 out of 5 times”</a:t>
            </a:r>
          </a:p>
          <a:p>
            <a:pPr marL="0" indent="0" fontAlgn="auto">
              <a:spcAft>
                <a:spcPts val="0"/>
              </a:spcAft>
              <a:buFont typeface="Arial" panose="020B0604020202020204" pitchFamily="34" charset="0"/>
              <a:buNone/>
              <a:defRPr/>
            </a:pPr>
            <a:r>
              <a:rPr lang="en-US" altLang="en-US" sz="4000" dirty="0"/>
              <a:t>3	8	1	4	9	13	5	7	6	4</a:t>
            </a:r>
          </a:p>
          <a:p>
            <a:pPr marL="0" indent="0" fontAlgn="auto">
              <a:spcAft>
                <a:spcPts val="0"/>
              </a:spcAft>
              <a:buFont typeface="Arial" panose="020B0604020202020204" pitchFamily="34" charset="0"/>
              <a:buNone/>
              <a:defRPr/>
            </a:pPr>
            <a:r>
              <a:rPr lang="en-US" altLang="en-US" sz="4000" dirty="0"/>
              <a:t>1	3	4	4	5	6	7	8	9	13</a:t>
            </a:r>
          </a:p>
          <a:p>
            <a:pPr fontAlgn="auto">
              <a:spcAft>
                <a:spcPts val="0"/>
              </a:spcAft>
              <a:defRPr/>
            </a:pPr>
            <a:endParaRPr lang="en-US" altLang="en-US" sz="4000" dirty="0"/>
          </a:p>
        </p:txBody>
      </p:sp>
      <p:sp>
        <p:nvSpPr>
          <p:cNvPr id="4" name="Rectangle 3">
            <a:extLst>
              <a:ext uri="{FF2B5EF4-FFF2-40B4-BE49-F238E27FC236}">
                <a16:creationId xmlns:a16="http://schemas.microsoft.com/office/drawing/2014/main" id="{A64C0FB6-7DD8-4C58-B5F0-FC0467BCA031}"/>
              </a:ext>
            </a:extLst>
          </p:cNvPr>
          <p:cNvSpPr/>
          <p:nvPr/>
        </p:nvSpPr>
        <p:spPr>
          <a:xfrm>
            <a:off x="3473450" y="5006975"/>
            <a:ext cx="7223125" cy="687388"/>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Arrow Connector 6">
            <a:extLst>
              <a:ext uri="{FF2B5EF4-FFF2-40B4-BE49-F238E27FC236}">
                <a16:creationId xmlns:a16="http://schemas.microsoft.com/office/drawing/2014/main" id="{EE88C821-EE12-4C33-B929-7BD74B8A99FB}"/>
              </a:ext>
            </a:extLst>
          </p:cNvPr>
          <p:cNvCxnSpPr/>
          <p:nvPr/>
        </p:nvCxnSpPr>
        <p:spPr>
          <a:xfrm flipV="1">
            <a:off x="3790950" y="5565775"/>
            <a:ext cx="0" cy="676275"/>
          </a:xfrm>
          <a:prstGeom prst="straightConnector1">
            <a:avLst/>
          </a:prstGeom>
          <a:ln w="762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4843F0B-2133-4A25-A7CD-BF0E83D2B1C1}"/>
              </a:ext>
            </a:extLst>
          </p:cNvPr>
          <p:cNvSpPr>
            <a:spLocks noGrp="1"/>
          </p:cNvSpPr>
          <p:nvPr>
            <p:ph type="title"/>
          </p:nvPr>
        </p:nvSpPr>
        <p:spPr/>
        <p:txBody>
          <a:bodyPr/>
          <a:lstStyle/>
          <a:p>
            <a:r>
              <a:rPr lang="en-US" altLang="en-US"/>
              <a:t>Player Modeling</a:t>
            </a:r>
          </a:p>
        </p:txBody>
      </p:sp>
      <p:sp>
        <p:nvSpPr>
          <p:cNvPr id="3" name="Text Placeholder 2">
            <a:extLst>
              <a:ext uri="{FF2B5EF4-FFF2-40B4-BE49-F238E27FC236}">
                <a16:creationId xmlns:a16="http://schemas.microsoft.com/office/drawing/2014/main" id="{3CB1C8AB-1616-46D5-AFE1-D2516AC56707}"/>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094576C-C8B2-4F97-AB0B-B8FDEF51FA6A}"/>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680F07AA-0AB2-4D86-8830-0976E296F053}"/>
              </a:ext>
            </a:extLst>
          </p:cNvPr>
          <p:cNvSpPr>
            <a:spLocks noGrp="1"/>
          </p:cNvSpPr>
          <p:nvPr>
            <p:ph idx="1"/>
          </p:nvPr>
        </p:nvSpPr>
        <p:spPr>
          <a:xfrm>
            <a:off x="1912938" y="2173288"/>
            <a:ext cx="10083800" cy="4357687"/>
          </a:xfrm>
        </p:spPr>
        <p:txBody>
          <a:bodyPr/>
          <a:lstStyle/>
          <a:p>
            <a:pPr marL="0" indent="0">
              <a:buFont typeface="Arial" panose="020B0604020202020204" pitchFamily="34" charset="0"/>
              <a:buNone/>
            </a:pPr>
            <a:r>
              <a:rPr lang="en-US" altLang="en-US" sz="4000"/>
              <a:t>Model the player’s behavior</a:t>
            </a:r>
          </a:p>
          <a:p>
            <a:pPr lvl="1"/>
            <a:r>
              <a:rPr lang="en-US" altLang="en-US" sz="3600"/>
              <a:t> Record frequency of actions</a:t>
            </a:r>
          </a:p>
          <a:p>
            <a:pPr marL="0" indent="0">
              <a:buFont typeface="Arial" panose="020B0604020202020204" pitchFamily="34" charset="0"/>
              <a:buNone/>
            </a:pPr>
            <a:r>
              <a:rPr lang="en-US" altLang="en-US" sz="4000"/>
              <a:t>Use stats to make game harder or easier</a:t>
            </a:r>
          </a:p>
          <a:p>
            <a:pPr lvl="1"/>
            <a:r>
              <a:rPr lang="en-US" altLang="en-US" sz="3600"/>
              <a:t> Adapt to better counter player moves </a:t>
            </a:r>
            <a:r>
              <a:rPr lang="en-US" altLang="en-US" sz="3600">
                <a:solidFill>
                  <a:srgbClr val="0070C0"/>
                </a:solidFill>
              </a:rPr>
              <a:t>(harder)</a:t>
            </a:r>
          </a:p>
          <a:p>
            <a:pPr lvl="1"/>
            <a:r>
              <a:rPr lang="en-US" altLang="en-US" sz="3600"/>
              <a:t> Adapt to be more susceptible to player moves </a:t>
            </a:r>
            <a:r>
              <a:rPr lang="en-US" altLang="en-US" sz="3600">
                <a:solidFill>
                  <a:srgbClr val="0070C0"/>
                </a:solidFill>
              </a:rPr>
              <a:t>(easier)</a:t>
            </a:r>
          </a:p>
          <a:p>
            <a:pPr lvl="1"/>
            <a:r>
              <a:rPr lang="en-US" altLang="en-US" sz="3600"/>
              <a:t> Alternative: Manually set difficulty levels</a:t>
            </a:r>
          </a:p>
          <a:p>
            <a:pPr marL="0" indent="0">
              <a:buFont typeface="Calibri" panose="020F0502020204030204" pitchFamily="34" charset="0"/>
              <a:buNone/>
            </a:pPr>
            <a:endParaRPr lang="en-US" altLang="en-US" sz="4000"/>
          </a:p>
        </p:txBody>
      </p:sp>
      <p:pic>
        <p:nvPicPr>
          <p:cNvPr id="30724" name="Picture 3">
            <a:extLst>
              <a:ext uri="{FF2B5EF4-FFF2-40B4-BE49-F238E27FC236}">
                <a16:creationId xmlns:a16="http://schemas.microsoft.com/office/drawing/2014/main" id="{1D5490DD-E02F-4CAA-B38C-485E3C836D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9400" y="77788"/>
            <a:ext cx="15573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7D1A-6212-C189-8C00-1924A759E810}"/>
              </a:ext>
            </a:extLst>
          </p:cNvPr>
          <p:cNvSpPr>
            <a:spLocks noGrp="1"/>
          </p:cNvSpPr>
          <p:nvPr>
            <p:ph type="title"/>
          </p:nvPr>
        </p:nvSpPr>
        <p:spPr/>
        <p:txBody>
          <a:bodyPr/>
          <a:lstStyle/>
          <a:p>
            <a:r>
              <a:rPr lang="en-US" dirty="0"/>
              <a:t>Speed Contest Winners</a:t>
            </a:r>
          </a:p>
        </p:txBody>
      </p:sp>
      <p:graphicFrame>
        <p:nvGraphicFramePr>
          <p:cNvPr id="4" name="Content Placeholder 3">
            <a:extLst>
              <a:ext uri="{FF2B5EF4-FFF2-40B4-BE49-F238E27FC236}">
                <a16:creationId xmlns:a16="http://schemas.microsoft.com/office/drawing/2014/main" id="{43D15AF9-F870-63BF-0C2D-94E8B298B7B0}"/>
              </a:ext>
            </a:extLst>
          </p:cNvPr>
          <p:cNvGraphicFramePr>
            <a:graphicFrameLocks noGrp="1"/>
          </p:cNvGraphicFramePr>
          <p:nvPr>
            <p:ph idx="1"/>
            <p:extLst>
              <p:ext uri="{D42A27DB-BD31-4B8C-83A1-F6EECF244321}">
                <p14:modId xmlns:p14="http://schemas.microsoft.com/office/powerpoint/2010/main" val="1969771775"/>
              </p:ext>
            </p:extLst>
          </p:nvPr>
        </p:nvGraphicFramePr>
        <p:xfrm>
          <a:off x="1183574" y="2105208"/>
          <a:ext cx="8752114" cy="3182455"/>
        </p:xfrm>
        <a:graphic>
          <a:graphicData uri="http://schemas.openxmlformats.org/drawingml/2006/table">
            <a:tbl>
              <a:tblPr>
                <a:tableStyleId>{5C22544A-7EE6-4342-B048-85BDC9FD1C3A}</a:tableStyleId>
              </a:tblPr>
              <a:tblGrid>
                <a:gridCol w="3158836">
                  <a:extLst>
                    <a:ext uri="{9D8B030D-6E8A-4147-A177-3AD203B41FA5}">
                      <a16:colId xmlns:a16="http://schemas.microsoft.com/office/drawing/2014/main" val="939818192"/>
                    </a:ext>
                  </a:extLst>
                </a:gridCol>
                <a:gridCol w="1603169">
                  <a:extLst>
                    <a:ext uri="{9D8B030D-6E8A-4147-A177-3AD203B41FA5}">
                      <a16:colId xmlns:a16="http://schemas.microsoft.com/office/drawing/2014/main" val="1410286728"/>
                    </a:ext>
                  </a:extLst>
                </a:gridCol>
                <a:gridCol w="1880260">
                  <a:extLst>
                    <a:ext uri="{9D8B030D-6E8A-4147-A177-3AD203B41FA5}">
                      <a16:colId xmlns:a16="http://schemas.microsoft.com/office/drawing/2014/main" val="4281784658"/>
                    </a:ext>
                  </a:extLst>
                </a:gridCol>
                <a:gridCol w="2109849">
                  <a:extLst>
                    <a:ext uri="{9D8B030D-6E8A-4147-A177-3AD203B41FA5}">
                      <a16:colId xmlns:a16="http://schemas.microsoft.com/office/drawing/2014/main" val="3422962796"/>
                    </a:ext>
                  </a:extLst>
                </a:gridCol>
              </a:tblGrid>
              <a:tr h="636491">
                <a:tc>
                  <a:txBody>
                    <a:bodyPr/>
                    <a:lstStyle/>
                    <a:p>
                      <a:pPr algn="l" fontAlgn="b"/>
                      <a:r>
                        <a:rPr lang="en-US" sz="2400" b="0" i="0" u="none" strike="noStrike" dirty="0">
                          <a:solidFill>
                            <a:srgbClr val="000000"/>
                          </a:solidFill>
                          <a:effectLst/>
                          <a:latin typeface="Calibri" panose="020F0502020204030204" pitchFamily="34" charset="0"/>
                        </a:rPr>
                        <a:t>  Student</a:t>
                      </a:r>
                    </a:p>
                  </a:txBody>
                  <a:tcPr marL="6350" marR="6350" marT="6350" marB="0" anchor="b">
                    <a:solidFill>
                      <a:schemeClr val="bg1">
                        <a:lumMod val="85000"/>
                      </a:schemeClr>
                    </a:solidFill>
                  </a:tcPr>
                </a:tc>
                <a:tc>
                  <a:txBody>
                    <a:bodyPr/>
                    <a:lstStyle/>
                    <a:p>
                      <a:pPr algn="r" fontAlgn="b"/>
                      <a:r>
                        <a:rPr lang="en-US" sz="2400" u="none" strike="noStrike" dirty="0">
                          <a:effectLst/>
                        </a:rPr>
                        <a:t>Time</a:t>
                      </a:r>
                      <a:endParaRPr lang="en-US" sz="2400" b="0" i="0" u="none" strike="noStrike" dirty="0">
                        <a:solidFill>
                          <a:srgbClr val="000000"/>
                        </a:solidFill>
                        <a:effectLst/>
                        <a:latin typeface="Calibri" panose="020F0502020204030204" pitchFamily="34" charset="0"/>
                      </a:endParaRPr>
                    </a:p>
                  </a:txBody>
                  <a:tcPr marL="6350" marR="6350" marT="6350" marB="0" anchor="b">
                    <a:solidFill>
                      <a:schemeClr val="bg1">
                        <a:lumMod val="85000"/>
                      </a:schemeClr>
                    </a:solidFill>
                  </a:tcPr>
                </a:tc>
                <a:tc>
                  <a:txBody>
                    <a:bodyPr/>
                    <a:lstStyle/>
                    <a:p>
                      <a:pPr algn="r" fontAlgn="b"/>
                      <a:r>
                        <a:rPr lang="en-US" sz="2400" u="none" strike="noStrike" dirty="0">
                          <a:effectLst/>
                        </a:rPr>
                        <a:t>Sample Time</a:t>
                      </a:r>
                      <a:endParaRPr lang="en-US" sz="2400" b="0" i="0" u="none" strike="noStrike" dirty="0">
                        <a:solidFill>
                          <a:srgbClr val="000000"/>
                        </a:solidFill>
                        <a:effectLst/>
                        <a:latin typeface="Calibri" panose="020F0502020204030204" pitchFamily="34" charset="0"/>
                      </a:endParaRPr>
                    </a:p>
                  </a:txBody>
                  <a:tcPr marL="6350" marR="6350" marT="6350" marB="0" anchor="b">
                    <a:solidFill>
                      <a:schemeClr val="bg1">
                        <a:lumMod val="85000"/>
                      </a:schemeClr>
                    </a:solidFill>
                  </a:tcPr>
                </a:tc>
                <a:tc>
                  <a:txBody>
                    <a:bodyPr/>
                    <a:lstStyle/>
                    <a:p>
                      <a:pPr algn="r" fontAlgn="b"/>
                      <a:r>
                        <a:rPr lang="en-US" sz="2400" u="none" strike="noStrike" dirty="0">
                          <a:effectLst/>
                        </a:rPr>
                        <a:t>Ratio</a:t>
                      </a:r>
                      <a:endParaRPr lang="en-US" sz="2400" b="0" i="0" u="none" strike="noStrike" dirty="0">
                        <a:solidFill>
                          <a:srgbClr val="000000"/>
                        </a:solidFill>
                        <a:effectLst/>
                        <a:latin typeface="Calibri" panose="020F050202020403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val="1776632122"/>
                  </a:ext>
                </a:extLst>
              </a:tr>
              <a:tr h="636491">
                <a:tc>
                  <a:txBody>
                    <a:bodyPr/>
                    <a:lstStyle/>
                    <a:p>
                      <a:pPr algn="l" fontAlgn="b"/>
                      <a:r>
                        <a:rPr lang="en-US" sz="2400" u="none" strike="noStrike" dirty="0">
                          <a:effectLst/>
                        </a:rPr>
                        <a:t>  Jiawei Jarrett ANG</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601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2573</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0.233579</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137136"/>
                  </a:ext>
                </a:extLst>
              </a:tr>
              <a:tr h="636491">
                <a:tc>
                  <a:txBody>
                    <a:bodyPr/>
                    <a:lstStyle/>
                    <a:p>
                      <a:pPr algn="l" fontAlgn="b"/>
                      <a:r>
                        <a:rPr lang="en-US" sz="2400" u="none" strike="noStrike" dirty="0">
                          <a:effectLst/>
                        </a:rPr>
                        <a:t>  </a:t>
                      </a:r>
                      <a:r>
                        <a:rPr lang="en-US" sz="2400" u="none" strike="noStrike" dirty="0" err="1">
                          <a:effectLst/>
                        </a:rPr>
                        <a:t>Cj</a:t>
                      </a:r>
                      <a:r>
                        <a:rPr lang="en-US" sz="2400" u="none" strike="noStrike" dirty="0">
                          <a:effectLst/>
                        </a:rPr>
                        <a:t> J </a:t>
                      </a:r>
                      <a:r>
                        <a:rPr lang="en-US" sz="2400" u="none" strike="noStrike" dirty="0" err="1">
                          <a:effectLst/>
                        </a:rPr>
                        <a:t>Sweatt</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657</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2573</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0.255344</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55573848"/>
                  </a:ext>
                </a:extLst>
              </a:tr>
              <a:tr h="636491">
                <a:tc>
                  <a:txBody>
                    <a:bodyPr/>
                    <a:lstStyle/>
                    <a:p>
                      <a:pPr algn="l" fontAlgn="b"/>
                      <a:r>
                        <a:rPr lang="en-US" sz="2400" u="none" strike="noStrike" dirty="0">
                          <a:effectLst/>
                        </a:rPr>
                        <a:t>  </a:t>
                      </a:r>
                      <a:r>
                        <a:rPr lang="en-US" sz="2400" u="none" strike="noStrike" dirty="0" err="1">
                          <a:effectLst/>
                        </a:rPr>
                        <a:t>Jaasmeet</a:t>
                      </a:r>
                      <a:r>
                        <a:rPr lang="en-US" sz="2400" u="none" strike="noStrike" dirty="0">
                          <a:effectLst/>
                        </a:rPr>
                        <a:t> SINGH</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791</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2573</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0.307423</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4085018"/>
                  </a:ext>
                </a:extLst>
              </a:tr>
              <a:tr h="636491">
                <a:tc>
                  <a:txBody>
                    <a:bodyPr/>
                    <a:lstStyle/>
                    <a:p>
                      <a:pPr algn="l" fontAlgn="b"/>
                      <a:r>
                        <a:rPr lang="en-US" sz="2400" u="none" strike="noStrike" dirty="0">
                          <a:effectLst/>
                        </a:rPr>
                        <a:t>  Jun Lin Wayne GOH</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808</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2573</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0.31403</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4522639"/>
                  </a:ext>
                </a:extLst>
              </a:tr>
            </a:tbl>
          </a:graphicData>
        </a:graphic>
      </p:graphicFrame>
    </p:spTree>
    <p:extLst>
      <p:ext uri="{BB962C8B-B14F-4D97-AF65-F5344CB8AC3E}">
        <p14:creationId xmlns:p14="http://schemas.microsoft.com/office/powerpoint/2010/main" val="2576114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2620DC7-0720-4ADE-8665-74CD5E7A4BE5}"/>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3D520BD8-4EBC-4AE8-8EA1-5B9C39C00939}"/>
              </a:ext>
            </a:extLst>
          </p:cNvPr>
          <p:cNvSpPr>
            <a:spLocks noGrp="1"/>
          </p:cNvSpPr>
          <p:nvPr>
            <p:ph idx="1"/>
          </p:nvPr>
        </p:nvSpPr>
        <p:spPr/>
        <p:txBody>
          <a:bodyPr/>
          <a:lstStyle/>
          <a:p>
            <a:r>
              <a:rPr lang="en-US" altLang="en-US" sz="4400"/>
              <a:t>Record the player’s</a:t>
            </a:r>
          </a:p>
          <a:p>
            <a:pPr lvl="1"/>
            <a:r>
              <a:rPr lang="en-US" altLang="en-US" sz="4000"/>
              <a:t> Skills</a:t>
            </a:r>
          </a:p>
          <a:p>
            <a:pPr lvl="1"/>
            <a:r>
              <a:rPr lang="en-US" altLang="en-US" sz="4000"/>
              <a:t> Weaknesses</a:t>
            </a:r>
          </a:p>
          <a:p>
            <a:pPr lvl="1"/>
            <a:r>
              <a:rPr lang="en-US" altLang="en-US" sz="4000"/>
              <a:t> Preferences</a:t>
            </a:r>
          </a:p>
          <a:p>
            <a:pPr lvl="1"/>
            <a:r>
              <a:rPr lang="en-US" altLang="en-US" sz="4000"/>
              <a:t> Dislikes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BC197D0-2F64-4210-98FA-B87F557F1798}"/>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BEB78621-1FF1-4E23-9027-0DA43ECFC8E6}"/>
              </a:ext>
            </a:extLst>
          </p:cNvPr>
          <p:cNvSpPr>
            <a:spLocks noGrp="1"/>
          </p:cNvSpPr>
          <p:nvPr>
            <p:ph idx="1"/>
          </p:nvPr>
        </p:nvSpPr>
        <p:spPr>
          <a:xfrm>
            <a:off x="1895475" y="1825625"/>
            <a:ext cx="9458325" cy="4351338"/>
          </a:xfrm>
        </p:spPr>
        <p:txBody>
          <a:bodyPr rtlCol="0">
            <a:normAutofit/>
          </a:bodyPr>
          <a:lstStyle/>
          <a:p>
            <a:pPr fontAlgn="auto">
              <a:spcAft>
                <a:spcPts val="0"/>
              </a:spcAft>
              <a:defRPr/>
            </a:pPr>
            <a:endParaRPr lang="en-US" altLang="en-US" sz="4800" dirty="0"/>
          </a:p>
          <a:p>
            <a:pPr marL="0" indent="0" fontAlgn="auto">
              <a:spcAft>
                <a:spcPts val="0"/>
              </a:spcAft>
              <a:buFont typeface="Arial" panose="020B0604020202020204" pitchFamily="34" charset="0"/>
              <a:buNone/>
              <a:defRPr/>
            </a:pPr>
            <a:r>
              <a:rPr lang="en-US" altLang="en-US" sz="4800" dirty="0"/>
              <a:t>We call the recorded values </a:t>
            </a:r>
            <a:r>
              <a:rPr lang="en-US" altLang="en-US" sz="4800" b="1" dirty="0">
                <a:solidFill>
                  <a:srgbClr val="0070C0"/>
                </a:solidFill>
              </a:rPr>
              <a:t>traits</a:t>
            </a:r>
          </a:p>
          <a:p>
            <a:pPr marL="0" indent="0" fontAlgn="auto">
              <a:spcAft>
                <a:spcPts val="0"/>
              </a:spcAft>
              <a:buFont typeface="Arial" panose="020B0604020202020204" pitchFamily="34" charset="0"/>
              <a:buNone/>
              <a:defRPr/>
            </a:pPr>
            <a:endParaRPr lang="en-US" altLang="en-US" sz="4800" dirty="0">
              <a:solidFill>
                <a:srgbClr val="0070C0"/>
              </a:solidFill>
            </a:endParaRPr>
          </a:p>
          <a:p>
            <a:pPr marL="0" indent="0" fontAlgn="auto">
              <a:spcAft>
                <a:spcPts val="0"/>
              </a:spcAft>
              <a:buFont typeface="Arial" panose="020B0604020202020204" pitchFamily="34" charset="0"/>
              <a:buNone/>
              <a:defRPr/>
            </a:pPr>
            <a:r>
              <a:rPr lang="en-US" altLang="en-US" sz="4800" b="1" dirty="0">
                <a:solidFill>
                  <a:srgbClr val="0070C0"/>
                </a:solidFill>
              </a:rPr>
              <a:t>Traits</a:t>
            </a:r>
            <a:r>
              <a:rPr lang="en-US" altLang="en-US" sz="4800" dirty="0"/>
              <a:t> are ideally in the range [0,1]</a:t>
            </a:r>
            <a:endParaRPr lang="en-US" altLang="en-US" sz="4800" dirty="0">
              <a:solidFill>
                <a:srgbClr val="0070C0"/>
              </a:solidFill>
            </a:endParaRPr>
          </a:p>
          <a:p>
            <a:pPr fontAlgn="auto">
              <a:spcAft>
                <a:spcPts val="0"/>
              </a:spcAft>
              <a:defRPr/>
            </a:pPr>
            <a:endParaRPr lang="en-US"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9BA151B-8DC2-48CC-B3BA-B4F09D4722FF}"/>
              </a:ext>
            </a:extLst>
          </p:cNvPr>
          <p:cNvSpPr>
            <a:spLocks noGrp="1"/>
          </p:cNvSpPr>
          <p:nvPr>
            <p:ph type="title"/>
          </p:nvPr>
        </p:nvSpPr>
        <p:spPr/>
        <p:txBody>
          <a:bodyPr/>
          <a:lstStyle/>
          <a:p>
            <a:r>
              <a:rPr lang="en-US" altLang="en-US" sz="6600"/>
              <a:t>Brainstorm some RTS </a:t>
            </a:r>
            <a:r>
              <a:rPr lang="en-US" altLang="en-US" sz="6600">
                <a:solidFill>
                  <a:srgbClr val="0070C0"/>
                </a:solidFill>
              </a:rPr>
              <a:t>Traits</a:t>
            </a:r>
          </a:p>
        </p:txBody>
      </p:sp>
      <p:sp>
        <p:nvSpPr>
          <p:cNvPr id="3" name="Content Placeholder 2">
            <a:extLst>
              <a:ext uri="{FF2B5EF4-FFF2-40B4-BE49-F238E27FC236}">
                <a16:creationId xmlns:a16="http://schemas.microsoft.com/office/drawing/2014/main" id="{6D81B739-6B41-4E7D-8437-38C3916728B0}"/>
              </a:ext>
            </a:extLst>
          </p:cNvPr>
          <p:cNvSpPr>
            <a:spLocks noGrp="1"/>
          </p:cNvSpPr>
          <p:nvPr>
            <p:ph idx="1"/>
          </p:nvPr>
        </p:nvSpPr>
        <p:spPr>
          <a:xfrm>
            <a:off x="2349500" y="2738438"/>
            <a:ext cx="9004300" cy="3438525"/>
          </a:xfrm>
        </p:spPr>
        <p:txBody>
          <a:bodyPr/>
          <a:lstStyle/>
          <a:p>
            <a:pPr marL="0" indent="0">
              <a:buFont typeface="Arial" panose="020B0604020202020204" pitchFamily="34" charset="0"/>
              <a:buNone/>
            </a:pPr>
            <a:r>
              <a:rPr lang="en-US" altLang="en-US" sz="4000"/>
              <a:t>RTS traits</a:t>
            </a:r>
          </a:p>
          <a:p>
            <a:pPr lvl="1"/>
            <a:r>
              <a:rPr lang="en-US" altLang="en-US" sz="3600"/>
              <a:t> AvoidsMovingThroughEnemyChokepoints</a:t>
            </a:r>
          </a:p>
          <a:p>
            <a:pPr lvl="1"/>
            <a:r>
              <a:rPr lang="en-US" altLang="en-US" sz="3600"/>
              <a:t> AttacksOnTwoFronts</a:t>
            </a:r>
          </a:p>
          <a:p>
            <a:pPr lvl="1"/>
            <a:r>
              <a:rPr lang="en-US" altLang="en-US" sz="3600"/>
              <a:t> PrefersGroundForces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1377817-A6C7-48A0-847D-C791209CEA6C}"/>
              </a:ext>
            </a:extLst>
          </p:cNvPr>
          <p:cNvSpPr>
            <a:spLocks noGrp="1"/>
          </p:cNvSpPr>
          <p:nvPr>
            <p:ph type="title"/>
          </p:nvPr>
        </p:nvSpPr>
        <p:spPr/>
        <p:txBody>
          <a:bodyPr/>
          <a:lstStyle/>
          <a:p>
            <a:r>
              <a:rPr lang="en-US" altLang="en-US" sz="6600"/>
              <a:t>Brainstorm some FPS </a:t>
            </a:r>
            <a:r>
              <a:rPr lang="en-US" altLang="en-US" sz="6600" b="1">
                <a:solidFill>
                  <a:srgbClr val="0070C0"/>
                </a:solidFill>
              </a:rPr>
              <a:t>Traits</a:t>
            </a:r>
          </a:p>
        </p:txBody>
      </p:sp>
      <p:sp>
        <p:nvSpPr>
          <p:cNvPr id="3" name="Content Placeholder 2">
            <a:extLst>
              <a:ext uri="{FF2B5EF4-FFF2-40B4-BE49-F238E27FC236}">
                <a16:creationId xmlns:a16="http://schemas.microsoft.com/office/drawing/2014/main" id="{D5A66587-1E15-484C-9FEE-1E5523270935}"/>
              </a:ext>
            </a:extLst>
          </p:cNvPr>
          <p:cNvSpPr>
            <a:spLocks noGrp="1"/>
          </p:cNvSpPr>
          <p:nvPr>
            <p:ph idx="1"/>
          </p:nvPr>
        </p:nvSpPr>
        <p:spPr>
          <a:xfrm>
            <a:off x="2352675" y="2709863"/>
            <a:ext cx="9001125" cy="3467100"/>
          </a:xfrm>
        </p:spPr>
        <p:txBody>
          <a:bodyPr/>
          <a:lstStyle/>
          <a:p>
            <a:pPr marL="0" indent="0">
              <a:buFont typeface="Arial" panose="020B0604020202020204" pitchFamily="34" charset="0"/>
              <a:buNone/>
            </a:pPr>
            <a:r>
              <a:rPr lang="en-US" altLang="en-US" sz="4000"/>
              <a:t>FPS traits</a:t>
            </a:r>
          </a:p>
          <a:p>
            <a:pPr lvl="1"/>
            <a:r>
              <a:rPr lang="en-US" altLang="en-US" sz="3600"/>
              <a:t> UsesSmokeGrenades</a:t>
            </a:r>
          </a:p>
          <a:p>
            <a:pPr lvl="1"/>
            <a:r>
              <a:rPr lang="en-US" altLang="en-US" sz="3600"/>
              <a:t> AlwaysRuns</a:t>
            </a:r>
          </a:p>
          <a:p>
            <a:pPr lvl="1"/>
            <a:r>
              <a:rPr lang="en-US" altLang="en-US" sz="3600"/>
              <a:t> CanDoTrickyJumps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8EB7CBF-3762-4D20-A3DD-868A7FF39834}"/>
              </a:ext>
            </a:extLst>
          </p:cNvPr>
          <p:cNvSpPr>
            <a:spLocks noGrp="1"/>
          </p:cNvSpPr>
          <p:nvPr>
            <p:ph type="title"/>
          </p:nvPr>
        </p:nvSpPr>
        <p:spPr/>
        <p:txBody>
          <a:bodyPr/>
          <a:lstStyle/>
          <a:p>
            <a:r>
              <a:rPr lang="en-US" altLang="en-US" sz="6600"/>
              <a:t>Consider Trait Meanings</a:t>
            </a:r>
          </a:p>
        </p:txBody>
      </p:sp>
      <p:sp>
        <p:nvSpPr>
          <p:cNvPr id="3" name="Content Placeholder 2">
            <a:extLst>
              <a:ext uri="{FF2B5EF4-FFF2-40B4-BE49-F238E27FC236}">
                <a16:creationId xmlns:a16="http://schemas.microsoft.com/office/drawing/2014/main" id="{E004C611-47D4-40C0-BEE6-98B9BDBFDE20}"/>
              </a:ext>
            </a:extLst>
          </p:cNvPr>
          <p:cNvSpPr>
            <a:spLocks noGrp="1"/>
          </p:cNvSpPr>
          <p:nvPr>
            <p:ph idx="1"/>
          </p:nvPr>
        </p:nvSpPr>
        <p:spPr>
          <a:xfrm>
            <a:off x="1882775" y="2222500"/>
            <a:ext cx="10113963" cy="4144963"/>
          </a:xfrm>
        </p:spPr>
        <p:txBody>
          <a:bodyPr/>
          <a:lstStyle/>
          <a:p>
            <a:pPr marL="0" indent="0">
              <a:buFont typeface="Arial" panose="020B0604020202020204" pitchFamily="34" charset="0"/>
              <a:buNone/>
            </a:pPr>
            <a:r>
              <a:rPr lang="en-US" altLang="en-US" sz="3600"/>
              <a:t>Trait: </a:t>
            </a:r>
            <a:r>
              <a:rPr lang="en-US" altLang="en-US" sz="3600" b="1">
                <a:solidFill>
                  <a:srgbClr val="0070C0"/>
                </a:solidFill>
              </a:rPr>
              <a:t>SmokeGrenades</a:t>
            </a:r>
          </a:p>
          <a:p>
            <a:pPr marL="0" indent="0">
              <a:buFont typeface="Arial" panose="020B0604020202020204" pitchFamily="34" charset="0"/>
              <a:buNone/>
            </a:pPr>
            <a:endParaRPr lang="en-US" altLang="en-US" sz="3600"/>
          </a:p>
          <a:p>
            <a:pPr marL="0" indent="0">
              <a:buFont typeface="Arial" panose="020B0604020202020204" pitchFamily="34" charset="0"/>
              <a:buNone/>
            </a:pPr>
            <a:r>
              <a:rPr lang="en-US" altLang="en-US" sz="3600"/>
              <a:t>Could mean:</a:t>
            </a:r>
          </a:p>
          <a:p>
            <a:pPr lvl="1"/>
            <a:r>
              <a:rPr lang="en-US" altLang="en-US" sz="3600"/>
              <a:t> Skill 			(skilled at using smoke grenades)</a:t>
            </a:r>
          </a:p>
          <a:p>
            <a:pPr lvl="1"/>
            <a:r>
              <a:rPr lang="en-US" altLang="en-US" sz="3600"/>
              <a:t> Preference 	(often uses smoke grenades)</a:t>
            </a:r>
          </a:p>
          <a:p>
            <a:pPr marL="0" indent="0">
              <a:buFont typeface="Arial" panose="020B0604020202020204" pitchFamily="34" charset="0"/>
              <a:buNone/>
            </a:pPr>
            <a:r>
              <a:rPr lang="en-US" altLang="en-US" sz="3600"/>
              <a:t>Better names for each?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3666F95-2218-4766-A0F1-874FDA94B37C}"/>
              </a:ext>
            </a:extLst>
          </p:cNvPr>
          <p:cNvSpPr>
            <a:spLocks noGrp="1"/>
          </p:cNvSpPr>
          <p:nvPr>
            <p:ph type="title"/>
          </p:nvPr>
        </p:nvSpPr>
        <p:spPr/>
        <p:txBody>
          <a:bodyPr/>
          <a:lstStyle/>
          <a:p>
            <a:r>
              <a:rPr lang="en-US" altLang="en-US" sz="6600"/>
              <a:t>Fine Grained vs. Coarse</a:t>
            </a:r>
          </a:p>
        </p:txBody>
      </p:sp>
      <p:sp>
        <p:nvSpPr>
          <p:cNvPr id="3" name="Content Placeholder 2">
            <a:extLst>
              <a:ext uri="{FF2B5EF4-FFF2-40B4-BE49-F238E27FC236}">
                <a16:creationId xmlns:a16="http://schemas.microsoft.com/office/drawing/2014/main" id="{3B78ADEF-6B8B-4CE3-B43F-A754FD4B7CD9}"/>
              </a:ext>
            </a:extLst>
          </p:cNvPr>
          <p:cNvSpPr>
            <a:spLocks noGrp="1"/>
          </p:cNvSpPr>
          <p:nvPr>
            <p:ph sz="half" idx="1"/>
          </p:nvPr>
        </p:nvSpPr>
        <p:spPr/>
        <p:txBody>
          <a:bodyPr rtlCol="0">
            <a:normAutofit lnSpcReduction="10000"/>
          </a:bodyPr>
          <a:lstStyle/>
          <a:p>
            <a:pPr marL="0" indent="0" fontAlgn="auto">
              <a:spcAft>
                <a:spcPts val="0"/>
              </a:spcAft>
              <a:buFont typeface="Arial" panose="020B0604020202020204" pitchFamily="34" charset="0"/>
              <a:buNone/>
              <a:defRPr/>
            </a:pPr>
            <a:r>
              <a:rPr lang="en-US" altLang="en-US" sz="3600" b="1" dirty="0" err="1">
                <a:solidFill>
                  <a:srgbClr val="0070C0"/>
                </a:solidFill>
              </a:rPr>
              <a:t>PrefersSmokeGrenades</a:t>
            </a:r>
            <a:endParaRPr lang="en-US" altLang="en-US" sz="3600" b="1" dirty="0">
              <a:solidFill>
                <a:srgbClr val="0070C0"/>
              </a:solidFill>
            </a:endParaRPr>
          </a:p>
          <a:p>
            <a:pPr marL="0" indent="0" fontAlgn="auto">
              <a:spcAft>
                <a:spcPts val="0"/>
              </a:spcAft>
              <a:buFont typeface="Arial" panose="020B0604020202020204" pitchFamily="34" charset="0"/>
              <a:buNone/>
              <a:defRPr/>
            </a:pPr>
            <a:r>
              <a:rPr lang="en-US" altLang="en-US" sz="3600" b="1" dirty="0" err="1">
                <a:solidFill>
                  <a:srgbClr val="0070C0"/>
                </a:solidFill>
              </a:rPr>
              <a:t>GoodAtSmokeGrenades</a:t>
            </a:r>
            <a:endParaRPr lang="en-US" altLang="en-US" sz="3600" b="1" dirty="0"/>
          </a:p>
          <a:p>
            <a:pPr marL="0" indent="0" fontAlgn="auto">
              <a:spcAft>
                <a:spcPts val="0"/>
              </a:spcAft>
              <a:buFont typeface="Arial" panose="020B0604020202020204" pitchFamily="34" charset="0"/>
              <a:buNone/>
              <a:defRPr/>
            </a:pPr>
            <a:endParaRPr lang="en-US" altLang="en-US" sz="3600" dirty="0"/>
          </a:p>
          <a:p>
            <a:pPr marL="0" indent="0" fontAlgn="auto">
              <a:spcAft>
                <a:spcPts val="0"/>
              </a:spcAft>
              <a:buFont typeface="Arial" panose="020B0604020202020204" pitchFamily="34" charset="0"/>
              <a:buNone/>
              <a:defRPr/>
            </a:pPr>
            <a:r>
              <a:rPr lang="en-US" altLang="en-US" sz="3600" dirty="0"/>
              <a:t>Fine grained examples:</a:t>
            </a:r>
          </a:p>
          <a:p>
            <a:pPr lvl="1" fontAlgn="auto">
              <a:spcAft>
                <a:spcPts val="0"/>
              </a:spcAft>
              <a:defRPr/>
            </a:pPr>
            <a:r>
              <a:rPr lang="en-US" altLang="en-US" sz="3200" dirty="0"/>
              <a:t> While retreating</a:t>
            </a:r>
          </a:p>
          <a:p>
            <a:pPr lvl="1" fontAlgn="auto">
              <a:spcAft>
                <a:spcPts val="0"/>
              </a:spcAft>
              <a:defRPr/>
            </a:pPr>
            <a:r>
              <a:rPr lang="en-US" altLang="en-US" sz="3200" dirty="0"/>
              <a:t> While entering building</a:t>
            </a:r>
          </a:p>
          <a:p>
            <a:pPr lvl="1" fontAlgn="auto">
              <a:spcAft>
                <a:spcPts val="0"/>
              </a:spcAft>
              <a:defRPr/>
            </a:pPr>
            <a:r>
              <a:rPr lang="en-US" altLang="en-US" sz="3200" dirty="0"/>
              <a:t> While covering teammate</a:t>
            </a:r>
          </a:p>
          <a:p>
            <a:pPr fontAlgn="auto">
              <a:spcAft>
                <a:spcPts val="0"/>
              </a:spcAft>
              <a:defRPr/>
            </a:pPr>
            <a:endParaRPr lang="en-US" altLang="en-US" dirty="0"/>
          </a:p>
        </p:txBody>
      </p:sp>
      <p:sp>
        <p:nvSpPr>
          <p:cNvPr id="4" name="Content Placeholder 3">
            <a:extLst>
              <a:ext uri="{FF2B5EF4-FFF2-40B4-BE49-F238E27FC236}">
                <a16:creationId xmlns:a16="http://schemas.microsoft.com/office/drawing/2014/main" id="{4ED217B5-A1B9-42AC-964E-981D6305CFF3}"/>
              </a:ext>
            </a:extLst>
          </p:cNvPr>
          <p:cNvSpPr>
            <a:spLocks noGrp="1"/>
          </p:cNvSpPr>
          <p:nvPr>
            <p:ph sz="half" idx="2"/>
          </p:nvPr>
        </p:nvSpPr>
        <p:spPr>
          <a:xfrm>
            <a:off x="6218238" y="1614488"/>
            <a:ext cx="5807075" cy="4254500"/>
          </a:xfrm>
        </p:spPr>
        <p:txBody>
          <a:bodyPr rtlCol="0">
            <a:normAutofit/>
          </a:bodyPr>
          <a:lstStyle/>
          <a:p>
            <a:pPr fontAlgn="auto">
              <a:spcAft>
                <a:spcPts val="0"/>
              </a:spcAft>
              <a:defRPr/>
            </a:pPr>
            <a:endParaRPr lang="en-US" altLang="en-US" sz="3600" dirty="0"/>
          </a:p>
          <a:p>
            <a:pPr fontAlgn="auto">
              <a:spcAft>
                <a:spcPts val="0"/>
              </a:spcAft>
              <a:defRPr/>
            </a:pPr>
            <a:endParaRPr lang="en-US" altLang="en-US" sz="3600" dirty="0"/>
          </a:p>
          <a:p>
            <a:pPr marL="0" indent="0" fontAlgn="auto">
              <a:spcAft>
                <a:spcPts val="0"/>
              </a:spcAft>
              <a:buFont typeface="Arial" panose="020B0604020202020204" pitchFamily="34" charset="0"/>
              <a:buNone/>
              <a:defRPr/>
            </a:pPr>
            <a:endParaRPr lang="en-US" altLang="en-US" sz="3600" dirty="0"/>
          </a:p>
          <a:p>
            <a:pPr marL="0" indent="0" fontAlgn="auto">
              <a:spcAft>
                <a:spcPts val="0"/>
              </a:spcAft>
              <a:buFont typeface="Arial" panose="020B0604020202020204" pitchFamily="34" charset="0"/>
              <a:buNone/>
              <a:defRPr/>
            </a:pPr>
            <a:r>
              <a:rPr lang="en-US" altLang="en-US" sz="3600" dirty="0"/>
              <a:t>Fine grained is:</a:t>
            </a:r>
          </a:p>
          <a:p>
            <a:pPr lvl="1" fontAlgn="auto">
              <a:spcAft>
                <a:spcPts val="0"/>
              </a:spcAft>
              <a:defRPr/>
            </a:pPr>
            <a:r>
              <a:rPr lang="en-US" altLang="en-US" sz="3200" dirty="0"/>
              <a:t> Costly to design and develop</a:t>
            </a:r>
          </a:p>
          <a:p>
            <a:pPr lvl="1" fontAlgn="auto">
              <a:spcAft>
                <a:spcPts val="0"/>
              </a:spcAft>
              <a:defRPr/>
            </a:pPr>
            <a:r>
              <a:rPr lang="en-US" altLang="en-US" sz="3200" dirty="0"/>
              <a:t> Costly to compute</a:t>
            </a:r>
          </a:p>
          <a:p>
            <a:pPr lvl="1" fontAlgn="auto">
              <a:spcAft>
                <a:spcPts val="0"/>
              </a:spcAft>
              <a:defRPr/>
            </a:pPr>
            <a:r>
              <a:rPr lang="en-US" altLang="en-US" sz="3200" dirty="0"/>
              <a:t> Lack of evidence</a:t>
            </a:r>
          </a:p>
          <a:p>
            <a:pPr fontAlgn="auto">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C579E3-9AF3-4AC7-8118-B2803914207F}"/>
              </a:ext>
            </a:extLst>
          </p:cNvPr>
          <p:cNvSpPr>
            <a:spLocks noGrp="1"/>
          </p:cNvSpPr>
          <p:nvPr>
            <p:ph type="title"/>
          </p:nvPr>
        </p:nvSpPr>
        <p:spPr/>
        <p:txBody>
          <a:bodyPr/>
          <a:lstStyle/>
          <a:p>
            <a:r>
              <a:rPr lang="en-US" altLang="en-US" sz="6600"/>
              <a:t>Player Modeling Tips </a:t>
            </a:r>
          </a:p>
        </p:txBody>
      </p:sp>
      <p:sp>
        <p:nvSpPr>
          <p:cNvPr id="3" name="Content Placeholder 2">
            <a:extLst>
              <a:ext uri="{FF2B5EF4-FFF2-40B4-BE49-F238E27FC236}">
                <a16:creationId xmlns:a16="http://schemas.microsoft.com/office/drawing/2014/main" id="{6ED5AFA5-A10B-4D15-83B5-7E7D8BAD633C}"/>
              </a:ext>
            </a:extLst>
          </p:cNvPr>
          <p:cNvSpPr>
            <a:spLocks noGrp="1"/>
          </p:cNvSpPr>
          <p:nvPr>
            <p:ph idx="1"/>
          </p:nvPr>
        </p:nvSpPr>
        <p:spPr>
          <a:xfrm>
            <a:off x="2408238" y="2403475"/>
            <a:ext cx="9499600" cy="3773488"/>
          </a:xfrm>
        </p:spPr>
        <p:txBody>
          <a:bodyPr/>
          <a:lstStyle/>
          <a:p>
            <a:pPr marL="457200" indent="-457200">
              <a:buFont typeface="Calibri Light" panose="020F0302020204030204" pitchFamily="34" charset="0"/>
              <a:buAutoNum type="arabicPeriod"/>
            </a:pPr>
            <a:r>
              <a:rPr lang="en-US" altLang="en-US" sz="3200"/>
              <a:t>Make a list of things to record about the player</a:t>
            </a:r>
          </a:p>
          <a:p>
            <a:pPr marL="749300" lvl="1" indent="-457200"/>
            <a:r>
              <a:rPr lang="en-US" altLang="en-US" sz="3000"/>
              <a:t>Estimate collection difficulty</a:t>
            </a:r>
          </a:p>
          <a:p>
            <a:pPr marL="749300" lvl="1" indent="-457200"/>
            <a:r>
              <a:rPr lang="en-US" altLang="en-US" sz="3000"/>
              <a:t>Estimate usefulness</a:t>
            </a:r>
          </a:p>
          <a:p>
            <a:pPr marL="457200" indent="-457200">
              <a:buFont typeface="Calibri Light" panose="020F0302020204030204" pitchFamily="34" charset="0"/>
              <a:buAutoNum type="arabicPeriod"/>
            </a:pPr>
            <a:r>
              <a:rPr lang="en-US" altLang="en-US" sz="3200"/>
              <a:t>Record stats that you want to show the player</a:t>
            </a:r>
          </a:p>
          <a:p>
            <a:pPr marL="457200" indent="-457200">
              <a:buFont typeface="Calibri Light" panose="020F0302020204030204" pitchFamily="34" charset="0"/>
              <a:buAutoNum type="arabicPeriod"/>
            </a:pPr>
            <a:r>
              <a:rPr lang="en-US" altLang="en-US" sz="3200"/>
              <a:t>Record stats that will be useful for the AI</a:t>
            </a:r>
          </a:p>
          <a:p>
            <a:pPr marL="457200" indent="-457200">
              <a:buFont typeface="Calibri Light" panose="020F0302020204030204" pitchFamily="34" charset="0"/>
              <a:buAutoNum type="arabicPeriod"/>
            </a:pPr>
            <a:r>
              <a:rPr lang="en-US" altLang="en-US" sz="3200"/>
              <a:t>If the AI is not designed yet:</a:t>
            </a:r>
          </a:p>
          <a:p>
            <a:pPr marL="749300" lvl="1" indent="-457200"/>
            <a:r>
              <a:rPr lang="en-US" altLang="en-US" sz="3000"/>
              <a:t>Define player model and build strategies to exploit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16050C5-2604-4C60-91FE-A368EB39BA2D}"/>
              </a:ext>
            </a:extLst>
          </p:cNvPr>
          <p:cNvSpPr>
            <a:spLocks noGrp="1"/>
          </p:cNvSpPr>
          <p:nvPr>
            <p:ph type="title"/>
          </p:nvPr>
        </p:nvSpPr>
        <p:spPr/>
        <p:txBody>
          <a:bodyPr/>
          <a:lstStyle/>
          <a:p>
            <a:r>
              <a:rPr lang="en-US" altLang="en-US" sz="6000"/>
              <a:t>Player Modeling:</a:t>
            </a:r>
            <a:br>
              <a:rPr lang="en-US" altLang="en-US" sz="6000"/>
            </a:br>
            <a:r>
              <a:rPr lang="en-US" altLang="en-US" sz="6000"/>
              <a:t>How do you actually architect it?</a:t>
            </a:r>
          </a:p>
        </p:txBody>
      </p:sp>
      <p:sp>
        <p:nvSpPr>
          <p:cNvPr id="63491" name="Content Placeholder 2">
            <a:extLst>
              <a:ext uri="{FF2B5EF4-FFF2-40B4-BE49-F238E27FC236}">
                <a16:creationId xmlns:a16="http://schemas.microsoft.com/office/drawing/2014/main" id="{30741F6D-B658-40BA-BA1A-430C56DEF49F}"/>
              </a:ext>
            </a:extLst>
          </p:cNvPr>
          <p:cNvSpPr>
            <a:spLocks noGrp="1"/>
          </p:cNvSpPr>
          <p:nvPr>
            <p:ph idx="1"/>
          </p:nvPr>
        </p:nvSpPr>
        <p:spPr>
          <a:xfrm>
            <a:off x="2382838" y="2692400"/>
            <a:ext cx="8970962" cy="3484563"/>
          </a:xfrm>
        </p:spPr>
        <p:txBody>
          <a:bodyPr/>
          <a:lstStyle/>
          <a:p>
            <a:pPr marL="0" indent="0">
              <a:buFont typeface="Arial" panose="020B0604020202020204" pitchFamily="34" charset="0"/>
              <a:buNone/>
            </a:pPr>
            <a:r>
              <a:rPr lang="en-US" altLang="en-US" sz="4000"/>
              <a:t>Centralize the storage of traits</a:t>
            </a:r>
          </a:p>
          <a:p>
            <a:pPr marL="0" indent="0">
              <a:buFont typeface="Arial" panose="020B0604020202020204" pitchFamily="34" charset="0"/>
              <a:buNone/>
            </a:pPr>
            <a:r>
              <a:rPr lang="en-US" altLang="en-US" sz="4000"/>
              <a:t>Notify storage when events happen</a:t>
            </a:r>
          </a:p>
          <a:p>
            <a:pPr lvl="3"/>
            <a:r>
              <a:rPr lang="en-US" altLang="en-US" sz="3400"/>
              <a:t> From the easiest places to observe</a:t>
            </a:r>
          </a:p>
          <a:p>
            <a:pPr lvl="3"/>
            <a:r>
              <a:rPr lang="en-US" altLang="en-US" sz="3400"/>
              <a:t> Might get messy…</a:t>
            </a:r>
          </a:p>
          <a:p>
            <a:pPr marL="0" indent="0">
              <a:buFont typeface="Arial" panose="020B0604020202020204" pitchFamily="34" charset="0"/>
              <a:buNone/>
            </a:pPr>
            <a:r>
              <a:rPr lang="en-US" altLang="en-US" sz="4200"/>
              <a:t>Make query functions for the AI </a:t>
            </a:r>
          </a:p>
          <a:p>
            <a:pPr lvl="3"/>
            <a:endParaRPr lang="en-US" altLang="en-US" sz="3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fade">
                                      <p:cBhvr>
                                        <p:cTn id="15" dur="500"/>
                                        <p:tgtEl>
                                          <p:spTgt spid="634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fade">
                                      <p:cBhvr>
                                        <p:cTn id="18" dur="500"/>
                                        <p:tgtEl>
                                          <p:spTgt spid="634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Effect transition="in" filter="fade">
                                      <p:cBhvr>
                                        <p:cTn id="23"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67BB50D-5FCC-4C81-BE70-AB6942292267}"/>
              </a:ext>
            </a:extLst>
          </p:cNvPr>
          <p:cNvSpPr>
            <a:spLocks noGrp="1"/>
          </p:cNvSpPr>
          <p:nvPr>
            <p:ph type="title"/>
          </p:nvPr>
        </p:nvSpPr>
        <p:spPr/>
        <p:txBody>
          <a:bodyPr/>
          <a:lstStyle/>
          <a:p>
            <a:r>
              <a:rPr lang="en-US" altLang="en-US" sz="6600"/>
              <a:t>Player Modeling Examples</a:t>
            </a:r>
          </a:p>
        </p:txBody>
      </p:sp>
      <p:sp>
        <p:nvSpPr>
          <p:cNvPr id="3" name="Content Placeholder 2">
            <a:extLst>
              <a:ext uri="{FF2B5EF4-FFF2-40B4-BE49-F238E27FC236}">
                <a16:creationId xmlns:a16="http://schemas.microsoft.com/office/drawing/2014/main" id="{808FEE23-ABD1-4AC4-96F7-9362B69420ED}"/>
              </a:ext>
            </a:extLst>
          </p:cNvPr>
          <p:cNvSpPr>
            <a:spLocks noGrp="1"/>
          </p:cNvSpPr>
          <p:nvPr>
            <p:ph idx="1"/>
          </p:nvPr>
        </p:nvSpPr>
        <p:spPr>
          <a:xfrm>
            <a:off x="2232025" y="2155825"/>
            <a:ext cx="9555163" cy="4354513"/>
          </a:xfrm>
        </p:spPr>
        <p:txBody>
          <a:bodyPr rtlCol="0">
            <a:normAutofit lnSpcReduction="10000"/>
          </a:bodyPr>
          <a:lstStyle/>
          <a:p>
            <a:pPr marL="0" indent="0" fontAlgn="auto">
              <a:lnSpc>
                <a:spcPct val="80000"/>
              </a:lnSpc>
              <a:spcAft>
                <a:spcPts val="0"/>
              </a:spcAft>
              <a:buFont typeface="Arial" panose="020B0604020202020204" pitchFamily="34" charset="0"/>
              <a:buNone/>
              <a:defRPr/>
            </a:pPr>
            <a:r>
              <a:rPr lang="en-US" altLang="en-US" sz="3600" dirty="0"/>
              <a:t>Make the game harder</a:t>
            </a:r>
          </a:p>
          <a:p>
            <a:pPr marL="457200" lvl="1" indent="0" fontAlgn="auto">
              <a:lnSpc>
                <a:spcPct val="80000"/>
              </a:lnSpc>
              <a:spcAft>
                <a:spcPts val="0"/>
              </a:spcAft>
              <a:buFont typeface="Arial" panose="020B0604020202020204" pitchFamily="34" charset="0"/>
              <a:buNone/>
              <a:defRPr/>
            </a:pPr>
            <a:r>
              <a:rPr lang="en-US" altLang="en-US" sz="3200" dirty="0"/>
              <a:t>Use as predictive tool (</a:t>
            </a:r>
            <a:r>
              <a:rPr lang="en-US" altLang="en-US" sz="3200" b="1" dirty="0">
                <a:solidFill>
                  <a:srgbClr val="0070C0"/>
                </a:solidFill>
              </a:rPr>
              <a:t>skills</a:t>
            </a:r>
            <a:r>
              <a:rPr lang="en-US" altLang="en-US" sz="3200" dirty="0"/>
              <a:t>)</a:t>
            </a:r>
          </a:p>
          <a:p>
            <a:pPr lvl="2" fontAlgn="auto">
              <a:lnSpc>
                <a:spcPct val="80000"/>
              </a:lnSpc>
              <a:spcAft>
                <a:spcPts val="0"/>
              </a:spcAft>
              <a:defRPr/>
            </a:pPr>
            <a:r>
              <a:rPr lang="en-US" altLang="en-US" sz="2800" dirty="0"/>
              <a:t>If AI wants to attack player with a wizard, and player frequently kills wizards with a ranged attack, wizard could preemptively cast spell to protect against ranged attacks</a:t>
            </a:r>
          </a:p>
          <a:p>
            <a:pPr marL="457200" lvl="1" indent="0" fontAlgn="auto">
              <a:lnSpc>
                <a:spcPct val="80000"/>
              </a:lnSpc>
              <a:spcAft>
                <a:spcPts val="0"/>
              </a:spcAft>
              <a:buFont typeface="Arial" panose="020B0604020202020204" pitchFamily="34" charset="0"/>
              <a:buNone/>
              <a:defRPr/>
            </a:pPr>
            <a:r>
              <a:rPr lang="en-US" altLang="en-US" sz="3200" dirty="0"/>
              <a:t>Look for player </a:t>
            </a:r>
            <a:r>
              <a:rPr lang="en-US" altLang="en-US" sz="3200" b="1" dirty="0">
                <a:solidFill>
                  <a:srgbClr val="0070C0"/>
                </a:solidFill>
              </a:rPr>
              <a:t>weaknesses</a:t>
            </a:r>
            <a:r>
              <a:rPr lang="en-US" altLang="en-US" sz="3200" dirty="0"/>
              <a:t> to exploit</a:t>
            </a:r>
          </a:p>
          <a:p>
            <a:pPr lvl="2" fontAlgn="auto">
              <a:lnSpc>
                <a:spcPct val="80000"/>
              </a:lnSpc>
              <a:spcAft>
                <a:spcPts val="0"/>
              </a:spcAft>
              <a:defRPr/>
            </a:pPr>
            <a:r>
              <a:rPr lang="en-US" altLang="en-US" sz="2800" dirty="0"/>
              <a:t>If player lousy at defending against roundhouse kick, then pick that move more often</a:t>
            </a:r>
          </a:p>
          <a:p>
            <a:pPr marL="457200" lvl="1" indent="0" fontAlgn="auto">
              <a:lnSpc>
                <a:spcPct val="80000"/>
              </a:lnSpc>
              <a:spcAft>
                <a:spcPts val="0"/>
              </a:spcAft>
              <a:buFont typeface="Arial" panose="020B0604020202020204" pitchFamily="34" charset="0"/>
              <a:buNone/>
              <a:defRPr/>
            </a:pPr>
            <a:r>
              <a:rPr lang="en-US" altLang="en-US" sz="3200" dirty="0"/>
              <a:t>Look for player </a:t>
            </a:r>
            <a:r>
              <a:rPr lang="en-US" altLang="en-US" sz="3200" b="1" dirty="0">
                <a:solidFill>
                  <a:srgbClr val="0070C0"/>
                </a:solidFill>
              </a:rPr>
              <a:t>skills</a:t>
            </a:r>
            <a:r>
              <a:rPr lang="en-US" altLang="en-US" sz="3200" dirty="0"/>
              <a:t> to defend against</a:t>
            </a:r>
          </a:p>
          <a:p>
            <a:pPr lvl="2" fontAlgn="auto">
              <a:lnSpc>
                <a:spcPct val="80000"/>
              </a:lnSpc>
              <a:spcAft>
                <a:spcPts val="0"/>
              </a:spcAft>
              <a:defRPr/>
            </a:pPr>
            <a:r>
              <a:rPr lang="en-US" altLang="en-US" sz="2800" dirty="0"/>
              <a:t>If player always picks up health, try to starve them of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1597E4C-F365-4F38-AC8C-66016AD69423}"/>
              </a:ext>
            </a:extLst>
          </p:cNvPr>
          <p:cNvSpPr>
            <a:spLocks noGrp="1"/>
          </p:cNvSpPr>
          <p:nvPr>
            <p:ph type="title"/>
          </p:nvPr>
        </p:nvSpPr>
        <p:spPr/>
        <p:txBody>
          <a:bodyPr/>
          <a:lstStyle/>
          <a:p>
            <a:r>
              <a:rPr lang="en-US" altLang="en-US" sz="6600"/>
              <a:t>Player Modeling Examples</a:t>
            </a:r>
          </a:p>
        </p:txBody>
      </p:sp>
      <p:sp>
        <p:nvSpPr>
          <p:cNvPr id="3" name="Content Placeholder 2">
            <a:extLst>
              <a:ext uri="{FF2B5EF4-FFF2-40B4-BE49-F238E27FC236}">
                <a16:creationId xmlns:a16="http://schemas.microsoft.com/office/drawing/2014/main" id="{EB529D42-E626-4483-9A4D-98F7DB49AAB6}"/>
              </a:ext>
            </a:extLst>
          </p:cNvPr>
          <p:cNvSpPr>
            <a:spLocks noGrp="1"/>
          </p:cNvSpPr>
          <p:nvPr>
            <p:ph idx="1"/>
          </p:nvPr>
        </p:nvSpPr>
        <p:spPr>
          <a:xfrm>
            <a:off x="2281238" y="2390775"/>
            <a:ext cx="9342437" cy="3786188"/>
          </a:xfrm>
        </p:spPr>
        <p:txBody>
          <a:bodyPr/>
          <a:lstStyle/>
          <a:p>
            <a:pPr marL="0" indent="0">
              <a:lnSpc>
                <a:spcPct val="80000"/>
              </a:lnSpc>
              <a:buFont typeface="Arial" panose="020B0604020202020204" pitchFamily="34" charset="0"/>
              <a:buNone/>
            </a:pPr>
            <a:r>
              <a:rPr lang="en-US" altLang="en-US" sz="3600"/>
              <a:t>Make the game easier</a:t>
            </a:r>
          </a:p>
          <a:p>
            <a:pPr lvl="1">
              <a:lnSpc>
                <a:spcPct val="80000"/>
              </a:lnSpc>
            </a:pPr>
            <a:r>
              <a:rPr lang="en-US" altLang="en-US" sz="3200"/>
              <a:t> Avoid exploiting player </a:t>
            </a:r>
            <a:r>
              <a:rPr lang="en-US" altLang="en-US" sz="3200" b="1">
                <a:solidFill>
                  <a:srgbClr val="0070C0"/>
                </a:solidFill>
              </a:rPr>
              <a:t>weaknesses</a:t>
            </a:r>
          </a:p>
          <a:p>
            <a:pPr lvl="2">
              <a:lnSpc>
                <a:spcPct val="80000"/>
              </a:lnSpc>
            </a:pPr>
            <a:r>
              <a:rPr lang="en-US" altLang="en-US" sz="2800"/>
              <a:t> If player never gets shield, don't get shield yourself</a:t>
            </a:r>
          </a:p>
          <a:p>
            <a:pPr lvl="2">
              <a:lnSpc>
                <a:spcPct val="80000"/>
              </a:lnSpc>
            </a:pPr>
            <a:endParaRPr lang="en-US" altLang="en-US" sz="2800"/>
          </a:p>
          <a:p>
            <a:pPr marL="0" indent="0">
              <a:lnSpc>
                <a:spcPct val="80000"/>
              </a:lnSpc>
              <a:buFont typeface="Arial" panose="020B0604020202020204" pitchFamily="34" charset="0"/>
              <a:buNone/>
            </a:pPr>
            <a:r>
              <a:rPr lang="en-US" altLang="en-US" sz="3400"/>
              <a:t>Can you make the game easier or harder knowing</a:t>
            </a:r>
          </a:p>
          <a:p>
            <a:pPr lvl="1">
              <a:lnSpc>
                <a:spcPct val="80000"/>
              </a:lnSpc>
            </a:pPr>
            <a:r>
              <a:rPr lang="en-US" altLang="en-US" sz="3200">
                <a:solidFill>
                  <a:srgbClr val="0070C0"/>
                </a:solidFill>
              </a:rPr>
              <a:t> </a:t>
            </a:r>
            <a:r>
              <a:rPr lang="en-US" altLang="en-US" sz="3200" b="1">
                <a:solidFill>
                  <a:srgbClr val="0070C0"/>
                </a:solidFill>
              </a:rPr>
              <a:t>Preferences</a:t>
            </a:r>
            <a:r>
              <a:rPr lang="en-US" altLang="en-US" sz="3200"/>
              <a:t>?</a:t>
            </a:r>
          </a:p>
          <a:p>
            <a:pPr lvl="1">
              <a:lnSpc>
                <a:spcPct val="80000"/>
              </a:lnSpc>
            </a:pPr>
            <a:r>
              <a:rPr lang="en-US" altLang="en-US" sz="3200">
                <a:solidFill>
                  <a:srgbClr val="0070C0"/>
                </a:solidFill>
              </a:rPr>
              <a:t> </a:t>
            </a:r>
            <a:r>
              <a:rPr lang="en-US" altLang="en-US" sz="3200" b="1">
                <a:solidFill>
                  <a:srgbClr val="0070C0"/>
                </a:solidFill>
              </a:rPr>
              <a:t>Dislikes</a:t>
            </a:r>
            <a:r>
              <a:rPr lang="en-US"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CF7BD2C-8223-446D-8AD0-35E9C2E48C9E}"/>
              </a:ext>
            </a:extLst>
          </p:cNvPr>
          <p:cNvSpPr>
            <a:spLocks noGrp="1"/>
          </p:cNvSpPr>
          <p:nvPr>
            <p:ph type="title"/>
          </p:nvPr>
        </p:nvSpPr>
        <p:spPr/>
        <p:txBody>
          <a:bodyPr/>
          <a:lstStyle/>
          <a:p>
            <a:r>
              <a:rPr lang="en-US" altLang="en-US"/>
              <a:t>Moving Averages</a:t>
            </a:r>
          </a:p>
        </p:txBody>
      </p:sp>
      <p:sp>
        <p:nvSpPr>
          <p:cNvPr id="3" name="Text Placeholder 2">
            <a:extLst>
              <a:ext uri="{FF2B5EF4-FFF2-40B4-BE49-F238E27FC236}">
                <a16:creationId xmlns:a16="http://schemas.microsoft.com/office/drawing/2014/main" id="{1190610C-F71C-4C90-B69F-0C7252C78F70}"/>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9620FD1-AAAE-4CC0-B646-0FCBD1259B95}"/>
              </a:ext>
            </a:extLst>
          </p:cNvPr>
          <p:cNvSpPr>
            <a:spLocks noGrp="1"/>
          </p:cNvSpPr>
          <p:nvPr>
            <p:ph type="title"/>
          </p:nvPr>
        </p:nvSpPr>
        <p:spPr/>
        <p:txBody>
          <a:bodyPr/>
          <a:lstStyle/>
          <a:p>
            <a:r>
              <a:rPr lang="en-US" altLang="en-US" sz="6600"/>
              <a:t>Hierarchical Player Models</a:t>
            </a:r>
          </a:p>
        </p:txBody>
      </p:sp>
      <p:sp>
        <p:nvSpPr>
          <p:cNvPr id="3" name="Content Placeholder 2">
            <a:extLst>
              <a:ext uri="{FF2B5EF4-FFF2-40B4-BE49-F238E27FC236}">
                <a16:creationId xmlns:a16="http://schemas.microsoft.com/office/drawing/2014/main" id="{3D9EB669-EB0D-48B7-A520-A7C7EC2E633E}"/>
              </a:ext>
            </a:extLst>
          </p:cNvPr>
          <p:cNvSpPr>
            <a:spLocks noGrp="1"/>
          </p:cNvSpPr>
          <p:nvPr>
            <p:ph idx="1"/>
          </p:nvPr>
        </p:nvSpPr>
        <p:spPr>
          <a:xfrm>
            <a:off x="2273300" y="2257425"/>
            <a:ext cx="9080500" cy="3919538"/>
          </a:xfrm>
        </p:spPr>
        <p:txBody>
          <a:bodyPr rtlCol="0">
            <a:normAutofit fontScale="92500" lnSpcReduction="20000"/>
          </a:bodyPr>
          <a:lstStyle/>
          <a:p>
            <a:pPr marL="0" indent="0" fontAlgn="auto">
              <a:spcAft>
                <a:spcPts val="0"/>
              </a:spcAft>
              <a:buFont typeface="Arial" panose="020B0604020202020204" pitchFamily="34" charset="0"/>
              <a:buNone/>
              <a:defRPr/>
            </a:pPr>
            <a:r>
              <a:rPr lang="en-US" altLang="en-US" sz="3600" b="1" dirty="0">
                <a:solidFill>
                  <a:srgbClr val="0070C0"/>
                </a:solidFill>
              </a:rPr>
              <a:t>Stealthy Trait</a:t>
            </a:r>
            <a:r>
              <a:rPr lang="en-US" altLang="en-US" sz="3600" b="1" dirty="0"/>
              <a:t>		  </a:t>
            </a:r>
            <a:r>
              <a:rPr lang="en-US" altLang="en-US" sz="3600" dirty="0"/>
              <a:t>(abstract)</a:t>
            </a:r>
          </a:p>
          <a:p>
            <a:pPr marL="0" indent="0" fontAlgn="auto">
              <a:spcAft>
                <a:spcPts val="0"/>
              </a:spcAft>
              <a:buFont typeface="Arial" panose="020B0604020202020204" pitchFamily="34" charset="0"/>
              <a:buNone/>
              <a:defRPr/>
            </a:pPr>
            <a:endParaRPr lang="en-US" altLang="en-US" sz="1900" dirty="0"/>
          </a:p>
          <a:p>
            <a:pPr marL="0" indent="0" fontAlgn="auto">
              <a:spcAft>
                <a:spcPts val="0"/>
              </a:spcAft>
              <a:buFont typeface="Arial" panose="020B0604020202020204" pitchFamily="34" charset="0"/>
              <a:buNone/>
              <a:defRPr/>
            </a:pPr>
            <a:r>
              <a:rPr lang="en-US" altLang="en-US" sz="3600" b="1">
                <a:solidFill>
                  <a:srgbClr val="0070C0"/>
                </a:solidFill>
              </a:rPr>
              <a:t>Geometric </a:t>
            </a:r>
            <a:r>
              <a:rPr lang="en-US" altLang="en-US" sz="3600" b="1" dirty="0">
                <a:solidFill>
                  <a:srgbClr val="0070C0"/>
                </a:solidFill>
              </a:rPr>
              <a:t>Mean</a:t>
            </a:r>
            <a:r>
              <a:rPr lang="en-US" altLang="en-US" sz="3600" dirty="0"/>
              <a:t> of</a:t>
            </a:r>
          </a:p>
          <a:p>
            <a:pPr lvl="1" fontAlgn="auto">
              <a:spcAft>
                <a:spcPts val="0"/>
              </a:spcAft>
              <a:defRPr/>
            </a:pPr>
            <a:r>
              <a:rPr lang="en-US" altLang="en-US" sz="3600" dirty="0"/>
              <a:t> </a:t>
            </a:r>
            <a:r>
              <a:rPr lang="en-US" altLang="en-US" sz="3600" dirty="0" err="1"/>
              <a:t>AvoidsCameras</a:t>
            </a:r>
            <a:r>
              <a:rPr lang="en-US" altLang="en-US" sz="3600" dirty="0"/>
              <a:t>	  (concrete)</a:t>
            </a:r>
          </a:p>
          <a:p>
            <a:pPr lvl="1" fontAlgn="auto">
              <a:spcAft>
                <a:spcPts val="0"/>
              </a:spcAft>
              <a:defRPr/>
            </a:pPr>
            <a:r>
              <a:rPr lang="en-US" altLang="en-US" sz="3600" dirty="0"/>
              <a:t> </a:t>
            </a:r>
            <a:r>
              <a:rPr lang="en-US" altLang="en-US" sz="3600" dirty="0" err="1"/>
              <a:t>AvoidsGuards</a:t>
            </a:r>
            <a:r>
              <a:rPr lang="en-US" altLang="en-US" sz="3600" dirty="0"/>
              <a:t>	  (concrete)</a:t>
            </a:r>
          </a:p>
          <a:p>
            <a:pPr lvl="1" fontAlgn="auto">
              <a:spcAft>
                <a:spcPts val="0"/>
              </a:spcAft>
              <a:defRPr/>
            </a:pPr>
            <a:r>
              <a:rPr lang="en-US" altLang="en-US" sz="3600" dirty="0"/>
              <a:t> </a:t>
            </a:r>
            <a:r>
              <a:rPr lang="en-US" altLang="en-US" sz="3600" dirty="0" err="1"/>
              <a:t>MovesSilently</a:t>
            </a:r>
            <a:r>
              <a:rPr lang="en-US" altLang="en-US" sz="3600" dirty="0"/>
              <a:t>	  (concrete)</a:t>
            </a:r>
          </a:p>
          <a:p>
            <a:pPr lvl="1" fontAlgn="auto">
              <a:spcAft>
                <a:spcPts val="0"/>
              </a:spcAft>
              <a:defRPr/>
            </a:pPr>
            <a:endParaRPr lang="en-US" altLang="en-US" sz="1900" dirty="0"/>
          </a:p>
          <a:p>
            <a:pPr marL="0" indent="0" fontAlgn="auto">
              <a:spcAft>
                <a:spcPts val="0"/>
              </a:spcAft>
              <a:buFont typeface="Arial" panose="020B0604020202020204" pitchFamily="34" charset="0"/>
              <a:buNone/>
              <a:defRPr/>
            </a:pPr>
            <a:r>
              <a:rPr lang="en-US" altLang="en-US" sz="3600" dirty="0"/>
              <a:t>If “Stealthy Trait” high</a:t>
            </a:r>
          </a:p>
          <a:p>
            <a:pPr lvl="1" fontAlgn="auto">
              <a:spcAft>
                <a:spcPts val="0"/>
              </a:spcAft>
              <a:defRPr/>
            </a:pPr>
            <a:r>
              <a:rPr lang="en-US" altLang="en-US" sz="3600" dirty="0"/>
              <a:t> Make guards more watchful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08ABF36-2108-4263-9BFB-C0662113F2EC}"/>
              </a:ext>
            </a:extLst>
          </p:cNvPr>
          <p:cNvSpPr>
            <a:spLocks noGrp="1"/>
          </p:cNvSpPr>
          <p:nvPr>
            <p:ph type="title"/>
          </p:nvPr>
        </p:nvSpPr>
        <p:spPr/>
        <p:txBody>
          <a:bodyPr/>
          <a:lstStyle/>
          <a:p>
            <a:r>
              <a:rPr lang="en-US" altLang="en-US" sz="6000"/>
              <a:t>Other Uses for Player Modeling</a:t>
            </a:r>
          </a:p>
        </p:txBody>
      </p:sp>
      <p:sp>
        <p:nvSpPr>
          <p:cNvPr id="66563" name="Content Placeholder 2">
            <a:extLst>
              <a:ext uri="{FF2B5EF4-FFF2-40B4-BE49-F238E27FC236}">
                <a16:creationId xmlns:a16="http://schemas.microsoft.com/office/drawing/2014/main" id="{8507A689-E5D5-47D2-AF11-AA7BF5AD96DA}"/>
              </a:ext>
            </a:extLst>
          </p:cNvPr>
          <p:cNvSpPr>
            <a:spLocks noGrp="1"/>
          </p:cNvSpPr>
          <p:nvPr>
            <p:ph idx="1"/>
          </p:nvPr>
        </p:nvSpPr>
        <p:spPr>
          <a:xfrm>
            <a:off x="2222500" y="2130425"/>
            <a:ext cx="9131300" cy="4211638"/>
          </a:xfrm>
        </p:spPr>
        <p:txBody>
          <a:bodyPr rtlCol="0">
            <a:normAutofit/>
          </a:bodyPr>
          <a:lstStyle/>
          <a:p>
            <a:pPr marL="0" indent="0" fontAlgn="auto">
              <a:spcAft>
                <a:spcPts val="0"/>
              </a:spcAft>
              <a:buFont typeface="Arial" panose="020B0604020202020204" pitchFamily="34" charset="0"/>
              <a:buNone/>
              <a:defRPr/>
            </a:pPr>
            <a:r>
              <a:rPr lang="en-US" altLang="en-US" sz="4000" b="1" dirty="0">
                <a:solidFill>
                  <a:srgbClr val="0070C0"/>
                </a:solidFill>
              </a:rPr>
              <a:t>Expose</a:t>
            </a:r>
            <a:r>
              <a:rPr lang="en-US" altLang="en-US" sz="4000" dirty="0"/>
              <a:t> model to player</a:t>
            </a:r>
          </a:p>
          <a:p>
            <a:pPr lvl="1" fontAlgn="auto">
              <a:spcAft>
                <a:spcPts val="0"/>
              </a:spcAft>
              <a:defRPr/>
            </a:pPr>
            <a:r>
              <a:rPr lang="en-US" altLang="en-US" sz="3600" dirty="0"/>
              <a:t> Becomes part of gameplay (Fable)</a:t>
            </a:r>
          </a:p>
          <a:p>
            <a:pPr lvl="1" fontAlgn="auto">
              <a:spcAft>
                <a:spcPts val="0"/>
              </a:spcAft>
              <a:defRPr/>
            </a:pPr>
            <a:r>
              <a:rPr lang="en-US" altLang="en-US" sz="3600" dirty="0"/>
              <a:t> Player manipulates the model</a:t>
            </a:r>
          </a:p>
          <a:p>
            <a:pPr lvl="1" fontAlgn="auto">
              <a:spcAft>
                <a:spcPts val="0"/>
              </a:spcAft>
              <a:defRPr/>
            </a:pPr>
            <a:endParaRPr lang="en-US" altLang="en-US" dirty="0"/>
          </a:p>
          <a:p>
            <a:pPr marL="0" indent="0" fontAlgn="auto">
              <a:spcAft>
                <a:spcPts val="0"/>
              </a:spcAft>
              <a:buFont typeface="Arial" panose="020B0604020202020204" pitchFamily="34" charset="0"/>
              <a:buNone/>
              <a:defRPr/>
            </a:pPr>
            <a:r>
              <a:rPr lang="en-US" altLang="en-US" sz="4000" b="1" dirty="0">
                <a:solidFill>
                  <a:srgbClr val="0070C0"/>
                </a:solidFill>
              </a:rPr>
              <a:t>Help</a:t>
            </a:r>
            <a:r>
              <a:rPr lang="en-US" altLang="en-US" sz="4000" dirty="0"/>
              <a:t> the player by pointing out things they aren’t doing/exploiting</a:t>
            </a:r>
          </a:p>
          <a:p>
            <a:pPr lvl="1" fontAlgn="auto">
              <a:spcAft>
                <a:spcPts val="0"/>
              </a:spcAft>
              <a:defRPr/>
            </a:pPr>
            <a:r>
              <a:rPr lang="en-US" altLang="en-US" sz="3600" dirty="0"/>
              <a:t> Fancy AI help system</a:t>
            </a:r>
          </a:p>
          <a:p>
            <a:pPr fontAlgn="auto">
              <a:spcAft>
                <a:spcPts val="0"/>
              </a:spcAft>
              <a:defRPr/>
            </a:pPr>
            <a:endParaRPr lang="en-US"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500"/>
                                        <p:tgtEl>
                                          <p:spTgt spid="665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fade">
                                      <p:cBhvr>
                                        <p:cTn id="10" dur="500"/>
                                        <p:tgtEl>
                                          <p:spTgt spid="665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fade">
                                      <p:cBhvr>
                                        <p:cTn id="13" dur="500"/>
                                        <p:tgtEl>
                                          <p:spTgt spid="665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563">
                                            <p:txEl>
                                              <p:pRg st="4" end="4"/>
                                            </p:txEl>
                                          </p:spTgt>
                                        </p:tgtEl>
                                        <p:attrNameLst>
                                          <p:attrName>style.visibility</p:attrName>
                                        </p:attrNameLst>
                                      </p:cBhvr>
                                      <p:to>
                                        <p:strVal val="visible"/>
                                      </p:to>
                                    </p:set>
                                    <p:animEffect transition="in" filter="fade">
                                      <p:cBhvr>
                                        <p:cTn id="18" dur="500"/>
                                        <p:tgtEl>
                                          <p:spTgt spid="6656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563">
                                            <p:txEl>
                                              <p:pRg st="5" end="5"/>
                                            </p:txEl>
                                          </p:spTgt>
                                        </p:tgtEl>
                                        <p:attrNameLst>
                                          <p:attrName>style.visibility</p:attrName>
                                        </p:attrNameLst>
                                      </p:cBhvr>
                                      <p:to>
                                        <p:strVal val="visible"/>
                                      </p:to>
                                    </p:set>
                                    <p:animEffect transition="in" filter="fade">
                                      <p:cBhvr>
                                        <p:cTn id="21" dur="500"/>
                                        <p:tgtEl>
                                          <p:spTgt spid="6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065C62A-05B1-43F3-8454-37D485AB835D}"/>
              </a:ext>
            </a:extLst>
          </p:cNvPr>
          <p:cNvSpPr>
            <a:spLocks noGrp="1"/>
          </p:cNvSpPr>
          <p:nvPr>
            <p:ph type="title"/>
          </p:nvPr>
        </p:nvSpPr>
        <p:spPr/>
        <p:txBody>
          <a:bodyPr/>
          <a:lstStyle/>
          <a:p>
            <a:r>
              <a:rPr lang="en-US" altLang="en-US"/>
              <a:t>Sci-Fi Factoid Intermission Theater</a:t>
            </a:r>
          </a:p>
        </p:txBody>
      </p:sp>
      <p:sp>
        <p:nvSpPr>
          <p:cNvPr id="3" name="Text Placeholder 2">
            <a:extLst>
              <a:ext uri="{FF2B5EF4-FFF2-40B4-BE49-F238E27FC236}">
                <a16:creationId xmlns:a16="http://schemas.microsoft.com/office/drawing/2014/main" id="{6BAEE060-E2FD-4E15-9A39-0BF1F30E6B74}"/>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97B46CD-00C0-4CA5-BDA6-D46FD574560B}"/>
              </a:ext>
            </a:extLst>
          </p:cNvPr>
          <p:cNvSpPr>
            <a:spLocks noGrp="1"/>
          </p:cNvSpPr>
          <p:nvPr>
            <p:ph type="title"/>
          </p:nvPr>
        </p:nvSpPr>
        <p:spPr/>
        <p:txBody>
          <a:bodyPr/>
          <a:lstStyle/>
          <a:p>
            <a:r>
              <a:rPr lang="en-US" altLang="en-US" sz="6600"/>
              <a:t>The Butterfly Effect</a:t>
            </a:r>
          </a:p>
        </p:txBody>
      </p:sp>
      <p:sp>
        <p:nvSpPr>
          <p:cNvPr id="3" name="Content Placeholder 2">
            <a:extLst>
              <a:ext uri="{FF2B5EF4-FFF2-40B4-BE49-F238E27FC236}">
                <a16:creationId xmlns:a16="http://schemas.microsoft.com/office/drawing/2014/main" id="{106462C3-2D44-4A10-B87A-6CA7030EB1F6}"/>
              </a:ext>
            </a:extLst>
          </p:cNvPr>
          <p:cNvSpPr>
            <a:spLocks noGrp="1"/>
          </p:cNvSpPr>
          <p:nvPr>
            <p:ph idx="1"/>
          </p:nvPr>
        </p:nvSpPr>
        <p:spPr>
          <a:xfrm>
            <a:off x="2303463" y="2244725"/>
            <a:ext cx="9261475" cy="3932238"/>
          </a:xfrm>
        </p:spPr>
        <p:txBody>
          <a:bodyPr rtlCol="0">
            <a:normAutofit/>
          </a:bodyPr>
          <a:lstStyle/>
          <a:p>
            <a:pPr marL="0" indent="0" fontAlgn="auto">
              <a:lnSpc>
                <a:spcPct val="80000"/>
              </a:lnSpc>
              <a:spcAft>
                <a:spcPts val="0"/>
              </a:spcAft>
              <a:buFont typeface="Arial" panose="020B0604020202020204" pitchFamily="34" charset="0"/>
              <a:buNone/>
              <a:defRPr/>
            </a:pPr>
            <a:r>
              <a:rPr lang="en-US" altLang="en-US" sz="3600" dirty="0"/>
              <a:t>Small variations of the initial condition of a dynamical system may produce large variations in long term behavior</a:t>
            </a:r>
          </a:p>
          <a:p>
            <a:pPr fontAlgn="auto">
              <a:lnSpc>
                <a:spcPct val="80000"/>
              </a:lnSpc>
              <a:spcAft>
                <a:spcPts val="0"/>
              </a:spcAft>
              <a:defRPr/>
            </a:pPr>
            <a:endParaRPr lang="en-US" altLang="en-US" sz="3600" dirty="0"/>
          </a:p>
          <a:p>
            <a:pPr marL="0" indent="0" fontAlgn="auto">
              <a:lnSpc>
                <a:spcPct val="80000"/>
              </a:lnSpc>
              <a:spcAft>
                <a:spcPts val="0"/>
              </a:spcAft>
              <a:buFont typeface="Arial" panose="020B0604020202020204" pitchFamily="34" charset="0"/>
              <a:buNone/>
              <a:defRPr/>
            </a:pPr>
            <a:r>
              <a:rPr lang="en-US" altLang="en-US" sz="3600" dirty="0"/>
              <a:t>“Sensitive dependence upon initial conditions”</a:t>
            </a:r>
          </a:p>
          <a:p>
            <a:pPr marL="457200" lvl="1" indent="0" fontAlgn="auto">
              <a:lnSpc>
                <a:spcPct val="80000"/>
              </a:lnSpc>
              <a:spcAft>
                <a:spcPts val="0"/>
              </a:spcAft>
              <a:buFont typeface="Arial" panose="020B0604020202020204" pitchFamily="34" charset="0"/>
              <a:buNone/>
              <a:defRPr/>
            </a:pPr>
            <a:r>
              <a:rPr lang="en-US" altLang="en-US" sz="3200" dirty="0"/>
              <a:t>– Edward Lorenz</a:t>
            </a:r>
          </a:p>
          <a:p>
            <a:pPr marL="457200" lvl="1" indent="0" fontAlgn="auto">
              <a:lnSpc>
                <a:spcPct val="80000"/>
              </a:lnSpc>
              <a:spcAft>
                <a:spcPts val="0"/>
              </a:spcAft>
              <a:buFont typeface="Arial" panose="020B0604020202020204" pitchFamily="34" charset="0"/>
              <a:buNone/>
              <a:defRPr/>
            </a:pPr>
            <a:r>
              <a:rPr lang="en-US" altLang="en-US" sz="3200" dirty="0"/>
              <a:t>(pioneer of chaos theory, coined "butterfly effect")</a:t>
            </a:r>
          </a:p>
          <a:p>
            <a:pPr fontAlgn="auto">
              <a:spcAft>
                <a:spcPts val="0"/>
              </a:spcAft>
              <a:defRPr/>
            </a:pPr>
            <a:endParaRPr lang="en-US" altLang="en-US" sz="3600" dirty="0"/>
          </a:p>
        </p:txBody>
      </p:sp>
      <p:pic>
        <p:nvPicPr>
          <p:cNvPr id="45060" name="Picture 4">
            <a:extLst>
              <a:ext uri="{FF2B5EF4-FFF2-40B4-BE49-F238E27FC236}">
                <a16:creationId xmlns:a16="http://schemas.microsoft.com/office/drawing/2014/main" id="{7E630917-9F23-415D-BCAA-5339CC4FD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063" y="96838"/>
            <a:ext cx="1922462"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666DA90-6259-4521-A1F1-16C8990D7871}"/>
              </a:ext>
            </a:extLst>
          </p:cNvPr>
          <p:cNvSpPr>
            <a:spLocks noGrp="1"/>
          </p:cNvSpPr>
          <p:nvPr>
            <p:ph type="title"/>
          </p:nvPr>
        </p:nvSpPr>
        <p:spPr/>
        <p:txBody>
          <a:bodyPr/>
          <a:lstStyle/>
          <a:p>
            <a:endParaRPr lang="en-US" altLang="en-US"/>
          </a:p>
        </p:txBody>
      </p:sp>
      <p:pic>
        <p:nvPicPr>
          <p:cNvPr id="46083" name="Picture 4">
            <a:extLst>
              <a:ext uri="{FF2B5EF4-FFF2-40B4-BE49-F238E27FC236}">
                <a16:creationId xmlns:a16="http://schemas.microsoft.com/office/drawing/2014/main" id="{45852222-F296-4530-ADCC-4435C54EA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539750"/>
            <a:ext cx="61341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F87C8904-4269-49AC-B9EA-5E42E7567C51}"/>
              </a:ext>
            </a:extLst>
          </p:cNvPr>
          <p:cNvSpPr>
            <a:spLocks noGrp="1"/>
          </p:cNvSpPr>
          <p:nvPr>
            <p:ph type="title"/>
          </p:nvPr>
        </p:nvSpPr>
        <p:spPr/>
        <p:txBody>
          <a:bodyPr/>
          <a:lstStyle/>
          <a:p>
            <a:r>
              <a:rPr lang="en-US" altLang="en-US" sz="6600"/>
              <a:t>The Butterfly Effect</a:t>
            </a:r>
          </a:p>
        </p:txBody>
      </p:sp>
      <p:sp>
        <p:nvSpPr>
          <p:cNvPr id="3" name="Content Placeholder 2">
            <a:extLst>
              <a:ext uri="{FF2B5EF4-FFF2-40B4-BE49-F238E27FC236}">
                <a16:creationId xmlns:a16="http://schemas.microsoft.com/office/drawing/2014/main" id="{D3DDD108-F49A-49FA-825C-39B8F2823E55}"/>
              </a:ext>
            </a:extLst>
          </p:cNvPr>
          <p:cNvSpPr>
            <a:spLocks noGrp="1"/>
          </p:cNvSpPr>
          <p:nvPr>
            <p:ph idx="1"/>
          </p:nvPr>
        </p:nvSpPr>
        <p:spPr>
          <a:xfrm>
            <a:off x="1974850" y="2566988"/>
            <a:ext cx="8839200" cy="4005262"/>
          </a:xfrm>
        </p:spPr>
        <p:txBody>
          <a:bodyPr rtlCol="0">
            <a:normAutofit lnSpcReduction="10000"/>
          </a:bodyPr>
          <a:lstStyle/>
          <a:p>
            <a:pPr marL="0" indent="0" fontAlgn="auto">
              <a:lnSpc>
                <a:spcPct val="80000"/>
              </a:lnSpc>
              <a:spcAft>
                <a:spcPts val="0"/>
              </a:spcAft>
              <a:buFont typeface="Arial" panose="020B0604020202020204" pitchFamily="34" charset="0"/>
              <a:buNone/>
              <a:defRPr/>
            </a:pPr>
            <a:r>
              <a:rPr lang="en-US" altLang="en-US" sz="3600" dirty="0"/>
              <a:t>“Sound of Thunder” (Ray Bradbury 1952)</a:t>
            </a:r>
          </a:p>
          <a:p>
            <a:pPr lvl="1" fontAlgn="auto">
              <a:lnSpc>
                <a:spcPct val="80000"/>
              </a:lnSpc>
              <a:spcAft>
                <a:spcPts val="0"/>
              </a:spcAft>
              <a:defRPr/>
            </a:pPr>
            <a:r>
              <a:rPr lang="en-US" altLang="en-US" sz="3200" dirty="0"/>
              <a:t>Killing of a butterfly during the time of the dinosaurs causes the future to change in subtle but meaningful ways</a:t>
            </a:r>
          </a:p>
          <a:p>
            <a:pPr lvl="1" fontAlgn="auto">
              <a:lnSpc>
                <a:spcPct val="80000"/>
              </a:lnSpc>
              <a:spcAft>
                <a:spcPts val="0"/>
              </a:spcAft>
              <a:defRPr/>
            </a:pPr>
            <a:endParaRPr lang="en-US" altLang="en-US" sz="3200" dirty="0"/>
          </a:p>
          <a:p>
            <a:pPr marL="0" indent="0" fontAlgn="auto">
              <a:lnSpc>
                <a:spcPct val="80000"/>
              </a:lnSpc>
              <a:spcAft>
                <a:spcPts val="0"/>
              </a:spcAft>
              <a:buFont typeface="Arial" panose="020B0604020202020204" pitchFamily="34" charset="0"/>
              <a:buNone/>
              <a:defRPr/>
            </a:pPr>
            <a:r>
              <a:rPr lang="en-US" altLang="en-US" sz="3600" dirty="0"/>
              <a:t>A butterfly’s wings on one side of the earth causes tiny changes in the atmosphere that years later causes a tornado to appear on the other side of the earth</a:t>
            </a:r>
          </a:p>
        </p:txBody>
      </p:sp>
      <p:pic>
        <p:nvPicPr>
          <p:cNvPr id="47108" name="Picture 6">
            <a:extLst>
              <a:ext uri="{FF2B5EF4-FFF2-40B4-BE49-F238E27FC236}">
                <a16:creationId xmlns:a16="http://schemas.microsoft.com/office/drawing/2014/main" id="{1CDFC6FF-38F2-4829-BCD8-AAB866A47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1663" y="190500"/>
            <a:ext cx="24780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E5F2471-336B-4A3D-9C30-2F080F7696BD}"/>
              </a:ext>
            </a:extLst>
          </p:cNvPr>
          <p:cNvSpPr>
            <a:spLocks noGrp="1"/>
          </p:cNvSpPr>
          <p:nvPr>
            <p:ph type="title"/>
          </p:nvPr>
        </p:nvSpPr>
        <p:spPr/>
        <p:txBody>
          <a:bodyPr/>
          <a:lstStyle/>
          <a:p>
            <a:r>
              <a:rPr lang="en-US" altLang="en-US"/>
              <a:t>Economic Factoid</a:t>
            </a:r>
            <a:br>
              <a:rPr lang="en-US" altLang="en-US"/>
            </a:br>
            <a:r>
              <a:rPr lang="en-US" altLang="en-US"/>
              <a:t>Intermission Theater</a:t>
            </a:r>
          </a:p>
        </p:txBody>
      </p:sp>
      <p:sp>
        <p:nvSpPr>
          <p:cNvPr id="3" name="Text Placeholder 2">
            <a:extLst>
              <a:ext uri="{FF2B5EF4-FFF2-40B4-BE49-F238E27FC236}">
                <a16:creationId xmlns:a16="http://schemas.microsoft.com/office/drawing/2014/main" id="{772E217D-8210-4484-A4E4-487BC0EDDDF3}"/>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44AA-23E6-4F36-8E7C-FFFDE2853110}"/>
              </a:ext>
            </a:extLst>
          </p:cNvPr>
          <p:cNvSpPr>
            <a:spLocks noGrp="1"/>
          </p:cNvSpPr>
          <p:nvPr>
            <p:ph type="title"/>
          </p:nvPr>
        </p:nvSpPr>
        <p:spPr/>
        <p:txBody>
          <a:bodyPr rtlCol="0">
            <a:normAutofit fontScale="90000"/>
          </a:bodyPr>
          <a:lstStyle/>
          <a:p>
            <a:pPr fontAlgn="auto">
              <a:spcAft>
                <a:spcPts val="0"/>
              </a:spcAft>
              <a:defRPr/>
            </a:pPr>
            <a:r>
              <a:rPr lang="en-US" altLang="en-US" sz="6600" dirty="0"/>
              <a:t>White Swans </a:t>
            </a:r>
            <a:br>
              <a:rPr lang="en-US" altLang="en-US" sz="6600" dirty="0"/>
            </a:br>
            <a:r>
              <a:rPr lang="en-US" altLang="en-US" sz="6600" dirty="0"/>
              <a:t>and Black Swans</a:t>
            </a:r>
            <a:endParaRPr lang="en-US" sz="6600" dirty="0"/>
          </a:p>
        </p:txBody>
      </p:sp>
      <p:sp>
        <p:nvSpPr>
          <p:cNvPr id="54275" name="Content Placeholder 2">
            <a:extLst>
              <a:ext uri="{FF2B5EF4-FFF2-40B4-BE49-F238E27FC236}">
                <a16:creationId xmlns:a16="http://schemas.microsoft.com/office/drawing/2014/main" id="{72DE5C0B-15FF-44E8-A86E-CAE56B04A523}"/>
              </a:ext>
            </a:extLst>
          </p:cNvPr>
          <p:cNvSpPr>
            <a:spLocks noGrp="1"/>
          </p:cNvSpPr>
          <p:nvPr>
            <p:ph idx="1"/>
          </p:nvPr>
        </p:nvSpPr>
        <p:spPr>
          <a:xfrm>
            <a:off x="2513013" y="2454275"/>
            <a:ext cx="9302750" cy="3722688"/>
          </a:xfrm>
        </p:spPr>
        <p:txBody>
          <a:bodyPr rtlCol="0">
            <a:normAutofit fontScale="92500"/>
          </a:bodyPr>
          <a:lstStyle/>
          <a:p>
            <a:pPr marL="0" indent="0" fontAlgn="auto">
              <a:spcAft>
                <a:spcPts val="0"/>
              </a:spcAft>
              <a:buFont typeface="Arial" panose="020B0604020202020204" pitchFamily="34" charset="0"/>
              <a:buNone/>
              <a:defRPr/>
            </a:pPr>
            <a:r>
              <a:rPr lang="en-US" altLang="en-US" sz="4000" dirty="0"/>
              <a:t>The earliest mention of a “</a:t>
            </a:r>
            <a:r>
              <a:rPr lang="en-US" altLang="en-US" sz="4000" b="1" dirty="0">
                <a:solidFill>
                  <a:srgbClr val="0070C0"/>
                </a:solidFill>
              </a:rPr>
              <a:t>black swan</a:t>
            </a:r>
            <a:r>
              <a:rPr lang="en-US" altLang="en-US" sz="4000" dirty="0"/>
              <a:t>” is by a Roman poet in the late 1</a:t>
            </a:r>
            <a:r>
              <a:rPr lang="en-US" altLang="en-US" sz="4000" baseline="30000" dirty="0"/>
              <a:t>st</a:t>
            </a:r>
            <a:r>
              <a:rPr lang="en-US" altLang="en-US" sz="4000" dirty="0"/>
              <a:t> century</a:t>
            </a:r>
          </a:p>
          <a:p>
            <a:pPr fontAlgn="auto">
              <a:spcAft>
                <a:spcPts val="0"/>
              </a:spcAft>
              <a:defRPr/>
            </a:pPr>
            <a:endParaRPr lang="en-US" altLang="en-US" sz="4000" dirty="0"/>
          </a:p>
          <a:p>
            <a:pPr marL="0" indent="0" fontAlgn="auto">
              <a:spcAft>
                <a:spcPts val="0"/>
              </a:spcAft>
              <a:buFont typeface="Arial" panose="020B0604020202020204" pitchFamily="34" charset="0"/>
              <a:buNone/>
              <a:defRPr/>
            </a:pPr>
            <a:r>
              <a:rPr lang="en-US" altLang="en-US" sz="4000" dirty="0"/>
              <a:t>In 16</a:t>
            </a:r>
            <a:r>
              <a:rPr lang="en-US" altLang="en-US" sz="4000" baseline="30000" dirty="0"/>
              <a:t>th</a:t>
            </a:r>
            <a:r>
              <a:rPr lang="en-US" altLang="en-US" sz="4000" dirty="0"/>
              <a:t> century London, a “black swan” was something that was impossible or non-existent</a:t>
            </a:r>
          </a:p>
          <a:p>
            <a:pPr lvl="1" fontAlgn="auto">
              <a:spcAft>
                <a:spcPts val="0"/>
              </a:spcAft>
              <a:defRPr/>
            </a:pPr>
            <a:r>
              <a:rPr lang="en-US" altLang="en-US" sz="3600" b="1" dirty="0">
                <a:solidFill>
                  <a:srgbClr val="0070C0"/>
                </a:solidFill>
              </a:rPr>
              <a:t>No one had ever seen a black swan…</a:t>
            </a:r>
          </a:p>
        </p:txBody>
      </p:sp>
      <p:pic>
        <p:nvPicPr>
          <p:cNvPr id="49156" name="Picture 2">
            <a:extLst>
              <a:ext uri="{FF2B5EF4-FFF2-40B4-BE49-F238E27FC236}">
                <a16:creationId xmlns:a16="http://schemas.microsoft.com/office/drawing/2014/main" id="{D7B49105-C163-4DE0-AAF0-0B97871C3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5" y="88900"/>
            <a:ext cx="20574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EA950CD-B9FF-44BD-9F81-671175ED637C}"/>
              </a:ext>
            </a:extLst>
          </p:cNvPr>
          <p:cNvSpPr>
            <a:spLocks noGrp="1"/>
          </p:cNvSpPr>
          <p:nvPr>
            <p:ph type="title"/>
          </p:nvPr>
        </p:nvSpPr>
        <p:spPr/>
        <p:txBody>
          <a:bodyPr/>
          <a:lstStyle/>
          <a:p>
            <a:r>
              <a:rPr lang="en-US" altLang="en-US" sz="6600"/>
              <a:t>Black Swans</a:t>
            </a:r>
          </a:p>
        </p:txBody>
      </p:sp>
      <p:sp>
        <p:nvSpPr>
          <p:cNvPr id="3" name="Content Placeholder 2">
            <a:extLst>
              <a:ext uri="{FF2B5EF4-FFF2-40B4-BE49-F238E27FC236}">
                <a16:creationId xmlns:a16="http://schemas.microsoft.com/office/drawing/2014/main" id="{5FFAB2AF-6CE9-4B40-B4D3-363B9C9B95BE}"/>
              </a:ext>
            </a:extLst>
          </p:cNvPr>
          <p:cNvSpPr>
            <a:spLocks noGrp="1"/>
          </p:cNvSpPr>
          <p:nvPr>
            <p:ph idx="1"/>
          </p:nvPr>
        </p:nvSpPr>
        <p:spPr>
          <a:xfrm>
            <a:off x="2541588" y="2562225"/>
            <a:ext cx="9194800" cy="3614738"/>
          </a:xfrm>
        </p:spPr>
        <p:txBody>
          <a:bodyPr rtlCol="0">
            <a:normAutofit/>
          </a:bodyPr>
          <a:lstStyle/>
          <a:p>
            <a:pPr marL="0" indent="0" fontAlgn="auto">
              <a:spcAft>
                <a:spcPts val="0"/>
              </a:spcAft>
              <a:buFont typeface="Arial" panose="020B0604020202020204" pitchFamily="34" charset="0"/>
              <a:buNone/>
              <a:defRPr/>
            </a:pPr>
            <a:r>
              <a:rPr lang="en-US" altLang="en-US" sz="3600" dirty="0"/>
              <a:t>In 1697, black swans were discovered in Western Australia by a Dutch expedition</a:t>
            </a:r>
          </a:p>
          <a:p>
            <a:pPr fontAlgn="auto">
              <a:spcAft>
                <a:spcPts val="0"/>
              </a:spcAft>
              <a:defRPr/>
            </a:pPr>
            <a:endParaRPr lang="en-US" altLang="en-US" sz="3600" dirty="0"/>
          </a:p>
          <a:p>
            <a:pPr marL="0" indent="0" fontAlgn="auto">
              <a:spcAft>
                <a:spcPts val="0"/>
              </a:spcAft>
              <a:buFont typeface="Arial" panose="020B0604020202020204" pitchFamily="34" charset="0"/>
              <a:buNone/>
              <a:defRPr/>
            </a:pPr>
            <a:r>
              <a:rPr lang="en-US" altLang="en-US" sz="3600" dirty="0"/>
              <a:t>The term changed:</a:t>
            </a:r>
          </a:p>
          <a:p>
            <a:pPr lvl="1" fontAlgn="auto">
              <a:spcAft>
                <a:spcPts val="0"/>
              </a:spcAft>
              <a:defRPr/>
            </a:pPr>
            <a:r>
              <a:rPr lang="en-US" altLang="en-US" sz="3200" dirty="0"/>
              <a:t>A perceived impossibility might later be disproven</a:t>
            </a:r>
          </a:p>
        </p:txBody>
      </p:sp>
      <p:pic>
        <p:nvPicPr>
          <p:cNvPr id="50180" name="Picture 2">
            <a:extLst>
              <a:ext uri="{FF2B5EF4-FFF2-40B4-BE49-F238E27FC236}">
                <a16:creationId xmlns:a16="http://schemas.microsoft.com/office/drawing/2014/main" id="{F1E62ED5-AD52-41EF-B9F9-B130D781D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188" y="103188"/>
            <a:ext cx="23622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E9C6213-D9B6-4D5D-875B-F2FE0195CE24}"/>
              </a:ext>
            </a:extLst>
          </p:cNvPr>
          <p:cNvSpPr>
            <a:spLocks noGrp="1"/>
          </p:cNvSpPr>
          <p:nvPr>
            <p:ph type="title"/>
          </p:nvPr>
        </p:nvSpPr>
        <p:spPr/>
        <p:txBody>
          <a:bodyPr/>
          <a:lstStyle/>
          <a:p>
            <a:r>
              <a:rPr lang="en-US" altLang="en-US" sz="6600"/>
              <a:t>A Black Swan Event</a:t>
            </a:r>
          </a:p>
        </p:txBody>
      </p:sp>
      <p:sp>
        <p:nvSpPr>
          <p:cNvPr id="3" name="Content Placeholder 2">
            <a:extLst>
              <a:ext uri="{FF2B5EF4-FFF2-40B4-BE49-F238E27FC236}">
                <a16:creationId xmlns:a16="http://schemas.microsoft.com/office/drawing/2014/main" id="{1B298232-E99A-456D-BBC8-E961F68F904B}"/>
              </a:ext>
            </a:extLst>
          </p:cNvPr>
          <p:cNvSpPr>
            <a:spLocks noGrp="1"/>
          </p:cNvSpPr>
          <p:nvPr>
            <p:ph idx="1"/>
          </p:nvPr>
        </p:nvSpPr>
        <p:spPr>
          <a:xfrm>
            <a:off x="2516188" y="2206625"/>
            <a:ext cx="8548687" cy="4316413"/>
          </a:xfrm>
        </p:spPr>
        <p:txBody>
          <a:bodyPr/>
          <a:lstStyle/>
          <a:p>
            <a:pPr marL="742950" indent="-742950">
              <a:buFont typeface="Calibri Light" panose="020F0302020204030204" pitchFamily="34" charset="0"/>
              <a:buAutoNum type="arabicPeriod"/>
            </a:pPr>
            <a:r>
              <a:rPr lang="en-US" altLang="en-US" sz="4000"/>
              <a:t>It is an </a:t>
            </a:r>
            <a:r>
              <a:rPr lang="en-US" altLang="en-US" sz="4000" b="1">
                <a:solidFill>
                  <a:srgbClr val="0070C0"/>
                </a:solidFill>
              </a:rPr>
              <a:t>Outlier</a:t>
            </a:r>
          </a:p>
          <a:p>
            <a:pPr lvl="2"/>
            <a:r>
              <a:rPr lang="en-US" altLang="en-US" sz="3200"/>
              <a:t>Nothing in the past can convincingly point to its possibility</a:t>
            </a:r>
          </a:p>
          <a:p>
            <a:pPr marL="742950" indent="-742950">
              <a:buFont typeface="Calibri Light" panose="020F0302020204030204" pitchFamily="34" charset="0"/>
              <a:buAutoNum type="arabicPeriod"/>
            </a:pPr>
            <a:r>
              <a:rPr lang="en-US" altLang="en-US" sz="4000"/>
              <a:t>It has an </a:t>
            </a:r>
            <a:r>
              <a:rPr lang="en-US" altLang="en-US" sz="4000" b="1">
                <a:solidFill>
                  <a:srgbClr val="0070C0"/>
                </a:solidFill>
              </a:rPr>
              <a:t>Extreme Impact</a:t>
            </a:r>
          </a:p>
          <a:p>
            <a:pPr marL="742950" indent="-742950">
              <a:buFont typeface="Calibri Light" panose="020F0302020204030204" pitchFamily="34" charset="0"/>
              <a:buAutoNum type="arabicPeriod"/>
            </a:pPr>
            <a:r>
              <a:rPr lang="en-US" altLang="en-US" sz="4000"/>
              <a:t>It seems </a:t>
            </a:r>
            <a:r>
              <a:rPr lang="en-US" altLang="en-US" sz="4000" b="1">
                <a:solidFill>
                  <a:srgbClr val="0070C0"/>
                </a:solidFill>
              </a:rPr>
              <a:t>Retrospectively Predictable</a:t>
            </a:r>
          </a:p>
          <a:p>
            <a:pPr lvl="2"/>
            <a:r>
              <a:rPr lang="en-US" altLang="en-US" sz="3200"/>
              <a:t>We concoct explanations for its occurrence after the fact</a:t>
            </a:r>
          </a:p>
        </p:txBody>
      </p:sp>
      <p:pic>
        <p:nvPicPr>
          <p:cNvPr id="51204" name="Picture 2">
            <a:extLst>
              <a:ext uri="{FF2B5EF4-FFF2-40B4-BE49-F238E27FC236}">
                <a16:creationId xmlns:a16="http://schemas.microsoft.com/office/drawing/2014/main" id="{DF3D0B68-8B8E-4C87-BF77-0AA50BE99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188" y="120650"/>
            <a:ext cx="16256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089A6-4AB4-4CBD-B0F9-2F0067ED50D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A1B27CD-B6D9-4B13-9AED-D815C53F3663}"/>
              </a:ext>
            </a:extLst>
          </p:cNvPr>
          <p:cNvSpPr>
            <a:spLocks noGrp="1"/>
          </p:cNvSpPr>
          <p:nvPr>
            <p:ph type="title"/>
          </p:nvPr>
        </p:nvSpPr>
        <p:spPr/>
        <p:txBody>
          <a:bodyPr/>
          <a:lstStyle/>
          <a:p>
            <a:r>
              <a:rPr lang="en-US" altLang="en-US" sz="6600"/>
              <a:t>Black Swan Events in History</a:t>
            </a:r>
          </a:p>
        </p:txBody>
      </p:sp>
      <p:sp>
        <p:nvSpPr>
          <p:cNvPr id="3" name="Content Placeholder 2">
            <a:extLst>
              <a:ext uri="{FF2B5EF4-FFF2-40B4-BE49-F238E27FC236}">
                <a16:creationId xmlns:a16="http://schemas.microsoft.com/office/drawing/2014/main" id="{2698BB2C-6F76-4B00-A756-6638D0032BD5}"/>
              </a:ext>
            </a:extLst>
          </p:cNvPr>
          <p:cNvSpPr>
            <a:spLocks noGrp="1"/>
          </p:cNvSpPr>
          <p:nvPr>
            <p:ph sz="half" idx="1"/>
          </p:nvPr>
        </p:nvSpPr>
        <p:spPr>
          <a:xfrm>
            <a:off x="838200" y="2482850"/>
            <a:ext cx="5181600" cy="3694113"/>
          </a:xfrm>
        </p:spPr>
        <p:txBody>
          <a:bodyPr/>
          <a:lstStyle/>
          <a:p>
            <a:pPr marL="0" indent="0">
              <a:buFont typeface="Arial" panose="020B0604020202020204" pitchFamily="34" charset="0"/>
              <a:buNone/>
            </a:pPr>
            <a:r>
              <a:rPr lang="en-US" altLang="en-US" sz="3600"/>
              <a:t>The rise of the Internet</a:t>
            </a:r>
          </a:p>
          <a:p>
            <a:pPr marL="0" indent="0">
              <a:buFont typeface="Arial" panose="020B0604020202020204" pitchFamily="34" charset="0"/>
              <a:buNone/>
            </a:pPr>
            <a:r>
              <a:rPr lang="en-US" altLang="en-US" sz="3600"/>
              <a:t>Personal computers</a:t>
            </a:r>
          </a:p>
          <a:p>
            <a:pPr marL="0" indent="0">
              <a:buFont typeface="Arial" panose="020B0604020202020204" pitchFamily="34" charset="0"/>
              <a:buNone/>
            </a:pPr>
            <a:r>
              <a:rPr lang="en-US" altLang="en-US" sz="3600"/>
              <a:t>World War I</a:t>
            </a:r>
          </a:p>
          <a:p>
            <a:pPr marL="0" indent="0">
              <a:buFont typeface="Arial" panose="020B0604020202020204" pitchFamily="34" charset="0"/>
              <a:buNone/>
            </a:pPr>
            <a:r>
              <a:rPr lang="en-US" altLang="en-US" sz="3600"/>
              <a:t>9/11</a:t>
            </a:r>
          </a:p>
          <a:p>
            <a:pPr marL="0" indent="0">
              <a:buFont typeface="Arial" panose="020B0604020202020204" pitchFamily="34" charset="0"/>
              <a:buNone/>
            </a:pPr>
            <a:r>
              <a:rPr lang="en-US" altLang="en-US" sz="3600"/>
              <a:t>Penicillin</a:t>
            </a:r>
          </a:p>
          <a:p>
            <a:pPr marL="0" indent="0">
              <a:buFont typeface="Arial" panose="020B0604020202020204" pitchFamily="34" charset="0"/>
              <a:buNone/>
            </a:pPr>
            <a:r>
              <a:rPr lang="en-US" altLang="en-US" sz="3600"/>
              <a:t>Human beings</a:t>
            </a:r>
          </a:p>
        </p:txBody>
      </p:sp>
      <p:sp>
        <p:nvSpPr>
          <p:cNvPr id="4" name="Content Placeholder 3">
            <a:extLst>
              <a:ext uri="{FF2B5EF4-FFF2-40B4-BE49-F238E27FC236}">
                <a16:creationId xmlns:a16="http://schemas.microsoft.com/office/drawing/2014/main" id="{5F15F6D4-D14A-42BB-BD15-6C87931F0347}"/>
              </a:ext>
            </a:extLst>
          </p:cNvPr>
          <p:cNvSpPr>
            <a:spLocks noGrp="1"/>
          </p:cNvSpPr>
          <p:nvPr>
            <p:ph sz="half" idx="2"/>
          </p:nvPr>
        </p:nvSpPr>
        <p:spPr>
          <a:xfrm>
            <a:off x="6172200" y="2482850"/>
            <a:ext cx="5181600" cy="3694113"/>
          </a:xfrm>
        </p:spPr>
        <p:txBody>
          <a:bodyPr/>
          <a:lstStyle/>
          <a:p>
            <a:r>
              <a:rPr lang="en-US" altLang="en-US" sz="3600"/>
              <a:t>How do you predict a black swan event?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5A36364-6295-4BB7-9BFA-09EDCAD8AC8B}"/>
              </a:ext>
            </a:extLst>
          </p:cNvPr>
          <p:cNvSpPr>
            <a:spLocks noGrp="1"/>
          </p:cNvSpPr>
          <p:nvPr>
            <p:ph type="title"/>
          </p:nvPr>
        </p:nvSpPr>
        <p:spPr/>
        <p:txBody>
          <a:bodyPr/>
          <a:lstStyle/>
          <a:p>
            <a:r>
              <a:rPr lang="en-US" altLang="en-US" sz="6600"/>
              <a:t>Unknown Unknowns</a:t>
            </a:r>
          </a:p>
        </p:txBody>
      </p:sp>
      <p:sp>
        <p:nvSpPr>
          <p:cNvPr id="3" name="Content Placeholder 2">
            <a:extLst>
              <a:ext uri="{FF2B5EF4-FFF2-40B4-BE49-F238E27FC236}">
                <a16:creationId xmlns:a16="http://schemas.microsoft.com/office/drawing/2014/main" id="{C63287BE-B55F-44A2-BEB2-92947E87C49C}"/>
              </a:ext>
            </a:extLst>
          </p:cNvPr>
          <p:cNvSpPr>
            <a:spLocks noGrp="1"/>
          </p:cNvSpPr>
          <p:nvPr>
            <p:ph idx="1"/>
          </p:nvPr>
        </p:nvSpPr>
        <p:spPr>
          <a:xfrm>
            <a:off x="2541588" y="2038350"/>
            <a:ext cx="9210675" cy="4349750"/>
          </a:xfrm>
        </p:spPr>
        <p:txBody>
          <a:bodyPr rtlCol="0">
            <a:normAutofit fontScale="92500" lnSpcReduction="10000"/>
          </a:bodyPr>
          <a:lstStyle/>
          <a:p>
            <a:pPr marL="0" indent="0" fontAlgn="auto">
              <a:spcAft>
                <a:spcPts val="0"/>
              </a:spcAft>
              <a:buFont typeface="Wingdings" panose="05000000000000000000" pitchFamily="2" charset="2"/>
              <a:buNone/>
              <a:defRPr/>
            </a:pPr>
            <a:r>
              <a:rPr lang="en-US" altLang="en-US" sz="4000" dirty="0"/>
              <a:t>“There are </a:t>
            </a:r>
            <a:r>
              <a:rPr lang="en-US" altLang="en-US" sz="4000" b="1" dirty="0">
                <a:solidFill>
                  <a:srgbClr val="0070C0"/>
                </a:solidFill>
              </a:rPr>
              <a:t>known knowns</a:t>
            </a:r>
            <a:r>
              <a:rPr lang="en-US" altLang="en-US" sz="4000" dirty="0"/>
              <a:t>; there are things we know that we know.</a:t>
            </a:r>
          </a:p>
          <a:p>
            <a:pPr marL="0" indent="0" fontAlgn="auto">
              <a:spcAft>
                <a:spcPts val="0"/>
              </a:spcAft>
              <a:buFont typeface="Wingdings" panose="05000000000000000000" pitchFamily="2" charset="2"/>
              <a:buNone/>
              <a:defRPr/>
            </a:pPr>
            <a:endParaRPr lang="en-US" altLang="en-US" sz="1300" dirty="0"/>
          </a:p>
          <a:p>
            <a:pPr marL="0" indent="0" fontAlgn="auto">
              <a:spcAft>
                <a:spcPts val="0"/>
              </a:spcAft>
              <a:buFont typeface="Wingdings" panose="05000000000000000000" pitchFamily="2" charset="2"/>
              <a:buNone/>
              <a:defRPr/>
            </a:pPr>
            <a:r>
              <a:rPr lang="en-US" altLang="en-US" sz="4000" dirty="0"/>
              <a:t>There are </a:t>
            </a:r>
            <a:r>
              <a:rPr lang="en-US" altLang="en-US" sz="4000" b="1" dirty="0">
                <a:solidFill>
                  <a:srgbClr val="0070C0"/>
                </a:solidFill>
              </a:rPr>
              <a:t>known unknowns</a:t>
            </a:r>
            <a:r>
              <a:rPr lang="en-US" altLang="en-US" sz="4000" dirty="0"/>
              <a:t>; that is to say, there are things that we now know we don’t know.</a:t>
            </a:r>
          </a:p>
          <a:p>
            <a:pPr marL="0" indent="0" fontAlgn="auto">
              <a:spcAft>
                <a:spcPts val="0"/>
              </a:spcAft>
              <a:buFont typeface="Wingdings" panose="05000000000000000000" pitchFamily="2" charset="2"/>
              <a:buNone/>
              <a:defRPr/>
            </a:pPr>
            <a:endParaRPr lang="en-US" altLang="en-US" sz="1300" dirty="0"/>
          </a:p>
          <a:p>
            <a:pPr marL="0" indent="0" fontAlgn="auto">
              <a:spcAft>
                <a:spcPts val="0"/>
              </a:spcAft>
              <a:buFont typeface="Wingdings" panose="05000000000000000000" pitchFamily="2" charset="2"/>
              <a:buNone/>
              <a:defRPr/>
            </a:pPr>
            <a:r>
              <a:rPr lang="en-US" altLang="en-US" sz="4000" dirty="0"/>
              <a:t>But there are also </a:t>
            </a:r>
            <a:r>
              <a:rPr lang="en-US" altLang="en-US" sz="4000" b="1" dirty="0">
                <a:solidFill>
                  <a:srgbClr val="0070C0"/>
                </a:solidFill>
              </a:rPr>
              <a:t>unknown unknowns</a:t>
            </a:r>
            <a:r>
              <a:rPr lang="en-US" altLang="en-US" sz="4000" dirty="0"/>
              <a:t>; there are things we do not know we don’t know.”</a:t>
            </a:r>
          </a:p>
        </p:txBody>
      </p:sp>
      <p:pic>
        <p:nvPicPr>
          <p:cNvPr id="53252" name="Picture 2">
            <a:extLst>
              <a:ext uri="{FF2B5EF4-FFF2-40B4-BE49-F238E27FC236}">
                <a16:creationId xmlns:a16="http://schemas.microsoft.com/office/drawing/2014/main" id="{06BE524B-9927-4E27-A6BC-451D3827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725" y="112713"/>
            <a:ext cx="213360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ED85BE9A-858A-4380-AE53-6585B0105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25" y="74613"/>
            <a:ext cx="23622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51DC006-69A5-471B-BAEE-557A8DF05C01}"/>
              </a:ext>
            </a:extLst>
          </p:cNvPr>
          <p:cNvSpPr>
            <a:spLocks noGrp="1"/>
          </p:cNvSpPr>
          <p:nvPr>
            <p:ph type="title"/>
          </p:nvPr>
        </p:nvSpPr>
        <p:spPr/>
        <p:txBody>
          <a:bodyPr/>
          <a:lstStyle/>
          <a:p>
            <a:r>
              <a:rPr lang="en-US" altLang="en-US" sz="6600"/>
              <a:t>Las Vegas Casino</a:t>
            </a:r>
          </a:p>
        </p:txBody>
      </p:sp>
      <p:sp>
        <p:nvSpPr>
          <p:cNvPr id="54275" name="Content Placeholder 2">
            <a:extLst>
              <a:ext uri="{FF2B5EF4-FFF2-40B4-BE49-F238E27FC236}">
                <a16:creationId xmlns:a16="http://schemas.microsoft.com/office/drawing/2014/main" id="{27B96CB5-A964-45B2-ACA5-AE04435D7EAB}"/>
              </a:ext>
            </a:extLst>
          </p:cNvPr>
          <p:cNvSpPr>
            <a:spLocks noGrp="1"/>
          </p:cNvSpPr>
          <p:nvPr>
            <p:ph idx="1"/>
          </p:nvPr>
        </p:nvSpPr>
        <p:spPr>
          <a:xfrm>
            <a:off x="2562225" y="2479675"/>
            <a:ext cx="8791575" cy="3697288"/>
          </a:xfrm>
        </p:spPr>
        <p:txBody>
          <a:bodyPr/>
          <a:lstStyle/>
          <a:p>
            <a:pPr marL="0" indent="0">
              <a:buFont typeface="Arial" panose="020B0604020202020204" pitchFamily="34" charset="0"/>
              <a:buNone/>
            </a:pPr>
            <a:r>
              <a:rPr lang="en-US" altLang="en-US" sz="4000"/>
              <a:t>Risks…</a:t>
            </a:r>
          </a:p>
          <a:p>
            <a:pPr lvl="1"/>
            <a:r>
              <a:rPr lang="en-US" altLang="en-US" sz="3600"/>
              <a:t> What are the Known Knowns?</a:t>
            </a:r>
          </a:p>
          <a:p>
            <a:pPr lvl="1"/>
            <a:r>
              <a:rPr lang="en-US" altLang="en-US" sz="3600"/>
              <a:t> What are Known Unknowns?</a:t>
            </a:r>
          </a:p>
          <a:p>
            <a:pPr lvl="1"/>
            <a:r>
              <a:rPr lang="en-US" altLang="en-US" sz="3600"/>
              <a:t> What would be an Unknown Unknown?</a:t>
            </a:r>
          </a:p>
        </p:txBody>
      </p:sp>
      <p:pic>
        <p:nvPicPr>
          <p:cNvPr id="54276" name="Picture 2">
            <a:extLst>
              <a:ext uri="{FF2B5EF4-FFF2-40B4-BE49-F238E27FC236}">
                <a16:creationId xmlns:a16="http://schemas.microsoft.com/office/drawing/2014/main" id="{FAC06A83-271A-436A-8FF7-5A240EC40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663" y="111125"/>
            <a:ext cx="2590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88C12D8-EC50-4594-9369-37FA786EFD34}"/>
              </a:ext>
            </a:extLst>
          </p:cNvPr>
          <p:cNvSpPr>
            <a:spLocks noGrp="1"/>
          </p:cNvSpPr>
          <p:nvPr>
            <p:ph type="title"/>
          </p:nvPr>
        </p:nvSpPr>
        <p:spPr/>
        <p:txBody>
          <a:bodyPr/>
          <a:lstStyle/>
          <a:p>
            <a:r>
              <a:rPr lang="en-US" altLang="en-US" sz="6000"/>
              <a:t>Las Vegas Casino:</a:t>
            </a:r>
            <a:br>
              <a:rPr lang="en-US" altLang="en-US" sz="6000"/>
            </a:br>
            <a:r>
              <a:rPr lang="en-US" altLang="en-US" sz="6000"/>
              <a:t>4 Black Swan Events</a:t>
            </a:r>
          </a:p>
        </p:txBody>
      </p:sp>
      <p:sp>
        <p:nvSpPr>
          <p:cNvPr id="3" name="Content Placeholder 2">
            <a:extLst>
              <a:ext uri="{FF2B5EF4-FFF2-40B4-BE49-F238E27FC236}">
                <a16:creationId xmlns:a16="http://schemas.microsoft.com/office/drawing/2014/main" id="{D7FA0CF9-6C36-499E-81A4-0F4BF52A33D7}"/>
              </a:ext>
            </a:extLst>
          </p:cNvPr>
          <p:cNvSpPr>
            <a:spLocks noGrp="1"/>
          </p:cNvSpPr>
          <p:nvPr>
            <p:ph idx="1"/>
          </p:nvPr>
        </p:nvSpPr>
        <p:spPr>
          <a:xfrm>
            <a:off x="2760663" y="2659063"/>
            <a:ext cx="8593137" cy="3517900"/>
          </a:xfrm>
        </p:spPr>
        <p:txBody>
          <a:bodyPr/>
          <a:lstStyle/>
          <a:p>
            <a:pPr marL="742950" indent="-742950">
              <a:buFont typeface="Calibri Light" panose="020F0302020204030204" pitchFamily="34" charset="0"/>
              <a:buAutoNum type="arabicPeriod"/>
            </a:pPr>
            <a:r>
              <a:rPr lang="en-US" altLang="en-US" sz="3200"/>
              <a:t>Owner’s daughter kidnapped</a:t>
            </a:r>
          </a:p>
          <a:p>
            <a:pPr marL="742950" indent="-742950">
              <a:buFont typeface="Calibri Light" panose="020F0302020204030204" pitchFamily="34" charset="0"/>
              <a:buAutoNum type="arabicPeriod"/>
            </a:pPr>
            <a:r>
              <a:rPr lang="en-US" altLang="en-US" sz="3200"/>
              <a:t>Disgruntled construction worker</a:t>
            </a:r>
          </a:p>
          <a:p>
            <a:pPr marL="742950" indent="-742950">
              <a:buFont typeface="Calibri Light" panose="020F0302020204030204" pitchFamily="34" charset="0"/>
              <a:buAutoNum type="arabicPeriod"/>
            </a:pPr>
            <a:r>
              <a:rPr lang="en-US" altLang="en-US" sz="3200"/>
              <a:t>IRS forms</a:t>
            </a:r>
          </a:p>
          <a:p>
            <a:pPr marL="742950" indent="-742950">
              <a:buFont typeface="Calibri Light" panose="020F0302020204030204" pitchFamily="34" charset="0"/>
              <a:buAutoNum type="arabicPeriod"/>
            </a:pPr>
            <a:r>
              <a:rPr lang="en-US" altLang="en-US" sz="3200"/>
              <a:t>The star act</a:t>
            </a:r>
          </a:p>
        </p:txBody>
      </p:sp>
      <p:pic>
        <p:nvPicPr>
          <p:cNvPr id="55300" name="Picture 2">
            <a:extLst>
              <a:ext uri="{FF2B5EF4-FFF2-40B4-BE49-F238E27FC236}">
                <a16:creationId xmlns:a16="http://schemas.microsoft.com/office/drawing/2014/main" id="{F3E02298-4F51-41DD-82D2-6F69C3264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663" y="111125"/>
            <a:ext cx="2590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1A756F70-D5AC-4EC8-9EC3-536253156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4013200"/>
            <a:ext cx="2889250"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565C003-0808-4ED2-ADD2-06CE46285F27}"/>
              </a:ext>
            </a:extLst>
          </p:cNvPr>
          <p:cNvSpPr>
            <a:spLocks noGrp="1"/>
          </p:cNvSpPr>
          <p:nvPr>
            <p:ph type="title"/>
          </p:nvPr>
        </p:nvSpPr>
        <p:spPr/>
        <p:txBody>
          <a:bodyPr/>
          <a:lstStyle/>
          <a:p>
            <a:r>
              <a:rPr lang="en-US" altLang="en-US" sz="6600"/>
              <a:t>A Black Swan Event</a:t>
            </a:r>
          </a:p>
        </p:txBody>
      </p:sp>
      <p:sp>
        <p:nvSpPr>
          <p:cNvPr id="3" name="Content Placeholder 2">
            <a:extLst>
              <a:ext uri="{FF2B5EF4-FFF2-40B4-BE49-F238E27FC236}">
                <a16:creationId xmlns:a16="http://schemas.microsoft.com/office/drawing/2014/main" id="{0E30B5FA-6AC3-4D4E-B41F-3D725872559E}"/>
              </a:ext>
            </a:extLst>
          </p:cNvPr>
          <p:cNvSpPr>
            <a:spLocks noGrp="1"/>
          </p:cNvSpPr>
          <p:nvPr>
            <p:ph idx="1"/>
          </p:nvPr>
        </p:nvSpPr>
        <p:spPr>
          <a:xfrm>
            <a:off x="2613025" y="1865313"/>
            <a:ext cx="7808913" cy="4765675"/>
          </a:xfrm>
        </p:spPr>
        <p:txBody>
          <a:bodyPr rtlCol="0">
            <a:normAutofit fontScale="92500" lnSpcReduction="10000"/>
          </a:bodyPr>
          <a:lstStyle/>
          <a:p>
            <a:pPr marL="0" indent="0" fontAlgn="auto">
              <a:spcAft>
                <a:spcPts val="0"/>
              </a:spcAft>
              <a:buFont typeface="Arial" panose="020B0604020202020204" pitchFamily="34" charset="0"/>
              <a:buNone/>
              <a:defRPr/>
            </a:pPr>
            <a:r>
              <a:rPr lang="en-US" altLang="en-US" sz="3200" dirty="0"/>
              <a:t>A small number of Black Swans explains</a:t>
            </a:r>
          </a:p>
          <a:p>
            <a:pPr lvl="1" fontAlgn="auto">
              <a:spcAft>
                <a:spcPts val="0"/>
              </a:spcAft>
              <a:defRPr/>
            </a:pPr>
            <a:r>
              <a:rPr lang="en-US" altLang="en-US" sz="3000" dirty="0"/>
              <a:t>The success of ideas and religions</a:t>
            </a:r>
          </a:p>
          <a:p>
            <a:pPr lvl="1" fontAlgn="auto">
              <a:spcAft>
                <a:spcPts val="0"/>
              </a:spcAft>
              <a:defRPr/>
            </a:pPr>
            <a:r>
              <a:rPr lang="en-US" altLang="en-US" sz="3000" dirty="0"/>
              <a:t>The dynamics of historical events</a:t>
            </a:r>
          </a:p>
          <a:p>
            <a:pPr lvl="1" fontAlgn="auto">
              <a:spcAft>
                <a:spcPts val="0"/>
              </a:spcAft>
              <a:defRPr/>
            </a:pPr>
            <a:r>
              <a:rPr lang="en-US" altLang="en-US" sz="3000" dirty="0"/>
              <a:t>Elements of our own personal lives</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Almost all major scientific discoveries, historical events, and artistic accomplishments</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What are some Black Swan Events in the video game industry? (positive or negative)</a:t>
            </a:r>
          </a:p>
        </p:txBody>
      </p:sp>
      <p:pic>
        <p:nvPicPr>
          <p:cNvPr id="56324" name="Picture 2">
            <a:extLst>
              <a:ext uri="{FF2B5EF4-FFF2-40B4-BE49-F238E27FC236}">
                <a16:creationId xmlns:a16="http://schemas.microsoft.com/office/drawing/2014/main" id="{0F7AC799-40E7-40A3-89DE-0AC159F20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938" y="142875"/>
            <a:ext cx="1609725"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4108731-718F-4959-8BCD-54E8992B7E29}"/>
              </a:ext>
            </a:extLst>
          </p:cNvPr>
          <p:cNvSpPr>
            <a:spLocks noGrp="1"/>
          </p:cNvSpPr>
          <p:nvPr>
            <p:ph type="title"/>
          </p:nvPr>
        </p:nvSpPr>
        <p:spPr/>
        <p:txBody>
          <a:bodyPr/>
          <a:lstStyle/>
          <a:p>
            <a:r>
              <a:rPr lang="en-US" altLang="en-US" sz="6000"/>
              <a:t>A Black Swan Event:</a:t>
            </a:r>
            <a:br>
              <a:rPr lang="en-US" altLang="en-US" sz="6000"/>
            </a:br>
            <a:r>
              <a:rPr lang="en-US" altLang="en-US" sz="6000"/>
              <a:t>Guarding Against Them…</a:t>
            </a:r>
          </a:p>
        </p:txBody>
      </p:sp>
      <p:sp>
        <p:nvSpPr>
          <p:cNvPr id="3" name="Content Placeholder 2">
            <a:extLst>
              <a:ext uri="{FF2B5EF4-FFF2-40B4-BE49-F238E27FC236}">
                <a16:creationId xmlns:a16="http://schemas.microsoft.com/office/drawing/2014/main" id="{AD7D58BF-D4B0-495A-9E5C-91C974C6893F}"/>
              </a:ext>
            </a:extLst>
          </p:cNvPr>
          <p:cNvSpPr>
            <a:spLocks noGrp="1"/>
          </p:cNvSpPr>
          <p:nvPr>
            <p:ph idx="1"/>
          </p:nvPr>
        </p:nvSpPr>
        <p:spPr>
          <a:xfrm>
            <a:off x="2608263" y="2268538"/>
            <a:ext cx="8745537" cy="4405312"/>
          </a:xfrm>
        </p:spPr>
        <p:txBody>
          <a:bodyPr rtlCol="0">
            <a:normAutofit fontScale="92500" lnSpcReduction="20000"/>
          </a:bodyPr>
          <a:lstStyle/>
          <a:p>
            <a:pPr marL="0" indent="0" fontAlgn="auto">
              <a:spcAft>
                <a:spcPts val="0"/>
              </a:spcAft>
              <a:buFont typeface="Arial" panose="020B0604020202020204" pitchFamily="34" charset="0"/>
              <a:buNone/>
              <a:defRPr/>
            </a:pPr>
            <a:r>
              <a:rPr lang="en-US" altLang="en-US" sz="3200" b="1" dirty="0">
                <a:solidFill>
                  <a:srgbClr val="0070C0"/>
                </a:solidFill>
              </a:rPr>
              <a:t>Redundancy</a:t>
            </a:r>
            <a:r>
              <a:rPr lang="en-US" altLang="en-US" sz="3200" dirty="0"/>
              <a:t> in design of systems</a:t>
            </a:r>
          </a:p>
          <a:p>
            <a:pPr lvl="1" fontAlgn="auto">
              <a:spcAft>
                <a:spcPts val="0"/>
              </a:spcAft>
              <a:defRPr/>
            </a:pPr>
            <a:r>
              <a:rPr lang="en-US" altLang="en-US" sz="2800" dirty="0"/>
              <a:t>Consider nature and biological systems</a:t>
            </a:r>
          </a:p>
          <a:p>
            <a:pPr lvl="1" fontAlgn="auto">
              <a:spcAft>
                <a:spcPts val="0"/>
              </a:spcAft>
              <a:defRPr/>
            </a:pPr>
            <a:r>
              <a:rPr lang="en-US" altLang="en-US" sz="2800" dirty="0"/>
              <a:t>Because if you only have one and it fails, then you’re screwed</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Don’t put most of your eggs in one basket if it has a very small chance of failing</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Imagine you have a high mortgage and a car payment (loaded with debt)</a:t>
            </a:r>
          </a:p>
          <a:p>
            <a:pPr lvl="1" fontAlgn="auto">
              <a:spcAft>
                <a:spcPts val="0"/>
              </a:spcAft>
              <a:defRPr/>
            </a:pPr>
            <a:r>
              <a:rPr lang="en-US" altLang="en-US" sz="2800" dirty="0"/>
              <a:t>If a Black Swan Event hits you, you’re toast</a:t>
            </a:r>
          </a:p>
        </p:txBody>
      </p:sp>
      <p:pic>
        <p:nvPicPr>
          <p:cNvPr id="57348" name="Picture 3">
            <a:extLst>
              <a:ext uri="{FF2B5EF4-FFF2-40B4-BE49-F238E27FC236}">
                <a16:creationId xmlns:a16="http://schemas.microsoft.com/office/drawing/2014/main" id="{C19659FB-B0D1-46BC-82AF-028D93B2CD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4550" y="65088"/>
            <a:ext cx="24574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BA17D2C-1DDD-4208-92E8-2F8D75BF67E5}"/>
              </a:ext>
            </a:extLst>
          </p:cNvPr>
          <p:cNvSpPr>
            <a:spLocks noGrp="1"/>
          </p:cNvSpPr>
          <p:nvPr>
            <p:ph type="title"/>
          </p:nvPr>
        </p:nvSpPr>
        <p:spPr/>
        <p:txBody>
          <a:bodyPr/>
          <a:lstStyle/>
          <a:p>
            <a:r>
              <a:rPr lang="en-US" altLang="en-US" sz="5400"/>
              <a:t>A Black Swan Event:</a:t>
            </a:r>
            <a:br>
              <a:rPr lang="en-US" altLang="en-US" sz="5400"/>
            </a:br>
            <a:r>
              <a:rPr lang="en-US" altLang="en-US" sz="5400"/>
              <a:t>Encouraging Good Ones…</a:t>
            </a:r>
          </a:p>
        </p:txBody>
      </p:sp>
      <p:sp>
        <p:nvSpPr>
          <p:cNvPr id="3" name="Content Placeholder 2">
            <a:extLst>
              <a:ext uri="{FF2B5EF4-FFF2-40B4-BE49-F238E27FC236}">
                <a16:creationId xmlns:a16="http://schemas.microsoft.com/office/drawing/2014/main" id="{E446AD98-6FA4-4091-B2DB-995390B8FEA2}"/>
              </a:ext>
            </a:extLst>
          </p:cNvPr>
          <p:cNvSpPr>
            <a:spLocks noGrp="1"/>
          </p:cNvSpPr>
          <p:nvPr>
            <p:ph idx="1"/>
          </p:nvPr>
        </p:nvSpPr>
        <p:spPr>
          <a:xfrm>
            <a:off x="2457450" y="2382838"/>
            <a:ext cx="8896350" cy="4270375"/>
          </a:xfrm>
        </p:spPr>
        <p:txBody>
          <a:bodyPr/>
          <a:lstStyle/>
          <a:p>
            <a:pPr marL="514350" indent="-514350">
              <a:buFont typeface="Calibri Light" panose="020F0302020204030204" pitchFamily="34" charset="0"/>
              <a:buAutoNum type="arabicPeriod"/>
            </a:pPr>
            <a:r>
              <a:rPr lang="en-US" altLang="en-US"/>
              <a:t>Meet lots of people</a:t>
            </a:r>
          </a:p>
          <a:p>
            <a:pPr marL="514350" indent="-514350">
              <a:buFont typeface="Calibri Light" panose="020F0302020204030204" pitchFamily="34" charset="0"/>
              <a:buAutoNum type="arabicPeriod"/>
            </a:pPr>
            <a:r>
              <a:rPr lang="en-US" altLang="en-US"/>
              <a:t>Expose yourself to many ideas</a:t>
            </a:r>
          </a:p>
          <a:p>
            <a:pPr marL="514350" indent="-514350">
              <a:buFont typeface="Calibri Light" panose="020F0302020204030204" pitchFamily="34" charset="0"/>
              <a:buAutoNum type="arabicPeriod"/>
            </a:pPr>
            <a:r>
              <a:rPr lang="en-US" altLang="en-US"/>
              <a:t>Take advantage of opportunities</a:t>
            </a:r>
          </a:p>
          <a:p>
            <a:pPr marL="514350" indent="-514350">
              <a:buFont typeface="Calibri Light" panose="020F0302020204030204" pitchFamily="34" charset="0"/>
              <a:buAutoNum type="arabicPeriod"/>
            </a:pPr>
            <a:r>
              <a:rPr lang="en-US" altLang="en-US"/>
              <a:t>Take many risks with little downside</a:t>
            </a:r>
          </a:p>
          <a:p>
            <a:pPr marL="514350" indent="-514350">
              <a:buFont typeface="Calibri Light" panose="020F0302020204030204" pitchFamily="34" charset="0"/>
              <a:buAutoNum type="arabicPeriod"/>
            </a:pPr>
            <a:r>
              <a:rPr lang="en-US" altLang="en-US"/>
              <a:t>Investing in innovation</a:t>
            </a:r>
          </a:p>
          <a:p>
            <a:pPr lvl="1"/>
            <a:r>
              <a:rPr lang="en-US" altLang="en-US"/>
              <a:t>Google’s 20% time</a:t>
            </a:r>
          </a:p>
          <a:p>
            <a:pPr lvl="1"/>
            <a:r>
              <a:rPr lang="en-US" altLang="en-US"/>
              <a:t>Venture capitalists (fixed downside, limitless upside)</a:t>
            </a:r>
          </a:p>
          <a:p>
            <a:pPr marL="514350" indent="-514350">
              <a:buFont typeface="Calibri Light" panose="020F0302020204030204" pitchFamily="34" charset="0"/>
              <a:buAutoNum type="arabicPeriod"/>
            </a:pPr>
            <a:r>
              <a:rPr lang="en-US" altLang="en-US"/>
              <a:t>Hedge 80% on safest path, 20% on risk with huge upside</a:t>
            </a:r>
          </a:p>
        </p:txBody>
      </p:sp>
      <p:pic>
        <p:nvPicPr>
          <p:cNvPr id="4" name="Picture 3">
            <a:extLst>
              <a:ext uri="{FF2B5EF4-FFF2-40B4-BE49-F238E27FC236}">
                <a16:creationId xmlns:a16="http://schemas.microsoft.com/office/drawing/2014/main" id="{23962CF9-B2DE-47D6-A8A8-F9963B5B6F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6175" y="2382838"/>
            <a:ext cx="29464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605172D-876D-4EC2-BB2B-8DA6FAEE3481}"/>
              </a:ext>
            </a:extLst>
          </p:cNvPr>
          <p:cNvSpPr>
            <a:spLocks noGrp="1"/>
          </p:cNvSpPr>
          <p:nvPr>
            <p:ph type="title"/>
          </p:nvPr>
        </p:nvSpPr>
        <p:spPr/>
        <p:txBody>
          <a:bodyPr/>
          <a:lstStyle/>
          <a:p>
            <a:r>
              <a:rPr lang="en-US" altLang="en-US" sz="4800"/>
              <a:t>Back to Your Regularly Scheduled Lecture</a:t>
            </a:r>
          </a:p>
        </p:txBody>
      </p:sp>
      <p:sp>
        <p:nvSpPr>
          <p:cNvPr id="3" name="Text Placeholder 2">
            <a:extLst>
              <a:ext uri="{FF2B5EF4-FFF2-40B4-BE49-F238E27FC236}">
                <a16:creationId xmlns:a16="http://schemas.microsoft.com/office/drawing/2014/main" id="{E1151BBB-9E15-4329-9F6E-A0FC83333BE4}"/>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B784638-1A1E-41CC-A0C8-3CEA8285A870}"/>
              </a:ext>
            </a:extLst>
          </p:cNvPr>
          <p:cNvSpPr>
            <a:spLocks noGrp="1"/>
          </p:cNvSpPr>
          <p:nvPr>
            <p:ph type="title"/>
          </p:nvPr>
        </p:nvSpPr>
        <p:spPr/>
        <p:txBody>
          <a:bodyPr/>
          <a:lstStyle/>
          <a:p>
            <a:r>
              <a:rPr lang="en-US" altLang="en-US" sz="6600"/>
              <a:t>Pac-Man Golden Path</a:t>
            </a:r>
          </a:p>
        </p:txBody>
      </p:sp>
      <p:sp>
        <p:nvSpPr>
          <p:cNvPr id="60419" name="Content Placeholder 2">
            <a:extLst>
              <a:ext uri="{FF2B5EF4-FFF2-40B4-BE49-F238E27FC236}">
                <a16:creationId xmlns:a16="http://schemas.microsoft.com/office/drawing/2014/main" id="{8A2D7671-D962-40D0-A6D3-EA6C36659194}"/>
              </a:ext>
            </a:extLst>
          </p:cNvPr>
          <p:cNvSpPr>
            <a:spLocks noGrp="1"/>
          </p:cNvSpPr>
          <p:nvPr>
            <p:ph idx="1"/>
          </p:nvPr>
        </p:nvSpPr>
        <p:spPr/>
        <p:txBody>
          <a:bodyPr/>
          <a:lstStyle/>
          <a:p>
            <a:pPr marL="0" indent="0">
              <a:buFont typeface="Arial" panose="020B0604020202020204" pitchFamily="34" charset="0"/>
              <a:buNone/>
            </a:pPr>
            <a:r>
              <a:rPr lang="en-US" altLang="en-US" sz="4000"/>
              <a:t>Screen crash at the 256</a:t>
            </a:r>
            <a:r>
              <a:rPr lang="en-US" altLang="en-US" sz="4000" baseline="30000"/>
              <a:t>th</a:t>
            </a:r>
            <a:r>
              <a:rPr lang="en-US" altLang="en-US" sz="4000"/>
              <a:t> level...</a:t>
            </a:r>
          </a:p>
        </p:txBody>
      </p:sp>
      <p:pic>
        <p:nvPicPr>
          <p:cNvPr id="60420" name="Picture 4">
            <a:extLst>
              <a:ext uri="{FF2B5EF4-FFF2-40B4-BE49-F238E27FC236}">
                <a16:creationId xmlns:a16="http://schemas.microsoft.com/office/drawing/2014/main" id="{C305DF5D-9DA1-4F8F-99DF-2661E7E0B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850" y="2027238"/>
            <a:ext cx="3128963"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E050E00E-B8B3-4CBA-B8E3-22CB546C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850" y="2027238"/>
            <a:ext cx="3128963"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21971752-7E2D-40A8-8EB3-9CCCD73C6A8C}"/>
              </a:ext>
            </a:extLst>
          </p:cNvPr>
          <p:cNvSpPr>
            <a:spLocks noGrp="1"/>
          </p:cNvSpPr>
          <p:nvPr>
            <p:ph type="title"/>
          </p:nvPr>
        </p:nvSpPr>
        <p:spPr/>
        <p:txBody>
          <a:bodyPr/>
          <a:lstStyle/>
          <a:p>
            <a:r>
              <a:rPr lang="en-US" altLang="en-US" sz="6600"/>
              <a:t>“</a:t>
            </a:r>
            <a:r>
              <a:rPr lang="en-US" altLang="en-US" sz="6600" b="1">
                <a:solidFill>
                  <a:srgbClr val="0070C0"/>
                </a:solidFill>
              </a:rPr>
              <a:t>Golden Path</a:t>
            </a:r>
            <a:r>
              <a:rPr lang="en-US" altLang="en-US" sz="6600"/>
              <a:t>” Problem</a:t>
            </a:r>
          </a:p>
        </p:txBody>
      </p:sp>
      <p:sp>
        <p:nvSpPr>
          <p:cNvPr id="3" name="Content Placeholder 2">
            <a:extLst>
              <a:ext uri="{FF2B5EF4-FFF2-40B4-BE49-F238E27FC236}">
                <a16:creationId xmlns:a16="http://schemas.microsoft.com/office/drawing/2014/main" id="{68FC3950-CD6A-46F8-90EE-0EE1F432BE6B}"/>
              </a:ext>
            </a:extLst>
          </p:cNvPr>
          <p:cNvSpPr>
            <a:spLocks noGrp="1"/>
          </p:cNvSpPr>
          <p:nvPr>
            <p:ph idx="1"/>
          </p:nvPr>
        </p:nvSpPr>
        <p:spPr>
          <a:xfrm>
            <a:off x="2620963" y="2697163"/>
            <a:ext cx="9366250" cy="3900487"/>
          </a:xfrm>
        </p:spPr>
        <p:txBody>
          <a:bodyPr rtlCol="0">
            <a:normAutofit/>
          </a:bodyPr>
          <a:lstStyle/>
          <a:p>
            <a:pPr marL="0" indent="0" fontAlgn="auto">
              <a:spcAft>
                <a:spcPts val="0"/>
              </a:spcAft>
              <a:buFont typeface="Arial" panose="020B0604020202020204" pitchFamily="34" charset="0"/>
              <a:buNone/>
              <a:defRPr/>
            </a:pPr>
            <a:r>
              <a:rPr lang="en-US" altLang="en-US" sz="3000" dirty="0"/>
              <a:t>Unintended weaknesses might slip into a shipping game</a:t>
            </a:r>
          </a:p>
          <a:p>
            <a:pPr marL="0" indent="0" fontAlgn="auto">
              <a:spcAft>
                <a:spcPts val="0"/>
              </a:spcAft>
              <a:buFont typeface="Arial" panose="020B0604020202020204" pitchFamily="34" charset="0"/>
              <a:buNone/>
              <a:defRPr/>
            </a:pPr>
            <a:r>
              <a:rPr lang="en-US" altLang="en-US" sz="3000" dirty="0"/>
              <a:t>If weakness is discovered by player, the game is ruined</a:t>
            </a:r>
          </a:p>
          <a:p>
            <a:pPr fontAlgn="auto">
              <a:spcAft>
                <a:spcPts val="0"/>
              </a:spcAft>
              <a:defRPr/>
            </a:pPr>
            <a:endParaRPr lang="en-US" altLang="en-US" sz="3000" dirty="0"/>
          </a:p>
          <a:p>
            <a:pPr marL="0" indent="0" fontAlgn="auto">
              <a:spcAft>
                <a:spcPts val="0"/>
              </a:spcAft>
              <a:buFont typeface="Arial" panose="020B0604020202020204" pitchFamily="34" charset="0"/>
              <a:buNone/>
              <a:defRPr/>
            </a:pPr>
            <a:r>
              <a:rPr lang="en-US" altLang="en-US" sz="3000" dirty="0"/>
              <a:t>Also known a “Black Swan”</a:t>
            </a:r>
          </a:p>
          <a:p>
            <a:pPr fontAlgn="auto">
              <a:spcAft>
                <a:spcPts val="0"/>
              </a:spcAft>
              <a:defRPr/>
            </a:pPr>
            <a:endParaRPr lang="en-US" altLang="en-US" sz="3000" dirty="0"/>
          </a:p>
          <a:p>
            <a:pPr marL="0" indent="0" fontAlgn="auto">
              <a:spcAft>
                <a:spcPts val="0"/>
              </a:spcAft>
              <a:buFont typeface="Arial" panose="020B0604020202020204" pitchFamily="34" charset="0"/>
              <a:buNone/>
              <a:defRPr/>
            </a:pPr>
            <a:r>
              <a:rPr lang="en-US" altLang="en-US" sz="3000" b="1" dirty="0">
                <a:solidFill>
                  <a:srgbClr val="0070C0"/>
                </a:solidFill>
              </a:rPr>
              <a:t>How can we fix this?</a:t>
            </a:r>
          </a:p>
          <a:p>
            <a:pPr fontAlgn="auto">
              <a:spcAft>
                <a:spcPts val="0"/>
              </a:spcAft>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15F06AD-D588-4986-B788-174D820FF5FA}"/>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0F6AD35B-8D8B-4019-97FD-40359DA475EF}"/>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4053ADB-AB74-48CD-90CE-003C02231366}"/>
              </a:ext>
            </a:extLst>
          </p:cNvPr>
          <p:cNvSpPr>
            <a:spLocks noGrp="1"/>
          </p:cNvSpPr>
          <p:nvPr>
            <p:ph type="title"/>
          </p:nvPr>
        </p:nvSpPr>
        <p:spPr/>
        <p:txBody>
          <a:bodyPr/>
          <a:lstStyle/>
          <a:p>
            <a:r>
              <a:rPr lang="en-US" altLang="en-US" sz="6000"/>
              <a:t>Weakness Modification Learning</a:t>
            </a:r>
          </a:p>
        </p:txBody>
      </p:sp>
      <p:sp>
        <p:nvSpPr>
          <p:cNvPr id="67587" name="Content Placeholder 2">
            <a:extLst>
              <a:ext uri="{FF2B5EF4-FFF2-40B4-BE49-F238E27FC236}">
                <a16:creationId xmlns:a16="http://schemas.microsoft.com/office/drawing/2014/main" id="{D64F7724-5F82-41BC-AF5D-D1893BC2295A}"/>
              </a:ext>
            </a:extLst>
          </p:cNvPr>
          <p:cNvSpPr>
            <a:spLocks noGrp="1"/>
          </p:cNvSpPr>
          <p:nvPr>
            <p:ph idx="1"/>
          </p:nvPr>
        </p:nvSpPr>
        <p:spPr>
          <a:xfrm>
            <a:off x="2646363" y="1825625"/>
            <a:ext cx="9144000" cy="4351338"/>
          </a:xfrm>
        </p:spPr>
        <p:txBody>
          <a:bodyPr rtlCol="0">
            <a:normAutofit/>
          </a:bodyPr>
          <a:lstStyle/>
          <a:p>
            <a:pPr fontAlgn="auto">
              <a:spcAft>
                <a:spcPts val="0"/>
              </a:spcAft>
              <a:defRPr/>
            </a:pPr>
            <a:endParaRPr lang="en-US" altLang="en-US" sz="4000" dirty="0"/>
          </a:p>
          <a:p>
            <a:pPr marL="0" indent="0" fontAlgn="auto">
              <a:spcAft>
                <a:spcPts val="0"/>
              </a:spcAft>
              <a:buFont typeface="Arial" panose="020B0604020202020204" pitchFamily="34" charset="0"/>
              <a:buNone/>
              <a:defRPr/>
            </a:pPr>
            <a:r>
              <a:rPr lang="en-US" altLang="en-US" sz="4000" dirty="0"/>
              <a:t>Technique developed by Jack van </a:t>
            </a:r>
            <a:r>
              <a:rPr lang="en-US" altLang="en-US" sz="4000" dirty="0" err="1"/>
              <a:t>Ryswyck</a:t>
            </a:r>
            <a:r>
              <a:rPr lang="en-US" altLang="en-US" sz="4000" dirty="0"/>
              <a:t> (University of Alberta) </a:t>
            </a:r>
          </a:p>
          <a:p>
            <a:pPr marL="0" indent="0" fontAlgn="auto">
              <a:spcAft>
                <a:spcPts val="0"/>
              </a:spcAft>
              <a:buFont typeface="Arial" panose="020B0604020202020204" pitchFamily="34" charset="0"/>
              <a:buNone/>
              <a:defRPr/>
            </a:pPr>
            <a:endParaRPr lang="en-US" altLang="en-US" sz="4000" dirty="0"/>
          </a:p>
          <a:p>
            <a:pPr marL="0" indent="0" fontAlgn="auto">
              <a:spcAft>
                <a:spcPts val="0"/>
              </a:spcAft>
              <a:buFont typeface="Arial" panose="020B0604020202020204" pitchFamily="34" charset="0"/>
              <a:buNone/>
              <a:defRPr/>
            </a:pPr>
            <a:r>
              <a:rPr lang="en-US" altLang="en-US" sz="4000" dirty="0"/>
              <a:t>In collaboration with EA Canada for FIFA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A1548A8-6E9D-41A8-9F2E-DCE96A951753}"/>
              </a:ext>
            </a:extLst>
          </p:cNvPr>
          <p:cNvSpPr>
            <a:spLocks noGrp="1"/>
          </p:cNvSpPr>
          <p:nvPr>
            <p:ph type="title"/>
          </p:nvPr>
        </p:nvSpPr>
        <p:spPr/>
        <p:txBody>
          <a:bodyPr/>
          <a:lstStyle/>
          <a:p>
            <a:r>
              <a:rPr lang="en-US" altLang="en-US" sz="6000"/>
              <a:t>Weakness Modification Learning</a:t>
            </a:r>
          </a:p>
        </p:txBody>
      </p:sp>
      <p:sp>
        <p:nvSpPr>
          <p:cNvPr id="3" name="Content Placeholder 2">
            <a:extLst>
              <a:ext uri="{FF2B5EF4-FFF2-40B4-BE49-F238E27FC236}">
                <a16:creationId xmlns:a16="http://schemas.microsoft.com/office/drawing/2014/main" id="{F58E4B17-5E3B-4337-AF65-D8D944FE4593}"/>
              </a:ext>
            </a:extLst>
          </p:cNvPr>
          <p:cNvSpPr>
            <a:spLocks noGrp="1"/>
          </p:cNvSpPr>
          <p:nvPr>
            <p:ph idx="1"/>
          </p:nvPr>
        </p:nvSpPr>
        <p:spPr>
          <a:xfrm>
            <a:off x="2613025" y="2009775"/>
            <a:ext cx="8740775" cy="4618038"/>
          </a:xfrm>
        </p:spPr>
        <p:txBody>
          <a:bodyPr rtlCol="0">
            <a:normAutofit lnSpcReduction="10000"/>
          </a:bodyPr>
          <a:lstStyle/>
          <a:p>
            <a:pPr marL="0" indent="0" fontAlgn="auto">
              <a:spcAft>
                <a:spcPts val="0"/>
              </a:spcAft>
              <a:buFont typeface="Arial" panose="020B0604020202020204" pitchFamily="34" charset="0"/>
              <a:buNone/>
              <a:defRPr/>
            </a:pPr>
            <a:r>
              <a:rPr lang="en-US" altLang="en-US" sz="3200" b="1" dirty="0">
                <a:solidFill>
                  <a:srgbClr val="0070C0"/>
                </a:solidFill>
              </a:rPr>
              <a:t>Problem: </a:t>
            </a:r>
            <a:r>
              <a:rPr lang="en-US" altLang="en-US" sz="3200" dirty="0"/>
              <a:t>Players will repeatedly exploit a weakness</a:t>
            </a:r>
          </a:p>
          <a:p>
            <a:pPr lvl="1" fontAlgn="auto">
              <a:spcAft>
                <a:spcPts val="0"/>
              </a:spcAft>
              <a:defRPr/>
            </a:pPr>
            <a:r>
              <a:rPr lang="en-US" altLang="en-US" sz="2800" dirty="0"/>
              <a:t>Known as the “Golden Path” problem</a:t>
            </a:r>
          </a:p>
          <a:p>
            <a:pPr lvl="1" fontAlgn="auto">
              <a:spcAft>
                <a:spcPts val="0"/>
              </a:spcAft>
              <a:defRPr/>
            </a:pPr>
            <a:endParaRPr lang="en-US" altLang="en-US" sz="2800" dirty="0"/>
          </a:p>
          <a:p>
            <a:pPr marL="0" indent="0" fontAlgn="auto">
              <a:spcAft>
                <a:spcPts val="0"/>
              </a:spcAft>
              <a:buFont typeface="Arial" panose="020B0604020202020204" pitchFamily="34" charset="0"/>
              <a:buNone/>
              <a:defRPr/>
            </a:pPr>
            <a:r>
              <a:rPr lang="en-US" altLang="en-US" sz="3200" b="1" dirty="0">
                <a:solidFill>
                  <a:srgbClr val="0070C0"/>
                </a:solidFill>
              </a:rPr>
              <a:t>Strategy</a:t>
            </a:r>
          </a:p>
          <a:p>
            <a:pPr marL="714375" lvl="1" indent="-514350" fontAlgn="auto">
              <a:spcAft>
                <a:spcPts val="0"/>
              </a:spcAft>
              <a:buFont typeface="+mj-lt"/>
              <a:buAutoNum type="arabicPeriod"/>
              <a:defRPr/>
            </a:pPr>
            <a:r>
              <a:rPr lang="en-US" altLang="en-US" sz="2800" dirty="0"/>
              <a:t>Determine when a weakness occurs</a:t>
            </a:r>
          </a:p>
          <a:p>
            <a:pPr marL="714375" lvl="1" indent="-514350" fontAlgn="auto">
              <a:spcAft>
                <a:spcPts val="0"/>
              </a:spcAft>
              <a:buFont typeface="+mj-lt"/>
              <a:buAutoNum type="arabicPeriod"/>
              <a:defRPr/>
            </a:pPr>
            <a:r>
              <a:rPr lang="en-US" altLang="en-US" sz="2800" dirty="0"/>
              <a:t>Next time alter behavior slightly when it looks like it'll happen again</a:t>
            </a:r>
          </a:p>
          <a:p>
            <a:pPr marL="714375" lvl="1" indent="-514350" fontAlgn="auto">
              <a:spcAft>
                <a:spcPts val="0"/>
              </a:spcAft>
              <a:buFont typeface="+mj-lt"/>
              <a:buAutoNum type="arabicPeriod"/>
              <a:defRPr/>
            </a:pPr>
            <a:endParaRPr lang="en-US" altLang="en-US" sz="2800" dirty="0"/>
          </a:p>
          <a:p>
            <a:pPr marL="0" indent="0" fontAlgn="auto">
              <a:spcAft>
                <a:spcPts val="0"/>
              </a:spcAft>
              <a:buFont typeface="Arial" panose="020B0604020202020204" pitchFamily="34" charset="0"/>
              <a:buNone/>
              <a:defRPr/>
            </a:pPr>
            <a:r>
              <a:rPr lang="en-US" altLang="en-US" sz="3200" dirty="0"/>
              <a:t>Ensure “</a:t>
            </a:r>
            <a:r>
              <a:rPr lang="en-US" altLang="en-US" sz="3200" b="1" dirty="0">
                <a:solidFill>
                  <a:srgbClr val="0070C0"/>
                </a:solidFill>
              </a:rPr>
              <a:t>history does not repeat itself</a:t>
            </a:r>
            <a:r>
              <a:rPr lang="en-US" altLang="en-US" sz="3200" dirty="0"/>
              <a:t>”</a:t>
            </a:r>
          </a:p>
          <a:p>
            <a:pPr marL="0" indent="0" fontAlgn="auto">
              <a:spcAft>
                <a:spcPts val="0"/>
              </a:spcAft>
              <a:buFont typeface="Arial" panose="020B0604020202020204" pitchFamily="34" charset="0"/>
              <a:buNone/>
              <a:defRPr/>
            </a:pPr>
            <a:r>
              <a:rPr lang="en-US" altLang="en-US" sz="3200" dirty="0"/>
              <a:t>Small change in past results in big change in future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a:extLst>
              <a:ext uri="{FF2B5EF4-FFF2-40B4-BE49-F238E27FC236}">
                <a16:creationId xmlns:a16="http://schemas.microsoft.com/office/drawing/2014/main" id="{9E2212B6-2630-4208-AA70-A6F8016AE5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219075"/>
            <a:ext cx="8929687"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a:extLst>
              <a:ext uri="{FF2B5EF4-FFF2-40B4-BE49-F238E27FC236}">
                <a16:creationId xmlns:a16="http://schemas.microsoft.com/office/drawing/2014/main" id="{5263269F-7845-47F7-BA79-347E166100A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219075"/>
            <a:ext cx="8929687"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E7E6AC33-E68F-4A7A-A897-17A1016E537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219075"/>
            <a:ext cx="9128125"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a:extLst>
              <a:ext uri="{FF2B5EF4-FFF2-40B4-BE49-F238E27FC236}">
                <a16:creationId xmlns:a16="http://schemas.microsoft.com/office/drawing/2014/main" id="{0D0EDCBA-4140-46A0-A4EE-08FD65643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513" y="219075"/>
            <a:ext cx="8778875" cy="592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AEC7CA0C-D734-45EB-9746-4B55C33E12A3}"/>
              </a:ext>
            </a:extLst>
          </p:cNvPr>
          <p:cNvSpPr>
            <a:spLocks noGrp="1"/>
          </p:cNvSpPr>
          <p:nvPr>
            <p:ph type="title"/>
          </p:nvPr>
        </p:nvSpPr>
        <p:spPr/>
        <p:txBody>
          <a:bodyPr/>
          <a:lstStyle/>
          <a:p>
            <a:r>
              <a:rPr lang="en-US" altLang="en-US" sz="6000"/>
              <a:t>Weakness Modification Learning</a:t>
            </a:r>
          </a:p>
        </p:txBody>
      </p:sp>
      <p:sp>
        <p:nvSpPr>
          <p:cNvPr id="3" name="Content Placeholder 2">
            <a:extLst>
              <a:ext uri="{FF2B5EF4-FFF2-40B4-BE49-F238E27FC236}">
                <a16:creationId xmlns:a16="http://schemas.microsoft.com/office/drawing/2014/main" id="{B92D0229-C45C-444F-9643-DA892E25A355}"/>
              </a:ext>
            </a:extLst>
          </p:cNvPr>
          <p:cNvSpPr>
            <a:spLocks noGrp="1"/>
          </p:cNvSpPr>
          <p:nvPr>
            <p:ph idx="1"/>
          </p:nvPr>
        </p:nvSpPr>
        <p:spPr>
          <a:xfrm>
            <a:off x="2889250" y="2503488"/>
            <a:ext cx="9253538" cy="3673475"/>
          </a:xfrm>
        </p:spPr>
        <p:txBody>
          <a:bodyPr/>
          <a:lstStyle/>
          <a:p>
            <a:pPr marL="742950" indent="-742950">
              <a:buFont typeface="Calibri Light" panose="020F0302020204030204" pitchFamily="34" charset="0"/>
              <a:buAutoNum type="arabicPeriod"/>
            </a:pPr>
            <a:r>
              <a:rPr lang="en-US" altLang="en-US" sz="4000"/>
              <a:t>AI does not win more often</a:t>
            </a:r>
          </a:p>
          <a:p>
            <a:pPr marL="742950" indent="-742950">
              <a:buFont typeface="Calibri Light" panose="020F0302020204030204" pitchFamily="34" charset="0"/>
              <a:buAutoNum type="arabicPeriod"/>
            </a:pPr>
            <a:r>
              <a:rPr lang="en-US" altLang="en-US" sz="4000"/>
              <a:t>AI retains behavioral flavor</a:t>
            </a:r>
          </a:p>
          <a:p>
            <a:pPr lvl="2"/>
            <a:r>
              <a:rPr lang="en-US" altLang="en-US" sz="3200"/>
              <a:t>Does not change large-scale perceived behavior</a:t>
            </a:r>
          </a:p>
          <a:p>
            <a:pPr marL="742950" indent="-742950">
              <a:buFont typeface="Calibri Light" panose="020F0302020204030204" pitchFamily="34" charset="0"/>
              <a:buAutoNum type="arabicPeriod"/>
            </a:pPr>
            <a:r>
              <a:rPr lang="en-US" altLang="en-US" sz="4000"/>
              <a:t>Learning done with one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A519B60D-739F-49A0-AEC9-EDC06B1C443F}"/>
              </a:ext>
            </a:extLst>
          </p:cNvPr>
          <p:cNvSpPr>
            <a:spLocks noGrp="1"/>
          </p:cNvSpPr>
          <p:nvPr>
            <p:ph type="title"/>
          </p:nvPr>
        </p:nvSpPr>
        <p:spPr/>
        <p:txBody>
          <a:bodyPr/>
          <a:lstStyle/>
          <a:p>
            <a:r>
              <a:rPr lang="en-US" altLang="en-US" sz="6600"/>
              <a:t>Actual Golden Path: </a:t>
            </a:r>
            <a:r>
              <a:rPr lang="en-US" altLang="en-US" sz="6600" b="1">
                <a:solidFill>
                  <a:srgbClr val="0070C0"/>
                </a:solidFill>
              </a:rPr>
              <a:t>FIFA 07</a:t>
            </a:r>
          </a:p>
        </p:txBody>
      </p:sp>
      <p:sp>
        <p:nvSpPr>
          <p:cNvPr id="3" name="Content Placeholder 2">
            <a:extLst>
              <a:ext uri="{FF2B5EF4-FFF2-40B4-BE49-F238E27FC236}">
                <a16:creationId xmlns:a16="http://schemas.microsoft.com/office/drawing/2014/main" id="{2BAA8002-E896-4CB4-9205-03A7290A97DD}"/>
              </a:ext>
            </a:extLst>
          </p:cNvPr>
          <p:cNvSpPr>
            <a:spLocks noGrp="1"/>
          </p:cNvSpPr>
          <p:nvPr>
            <p:ph idx="1"/>
          </p:nvPr>
        </p:nvSpPr>
        <p:spPr>
          <a:xfrm>
            <a:off x="838200" y="2219325"/>
            <a:ext cx="10515600" cy="4291013"/>
          </a:xfrm>
        </p:spPr>
        <p:txBody>
          <a:bodyPr/>
          <a:lstStyle/>
          <a:p>
            <a:pPr marL="0" indent="0">
              <a:buFont typeface="Arial" panose="020B0604020202020204" pitchFamily="34" charset="0"/>
              <a:buNone/>
            </a:pPr>
            <a:r>
              <a:rPr lang="en-US" altLang="en-US" sz="3200"/>
              <a:t>“Came across this by accident, when ever u get hold of the ball, don't run/sprint with it just head in the direction of goal the player who is marking u will turn around and run along with u and not attempt to tackle u. leaving u free to run into box and slide it into goal, works every time bar hitting the post or shooting it wide... its that bad your goal keeper can also score... also works on the 360 demo....”</a:t>
            </a:r>
          </a:p>
          <a:p>
            <a:pPr marL="0" indent="0">
              <a:buFont typeface="Calibri" panose="020F0502020204030204" pitchFamily="34" charset="0"/>
              <a:buNone/>
            </a:pPr>
            <a:r>
              <a:rPr lang="en-US" altLang="en-US" sz="3200"/>
              <a:t>					</a:t>
            </a:r>
            <a:r>
              <a:rPr lang="en-US" altLang="en-US"/>
              <a:t>– CheekieMonkiee, GameSpot Forum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7F8ED27-3B9E-4135-93E5-B7E38F830C19}"/>
              </a:ext>
            </a:extLst>
          </p:cNvPr>
          <p:cNvSpPr>
            <a:spLocks noGrp="1"/>
          </p:cNvSpPr>
          <p:nvPr>
            <p:ph type="title"/>
          </p:nvPr>
        </p:nvSpPr>
        <p:spPr>
          <a:xfrm>
            <a:off x="838200" y="287338"/>
            <a:ext cx="11169650" cy="1449387"/>
          </a:xfrm>
        </p:spPr>
        <p:txBody>
          <a:bodyPr/>
          <a:lstStyle/>
          <a:p>
            <a:r>
              <a:rPr lang="en-US" altLang="en-US" sz="6600"/>
              <a:t>Actual Golden Path: </a:t>
            </a:r>
            <a:r>
              <a:rPr lang="en-US" altLang="en-US" sz="6600" b="1">
                <a:solidFill>
                  <a:srgbClr val="0070C0"/>
                </a:solidFill>
              </a:rPr>
              <a:t>Madden 09</a:t>
            </a:r>
          </a:p>
        </p:txBody>
      </p:sp>
      <p:sp>
        <p:nvSpPr>
          <p:cNvPr id="3" name="Content Placeholder 2">
            <a:extLst>
              <a:ext uri="{FF2B5EF4-FFF2-40B4-BE49-F238E27FC236}">
                <a16:creationId xmlns:a16="http://schemas.microsoft.com/office/drawing/2014/main" id="{4CE4A017-548F-4AD2-8516-DEBE796BDC36}"/>
              </a:ext>
            </a:extLst>
          </p:cNvPr>
          <p:cNvSpPr>
            <a:spLocks noGrp="1"/>
          </p:cNvSpPr>
          <p:nvPr>
            <p:ph idx="1"/>
          </p:nvPr>
        </p:nvSpPr>
        <p:spPr>
          <a:xfrm>
            <a:off x="838200" y="2290763"/>
            <a:ext cx="10515600" cy="3886200"/>
          </a:xfrm>
        </p:spPr>
        <p:txBody>
          <a:bodyPr/>
          <a:lstStyle/>
          <a:p>
            <a:pPr marL="0" indent="0">
              <a:buFont typeface="Arial" panose="020B0604020202020204" pitchFamily="34" charset="0"/>
              <a:buNone/>
            </a:pPr>
            <a:r>
              <a:rPr lang="en-US" altLang="en-US" sz="3600"/>
              <a:t>“Want to know how to win in Madden 09... EVERY time? Pick Tampa playbook go to shotgun formation.. pick any formation that has HB direct snap. hold right trigger presnap, press button of WR... snap the ball and the receiver will start the play with the ball. u can even snap the ball to the WR when hes in motion.”</a:t>
            </a:r>
          </a:p>
          <a:p>
            <a:pPr marL="0" indent="0">
              <a:buFont typeface="Calibri" panose="020F0502020204030204" pitchFamily="34" charset="0"/>
              <a:buNone/>
            </a:pPr>
            <a:r>
              <a:rPr lang="en-US" altLang="en-US" sz="3600"/>
              <a:t>									– Sonasty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1182A3B-4CC0-4C0B-9DAE-ADBE1C392624}"/>
              </a:ext>
            </a:extLst>
          </p:cNvPr>
          <p:cNvSpPr>
            <a:spLocks noGrp="1"/>
          </p:cNvSpPr>
          <p:nvPr>
            <p:ph type="ctrTitle"/>
          </p:nvPr>
        </p:nvSpPr>
        <p:spPr/>
        <p:txBody>
          <a:bodyPr/>
          <a:lstStyle/>
          <a:p>
            <a:r>
              <a:rPr lang="en-US" altLang="en-US" b="1"/>
              <a:t>Why so </a:t>
            </a:r>
            <a:r>
              <a:rPr lang="en-US" altLang="en-US" b="1">
                <a:solidFill>
                  <a:srgbClr val="0070C0"/>
                </a:solidFill>
              </a:rPr>
              <a:t>Fragile</a:t>
            </a:r>
            <a:r>
              <a:rPr lang="en-US" altLang="en-US" b="1"/>
              <a:t>?</a:t>
            </a:r>
          </a:p>
        </p:txBody>
      </p:sp>
      <p:sp>
        <p:nvSpPr>
          <p:cNvPr id="71683" name="Subtitle 2">
            <a:extLst>
              <a:ext uri="{FF2B5EF4-FFF2-40B4-BE49-F238E27FC236}">
                <a16:creationId xmlns:a16="http://schemas.microsoft.com/office/drawing/2014/main" id="{C3A33771-8B4D-4F5B-BDAF-46C2BCD6EA7C}"/>
              </a:ext>
            </a:extLst>
          </p:cNvPr>
          <p:cNvSpPr>
            <a:spLocks noGrp="1"/>
          </p:cNvSpPr>
          <p:nvPr>
            <p:ph type="subTitle" idx="1"/>
          </p:nvPr>
        </p:nvSpPr>
        <p:spPr/>
        <p:txBody>
          <a:bodyPr/>
          <a:lstStyle/>
          <a:p>
            <a:endParaRPr lang="en-US" altLang="en-US"/>
          </a:p>
          <a:p>
            <a:r>
              <a:rPr lang="en-US" altLang="en-US"/>
              <a:t>Steve Rabin</a:t>
            </a:r>
          </a:p>
          <a:p>
            <a:r>
              <a:rPr lang="en-US" altLang="en-US"/>
              <a:t>GDC AI Summit 2013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113DCC6-209B-4B8C-96CD-061EFBD8D26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F96488FD-3856-4AB6-8C0B-691C0CEC35DC}"/>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F72D8FF-3DDF-49E6-A033-10FE16FA2363}"/>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644F2483-5D0C-4309-AE58-FC96F198D9F4}"/>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r>
              <a:rPr lang="en-US" sz="6400" dirty="0"/>
              <a:t>In general, is Game AI </a:t>
            </a:r>
          </a:p>
          <a:p>
            <a:pPr marL="0" indent="0" algn="ctr" fontAlgn="auto">
              <a:spcAft>
                <a:spcPts val="0"/>
              </a:spcAft>
              <a:buFont typeface="Calibri" panose="020F0502020204030204" pitchFamily="34" charset="0"/>
              <a:buNone/>
              <a:defRPr/>
            </a:pPr>
            <a:r>
              <a:rPr lang="en-US" sz="6400" dirty="0">
                <a:solidFill>
                  <a:srgbClr val="0070C0"/>
                </a:solidFill>
              </a:rPr>
              <a:t>Fragile</a:t>
            </a:r>
            <a:r>
              <a:rPr lang="en-US" sz="6400" dirty="0"/>
              <a:t> or </a:t>
            </a:r>
            <a:r>
              <a:rPr lang="en-US" sz="6400" dirty="0">
                <a:solidFill>
                  <a:srgbClr val="0070C0"/>
                </a:solidFill>
              </a:rPr>
              <a:t>Robust</a:t>
            </a:r>
            <a:r>
              <a:rPr lang="en-US" sz="6400" dirty="0"/>
              <a:t>?</a:t>
            </a:r>
          </a:p>
          <a:p>
            <a:pPr algn="ctr" fontAlgn="auto">
              <a:spcAft>
                <a:spcPts val="0"/>
              </a:spcAft>
              <a:defRPr/>
            </a:pPr>
            <a:endParaRPr lang="en-US" sz="6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36754489-E817-43BC-855A-4492A01C40E9}"/>
              </a:ext>
            </a:extLst>
          </p:cNvPr>
          <p:cNvSpPr>
            <a:spLocks noGrp="1"/>
          </p:cNvSpPr>
          <p:nvPr>
            <p:ph type="title"/>
          </p:nvPr>
        </p:nvSpPr>
        <p:spPr/>
        <p:txBody>
          <a:bodyPr/>
          <a:lstStyle/>
          <a:p>
            <a:endParaRPr lang="en-US" altLang="en-US"/>
          </a:p>
        </p:txBody>
      </p:sp>
      <p:sp>
        <p:nvSpPr>
          <p:cNvPr id="73731" name="Content Placeholder 2">
            <a:extLst>
              <a:ext uri="{FF2B5EF4-FFF2-40B4-BE49-F238E27FC236}">
                <a16:creationId xmlns:a16="http://schemas.microsoft.com/office/drawing/2014/main" id="{691A377A-5A8A-46A6-A873-2658B7E982C7}"/>
              </a:ext>
            </a:extLst>
          </p:cNvPr>
          <p:cNvSpPr>
            <a:spLocks noGrp="1"/>
          </p:cNvSpPr>
          <p:nvPr>
            <p:ph idx="1"/>
          </p:nvPr>
        </p:nvSpPr>
        <p:spPr/>
        <p:txBody>
          <a:bodyPr/>
          <a:lstStyle/>
          <a:p>
            <a:endParaRPr lang="en-US" altLang="en-US"/>
          </a:p>
        </p:txBody>
      </p:sp>
      <p:pic>
        <p:nvPicPr>
          <p:cNvPr id="73732" name="Picture 2" descr="http://2.bp.blogspot.com/_bTViZcZIdjw/TAFmsjmkIsI/AAAAAAAAABU/4rDqFc6oJRI/s1600/1241962351706252590algp66_Fragile_Sign.svg.hi.png">
            <a:extLst>
              <a:ext uri="{FF2B5EF4-FFF2-40B4-BE49-F238E27FC236}">
                <a16:creationId xmlns:a16="http://schemas.microsoft.com/office/drawing/2014/main" id="{F7C5D8B1-95AA-434E-990A-14B0A3506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438" y="1425575"/>
            <a:ext cx="4681537"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D4BC9D8-06A5-4B87-91BA-7455355FF7D1}"/>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FA99844-C4CE-40C4-B309-9BA4E5CAA726}"/>
              </a:ext>
            </a:extLst>
          </p:cNvPr>
          <p:cNvSpPr>
            <a:spLocks noGrp="1"/>
          </p:cNvSpPr>
          <p:nvPr>
            <p:ph idx="1"/>
          </p:nvPr>
        </p:nvSpPr>
        <p:spPr/>
        <p:txBody>
          <a:bodyPr rtlCol="0">
            <a:normAutofit/>
          </a:bodyPr>
          <a:lstStyle/>
          <a:p>
            <a:pPr indent="0" fontAlgn="auto">
              <a:spcAft>
                <a:spcPts val="0"/>
              </a:spcAft>
              <a:buFont typeface="Calibri" panose="020F0502020204030204" pitchFamily="34" charset="0"/>
              <a:buNone/>
              <a:defRPr/>
            </a:pPr>
            <a:r>
              <a:rPr lang="en-US" sz="5333" dirty="0"/>
              <a:t>Fragile things don’t like </a:t>
            </a:r>
            <a:r>
              <a:rPr lang="en-US" sz="5333" b="1" dirty="0">
                <a:solidFill>
                  <a:srgbClr val="0070C0"/>
                </a:solidFill>
              </a:rPr>
              <a:t>volatility</a:t>
            </a:r>
          </a:p>
          <a:p>
            <a:pPr indent="0" fontAlgn="auto">
              <a:spcAft>
                <a:spcPts val="0"/>
              </a:spcAft>
              <a:buFont typeface="Calibri" panose="020F0502020204030204" pitchFamily="34" charset="0"/>
              <a:buNone/>
              <a:defRPr/>
            </a:pPr>
            <a:endParaRPr lang="en-US" sz="5333" dirty="0"/>
          </a:p>
          <a:p>
            <a:pPr indent="0" fontAlgn="auto">
              <a:spcAft>
                <a:spcPts val="0"/>
              </a:spcAft>
              <a:buFont typeface="Calibri" panose="020F0502020204030204" pitchFamily="34" charset="0"/>
              <a:buNone/>
              <a:defRPr/>
            </a:pPr>
            <a:r>
              <a:rPr lang="en-US" sz="5333" dirty="0"/>
              <a:t>Fragile things want </a:t>
            </a:r>
            <a:r>
              <a:rPr lang="en-US" sz="5333" b="1" dirty="0">
                <a:solidFill>
                  <a:srgbClr val="0070C0"/>
                </a:solidFill>
              </a:rPr>
              <a:t>predictability</a:t>
            </a:r>
          </a:p>
          <a:p>
            <a:pPr fontAlgn="auto">
              <a:spcAft>
                <a:spcPts val="0"/>
              </a:spcAft>
              <a:defRPr/>
            </a:pPr>
            <a:endParaRPr lang="en-US" sz="5333"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603EE5B-FE09-4672-BA50-3B3423BC7FD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251FBA5-EEE0-4251-B79A-66720A95E029}"/>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6400" dirty="0"/>
              <a:t>Human players are</a:t>
            </a:r>
          </a:p>
          <a:p>
            <a:pPr indent="0" algn="ctr" fontAlgn="auto">
              <a:spcAft>
                <a:spcPts val="0"/>
              </a:spcAft>
              <a:buFont typeface="Calibri" panose="020F0502020204030204" pitchFamily="34" charset="0"/>
              <a:buNone/>
              <a:defRPr/>
            </a:pPr>
            <a:r>
              <a:rPr lang="en-US" sz="6400" b="1" dirty="0">
                <a:solidFill>
                  <a:srgbClr val="0070C0"/>
                </a:solidFill>
              </a:rPr>
              <a:t>unpredictable</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EAB9FDD6-88CF-46EB-BE5E-A5EEADCC1D1F}"/>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1DBD8FC-19C9-477D-89AF-91B417339BA4}"/>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Linear Gameplay</a:t>
            </a:r>
          </a:p>
          <a:p>
            <a:pPr indent="0" algn="ctr" fontAlgn="auto">
              <a:spcAft>
                <a:spcPts val="0"/>
              </a:spcAft>
              <a:buFont typeface="Calibri" panose="020F0502020204030204" pitchFamily="34" charset="0"/>
              <a:buNone/>
              <a:defRPr/>
            </a:pPr>
            <a:r>
              <a:rPr lang="en-US" sz="5867" dirty="0"/>
              <a:t>Constrained Gameplay</a:t>
            </a:r>
          </a:p>
          <a:p>
            <a:pPr indent="0" algn="ctr" fontAlgn="auto">
              <a:spcAft>
                <a:spcPts val="0"/>
              </a:spcAft>
              <a:buFont typeface="Calibri" panose="020F0502020204030204" pitchFamily="34" charset="0"/>
              <a:buNone/>
              <a:defRPr/>
            </a:pPr>
            <a:r>
              <a:rPr lang="en-US" sz="5867" dirty="0"/>
              <a:t>“Rails”</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1A5230D-9723-486B-B37A-C7AC55193FED}"/>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B555C1BB-9AA1-4D8D-A765-DE4834DEC9C9}"/>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Open-ended</a:t>
            </a:r>
          </a:p>
          <a:p>
            <a:pPr indent="0" algn="ctr" fontAlgn="auto">
              <a:spcAft>
                <a:spcPts val="0"/>
              </a:spcAft>
              <a:buFont typeface="Calibri" panose="020F0502020204030204" pitchFamily="34" charset="0"/>
              <a:buNone/>
              <a:defRPr/>
            </a:pPr>
            <a:r>
              <a:rPr lang="en-US" sz="5867" dirty="0"/>
              <a:t>sandbox games</a:t>
            </a:r>
          </a:p>
          <a:p>
            <a:pPr fontAlgn="auto">
              <a:spcAft>
                <a:spcPts val="0"/>
              </a:spcAft>
              <a:defRPr/>
            </a:pPr>
            <a:endParaRPr lang="en-US" sz="6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1AF190B7-D5F4-4C97-B403-7138B521A86E}"/>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889C706-9669-4619-8BE5-4BD96E1D623D}"/>
              </a:ext>
            </a:extLst>
          </p:cNvPr>
          <p:cNvSpPr>
            <a:spLocks noGrp="1"/>
          </p:cNvSpPr>
          <p:nvPr>
            <p:ph idx="1"/>
          </p:nvPr>
        </p:nvSpPr>
        <p:spPr/>
        <p:txBody>
          <a:bodyPr rtlCol="0">
            <a:normAutofit/>
          </a:bodyPr>
          <a:lstStyle/>
          <a:p>
            <a:pPr indent="0" fontAlgn="auto">
              <a:spcAft>
                <a:spcPts val="0"/>
              </a:spcAft>
              <a:buFont typeface="Calibri" panose="020F0502020204030204" pitchFamily="34" charset="0"/>
              <a:buNone/>
              <a:defRPr/>
            </a:pPr>
            <a:r>
              <a:rPr lang="en-US" sz="5867" dirty="0"/>
              <a:t>What is the </a:t>
            </a:r>
            <a:r>
              <a:rPr lang="en-US" sz="5867" b="1" dirty="0">
                <a:solidFill>
                  <a:srgbClr val="0070C0"/>
                </a:solidFill>
              </a:rPr>
              <a:t>opposite</a:t>
            </a:r>
            <a:r>
              <a:rPr lang="en-US" sz="5867" dirty="0"/>
              <a:t> </a:t>
            </a:r>
          </a:p>
          <a:p>
            <a:pPr indent="0" fontAlgn="auto">
              <a:spcAft>
                <a:spcPts val="0"/>
              </a:spcAft>
              <a:buFont typeface="Calibri" panose="020F0502020204030204" pitchFamily="34" charset="0"/>
              <a:buNone/>
              <a:defRPr/>
            </a:pPr>
            <a:r>
              <a:rPr lang="en-US" sz="5867" dirty="0"/>
              <a:t>of fragile?</a:t>
            </a:r>
          </a:p>
          <a:p>
            <a:pPr fontAlgn="auto">
              <a:spcAft>
                <a:spcPts val="0"/>
              </a:spcAft>
              <a:defRPr/>
            </a:pPr>
            <a:endParaRPr lang="en-US" dirty="0"/>
          </a:p>
        </p:txBody>
      </p:sp>
      <p:pic>
        <p:nvPicPr>
          <p:cNvPr id="4" name="Picture 2" descr="http://74.53.86.162/~bcarroll/wp-content/uploads/2007/08/fragile.jpg">
            <a:extLst>
              <a:ext uri="{FF2B5EF4-FFF2-40B4-BE49-F238E27FC236}">
                <a16:creationId xmlns:a16="http://schemas.microsoft.com/office/drawing/2014/main" id="{5AA45A7D-2C3A-4139-ACE8-FC35101AC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3" y="2339975"/>
            <a:ext cx="4484687"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348DAFAF-DE04-45B9-95E6-C03F7995125F}"/>
              </a:ext>
            </a:extLst>
          </p:cNvPr>
          <p:cNvSpPr>
            <a:spLocks noGrp="1"/>
          </p:cNvSpPr>
          <p:nvPr>
            <p:ph type="title"/>
          </p:nvPr>
        </p:nvSpPr>
        <p:spPr/>
        <p:txBody>
          <a:bodyPr/>
          <a:lstStyle/>
          <a:p>
            <a:endParaRPr lang="en-US" altLang="en-US"/>
          </a:p>
        </p:txBody>
      </p:sp>
      <p:sp>
        <p:nvSpPr>
          <p:cNvPr id="79875" name="Content Placeholder 2">
            <a:extLst>
              <a:ext uri="{FF2B5EF4-FFF2-40B4-BE49-F238E27FC236}">
                <a16:creationId xmlns:a16="http://schemas.microsoft.com/office/drawing/2014/main" id="{89CF8204-8530-4B55-B50B-2AF0EBC36249}"/>
              </a:ext>
            </a:extLst>
          </p:cNvPr>
          <p:cNvSpPr>
            <a:spLocks noGrp="1"/>
          </p:cNvSpPr>
          <p:nvPr>
            <p:ph idx="1"/>
          </p:nvPr>
        </p:nvSpPr>
        <p:spPr/>
        <p:txBody>
          <a:bodyPr/>
          <a:lstStyle/>
          <a:p>
            <a:endParaRPr lang="en-US" altLang="en-US"/>
          </a:p>
        </p:txBody>
      </p:sp>
      <p:pic>
        <p:nvPicPr>
          <p:cNvPr id="4" name="Picture 2" descr="http://fortunefeatures.files.wordpress.com/2012/12/antifragile.jpg?w=240&amp;h=336">
            <a:extLst>
              <a:ext uri="{FF2B5EF4-FFF2-40B4-BE49-F238E27FC236}">
                <a16:creationId xmlns:a16="http://schemas.microsoft.com/office/drawing/2014/main" id="{D45A35FE-CEFC-45AB-A78A-B66AF6A2F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1846263"/>
            <a:ext cx="304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slate.com/content/dam/slate/articles/health_and_science/new_scientist/2012/11/121128_NEWSCI_taleb.jpg.CROP.rectangle3-large.jpg">
            <a:extLst>
              <a:ext uri="{FF2B5EF4-FFF2-40B4-BE49-F238E27FC236}">
                <a16:creationId xmlns:a16="http://schemas.microsoft.com/office/drawing/2014/main" id="{8E27CFC3-C42B-473E-AD89-E243DA403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2044700"/>
            <a:ext cx="55038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C6873606-1792-44A4-B39C-5FFB22F689FC}"/>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924ED429-CBF1-4A9D-8CBE-98856456FB98}"/>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During development</a:t>
            </a:r>
          </a:p>
          <a:p>
            <a:pPr indent="0" algn="ctr" fontAlgn="auto">
              <a:spcAft>
                <a:spcPts val="0"/>
              </a:spcAft>
              <a:buFont typeface="Calibri" panose="020F0502020204030204" pitchFamily="34" charset="0"/>
              <a:buNone/>
              <a:defRPr/>
            </a:pPr>
            <a:r>
              <a:rPr lang="en-US" sz="5867" dirty="0"/>
              <a:t>we are </a:t>
            </a:r>
            <a:r>
              <a:rPr lang="en-US" sz="5867" b="1" dirty="0">
                <a:solidFill>
                  <a:srgbClr val="0070C0"/>
                </a:solidFill>
              </a:rPr>
              <a:t>Antifragile</a:t>
            </a:r>
          </a:p>
          <a:p>
            <a:pPr fontAlgn="auto">
              <a:spcAft>
                <a:spcPts val="0"/>
              </a:spcAft>
              <a:defRPr/>
            </a:pP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1EEDD85D-8459-4CD7-A37D-A3C31D092674}"/>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346BD518-719C-4D47-A55F-F582E3B8C4B1}"/>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r>
              <a:rPr lang="en-US" sz="6400" dirty="0"/>
              <a:t>After the game </a:t>
            </a:r>
          </a:p>
          <a:p>
            <a:pPr marL="0" indent="0" algn="ctr" fontAlgn="auto">
              <a:spcAft>
                <a:spcPts val="0"/>
              </a:spcAft>
              <a:buFont typeface="Calibri" panose="020F0502020204030204" pitchFamily="34" charset="0"/>
              <a:buNone/>
              <a:defRPr/>
            </a:pPr>
            <a:r>
              <a:rPr lang="en-US" sz="6400" dirty="0"/>
              <a:t>is released?</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BB00916-7E47-4690-9377-F9CCD3F10E9F}"/>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8E7D644-68A1-49B3-AA98-ED641E07A9BF}"/>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6098B6CE-6905-4969-A7B8-8857EA930F2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A2AFD75-A44C-497E-8B95-0339F2E14842}"/>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1600" dirty="0"/>
          </a:p>
          <a:p>
            <a:pPr marL="0" indent="0" algn="ctr" fontAlgn="auto">
              <a:spcAft>
                <a:spcPts val="0"/>
              </a:spcAft>
              <a:buFont typeface="Calibri" panose="020F0502020204030204" pitchFamily="34" charset="0"/>
              <a:buNone/>
              <a:defRPr/>
            </a:pPr>
            <a:r>
              <a:rPr lang="en-US" sz="12800" dirty="0"/>
              <a:t>PATCH</a:t>
            </a:r>
          </a:p>
          <a:p>
            <a:pPr fontAlgn="auto">
              <a:spcAft>
                <a:spcPts val="0"/>
              </a:spcAft>
              <a:defRPr/>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59C3CCA-D69B-43A1-9E22-D2C98EDF6F07}"/>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EED054C-F0F1-42AC-930F-C16714EA6620}"/>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Why is being </a:t>
            </a:r>
            <a:r>
              <a:rPr lang="en-US" sz="5867" dirty="0" err="1"/>
              <a:t>Antifragile</a:t>
            </a:r>
            <a:r>
              <a:rPr lang="en-US" sz="5867" dirty="0"/>
              <a:t> so</a:t>
            </a:r>
          </a:p>
          <a:p>
            <a:pPr indent="0" algn="ctr" fontAlgn="auto">
              <a:spcAft>
                <a:spcPts val="0"/>
              </a:spcAft>
              <a:buFont typeface="Calibri" panose="020F0502020204030204" pitchFamily="34" charset="0"/>
              <a:buNone/>
              <a:defRPr/>
            </a:pPr>
            <a:r>
              <a:rPr lang="en-US" sz="5867" b="1" dirty="0">
                <a:solidFill>
                  <a:srgbClr val="0070C0"/>
                </a:solidFill>
              </a:rPr>
              <a:t>difficult</a:t>
            </a:r>
            <a:r>
              <a:rPr lang="en-US" sz="5867" dirty="0"/>
              <a:t> to program into AI?</a:t>
            </a:r>
          </a:p>
          <a:p>
            <a:pPr fontAlgn="auto">
              <a:spcAft>
                <a:spcPts val="0"/>
              </a:spcAft>
              <a:defRPr/>
            </a:pP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C711D96-617C-4A81-9B63-05630B6F4B36}"/>
              </a:ext>
            </a:extLst>
          </p:cNvPr>
          <p:cNvSpPr>
            <a:spLocks noGrp="1"/>
          </p:cNvSpPr>
          <p:nvPr>
            <p:ph type="title"/>
          </p:nvPr>
        </p:nvSpPr>
        <p:spPr/>
        <p:txBody>
          <a:bodyPr/>
          <a:lstStyle/>
          <a:p>
            <a:endParaRPr lang="en-US" altLang="en-US"/>
          </a:p>
        </p:txBody>
      </p:sp>
      <p:pic>
        <p:nvPicPr>
          <p:cNvPr id="4" name="Picture 2" descr="http://2.bp.blogspot.com/-41S9LAzf_do/TmnWZzgU33I/AAAAAAAAAwI/34_MiJ9lsbA/s1600/black+swan.jpeg">
            <a:extLst>
              <a:ext uri="{FF2B5EF4-FFF2-40B4-BE49-F238E27FC236}">
                <a16:creationId xmlns:a16="http://schemas.microsoft.com/office/drawing/2014/main" id="{F79E2414-BA34-4BD7-B7AB-7B0F0F2972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56000" y="2133600"/>
            <a:ext cx="5080000" cy="3810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4EE99F0E-F2EF-4BE3-BD83-758959F5DDF3}"/>
              </a:ext>
            </a:extLst>
          </p:cNvPr>
          <p:cNvSpPr>
            <a:spLocks noGrp="1"/>
          </p:cNvSpPr>
          <p:nvPr>
            <p:ph type="title"/>
          </p:nvPr>
        </p:nvSpPr>
        <p:spPr/>
        <p:txBody>
          <a:bodyPr/>
          <a:lstStyle/>
          <a:p>
            <a:r>
              <a:rPr lang="en-US" altLang="en-US" sz="6600"/>
              <a:t>Black Swan Event</a:t>
            </a:r>
          </a:p>
        </p:txBody>
      </p:sp>
      <p:sp>
        <p:nvSpPr>
          <p:cNvPr id="3" name="Content Placeholder 2">
            <a:extLst>
              <a:ext uri="{FF2B5EF4-FFF2-40B4-BE49-F238E27FC236}">
                <a16:creationId xmlns:a16="http://schemas.microsoft.com/office/drawing/2014/main" id="{A4F70C68-AB95-4EE4-89BD-D6C45D668494}"/>
              </a:ext>
            </a:extLst>
          </p:cNvPr>
          <p:cNvSpPr>
            <a:spLocks noGrp="1"/>
          </p:cNvSpPr>
          <p:nvPr>
            <p:ph idx="1"/>
          </p:nvPr>
        </p:nvSpPr>
        <p:spPr>
          <a:xfrm>
            <a:off x="2608263" y="2554288"/>
            <a:ext cx="8745537" cy="3622675"/>
          </a:xfrm>
        </p:spPr>
        <p:txBody>
          <a:bodyPr rtlCol="0">
            <a:normAutofit/>
          </a:bodyPr>
          <a:lstStyle/>
          <a:p>
            <a:pPr marL="914400" indent="-914400" fontAlgn="auto">
              <a:spcAft>
                <a:spcPts val="0"/>
              </a:spcAft>
              <a:buFont typeface="+mj-lt"/>
              <a:buAutoNum type="arabicPeriod"/>
              <a:defRPr/>
            </a:pPr>
            <a:r>
              <a:rPr lang="en-US" sz="4800" dirty="0"/>
              <a:t>Outlier</a:t>
            </a:r>
          </a:p>
          <a:p>
            <a:pPr marL="914400" indent="-914400" fontAlgn="auto">
              <a:spcAft>
                <a:spcPts val="0"/>
              </a:spcAft>
              <a:buFont typeface="+mj-lt"/>
              <a:buAutoNum type="arabicPeriod"/>
              <a:defRPr/>
            </a:pPr>
            <a:r>
              <a:rPr lang="en-US" sz="4800" dirty="0"/>
              <a:t>Extreme Impact</a:t>
            </a:r>
          </a:p>
          <a:p>
            <a:pPr marL="914400" indent="-914400" fontAlgn="auto">
              <a:spcAft>
                <a:spcPts val="0"/>
              </a:spcAft>
              <a:buFont typeface="+mj-lt"/>
              <a:buAutoNum type="arabicPeriod"/>
              <a:defRPr/>
            </a:pPr>
            <a:r>
              <a:rPr lang="en-US" sz="4800" dirty="0"/>
              <a:t>Retrospectively Predictable</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A8BBF23-561A-48B7-9808-8FC7DA60CF27}"/>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112B04C0-02D3-4FAE-A8B9-697F570A42C5}"/>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4800" dirty="0"/>
          </a:p>
          <a:p>
            <a:pPr marL="0" indent="0" algn="ctr" fontAlgn="auto">
              <a:spcAft>
                <a:spcPts val="0"/>
              </a:spcAft>
              <a:buFont typeface="Calibri" panose="020F0502020204030204" pitchFamily="34" charset="0"/>
              <a:buNone/>
              <a:defRPr/>
            </a:pPr>
            <a:r>
              <a:rPr lang="en-US" sz="4800" dirty="0"/>
              <a:t>Black swan events </a:t>
            </a:r>
            <a:r>
              <a:rPr lang="en-US" sz="4800" b="1" dirty="0">
                <a:solidFill>
                  <a:srgbClr val="0070C0"/>
                </a:solidFill>
              </a:rPr>
              <a:t>can’t</a:t>
            </a:r>
            <a:r>
              <a:rPr lang="en-US" sz="4800" dirty="0"/>
              <a:t> be predicted</a:t>
            </a:r>
          </a:p>
          <a:p>
            <a:pPr fontAlgn="auto">
              <a:spcAft>
                <a:spcPts val="0"/>
              </a:spcAft>
              <a:defRPr/>
            </a:pP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F1406F53-1687-4E12-B849-6BB22BE972E9}"/>
              </a:ext>
            </a:extLst>
          </p:cNvPr>
          <p:cNvSpPr>
            <a:spLocks noGrp="1"/>
          </p:cNvSpPr>
          <p:nvPr>
            <p:ph type="title"/>
          </p:nvPr>
        </p:nvSpPr>
        <p:spPr/>
        <p:txBody>
          <a:bodyPr/>
          <a:lstStyle/>
          <a:p>
            <a:r>
              <a:rPr lang="en-US" altLang="en-US" sz="6600"/>
              <a:t>Questions</a:t>
            </a:r>
          </a:p>
        </p:txBody>
      </p:sp>
      <p:sp>
        <p:nvSpPr>
          <p:cNvPr id="3" name="Content Placeholder 2">
            <a:extLst>
              <a:ext uri="{FF2B5EF4-FFF2-40B4-BE49-F238E27FC236}">
                <a16:creationId xmlns:a16="http://schemas.microsoft.com/office/drawing/2014/main" id="{654C8779-E387-46C8-903C-B00DC8EEAA7E}"/>
              </a:ext>
            </a:extLst>
          </p:cNvPr>
          <p:cNvSpPr>
            <a:spLocks noGrp="1"/>
          </p:cNvSpPr>
          <p:nvPr>
            <p:ph idx="1"/>
          </p:nvPr>
        </p:nvSpPr>
        <p:spPr>
          <a:xfrm>
            <a:off x="2268538" y="2613025"/>
            <a:ext cx="9442450" cy="3563938"/>
          </a:xfrm>
        </p:spPr>
        <p:txBody>
          <a:bodyPr rtlCol="0">
            <a:normAutofit/>
          </a:bodyPr>
          <a:lstStyle/>
          <a:p>
            <a:pPr indent="0" fontAlgn="auto">
              <a:spcAft>
                <a:spcPts val="0"/>
              </a:spcAft>
              <a:buFont typeface="Calibri" panose="020F0502020204030204" pitchFamily="34" charset="0"/>
              <a:buNone/>
              <a:defRPr/>
            </a:pPr>
            <a:r>
              <a:rPr lang="en-US" sz="4267" dirty="0"/>
              <a:t>How do you survive randomness?</a:t>
            </a:r>
          </a:p>
          <a:p>
            <a:pPr indent="0" fontAlgn="auto">
              <a:spcAft>
                <a:spcPts val="0"/>
              </a:spcAft>
              <a:buFont typeface="Calibri" panose="020F0502020204030204" pitchFamily="34" charset="0"/>
              <a:buNone/>
              <a:defRPr/>
            </a:pPr>
            <a:r>
              <a:rPr lang="en-US" sz="4267" dirty="0"/>
              <a:t>How do you survive volatility?</a:t>
            </a:r>
          </a:p>
          <a:p>
            <a:pPr indent="0" fontAlgn="auto">
              <a:spcAft>
                <a:spcPts val="0"/>
              </a:spcAft>
              <a:buFont typeface="Calibri" panose="020F0502020204030204" pitchFamily="34" charset="0"/>
              <a:buNone/>
              <a:defRPr/>
            </a:pPr>
            <a:r>
              <a:rPr lang="en-US" sz="4267" dirty="0"/>
              <a:t>How do you survive Black Swan events?</a:t>
            </a:r>
          </a:p>
          <a:p>
            <a:pPr fontAlgn="auto">
              <a:spcAft>
                <a:spcPts val="0"/>
              </a:spcAft>
              <a:defRPr/>
            </a:pPr>
            <a:endParaRPr lang="en-US" sz="42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709951E1-F0E9-47E9-BE61-E8EF93D642CE}"/>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0AB800A1-A5D0-49B7-90B8-F1F34C66D496}"/>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4267" dirty="0"/>
          </a:p>
          <a:p>
            <a:pPr marL="0" indent="0" algn="ctr" fontAlgn="auto">
              <a:spcAft>
                <a:spcPts val="0"/>
              </a:spcAft>
              <a:buFont typeface="Calibri" panose="020F0502020204030204" pitchFamily="34" charset="0"/>
              <a:buNone/>
              <a:defRPr/>
            </a:pPr>
            <a:r>
              <a:rPr lang="en-US" sz="8800" dirty="0" err="1"/>
              <a:t>Antifragile</a:t>
            </a:r>
            <a:endParaRPr lang="en-US" sz="8800"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CB24F102-114A-40E4-9769-B6DED374BB50}"/>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0D357EA1-2C42-4DA0-9C05-BF8F46FDA736}"/>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5867" dirty="0"/>
          </a:p>
          <a:p>
            <a:pPr marL="0" indent="0" algn="ctr" fontAlgn="auto">
              <a:spcAft>
                <a:spcPts val="0"/>
              </a:spcAft>
              <a:buFont typeface="Calibri" panose="020F0502020204030204" pitchFamily="34" charset="0"/>
              <a:buNone/>
              <a:defRPr/>
            </a:pPr>
            <a:r>
              <a:rPr lang="en-US" sz="5867" b="1" dirty="0">
                <a:solidFill>
                  <a:srgbClr val="0070C0"/>
                </a:solidFill>
              </a:rPr>
              <a:t>Muscles</a:t>
            </a:r>
            <a:r>
              <a:rPr lang="en-US" sz="5867" dirty="0"/>
              <a:t> are </a:t>
            </a:r>
            <a:r>
              <a:rPr lang="en-US" sz="5867" dirty="0" err="1"/>
              <a:t>Antifragile</a:t>
            </a: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3DB73127-37E1-4E05-9B95-8592E6E8BCB3}"/>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2C7928AF-E3A2-441D-BD06-2BBAE22E523B}"/>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2667" dirty="0"/>
          </a:p>
          <a:p>
            <a:pPr marL="0" indent="0" algn="ctr" fontAlgn="auto">
              <a:spcAft>
                <a:spcPts val="0"/>
              </a:spcAft>
              <a:buFont typeface="Calibri" panose="020F0502020204030204" pitchFamily="34" charset="0"/>
              <a:buNone/>
              <a:defRPr/>
            </a:pPr>
            <a:r>
              <a:rPr lang="en-US" sz="5867" b="1" dirty="0">
                <a:solidFill>
                  <a:srgbClr val="0070C0"/>
                </a:solidFill>
              </a:rPr>
              <a:t>Human Opponents </a:t>
            </a:r>
            <a:r>
              <a:rPr lang="en-US" sz="5867" dirty="0"/>
              <a:t>are </a:t>
            </a:r>
            <a:r>
              <a:rPr lang="en-US" sz="5867" dirty="0" err="1"/>
              <a:t>Antifragile</a:t>
            </a:r>
            <a:endParaRPr lang="en-US" sz="5867"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7">
            <a:extLst>
              <a:ext uri="{FF2B5EF4-FFF2-40B4-BE49-F238E27FC236}">
                <a16:creationId xmlns:a16="http://schemas.microsoft.com/office/drawing/2014/main" id="{9109D9EF-A023-42F5-A84C-79D0727D5F6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endParaRPr lang="en-US" altLang="en-US" sz="1200">
              <a:solidFill>
                <a:srgbClr val="FFFFFF"/>
              </a:solidFill>
            </a:endParaRPr>
          </a:p>
        </p:txBody>
      </p:sp>
      <p:sp>
        <p:nvSpPr>
          <p:cNvPr id="5" name="Content Placeholder 2">
            <a:extLst>
              <a:ext uri="{FF2B5EF4-FFF2-40B4-BE49-F238E27FC236}">
                <a16:creationId xmlns:a16="http://schemas.microsoft.com/office/drawing/2014/main" id="{722695E0-BD1A-4B4B-9448-AA83F84EAF2D}"/>
              </a:ext>
            </a:extLst>
          </p:cNvPr>
          <p:cNvSpPr txBox="1">
            <a:spLocks/>
          </p:cNvSpPr>
          <p:nvPr/>
        </p:nvSpPr>
        <p:spPr bwMode="auto">
          <a:xfrm>
            <a:off x="4470400" y="1128713"/>
            <a:ext cx="3556000" cy="536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Robust</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Declarative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Planning</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Goal-Based</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
        <p:nvSpPr>
          <p:cNvPr id="6" name="Content Placeholder 2">
            <a:extLst>
              <a:ext uri="{FF2B5EF4-FFF2-40B4-BE49-F238E27FC236}">
                <a16:creationId xmlns:a16="http://schemas.microsoft.com/office/drawing/2014/main" id="{205F2803-E3CF-41DE-8B3D-7309643D20AB}"/>
              </a:ext>
            </a:extLst>
          </p:cNvPr>
          <p:cNvSpPr txBox="1">
            <a:spLocks/>
          </p:cNvSpPr>
          <p:nvPr/>
        </p:nvSpPr>
        <p:spPr bwMode="auto">
          <a:xfrm>
            <a:off x="8128000" y="1130300"/>
            <a:ext cx="35560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Antifragile</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Adaptive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Player</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 Modeling</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
        <p:nvSpPr>
          <p:cNvPr id="7" name="Content Placeholder 2">
            <a:extLst>
              <a:ext uri="{FF2B5EF4-FFF2-40B4-BE49-F238E27FC236}">
                <a16:creationId xmlns:a16="http://schemas.microsoft.com/office/drawing/2014/main" id="{672BC1B6-7C7F-4B04-9828-8BC94A2E1CCE}"/>
              </a:ext>
            </a:extLst>
          </p:cNvPr>
          <p:cNvSpPr txBox="1">
            <a:spLocks/>
          </p:cNvSpPr>
          <p:nvPr/>
        </p:nvSpPr>
        <p:spPr bwMode="auto">
          <a:xfrm>
            <a:off x="812800" y="1136650"/>
            <a:ext cx="3556000"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Fragile</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Procedural</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State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Machines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500"/>
                                        <p:tgtEl>
                                          <p:spTgt spid="6">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500"/>
                                        <p:tgtEl>
                                          <p:spTgt spid="6">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fade">
                                      <p:cBhvr>
                                        <p:cTn id="5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4069135-7E96-419E-9CC8-72E657922C91}"/>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251F06B2-6243-4DDC-A53E-6187032C1666}"/>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DC81B900-2F6C-4C5B-89F0-7C2C4759257D}"/>
              </a:ext>
            </a:extLst>
          </p:cNvPr>
          <p:cNvSpPr>
            <a:spLocks noGrp="1"/>
          </p:cNvSpPr>
          <p:nvPr>
            <p:ph type="title"/>
          </p:nvPr>
        </p:nvSpPr>
        <p:spPr/>
        <p:txBody>
          <a:bodyPr/>
          <a:lstStyle/>
          <a:p>
            <a:r>
              <a:rPr lang="en-US" altLang="en-US" sz="6000"/>
              <a:t>Changing Design Philosophy</a:t>
            </a:r>
          </a:p>
        </p:txBody>
      </p:sp>
      <p:sp>
        <p:nvSpPr>
          <p:cNvPr id="3" name="Content Placeholder 2">
            <a:extLst>
              <a:ext uri="{FF2B5EF4-FFF2-40B4-BE49-F238E27FC236}">
                <a16:creationId xmlns:a16="http://schemas.microsoft.com/office/drawing/2014/main" id="{92C91D19-EBA0-4D65-832E-0CAB23B1A726}"/>
              </a:ext>
            </a:extLst>
          </p:cNvPr>
          <p:cNvSpPr>
            <a:spLocks noGrp="1"/>
          </p:cNvSpPr>
          <p:nvPr>
            <p:ph idx="1"/>
          </p:nvPr>
        </p:nvSpPr>
        <p:spPr>
          <a:xfrm>
            <a:off x="2239963" y="2081213"/>
            <a:ext cx="9528175" cy="4546600"/>
          </a:xfrm>
        </p:spPr>
        <p:txBody>
          <a:bodyPr/>
          <a:lstStyle/>
          <a:p>
            <a:pPr marL="0" indent="0">
              <a:buFont typeface="Arial" panose="020B0604020202020204" pitchFamily="34" charset="0"/>
              <a:buNone/>
            </a:pPr>
            <a:r>
              <a:rPr lang="en-US" altLang="en-US" sz="3200"/>
              <a:t>From:</a:t>
            </a:r>
          </a:p>
          <a:p>
            <a:pPr lvl="1"/>
            <a:r>
              <a:rPr lang="en-US" altLang="en-US" sz="2800"/>
              <a:t>Designing a system according to specified performance requirements</a:t>
            </a:r>
          </a:p>
          <a:p>
            <a:pPr lvl="1"/>
            <a:endParaRPr lang="en-US" altLang="en-US" sz="1200"/>
          </a:p>
          <a:p>
            <a:pPr marL="0" indent="0">
              <a:buFont typeface="Arial" panose="020B0604020202020204" pitchFamily="34" charset="0"/>
              <a:buNone/>
            </a:pPr>
            <a:r>
              <a:rPr lang="en-US" altLang="en-US" sz="3200"/>
              <a:t>To:</a:t>
            </a:r>
          </a:p>
          <a:p>
            <a:pPr lvl="1"/>
            <a:r>
              <a:rPr lang="en-US" altLang="en-US" sz="2800"/>
              <a:t>Systems that evolve, adapt, and optimize in real-time to adapt functionality and performance to meet the unknown</a:t>
            </a:r>
          </a:p>
          <a:p>
            <a:pPr lvl="1"/>
            <a:endParaRPr lang="en-US" altLang="en-US" sz="1400"/>
          </a:p>
          <a:p>
            <a:pPr marL="0" indent="0">
              <a:buFont typeface="Arial" panose="020B0604020202020204" pitchFamily="34" charset="0"/>
              <a:buNone/>
            </a:pPr>
            <a:r>
              <a:rPr lang="en-US" altLang="en-US" sz="3200"/>
              <a:t>Morphing Wing, Learn to Fly, Autonomy, Swarming, System Health Management, Self-Healing Materials</a:t>
            </a:r>
          </a:p>
        </p:txBody>
      </p:sp>
      <p:pic>
        <p:nvPicPr>
          <p:cNvPr id="93188" name="Picture 2">
            <a:extLst>
              <a:ext uri="{FF2B5EF4-FFF2-40B4-BE49-F238E27FC236}">
                <a16:creationId xmlns:a16="http://schemas.microsoft.com/office/drawing/2014/main" id="{2289B84D-2CB2-4C7E-8EB6-04FA7D723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800" y="482600"/>
            <a:ext cx="16795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649C9952-7CF7-413A-87EB-F799E8BC912F}"/>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59DB5E76-D50E-4DDF-AFF7-203EA8B7FFD3}"/>
              </a:ext>
            </a:extLst>
          </p:cNvPr>
          <p:cNvSpPr>
            <a:spLocks noGrp="1"/>
          </p:cNvSpPr>
          <p:nvPr>
            <p:ph idx="1"/>
          </p:nvPr>
        </p:nvSpPr>
        <p:spPr>
          <a:xfrm>
            <a:off x="1096963" y="2265363"/>
            <a:ext cx="10058400" cy="3603625"/>
          </a:xfrm>
        </p:spPr>
        <p:txBody>
          <a:bodyPr rtlCol="0">
            <a:normAutofit/>
          </a:bodyPr>
          <a:lstStyle/>
          <a:p>
            <a:pPr marL="0" indent="0" algn="ctr" fontAlgn="auto">
              <a:spcAft>
                <a:spcPts val="0"/>
              </a:spcAft>
              <a:buFont typeface="Calibri" panose="020F0502020204030204" pitchFamily="34" charset="0"/>
              <a:buNone/>
              <a:defRPr/>
            </a:pPr>
            <a:r>
              <a:rPr lang="en-US" sz="6400" dirty="0"/>
              <a:t>“If you are </a:t>
            </a:r>
            <a:r>
              <a:rPr lang="en-US" sz="6400" dirty="0" err="1"/>
              <a:t>Antifragile</a:t>
            </a:r>
            <a:r>
              <a:rPr lang="en-US" sz="6400" dirty="0"/>
              <a:t>, </a:t>
            </a:r>
            <a:br>
              <a:rPr lang="en-US" sz="6400" dirty="0"/>
            </a:br>
            <a:r>
              <a:rPr lang="en-US" sz="6400" dirty="0"/>
              <a:t>it means you are </a:t>
            </a:r>
            <a:r>
              <a:rPr lang="en-US" sz="6400" b="1" dirty="0">
                <a:solidFill>
                  <a:srgbClr val="0070C0"/>
                </a:solidFill>
              </a:rPr>
              <a:t>alive</a:t>
            </a:r>
            <a:r>
              <a:rPr lang="en-US" sz="6400" dirty="0"/>
              <a:t>”</a:t>
            </a:r>
            <a:br>
              <a:rPr lang="en-US" sz="6400" dirty="0"/>
            </a:br>
            <a:r>
              <a:rPr lang="en-US" sz="6400" dirty="0"/>
              <a:t>				</a:t>
            </a:r>
            <a:r>
              <a:rPr lang="en-US" sz="4267" dirty="0"/>
              <a:t>-</a:t>
            </a:r>
            <a:r>
              <a:rPr lang="en-US" sz="4267" dirty="0" err="1"/>
              <a:t>Nassim</a:t>
            </a:r>
            <a:r>
              <a:rPr lang="en-US" sz="4267" dirty="0"/>
              <a:t> </a:t>
            </a:r>
            <a:r>
              <a:rPr lang="en-US" sz="4267" dirty="0" err="1"/>
              <a:t>Taleb</a:t>
            </a:r>
            <a:endParaRPr lang="en-US" sz="4267"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105C8337-E116-404C-823B-DC1F7B0EC70A}"/>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CDF7ECB5-5F8A-469B-87E2-5E7CE00388E5}"/>
              </a:ext>
            </a:extLst>
          </p:cNvPr>
          <p:cNvSpPr>
            <a:spLocks noGrp="1"/>
          </p:cNvSpPr>
          <p:nvPr>
            <p:ph idx="1"/>
          </p:nvPr>
        </p:nvSpPr>
        <p:spPr>
          <a:xfrm>
            <a:off x="1096963" y="2200275"/>
            <a:ext cx="10058400" cy="3668713"/>
          </a:xfrm>
        </p:spPr>
        <p:txBody>
          <a:bodyPr rtlCol="0">
            <a:normAutofit/>
          </a:bodyPr>
          <a:lstStyle/>
          <a:p>
            <a:pPr indent="0" algn="ctr" fontAlgn="auto">
              <a:spcAft>
                <a:spcPts val="0"/>
              </a:spcAft>
              <a:buFont typeface="Calibri" panose="020F0502020204030204" pitchFamily="34" charset="0"/>
              <a:buNone/>
              <a:defRPr/>
            </a:pPr>
            <a:r>
              <a:rPr lang="en-US" sz="5867" dirty="0"/>
              <a:t>Avoid being Fragile</a:t>
            </a:r>
          </a:p>
          <a:p>
            <a:pPr indent="0" algn="ctr" fontAlgn="auto">
              <a:spcAft>
                <a:spcPts val="0"/>
              </a:spcAft>
              <a:buFont typeface="Calibri" panose="020F0502020204030204" pitchFamily="34" charset="0"/>
              <a:buNone/>
              <a:defRPr/>
            </a:pPr>
            <a:r>
              <a:rPr lang="en-US" sz="5867" dirty="0"/>
              <a:t>Deliver Robustness</a:t>
            </a:r>
          </a:p>
          <a:p>
            <a:pPr indent="0" algn="ctr" fontAlgn="auto">
              <a:spcAft>
                <a:spcPts val="0"/>
              </a:spcAft>
              <a:buFont typeface="Calibri" panose="020F0502020204030204" pitchFamily="34" charset="0"/>
              <a:buNone/>
              <a:defRPr/>
            </a:pPr>
            <a:r>
              <a:rPr lang="en-US" sz="5867" b="1" dirty="0">
                <a:solidFill>
                  <a:srgbClr val="0070C0"/>
                </a:solidFill>
              </a:rPr>
              <a:t>Aspire to be </a:t>
            </a:r>
            <a:r>
              <a:rPr lang="en-US" sz="5867" b="1" dirty="0" err="1">
                <a:solidFill>
                  <a:srgbClr val="0070C0"/>
                </a:solidFill>
              </a:rPr>
              <a:t>Antifragile</a:t>
            </a:r>
            <a:endParaRPr lang="en-US" sz="5867" b="1" dirty="0">
              <a:solidFill>
                <a:srgbClr val="0070C0"/>
              </a:solidFill>
            </a:endParaRPr>
          </a:p>
          <a:p>
            <a:pPr marL="0" indent="0" fontAlgn="auto">
              <a:spcAft>
                <a:spcPts val="0"/>
              </a:spcAft>
              <a:buFont typeface="Calibri" panose="020F0502020204030204"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4666</TotalTime>
  <Words>2581</Words>
  <Application>Microsoft Office PowerPoint</Application>
  <PresentationFormat>Widescreen</PresentationFormat>
  <Paragraphs>489</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Calibri Light</vt:lpstr>
      <vt:lpstr>Times New Roman</vt:lpstr>
      <vt:lpstr>Verdana</vt:lpstr>
      <vt:lpstr>Wingdings</vt:lpstr>
      <vt:lpstr>ヒラギノ角ゴ Pro W3</vt:lpstr>
      <vt:lpstr>Office Theme</vt:lpstr>
      <vt:lpstr>Artificial Intelligence for Games  Week 9 – Indirect Learning 2 Steve Rabin</vt:lpstr>
      <vt:lpstr>Questions</vt:lpstr>
      <vt:lpstr>Speed Contest Winners</vt:lpstr>
      <vt:lpstr>Moving Averages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 Window RTS: How many minutes before players attacks?</vt:lpstr>
      <vt:lpstr>Moving Average Window RTS: How many minutes before players attacks?</vt:lpstr>
      <vt:lpstr>Moving Average Window RTS: How many minutes before players attacks?</vt:lpstr>
      <vt:lpstr>PowerPoint Presentation</vt:lpstr>
      <vt:lpstr>Moving Average Equation</vt:lpstr>
      <vt:lpstr>Moving Average Equation</vt:lpstr>
      <vt:lpstr>Detecting Changes</vt:lpstr>
      <vt:lpstr>Estimating Extreme Values</vt:lpstr>
      <vt:lpstr>Player Modeling</vt:lpstr>
      <vt:lpstr>Player Modeling</vt:lpstr>
      <vt:lpstr>Player Modeling</vt:lpstr>
      <vt:lpstr>Player Modeling</vt:lpstr>
      <vt:lpstr>Brainstorm some RTS Traits</vt:lpstr>
      <vt:lpstr>Brainstorm some FPS Traits</vt:lpstr>
      <vt:lpstr>Consider Trait Meanings</vt:lpstr>
      <vt:lpstr>Fine Grained vs. Coarse</vt:lpstr>
      <vt:lpstr>Player Modeling Tips </vt:lpstr>
      <vt:lpstr>Player Modeling: How do you actually architect it?</vt:lpstr>
      <vt:lpstr>Player Modeling Examples</vt:lpstr>
      <vt:lpstr>Player Modeling Examples</vt:lpstr>
      <vt:lpstr>Hierarchical Player Models</vt:lpstr>
      <vt:lpstr>Other Uses for Player Modeling</vt:lpstr>
      <vt:lpstr>Sci-Fi Factoid Intermission Theater</vt:lpstr>
      <vt:lpstr>The Butterfly Effect</vt:lpstr>
      <vt:lpstr>PowerPoint Presentation</vt:lpstr>
      <vt:lpstr>The Butterfly Effect</vt:lpstr>
      <vt:lpstr>Economic Factoid Intermission Theater</vt:lpstr>
      <vt:lpstr>White Swans  and Black Swans</vt:lpstr>
      <vt:lpstr>Black Swans</vt:lpstr>
      <vt:lpstr>A Black Swan Event</vt:lpstr>
      <vt:lpstr>Black Swan Events in History</vt:lpstr>
      <vt:lpstr>Unknown Unknowns</vt:lpstr>
      <vt:lpstr>Las Vegas Casino</vt:lpstr>
      <vt:lpstr>Las Vegas Casino: 4 Black Swan Events</vt:lpstr>
      <vt:lpstr>A Black Swan Event</vt:lpstr>
      <vt:lpstr>A Black Swan Event: Guarding Against Them…</vt:lpstr>
      <vt:lpstr>A Black Swan Event: Encouraging Good Ones…</vt:lpstr>
      <vt:lpstr>Back to Your Regularly Scheduled Lecture</vt:lpstr>
      <vt:lpstr>Pac-Man Golden Path</vt:lpstr>
      <vt:lpstr>“Golden Path” Problem</vt:lpstr>
      <vt:lpstr>Weakness Modification Learning</vt:lpstr>
      <vt:lpstr>Weakness Modification Learning</vt:lpstr>
      <vt:lpstr>PowerPoint Presentation</vt:lpstr>
      <vt:lpstr>PowerPoint Presentation</vt:lpstr>
      <vt:lpstr>PowerPoint Presentation</vt:lpstr>
      <vt:lpstr>PowerPoint Presentation</vt:lpstr>
      <vt:lpstr>Weakness Modification Learning</vt:lpstr>
      <vt:lpstr>Actual Golden Path: FIFA 07</vt:lpstr>
      <vt:lpstr>Actual Golden Path: Madden 09</vt:lpstr>
      <vt:lpstr>Why so Fragile?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Black Swan Event</vt:lpstr>
      <vt:lpstr>PowerPoint Presentation</vt:lpstr>
      <vt:lpstr>Questions</vt:lpstr>
      <vt:lpstr>PowerPoint Presentation</vt:lpstr>
      <vt:lpstr>PowerPoint Presentation</vt:lpstr>
      <vt:lpstr>PowerPoint Presentation</vt:lpstr>
      <vt:lpstr>PowerPoint Presentation</vt:lpstr>
      <vt:lpstr>Changing Design Philosophy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Steve Rabin</cp:lastModifiedBy>
  <cp:revision>239</cp:revision>
  <dcterms:created xsi:type="dcterms:W3CDTF">2016-05-02T07:18:13Z</dcterms:created>
  <dcterms:modified xsi:type="dcterms:W3CDTF">2024-07-10T23:59:01Z</dcterms:modified>
</cp:coreProperties>
</file>