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65"/>
  </p:notesMasterIdLst>
  <p:sldIdLst>
    <p:sldId id="829" r:id="rId2"/>
    <p:sldId id="793" r:id="rId3"/>
    <p:sldId id="399" r:id="rId4"/>
    <p:sldId id="421" r:id="rId5"/>
    <p:sldId id="475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7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343" r:id="rId30"/>
    <p:sldId id="344" r:id="rId31"/>
    <p:sldId id="282" r:id="rId32"/>
    <p:sldId id="348" r:id="rId33"/>
    <p:sldId id="349" r:id="rId34"/>
    <p:sldId id="394" r:id="rId35"/>
    <p:sldId id="395" r:id="rId36"/>
    <p:sldId id="396" r:id="rId37"/>
    <p:sldId id="397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82" r:id="rId55"/>
    <p:sldId id="383" r:id="rId56"/>
    <p:sldId id="384" r:id="rId57"/>
    <p:sldId id="385" r:id="rId58"/>
    <p:sldId id="386" r:id="rId59"/>
    <p:sldId id="814" r:id="rId60"/>
    <p:sldId id="387" r:id="rId61"/>
    <p:sldId id="388" r:id="rId62"/>
    <p:sldId id="389" r:id="rId63"/>
    <p:sldId id="390" r:id="rId6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9234A-1716-4C1F-A41E-007A9C5CC8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5B236A-0030-4DBB-B2F2-63060FA3C9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781EEB1-236B-45A6-962B-7EB728E13DBB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23D94A-3BA1-4B44-A79D-70D892722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046A70-5489-40D1-899C-9D8D906CE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26CE-E15A-4EB4-87FD-9820C40330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EF12-E120-4DD9-ABBD-C50E26283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D8CCD1-9072-4165-8018-C98EA8EBA2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41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 – cycle , see the world and do stuff with info gathered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0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23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of sight(3</a:t>
            </a:r>
            <a:r>
              <a:rPr lang="en-US" baseline="30000" dirty="0"/>
              <a:t>rd</a:t>
            </a:r>
            <a:r>
              <a:rPr lang="en-US" dirty="0"/>
              <a:t> to check)</a:t>
            </a:r>
          </a:p>
          <a:p>
            <a:r>
              <a:rPr lang="en-US" dirty="0"/>
              <a:t>FOV test(2nd)</a:t>
            </a:r>
          </a:p>
          <a:p>
            <a:r>
              <a:rPr lang="en-US" dirty="0"/>
              <a:t>Distance/radius check(Cheapest is always go first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13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Plevix</a:t>
            </a:r>
            <a:r>
              <a:rPr lang="en-US" dirty="0"/>
              <a:t>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64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Head ray pretty good spot If you can have only 1 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3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Above the head cause it’s the extreme height of the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50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at chest to encourage player to crouched often and be sneaky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CCD1-9072-4165-8018-C98EA8EBA231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81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725-1A89-4274-B9D4-8F86C47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9BD5A-E331-4246-8686-1F54D5679247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1CA1-F7FB-42E0-8A1D-2D6B48B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06992-0C52-4D8E-95D0-295AA43E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3DE6A-1D35-4B65-A5E4-E64477F5C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4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DA41-644D-4214-A418-6E04834F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7B409-758D-4A40-A5F1-5F802A0E59F2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3E52-3B4E-4063-8DBB-D9023C7B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6B05F-A7C1-4609-A93D-4045A21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B4D7A-1A24-4D44-BB4B-1850F6DE87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7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B032-D73D-4B12-A457-B919381E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C9265-92DE-46F0-885C-4CA24A308061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B8C00-5BF0-4A35-A893-F4C9084A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485-A01C-465F-897A-B39DB8D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69AF3-1651-46EB-84B9-4AEB787241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70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24B92F2-B7BE-47AE-99CF-B25F223DA2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3863"/>
            <a:ext cx="12192000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711200" y="1701800"/>
            <a:ext cx="10668000" cy="36576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9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9ABC9-00CF-42A1-828E-36D698A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1D48-3BFA-4FD6-B837-791CC2E9303A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1FCE-944E-43C3-AFC0-45725AB90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AF3E-910B-4BA9-A2E9-5620FCC6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AAF8B-B6A7-447E-A73E-A776974E1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69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7533-920F-4C19-9D4D-AF7E1900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15710-C4BF-4213-8CA9-1D84760E0785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DFA2F-F5FA-45BE-A1DB-74FF4A1D3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B9AE-43EB-4F5E-B703-ECEE07E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F0B2F-D778-47F3-9ABB-34091AAD72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17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5E5BF1-A921-4F28-B276-E07828D3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B0531-F009-4746-8EF1-F8E5AA778994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B4A135-6C1B-4619-A895-91E13F79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1F14A3-4D17-4B94-A0DB-C2C08477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2C2C-A778-4E5F-9E4B-4770182CF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31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F163BE9-152C-413F-95EB-6C34C74B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92987-8927-4314-8E4C-3C35B42B5BC7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E201E16-6188-408E-B0AC-FD1F0970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632C40-AAC5-45FB-89FF-3C502573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2009-ED6E-470D-A6DC-014E2317A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725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E5CB2F-E8EF-40F1-8528-A080F82E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B28B7-D513-4138-ABA1-1F7C7A4BF226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5937EA-3216-446B-97E3-E0CFAA6F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16B8382-ED33-460F-8BDD-559BCB08F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49A45-1EE9-468F-9E0F-A1408EC3E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6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07F48F-C13D-4AFF-B9A4-FD0AF59B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0E852-C46F-4301-A4BE-D32B62E3FC9A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672034-147F-48F3-B5B7-9A5D1D8B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C2714E-993F-4EB8-93BF-0886395B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E5661-E415-4ACC-BE56-70D500A49F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69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E912A7-3FD1-48B0-846A-29EC9341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2FC42-ABB8-4624-982D-C19608099DC7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23A4B6-B384-4C9A-9354-8030E8E8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C26A23-5F42-4F76-8247-A17D8885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A1CD5-883A-429C-B22C-9F677A1EF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71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7D2B07-D485-4AA8-B678-6C3ACAB8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AB5A1-238F-40E2-904D-FB7584902A45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7D23F1-8685-4B9E-9BBA-302AFFFB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0869D3-4617-4FBF-B5E0-84511395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E10EE-E0E2-4F10-9F47-2118992CA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7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5C1578A-53CD-47DE-B5A2-E8014BCC8F1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41A3C3F-FFB8-488D-9B93-CFE89C73FB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8AAAC-00F0-4754-80D2-17DB18526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E3FC98-3A37-4D19-8372-22304D232D84}" type="datetimeFigureOut">
              <a:rPr lang="en-US"/>
              <a:pPr>
                <a:defRPr/>
              </a:pPr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62D8-2299-43F8-A68A-742882D2A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E02B9-8980-45A3-A5F2-49F49826E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5DFD7BD-2E00-4D81-9E46-772806A05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  <p:sldLayoutId id="2147484199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467B134-8BA3-438F-8267-EBF1919C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9" y="873580"/>
            <a:ext cx="11241087" cy="3128405"/>
          </a:xfrm>
        </p:spPr>
        <p:txBody>
          <a:bodyPr/>
          <a:lstStyle/>
          <a:p>
            <a:pPr eaLnBrk="1" hangingPunct="1"/>
            <a:r>
              <a:rPr lang="en-US" altLang="en-US" sz="6600" dirty="0"/>
              <a:t>Artificial Intelligence for Games</a:t>
            </a:r>
            <a:br>
              <a:rPr lang="en-US" altLang="en-US" sz="6600" dirty="0"/>
            </a:br>
            <a:br>
              <a:rPr lang="en-US" altLang="en-US" sz="2000" dirty="0"/>
            </a:br>
            <a:r>
              <a:rPr lang="en-US" altLang="en-US" sz="3200" dirty="0"/>
              <a:t>Week 7 – Agent Awareness</a:t>
            </a:r>
            <a:br>
              <a:rPr lang="en-US" altLang="en-US" sz="3200" dirty="0"/>
            </a:br>
            <a:r>
              <a:rPr lang="en-US" altLang="en-US" sz="3200" dirty="0"/>
              <a:t>Steve Rabin</a:t>
            </a:r>
            <a:endParaRPr lang="en-US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E6D75091-AAA9-418A-82C8-749633C4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71" y="5720638"/>
            <a:ext cx="10248021" cy="5275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TAs: Jian Kai </a:t>
            </a:r>
            <a:r>
              <a:rPr lang="en-US" altLang="en-US" sz="2000" dirty="0" err="1">
                <a:latin typeface="+mj-lt"/>
              </a:rPr>
              <a:t>Phua</a:t>
            </a:r>
            <a:r>
              <a:rPr lang="en-US" altLang="en-US" sz="2000" dirty="0">
                <a:latin typeface="+mj-lt"/>
              </a:rPr>
              <a:t>, Brandon Hsu, Zak Stephenson, Keaton Sullivan, John Tseng, Andrew </a:t>
            </a:r>
            <a:r>
              <a:rPr lang="en-US" altLang="en-US" sz="2000" dirty="0" err="1">
                <a:latin typeface="+mj-lt"/>
              </a:rPr>
              <a:t>Roulst</a:t>
            </a:r>
            <a:endParaRPr lang="en-US" alt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9F44BB-4A14-596F-E2C7-D23E2200456F}"/>
              </a:ext>
            </a:extLst>
          </p:cNvPr>
          <p:cNvSpPr txBox="1">
            <a:spLocks/>
          </p:cNvSpPr>
          <p:nvPr/>
        </p:nvSpPr>
        <p:spPr bwMode="auto">
          <a:xfrm>
            <a:off x="1322708" y="5010129"/>
            <a:ext cx="9500547" cy="7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hangingPunct="1"/>
            <a:r>
              <a:rPr lang="en-US" altLang="en-US" sz="1400" dirty="0">
                <a:latin typeface="+mj-lt"/>
              </a:rPr>
              <a:t>For help on projects, email everyone (select and copy this string from the start of any class PowerPoint):</a:t>
            </a:r>
          </a:p>
          <a:p>
            <a:pPr defTabSz="914377" eaLnBrk="1" hangingPunct="1"/>
            <a:r>
              <a:rPr lang="en-US" altLang="en-US" sz="1400" dirty="0">
                <a:latin typeface="+mj-lt"/>
              </a:rPr>
              <a:t>steve.rabin@gmail.com, </a:t>
            </a:r>
            <a:r>
              <a:rPr lang="en-US" sz="1400" dirty="0">
                <a:solidFill>
                  <a:srgbClr val="1D2125"/>
                </a:solidFill>
                <a:latin typeface="+mj-lt"/>
              </a:rPr>
              <a:t>p.jiankai@digipen.edu, b.hsu@digipen.edu, zak.s@digipen.edu, keaton.sullivan@digipen.edu, john.tseng@digipen.edu, a.roulst@digipen.edu</a:t>
            </a:r>
            <a:endParaRPr lang="en-US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CECADCE-9466-4FF3-AF2A-1E598ABB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[Human] Agent Vision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EDAED-4D57-4C41-961D-8A057741C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How should we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model agent vision?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19BFF9F-7D6F-4511-A7DF-4699831F4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825" y="1846263"/>
            <a:ext cx="61912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F3EAA21-A1A5-49EB-8BCA-CF7777D0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[Human] Agent Vision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5609F-1938-433B-BC6B-CA9F05078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838" y="2227263"/>
            <a:ext cx="9478962" cy="39497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Get a list of all objects or agents; for each: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within the viewing distance of the agent?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within the viewing angle of the agent?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unobscured by the environment?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400" dirty="0"/>
              <a:t>What does the code look like?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8">
            <a:extLst>
              <a:ext uri="{FF2B5EF4-FFF2-40B4-BE49-F238E27FC236}">
                <a16:creationId xmlns:a16="http://schemas.microsoft.com/office/drawing/2014/main" id="{3523D3C5-07AB-4586-9B6C-5238F4A27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525" y="203200"/>
            <a:ext cx="8174038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638435B-208B-4455-9C37-0A706ED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Viewing Angle</a:t>
            </a:r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792476D-EEA2-4471-86BD-8F4845FA4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2344738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8" name="Line 6">
            <a:extLst>
              <a:ext uri="{FF2B5EF4-FFF2-40B4-BE49-F238E27FC236}">
                <a16:creationId xmlns:a16="http://schemas.microsoft.com/office/drawing/2014/main" id="{02656F33-D846-4988-BFBD-4F65B43CC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5545138"/>
            <a:ext cx="5105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89" name="Line 8">
            <a:extLst>
              <a:ext uri="{FF2B5EF4-FFF2-40B4-BE49-F238E27FC236}">
                <a16:creationId xmlns:a16="http://schemas.microsoft.com/office/drawing/2014/main" id="{8DC03395-53AE-4F88-9BE6-CB0A3730CD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8900" y="4783138"/>
            <a:ext cx="2362200" cy="76200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0" name="Line 9">
            <a:extLst>
              <a:ext uri="{FF2B5EF4-FFF2-40B4-BE49-F238E27FC236}">
                <a16:creationId xmlns:a16="http://schemas.microsoft.com/office/drawing/2014/main" id="{E07882B4-7DEC-4416-8D3D-AF7546472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4783138"/>
            <a:ext cx="2438400" cy="76200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1" name="Text Box 12">
            <a:extLst>
              <a:ext uri="{FF2B5EF4-FFF2-40B4-BE49-F238E27FC236}">
                <a16:creationId xmlns:a16="http://schemas.microsoft.com/office/drawing/2014/main" id="{35F225B0-2F09-4B5F-8536-4249C0576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95900"/>
            <a:ext cx="931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180°</a:t>
            </a:r>
          </a:p>
        </p:txBody>
      </p:sp>
      <p:sp>
        <p:nvSpPr>
          <p:cNvPr id="16392" name="Text Box 13">
            <a:extLst>
              <a:ext uri="{FF2B5EF4-FFF2-40B4-BE49-F238E27FC236}">
                <a16:creationId xmlns:a16="http://schemas.microsoft.com/office/drawing/2014/main" id="{0D5248B7-35B0-4FC2-9C69-23FEF671C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3438525"/>
            <a:ext cx="735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B050"/>
                </a:solidFill>
                <a:latin typeface="Tahoma" panose="020B0604030504040204" pitchFamily="34" charset="0"/>
              </a:rPr>
              <a:t>90°</a:t>
            </a:r>
          </a:p>
        </p:txBody>
      </p:sp>
      <p:sp>
        <p:nvSpPr>
          <p:cNvPr id="16393" name="Text Box 14">
            <a:extLst>
              <a:ext uri="{FF2B5EF4-FFF2-40B4-BE49-F238E27FC236}">
                <a16:creationId xmlns:a16="http://schemas.microsoft.com/office/drawing/2014/main" id="{261E51AD-7E93-4ED6-A091-D0753153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427538"/>
            <a:ext cx="931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ahoma" panose="020B0604030504040204" pitchFamily="34" charset="0"/>
              </a:rPr>
              <a:t>120°</a:t>
            </a:r>
          </a:p>
        </p:txBody>
      </p:sp>
      <p:sp>
        <p:nvSpPr>
          <p:cNvPr id="16394" name="Text Box 15">
            <a:extLst>
              <a:ext uri="{FF2B5EF4-FFF2-40B4-BE49-F238E27FC236}">
                <a16:creationId xmlns:a16="http://schemas.microsoft.com/office/drawing/2014/main" id="{957EC930-A055-49F1-988E-2D4E6F2D5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2959100"/>
            <a:ext cx="73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Tahoma" panose="020B0604030504040204" pitchFamily="34" charset="0"/>
              </a:rPr>
              <a:t>60°</a:t>
            </a:r>
          </a:p>
        </p:txBody>
      </p:sp>
      <p:sp>
        <p:nvSpPr>
          <p:cNvPr id="16395" name="Line 5">
            <a:extLst>
              <a:ext uri="{FF2B5EF4-FFF2-40B4-BE49-F238E27FC236}">
                <a16:creationId xmlns:a16="http://schemas.microsoft.com/office/drawing/2014/main" id="{0478A1D8-DCBE-43D5-9841-8CFCA84BA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868738"/>
            <a:ext cx="1600200" cy="1676400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6" name="Line 10">
            <a:extLst>
              <a:ext uri="{FF2B5EF4-FFF2-40B4-BE49-F238E27FC236}">
                <a16:creationId xmlns:a16="http://schemas.microsoft.com/office/drawing/2014/main" id="{8314B108-FD70-468D-8072-A81221636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0900" y="3868738"/>
            <a:ext cx="1600200" cy="1676400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7" name="Line 7">
            <a:extLst>
              <a:ext uri="{FF2B5EF4-FFF2-40B4-BE49-F238E27FC236}">
                <a16:creationId xmlns:a16="http://schemas.microsoft.com/office/drawing/2014/main" id="{FDAB43E5-954B-4F41-B567-7B27B6E698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9100" y="3411538"/>
            <a:ext cx="762000" cy="213360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398" name="Line 11">
            <a:extLst>
              <a:ext uri="{FF2B5EF4-FFF2-40B4-BE49-F238E27FC236}">
                <a16:creationId xmlns:a16="http://schemas.microsoft.com/office/drawing/2014/main" id="{4459F2D5-02B2-47F6-9752-5C2C61D01F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411538"/>
            <a:ext cx="762000" cy="213360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E4C1ABD-B137-4E30-BCAD-1B775E4B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Viewing Angle</a:t>
            </a:r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88563C90-2EFD-443E-8068-DF7120996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2344738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2" name="Line 6">
            <a:extLst>
              <a:ext uri="{FF2B5EF4-FFF2-40B4-BE49-F238E27FC236}">
                <a16:creationId xmlns:a16="http://schemas.microsoft.com/office/drawing/2014/main" id="{216F1B62-E72D-45C8-AD67-E8B81436B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5545138"/>
            <a:ext cx="51054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3" name="Line 8">
            <a:extLst>
              <a:ext uri="{FF2B5EF4-FFF2-40B4-BE49-F238E27FC236}">
                <a16:creationId xmlns:a16="http://schemas.microsoft.com/office/drawing/2014/main" id="{8E83E6FA-26A5-423D-B7E5-AD290561FD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98900" y="4783138"/>
            <a:ext cx="2362200" cy="76200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9">
            <a:extLst>
              <a:ext uri="{FF2B5EF4-FFF2-40B4-BE49-F238E27FC236}">
                <a16:creationId xmlns:a16="http://schemas.microsoft.com/office/drawing/2014/main" id="{714CF723-13D1-4A04-8690-1344A8C978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4783138"/>
            <a:ext cx="2438400" cy="762000"/>
          </a:xfrm>
          <a:prstGeom prst="line">
            <a:avLst/>
          </a:prstGeom>
          <a:noFill/>
          <a:ln w="635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Text Box 12">
            <a:extLst>
              <a:ext uri="{FF2B5EF4-FFF2-40B4-BE49-F238E27FC236}">
                <a16:creationId xmlns:a16="http://schemas.microsoft.com/office/drawing/2014/main" id="{E0EC2522-4CA3-4378-AB71-E336A8BAC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5295900"/>
            <a:ext cx="931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180°</a:t>
            </a:r>
          </a:p>
        </p:txBody>
      </p:sp>
      <p:sp>
        <p:nvSpPr>
          <p:cNvPr id="17416" name="Text Box 13">
            <a:extLst>
              <a:ext uri="{FF2B5EF4-FFF2-40B4-BE49-F238E27FC236}">
                <a16:creationId xmlns:a16="http://schemas.microsoft.com/office/drawing/2014/main" id="{3002FD7F-8DBA-4002-8FFF-CBBDAD587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3438525"/>
            <a:ext cx="735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B050"/>
                </a:solidFill>
                <a:latin typeface="Tahoma" panose="020B0604030504040204" pitchFamily="34" charset="0"/>
              </a:rPr>
              <a:t>90°</a:t>
            </a:r>
          </a:p>
        </p:txBody>
      </p:sp>
      <p:sp>
        <p:nvSpPr>
          <p:cNvPr id="17417" name="Text Box 14">
            <a:extLst>
              <a:ext uri="{FF2B5EF4-FFF2-40B4-BE49-F238E27FC236}">
                <a16:creationId xmlns:a16="http://schemas.microsoft.com/office/drawing/2014/main" id="{D79CB401-8911-495C-A0BF-4F5F04A3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427538"/>
            <a:ext cx="9318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ahoma" panose="020B0604030504040204" pitchFamily="34" charset="0"/>
              </a:rPr>
              <a:t>120°</a:t>
            </a:r>
          </a:p>
        </p:txBody>
      </p:sp>
      <p:sp>
        <p:nvSpPr>
          <p:cNvPr id="17418" name="Text Box 15">
            <a:extLst>
              <a:ext uri="{FF2B5EF4-FFF2-40B4-BE49-F238E27FC236}">
                <a16:creationId xmlns:a16="http://schemas.microsoft.com/office/drawing/2014/main" id="{EC2EDD3B-F51D-4DCD-8FB0-A72F551A5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700" y="2959100"/>
            <a:ext cx="736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Tahoma" panose="020B0604030504040204" pitchFamily="34" charset="0"/>
              </a:rPr>
              <a:t>60°</a:t>
            </a:r>
          </a:p>
        </p:txBody>
      </p:sp>
      <p:sp>
        <p:nvSpPr>
          <p:cNvPr id="17419" name="Line 5">
            <a:extLst>
              <a:ext uri="{FF2B5EF4-FFF2-40B4-BE49-F238E27FC236}">
                <a16:creationId xmlns:a16="http://schemas.microsoft.com/office/drawing/2014/main" id="{E6FEB10B-8170-4B07-B712-BFE007C32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868738"/>
            <a:ext cx="1600200" cy="1676400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0" name="Line 10">
            <a:extLst>
              <a:ext uri="{FF2B5EF4-FFF2-40B4-BE49-F238E27FC236}">
                <a16:creationId xmlns:a16="http://schemas.microsoft.com/office/drawing/2014/main" id="{55A03AB8-FEA3-4B6B-B778-6FA049EFC5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0900" y="3868738"/>
            <a:ext cx="1600200" cy="1676400"/>
          </a:xfrm>
          <a:prstGeom prst="line">
            <a:avLst/>
          </a:prstGeom>
          <a:noFill/>
          <a:ln w="635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1" name="Line 7">
            <a:extLst>
              <a:ext uri="{FF2B5EF4-FFF2-40B4-BE49-F238E27FC236}">
                <a16:creationId xmlns:a16="http://schemas.microsoft.com/office/drawing/2014/main" id="{443A91D8-4FFE-4B8D-AFFF-10CD9E8E85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99100" y="3411538"/>
            <a:ext cx="762000" cy="213360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2" name="Line 11">
            <a:extLst>
              <a:ext uri="{FF2B5EF4-FFF2-40B4-BE49-F238E27FC236}">
                <a16:creationId xmlns:a16="http://schemas.microsoft.com/office/drawing/2014/main" id="{23FB9148-5AE0-4D6F-B6F0-5084C99CF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411538"/>
            <a:ext cx="762000" cy="2133600"/>
          </a:xfrm>
          <a:prstGeom prst="line">
            <a:avLst/>
          </a:prstGeom>
          <a:noFill/>
          <a:ln w="63500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23" name="Text Box 12">
            <a:extLst>
              <a:ext uri="{FF2B5EF4-FFF2-40B4-BE49-F238E27FC236}">
                <a16:creationId xmlns:a16="http://schemas.microsoft.com/office/drawing/2014/main" id="{C4B653EC-C907-4728-A009-D0149A36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5713" y="5295900"/>
            <a:ext cx="671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0.0</a:t>
            </a:r>
          </a:p>
        </p:txBody>
      </p:sp>
      <p:sp>
        <p:nvSpPr>
          <p:cNvPr id="17424" name="Text Box 13">
            <a:extLst>
              <a:ext uri="{FF2B5EF4-FFF2-40B4-BE49-F238E27FC236}">
                <a16:creationId xmlns:a16="http://schemas.microsoft.com/office/drawing/2014/main" id="{82FDFB23-991B-47C7-B1A9-ACCC50976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75" y="3438525"/>
            <a:ext cx="10636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B050"/>
                </a:solidFill>
                <a:latin typeface="Tahoma" panose="020B0604030504040204" pitchFamily="34" charset="0"/>
              </a:rPr>
              <a:t>0.707</a:t>
            </a:r>
          </a:p>
        </p:txBody>
      </p:sp>
      <p:sp>
        <p:nvSpPr>
          <p:cNvPr id="17425" name="Text Box 14">
            <a:extLst>
              <a:ext uri="{FF2B5EF4-FFF2-40B4-BE49-F238E27FC236}">
                <a16:creationId xmlns:a16="http://schemas.microsoft.com/office/drawing/2014/main" id="{5C53D52B-1E11-4C5A-B311-0C594B9C5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50" y="4478338"/>
            <a:ext cx="673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C000"/>
                </a:solidFill>
                <a:latin typeface="Tahoma" panose="020B0604030504040204" pitchFamily="34" charset="0"/>
              </a:rPr>
              <a:t>0.5</a:t>
            </a:r>
          </a:p>
        </p:txBody>
      </p:sp>
      <p:sp>
        <p:nvSpPr>
          <p:cNvPr id="17426" name="Text Box 15">
            <a:extLst>
              <a:ext uri="{FF2B5EF4-FFF2-40B4-BE49-F238E27FC236}">
                <a16:creationId xmlns:a16="http://schemas.microsoft.com/office/drawing/2014/main" id="{482AD7FD-8E6F-455A-9854-741ED3A6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919413"/>
            <a:ext cx="10636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70C0"/>
                </a:solidFill>
                <a:latin typeface="Tahoma" panose="020B0604030504040204" pitchFamily="34" charset="0"/>
              </a:rPr>
              <a:t>0.866</a:t>
            </a:r>
          </a:p>
        </p:txBody>
      </p:sp>
      <p:sp>
        <p:nvSpPr>
          <p:cNvPr id="17427" name="Text Box 20">
            <a:extLst>
              <a:ext uri="{FF2B5EF4-FFF2-40B4-BE49-F238E27FC236}">
                <a16:creationId xmlns:a16="http://schemas.microsoft.com/office/drawing/2014/main" id="{EEFCDD1E-C330-4BDD-8ED2-055979F18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50" y="2713038"/>
            <a:ext cx="2944813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4000">
                <a:latin typeface="Tahoma" panose="020B0604030504040204" pitchFamily="34" charset="0"/>
              </a:rPr>
              <a:t>Dot Product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B3C76-1784-4D61-976D-4BE0F5D43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31" y="590938"/>
            <a:ext cx="8459137" cy="567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9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717F110-EACE-495B-8686-6F7C5EFF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Obscured by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DB8F-5104-4332-B116-BCF876663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313" y="2398713"/>
            <a:ext cx="8853487" cy="37782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400"/>
              <a:t>One ray cast?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400"/>
              <a:t>Many ray casts?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400"/>
              <a:t>How would you do it perfectly?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>
            <a:extLst>
              <a:ext uri="{FF2B5EF4-FFF2-40B4-BE49-F238E27FC236}">
                <a16:creationId xmlns:a16="http://schemas.microsoft.com/office/drawing/2014/main" id="{52DD88FC-D108-4B49-BB46-352F8707C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>
            <a:extLst>
              <a:ext uri="{FF2B5EF4-FFF2-40B4-BE49-F238E27FC236}">
                <a16:creationId xmlns:a16="http://schemas.microsoft.com/office/drawing/2014/main" id="{54CDE8C0-68C8-4926-AED6-C0FA0636D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1">
            <a:extLst>
              <a:ext uri="{FF2B5EF4-FFF2-40B4-BE49-F238E27FC236}">
                <a16:creationId xmlns:a16="http://schemas.microsoft.com/office/drawing/2014/main" id="{740B2A89-B2ED-4775-AAA5-7CCB7C9D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7D4DCC-3DEA-4FBE-ABA2-D9558C2A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8B63-CF74-474B-A4A4-C3AE7050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969625" cy="5011738"/>
          </a:xfrm>
        </p:spPr>
        <p:txBody>
          <a:bodyPr/>
          <a:lstStyle/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ea typeface="新細明體" panose="02020500000000000000" pitchFamily="18" charset="-120"/>
              </a:rPr>
              <a:t>What are some ways to determine </a:t>
            </a:r>
            <a:r>
              <a:rPr lang="en-US" altLang="en-US" sz="2000" b="1" dirty="0">
                <a:solidFill>
                  <a:schemeClr val="accent1"/>
                </a:solidFill>
                <a:ea typeface="新細明體" panose="02020500000000000000" pitchFamily="18" charset="-120"/>
              </a:rPr>
              <a:t>statically during development</a:t>
            </a:r>
            <a:r>
              <a:rPr lang="en-US" altLang="en-US" sz="2000" dirty="0">
                <a:ea typeface="新細明體" panose="02020500000000000000" pitchFamily="18" charset="-120"/>
              </a:rPr>
              <a:t> that a spot on the terrain is dangerous.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ea typeface="新細明體" panose="02020500000000000000" pitchFamily="18" charset="-120"/>
              </a:rPr>
              <a:t>What are some ways to determine </a:t>
            </a:r>
            <a:r>
              <a:rPr lang="en-US" altLang="en-US" sz="2000" b="1" dirty="0">
                <a:solidFill>
                  <a:schemeClr val="accent1"/>
                </a:solidFill>
                <a:ea typeface="新細明體" panose="02020500000000000000" pitchFamily="18" charset="-120"/>
              </a:rPr>
              <a:t>dynamically at runtime</a:t>
            </a:r>
            <a:r>
              <a:rPr lang="en-US" altLang="en-US" sz="2000" dirty="0">
                <a:ea typeface="新細明體" panose="02020500000000000000" pitchFamily="18" charset="-120"/>
              </a:rPr>
              <a:t> that a spot on the terrain is dangerous. 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Who came up with the Occupancy map technique and presented it at GDC 2009? </a:t>
            </a:r>
            <a:r>
              <a:rPr lang="en-US" altLang="en-US" sz="2000" b="1" dirty="0"/>
              <a:t>Damian Island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What is the proper order for Occupancy map algorithm?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Normalize temp layer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Calculate each neighbor’s decay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Copy temp layer to influence layer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Linearly interpolate between old value and new value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Write value into the temp layer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sz="1800" dirty="0"/>
              <a:t>Take max neighbor decay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endParaRPr lang="en-US" altLang="en-US" sz="1800" dirty="0"/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>
            <a:extLst>
              <a:ext uri="{FF2B5EF4-FFF2-40B4-BE49-F238E27FC236}">
                <a16:creationId xmlns:a16="http://schemas.microsoft.com/office/drawing/2014/main" id="{D7EDFAAE-9649-485B-9D8E-B39F5AD28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2">
            <a:extLst>
              <a:ext uri="{FF2B5EF4-FFF2-40B4-BE49-F238E27FC236}">
                <a16:creationId xmlns:a16="http://schemas.microsoft.com/office/drawing/2014/main" id="{A689DD27-8D25-4737-8611-1FED2F55A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>
            <a:extLst>
              <a:ext uri="{FF2B5EF4-FFF2-40B4-BE49-F238E27FC236}">
                <a16:creationId xmlns:a16="http://schemas.microsoft.com/office/drawing/2014/main" id="{74046ECD-4E23-4296-9FC8-F9D55364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8" y="1477963"/>
            <a:ext cx="7108825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1">
            <a:extLst>
              <a:ext uri="{FF2B5EF4-FFF2-40B4-BE49-F238E27FC236}">
                <a16:creationId xmlns:a16="http://schemas.microsoft.com/office/drawing/2014/main" id="{198BED01-6BBA-4E2F-8053-E0DC7DFC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639763"/>
            <a:ext cx="816927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3">
            <a:extLst>
              <a:ext uri="{FF2B5EF4-FFF2-40B4-BE49-F238E27FC236}">
                <a16:creationId xmlns:a16="http://schemas.microsoft.com/office/drawing/2014/main" id="{7DF871DA-B3F3-4E1A-984B-D40E0833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639763"/>
            <a:ext cx="8169275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2">
            <a:extLst>
              <a:ext uri="{FF2B5EF4-FFF2-40B4-BE49-F238E27FC236}">
                <a16:creationId xmlns:a16="http://schemas.microsoft.com/office/drawing/2014/main" id="{BAA4C68E-268E-45D3-910D-A28E1405C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0"/>
            <a:ext cx="8285162" cy="610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12">
            <a:extLst>
              <a:ext uri="{FF2B5EF4-FFF2-40B4-BE49-F238E27FC236}">
                <a16:creationId xmlns:a16="http://schemas.microsoft.com/office/drawing/2014/main" id="{AC667B37-B135-4A6D-B5A0-B4D55EE8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8" y="828675"/>
            <a:ext cx="45180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7">
            <a:extLst>
              <a:ext uri="{FF2B5EF4-FFF2-40B4-BE49-F238E27FC236}">
                <a16:creationId xmlns:a16="http://schemas.microsoft.com/office/drawing/2014/main" id="{68E0EFD4-05AA-46BA-831B-73C20D45B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5" y="711200"/>
            <a:ext cx="4640263" cy="532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5">
            <a:extLst>
              <a:ext uri="{FF2B5EF4-FFF2-40B4-BE49-F238E27FC236}">
                <a16:creationId xmlns:a16="http://schemas.microsoft.com/office/drawing/2014/main" id="{2ACBBC10-D26C-44FB-9045-6157E74A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25" y="828675"/>
            <a:ext cx="4640263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3">
            <a:extLst>
              <a:ext uri="{FF2B5EF4-FFF2-40B4-BE49-F238E27FC236}">
                <a16:creationId xmlns:a16="http://schemas.microsoft.com/office/drawing/2014/main" id="{D1F7BE9D-31C5-409F-B28A-C7DF6D47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584325"/>
            <a:ext cx="685800" cy="685800"/>
          </a:xfrm>
          <a:prstGeom prst="ellipse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0E02F3AF-3A4B-4E55-A9CC-DFB83716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346325"/>
            <a:ext cx="457200" cy="1295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E29B578E-72FD-46A5-A855-8E7277F8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17925"/>
            <a:ext cx="457200" cy="14478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B2C792F4-7DE5-441E-8AB9-C111EB501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5241925"/>
            <a:ext cx="7620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0814F0F-8045-46C2-AF3A-2F0F9239E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3222625"/>
            <a:ext cx="457200" cy="2247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DF367A-FBF0-46D2-A9F4-24729A45F022}"/>
              </a:ext>
            </a:extLst>
          </p:cNvPr>
          <p:cNvCxnSpPr>
            <a:stCxn id="31746" idx="6"/>
            <a:endCxn id="31753" idx="0"/>
          </p:cNvCxnSpPr>
          <p:nvPr/>
        </p:nvCxnSpPr>
        <p:spPr>
          <a:xfrm flipV="1">
            <a:off x="2967038" y="1584325"/>
            <a:ext cx="5884862" cy="34290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14">
            <a:extLst>
              <a:ext uri="{FF2B5EF4-FFF2-40B4-BE49-F238E27FC236}">
                <a16:creationId xmlns:a16="http://schemas.microsoft.com/office/drawing/2014/main" id="{DB75B825-98E0-4804-B27F-1587DD25B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87338"/>
            <a:ext cx="9858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5400"/>
              <a:t>Splinter Cell Vision When </a:t>
            </a:r>
            <a:r>
              <a:rPr lang="en-US" altLang="en-US" sz="5400">
                <a:solidFill>
                  <a:srgbClr val="0070C0"/>
                </a:solidFill>
              </a:rPr>
              <a:t>Standing</a:t>
            </a:r>
          </a:p>
        </p:txBody>
      </p:sp>
      <p:sp>
        <p:nvSpPr>
          <p:cNvPr id="31753" name="Oval 7">
            <a:extLst>
              <a:ext uri="{FF2B5EF4-FFF2-40B4-BE49-F238E27FC236}">
                <a16:creationId xmlns:a16="http://schemas.microsoft.com/office/drawing/2014/main" id="{1E014E2B-04F1-4D80-A5C0-02CF3D6B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1584325"/>
            <a:ext cx="685800" cy="685800"/>
          </a:xfrm>
          <a:prstGeom prst="ellipse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16A76B70-097C-4AB9-81B9-A14C8736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2346325"/>
            <a:ext cx="457200" cy="12954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20F25824-5612-467A-ABC5-52E1E1CF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3717925"/>
            <a:ext cx="457200" cy="14478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1756" name="Rectangle 10">
            <a:extLst>
              <a:ext uri="{FF2B5EF4-FFF2-40B4-BE49-F238E27FC236}">
                <a16:creationId xmlns:a16="http://schemas.microsoft.com/office/drawing/2014/main" id="{26618E19-6DC1-40ED-B2DF-0B24D19E3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400" y="5241925"/>
            <a:ext cx="762000" cy="2286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1A03934-3D89-4821-B3E3-0E7E896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Announcement: </a:t>
            </a:r>
            <a:r>
              <a:rPr lang="en-US" altLang="en-US" sz="6600">
                <a:solidFill>
                  <a:srgbClr val="0070C0"/>
                </a:solidFill>
              </a:rPr>
              <a:t>Linked In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9049E67-B66A-46BA-BB71-8476632A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838" y="1960563"/>
            <a:ext cx="6245225" cy="4351337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Send me a link request!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000" dirty="0"/>
              <a:t>Helps with networking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000" dirty="0"/>
              <a:t>I have 1000+ links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I was congratulated as being in the top 1% of all viewed people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Out of 200 million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3">
            <a:extLst>
              <a:ext uri="{FF2B5EF4-FFF2-40B4-BE49-F238E27FC236}">
                <a16:creationId xmlns:a16="http://schemas.microsoft.com/office/drawing/2014/main" id="{989C241B-F894-42A3-B615-F489FD3A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1584325"/>
            <a:ext cx="685800" cy="685800"/>
          </a:xfrm>
          <a:prstGeom prst="ellipse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BE222F42-A2B6-4277-8C9B-7A01C149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2346325"/>
            <a:ext cx="457200" cy="12954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83E5C18A-D74A-4016-9901-8A5EBADA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3717925"/>
            <a:ext cx="457200" cy="14478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9E4063CE-9888-4819-897F-7752916A2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5241925"/>
            <a:ext cx="762000" cy="228600"/>
          </a:xfrm>
          <a:prstGeom prst="rect">
            <a:avLst/>
          </a:prstGeom>
          <a:solidFill>
            <a:srgbClr val="0080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4" name="Oval 7">
            <a:extLst>
              <a:ext uri="{FF2B5EF4-FFF2-40B4-BE49-F238E27FC236}">
                <a16:creationId xmlns:a16="http://schemas.microsoft.com/office/drawing/2014/main" id="{40D2FDD0-B836-4B8E-A1B0-02F8BF88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100" y="2703513"/>
            <a:ext cx="685800" cy="685800"/>
          </a:xfrm>
          <a:prstGeom prst="ellipse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51D5DF00-0A3E-45F0-B399-8F7DFF0DEE62}"/>
              </a:ext>
            </a:extLst>
          </p:cNvPr>
          <p:cNvSpPr>
            <a:spLocks noChangeArrowheads="1"/>
          </p:cNvSpPr>
          <p:nvPr/>
        </p:nvSpPr>
        <p:spPr bwMode="auto">
          <a:xfrm rot="-1452561">
            <a:off x="8734425" y="3367088"/>
            <a:ext cx="457200" cy="12954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44A3A5C7-6D6E-41CF-A3E7-9E236BE782D8}"/>
              </a:ext>
            </a:extLst>
          </p:cNvPr>
          <p:cNvSpPr>
            <a:spLocks noChangeArrowheads="1"/>
          </p:cNvSpPr>
          <p:nvPr/>
        </p:nvSpPr>
        <p:spPr bwMode="auto">
          <a:xfrm rot="-2131635">
            <a:off x="8623300" y="4784725"/>
            <a:ext cx="457200" cy="6096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161B452D-FA42-429F-94C3-B204790BB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5241925"/>
            <a:ext cx="762000" cy="2286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8E6AC40-EC81-480E-B933-F19EC8F0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3222625"/>
            <a:ext cx="457200" cy="22479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32779" name="Rectangle 9">
            <a:extLst>
              <a:ext uri="{FF2B5EF4-FFF2-40B4-BE49-F238E27FC236}">
                <a16:creationId xmlns:a16="http://schemas.microsoft.com/office/drawing/2014/main" id="{7A80FD1F-55A0-46BD-BC23-750DAEE1BE90}"/>
              </a:ext>
            </a:extLst>
          </p:cNvPr>
          <p:cNvSpPr>
            <a:spLocks noChangeArrowheads="1"/>
          </p:cNvSpPr>
          <p:nvPr/>
        </p:nvSpPr>
        <p:spPr bwMode="auto">
          <a:xfrm rot="3183180">
            <a:off x="8529638" y="4303713"/>
            <a:ext cx="457200" cy="609600"/>
          </a:xfrm>
          <a:prstGeom prst="rect">
            <a:avLst/>
          </a:prstGeom>
          <a:solidFill>
            <a:srgbClr val="9933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E5B5A-1655-47DE-AE38-3D45FFF2EBED}"/>
              </a:ext>
            </a:extLst>
          </p:cNvPr>
          <p:cNvCxnSpPr>
            <a:stCxn id="32770" idx="6"/>
          </p:cNvCxnSpPr>
          <p:nvPr/>
        </p:nvCxnSpPr>
        <p:spPr>
          <a:xfrm>
            <a:off x="2967038" y="1927225"/>
            <a:ext cx="5541962" cy="1819275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1" name="TextBox 13">
            <a:extLst>
              <a:ext uri="{FF2B5EF4-FFF2-40B4-BE49-F238E27FC236}">
                <a16:creationId xmlns:a16="http://schemas.microsoft.com/office/drawing/2014/main" id="{9CDE37FC-2CA1-40F6-8A9E-EB2D28A32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287338"/>
            <a:ext cx="10104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5400"/>
              <a:t>Splinter Cell Vision When </a:t>
            </a:r>
            <a:r>
              <a:rPr lang="en-US" altLang="en-US" sz="5400">
                <a:solidFill>
                  <a:srgbClr val="0070C0"/>
                </a:solidFill>
              </a:rPr>
              <a:t>Crouched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5BF022F-A916-41E9-B7A0-404D040C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Research Project</a:t>
            </a: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11204193-0BCA-4333-A497-BF19750A3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1808163"/>
          <a:ext cx="617220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144483" imgH="4915586" progId="MSPhotoEd.3">
                  <p:embed/>
                </p:oleObj>
              </mc:Choice>
              <mc:Fallback>
                <p:oleObj name="Photo Editor Photo" r:id="rId2" imgW="6144483" imgH="4915586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1808163"/>
                        <a:ext cx="6172200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4FBE9540-9D08-4D1A-875A-097BAB26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[Human] Agent Vision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2171-3F9D-4EE9-91F8-1FFC70B7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188" y="2386013"/>
            <a:ext cx="8837612" cy="379095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Get a list of all objects or agents; for each: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within the viewing distance of the agent?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within the viewing angle of the agent?</a:t>
            </a:r>
          </a:p>
          <a:p>
            <a:pPr marL="714375" lvl="1" indent="-514350" eaLnBrk="1" fontAlgn="auto" hangingPunct="1">
              <a:spcAft>
                <a:spcPts val="0"/>
              </a:spcAft>
              <a:buFont typeface="Calibri Light" panose="020F0302020204030204" pitchFamily="34" charset="0"/>
              <a:buAutoNum type="arabicPeriod"/>
              <a:defRPr/>
            </a:pPr>
            <a:r>
              <a:rPr lang="en-US" altLang="en-US" sz="3200" dirty="0"/>
              <a:t>Is it unobscured by the environment?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2F6CC4A8-6518-4CD8-B5CA-48681990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Let’s Get More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1CE1-984D-44FE-BDFA-152AF1BA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063" y="2408238"/>
            <a:ext cx="9075737" cy="3768725"/>
          </a:xfrm>
        </p:spPr>
        <p:txBody>
          <a:bodyPr/>
          <a:lstStyle/>
          <a:p>
            <a:pPr lvl="1" eaLnBrk="1" hangingPunct="1"/>
            <a:r>
              <a:rPr lang="en-US" altLang="en-US" sz="4400"/>
              <a:t> Hard to see camouflaged objects</a:t>
            </a:r>
          </a:p>
          <a:p>
            <a:pPr lvl="1" eaLnBrk="1" hangingPunct="1"/>
            <a:r>
              <a:rPr lang="en-US" altLang="en-US" sz="4400"/>
              <a:t> Hard to see non-moving characters</a:t>
            </a:r>
          </a:p>
          <a:p>
            <a:pPr lvl="1" eaLnBrk="1" hangingPunct="1"/>
            <a:r>
              <a:rPr lang="en-US" altLang="en-US" sz="4400"/>
              <a:t> Hard to identify peripheral objects</a:t>
            </a:r>
          </a:p>
          <a:p>
            <a:pPr lvl="1" eaLnBrk="1" hangingPunct="1"/>
            <a:r>
              <a:rPr lang="en-US" altLang="en-US" sz="4400"/>
              <a:t> Hard to identify far away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6B24049D-F85D-4312-9A88-C221866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Hide and Shoot Algorithm</a:t>
            </a:r>
          </a:p>
        </p:txBody>
      </p:sp>
      <p:pic>
        <p:nvPicPr>
          <p:cNvPr id="36867" name="Content Placeholder 4">
            <a:extLst>
              <a:ext uri="{FF2B5EF4-FFF2-40B4-BE49-F238E27FC236}">
                <a16:creationId xmlns:a16="http://schemas.microsoft.com/office/drawing/2014/main" id="{1EBB93C4-15D8-4664-8F63-CF00CAF06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2224088"/>
            <a:ext cx="3810000" cy="3552825"/>
          </a:xfrm>
        </p:spPr>
      </p:pic>
      <p:pic>
        <p:nvPicPr>
          <p:cNvPr id="36868" name="Picture 7">
            <a:extLst>
              <a:ext uri="{FF2B5EF4-FFF2-40B4-BE49-F238E27FC236}">
                <a16:creationId xmlns:a16="http://schemas.microsoft.com/office/drawing/2014/main" id="{E676CAC3-959D-4725-9D1A-F636E4C0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2686050"/>
            <a:ext cx="2536825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1">
            <a:extLst>
              <a:ext uri="{FF2B5EF4-FFF2-40B4-BE49-F238E27FC236}">
                <a16:creationId xmlns:a16="http://schemas.microsoft.com/office/drawing/2014/main" id="{79975F72-67B8-4C75-B65D-393CDB6AA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5761038"/>
            <a:ext cx="4960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Autodesk </a:t>
            </a:r>
            <a:r>
              <a:rPr lang="en-US" altLang="en-US" sz="1800" dirty="0" err="1"/>
              <a:t>Kynapse</a:t>
            </a:r>
            <a:r>
              <a:rPr lang="en-US" altLang="en-US" sz="1800" dirty="0"/>
              <a:t> Demonstration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/>
              <a:t>https://www.youtube.com/watch?v=reGq7G58T1Y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47886FB-0926-42D9-9201-1C2EC73D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Human Hearing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32E9-FDF9-493D-BA83-0E45A5C4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463" y="1825625"/>
            <a:ext cx="9177337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Can recognize sounds</a:t>
            </a:r>
          </a:p>
          <a:p>
            <a:pPr lvl="1" eaLnBrk="1" hangingPunct="1"/>
            <a:r>
              <a:rPr lang="en-US" altLang="en-US" sz="2800"/>
              <a:t>Knows what emits each sound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Can sense volume</a:t>
            </a:r>
          </a:p>
          <a:p>
            <a:pPr lvl="1" eaLnBrk="1" hangingPunct="1"/>
            <a:r>
              <a:rPr lang="en-US" altLang="en-US" sz="2800"/>
              <a:t>Indicates distance of sound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Can sense pitch</a:t>
            </a:r>
          </a:p>
          <a:p>
            <a:pPr lvl="1" eaLnBrk="1" hangingPunct="1"/>
            <a:r>
              <a:rPr lang="en-US" altLang="en-US" sz="2800"/>
              <a:t>Sounds muffled through walls have more bass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Can sense location</a:t>
            </a:r>
          </a:p>
          <a:p>
            <a:pPr lvl="1" eaLnBrk="1" hangingPunct="1"/>
            <a:r>
              <a:rPr lang="en-US" altLang="en-US" sz="2800"/>
              <a:t>Where sound is coming from</a:t>
            </a:r>
          </a:p>
        </p:txBody>
      </p:sp>
      <p:pic>
        <p:nvPicPr>
          <p:cNvPr id="37892" name="Picture 5" descr="sound2">
            <a:extLst>
              <a:ext uri="{FF2B5EF4-FFF2-40B4-BE49-F238E27FC236}">
                <a16:creationId xmlns:a16="http://schemas.microsoft.com/office/drawing/2014/main" id="{D12E8EFA-608E-4003-AA26-9CCC60D9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911225"/>
            <a:ext cx="364807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51488BAC-1E3C-4375-A5F6-716DAA14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Modeling Hearing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C042F-DBD9-4E72-B4AF-74B599F0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175" y="1984375"/>
            <a:ext cx="4773613" cy="3884613"/>
          </a:xfrm>
        </p:spPr>
        <p:txBody>
          <a:bodyPr rtlCol="0">
            <a:normAutofit lnSpcReduction="10000"/>
          </a:bodyPr>
          <a:lstStyle/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How should an agent know about sounds?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Reflect off every surface?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457200" lvl="1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How do you model hearing efficiently?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400" dirty="0"/>
          </a:p>
        </p:txBody>
      </p:sp>
      <p:pic>
        <p:nvPicPr>
          <p:cNvPr id="38916" name="Picture 6" descr="Figure 10">
            <a:extLst>
              <a:ext uri="{FF2B5EF4-FFF2-40B4-BE49-F238E27FC236}">
                <a16:creationId xmlns:a16="http://schemas.microsoft.com/office/drawing/2014/main" id="{2AD42B8D-9D73-42F7-8A1F-46A2C73AA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150" y="2046288"/>
            <a:ext cx="49276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992C666-C79D-4F90-93DC-413EEB91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Efficient</a:t>
            </a:r>
            <a:br>
              <a:rPr lang="en-US" altLang="en-US" sz="6000"/>
            </a:br>
            <a:r>
              <a:rPr lang="en-US" altLang="en-US" sz="6000"/>
              <a:t>Hearing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44F1-79A7-4031-ADED-25854044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613" y="1846263"/>
            <a:ext cx="3824287" cy="4022725"/>
          </a:xfrm>
        </p:spPr>
        <p:txBody>
          <a:bodyPr rtlCol="0">
            <a:normAutofit/>
          </a:bodyPr>
          <a:lstStyle/>
          <a:p>
            <a:pPr marL="200025" lvl="1" indent="0"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sz="42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4200" dirty="0"/>
              <a:t> Event-based</a:t>
            </a:r>
            <a:endParaRPr lang="en-US" sz="4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4200" dirty="0"/>
              <a:t> Distance</a:t>
            </a:r>
            <a:endParaRPr lang="en-US" sz="44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4200" dirty="0"/>
              <a:t> Zones</a:t>
            </a:r>
          </a:p>
        </p:txBody>
      </p:sp>
      <p:pic>
        <p:nvPicPr>
          <p:cNvPr id="39940" name="Picture 6" descr="Figure 12">
            <a:extLst>
              <a:ext uri="{FF2B5EF4-FFF2-40B4-BE49-F238E27FC236}">
                <a16:creationId xmlns:a16="http://schemas.microsoft.com/office/drawing/2014/main" id="{79E4E1FE-CD10-490F-99A7-237C1965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8" y="1206500"/>
            <a:ext cx="61468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1BE1BAD-F269-4274-8483-84B9F136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/>
              <a:t>Agent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FC9-30F6-43D0-A29A-FD0403A1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150" y="2349500"/>
            <a:ext cx="9785350" cy="38274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Agents might talk amongst themselves!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Guards might alert other guards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Agents witness player location and spread the word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Model sensed knowledge through communication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Event-driven when agents close to each other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</p:txBody>
      </p:sp>
      <p:pic>
        <p:nvPicPr>
          <p:cNvPr id="40964" name="Picture 4">
            <a:extLst>
              <a:ext uri="{FF2B5EF4-FFF2-40B4-BE49-F238E27FC236}">
                <a16:creationId xmlns:a16="http://schemas.microsoft.com/office/drawing/2014/main" id="{A17FCDEB-FE45-47CE-B41D-7B23ABECF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513" y="77788"/>
            <a:ext cx="23812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5CEF7B9-EAB1-4B1D-85FB-3641B13F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Reputations in </a:t>
            </a:r>
            <a:br>
              <a:rPr lang="en-US" altLang="en-US" sz="5400"/>
            </a:br>
            <a:r>
              <a:rPr lang="en-US" altLang="en-US" sz="5400"/>
              <a:t>Gunslinger (PS2)</a:t>
            </a:r>
          </a:p>
        </p:txBody>
      </p:sp>
      <p:pic>
        <p:nvPicPr>
          <p:cNvPr id="41987" name="Picture 5" descr="Figure1">
            <a:extLst>
              <a:ext uri="{FF2B5EF4-FFF2-40B4-BE49-F238E27FC236}">
                <a16:creationId xmlns:a16="http://schemas.microsoft.com/office/drawing/2014/main" id="{2D7DC28B-D652-4A2E-BD87-617A6EB70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2087563"/>
            <a:ext cx="574992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7" descr="gunslinger_2">
            <a:extLst>
              <a:ext uri="{FF2B5EF4-FFF2-40B4-BE49-F238E27FC236}">
                <a16:creationId xmlns:a16="http://schemas.microsoft.com/office/drawing/2014/main" id="{CA275AB5-C136-44DD-8312-96CEF117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088" y="136525"/>
            <a:ext cx="32226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9DC8508-641A-41FF-A8F9-41D00DC8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>
                <a:ea typeface="新細明體" panose="02020500000000000000" pitchFamily="18" charset="-120"/>
              </a:rPr>
              <a:t>Research Project Proposals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9CD4646-905D-45AD-B384-3843F251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3" y="2081213"/>
            <a:ext cx="10617200" cy="4095750"/>
          </a:xfrm>
        </p:spPr>
        <p:txBody>
          <a:bodyPr rtlCol="0"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Due on</a:t>
            </a:r>
            <a:r>
              <a:rPr lang="en-US" altLang="en-US" sz="3600" b="1" dirty="0">
                <a:solidFill>
                  <a:schemeClr val="accent1"/>
                </a:solidFill>
              </a:rPr>
              <a:t> Wednesday July 3</a:t>
            </a:r>
            <a:r>
              <a:rPr lang="en-US" altLang="en-US" sz="3600" b="1" baseline="30000" dirty="0">
                <a:solidFill>
                  <a:schemeClr val="accent1"/>
                </a:solidFill>
              </a:rPr>
              <a:t>rd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dirty="0"/>
              <a:t>(worth 1%)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Teams of 3-4 students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Each student submits the identical proposal in Moodle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Directions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List team members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/>
              <a:t>1 paragraph on what you will be researching and what you hope to achieve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/>
              <a:t>1 paragraph on what your demo will consist of and show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3400" dirty="0"/>
              <a:t>1 paragraph on why this topic and your research is worthwhile to professional game developers. Please list examples of actual games that could benefit from this research.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F1331E2-E325-4F6E-A078-1F5E00E7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Reputation</a:t>
            </a:r>
            <a:br>
              <a:rPr lang="en-US" altLang="en-US" sz="5400"/>
            </a:br>
            <a:r>
              <a:rPr lang="en-US" altLang="en-US" sz="5400"/>
              <a:t>Event</a:t>
            </a:r>
          </a:p>
        </p:txBody>
      </p:sp>
      <p:graphicFrame>
        <p:nvGraphicFramePr>
          <p:cNvPr id="3" name="Group 187">
            <a:extLst>
              <a:ext uri="{FF2B5EF4-FFF2-40B4-BE49-F238E27FC236}">
                <a16:creationId xmlns:a16="http://schemas.microsoft.com/office/drawing/2014/main" id="{22A76308-8DCA-4BBA-9112-D127106D9939}"/>
              </a:ext>
            </a:extLst>
          </p:cNvPr>
          <p:cNvGraphicFramePr>
            <a:graphicFrameLocks noGrp="1"/>
          </p:cNvGraphicFramePr>
          <p:nvPr/>
        </p:nvGraphicFramePr>
        <p:xfrm>
          <a:off x="4510088" y="484188"/>
          <a:ext cx="7277100" cy="5908676"/>
        </p:xfrm>
        <a:graphic>
          <a:graphicData uri="http://schemas.openxmlformats.org/drawingml/2006/table">
            <a:tbl>
              <a:tblPr/>
              <a:tblGrid>
                <a:gridCol w="363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Subject Group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Player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Verb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DidViolenceTo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 Group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Bandit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Object Individual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Joe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Magnitude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 (Killed)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Where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50, 20, 138 (In front of Saloon)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When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High noon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Template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KilledBanditTemplate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Reference Count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Known by 11 NPCs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4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Reputation Effects</a:t>
                      </a:r>
                    </a:p>
                  </a:txBody>
                  <a:tcPr marL="109156" marR="109156" marT="54563" marB="545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Bandits hate player more.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Lawmen like player more.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Farmers like player more.</a:t>
                      </a:r>
                    </a:p>
                  </a:txBody>
                  <a:tcPr marL="109156" marR="109156" marT="54563" marB="545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C81A9EF-943B-4BA4-88B0-D2E4DC9B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Player Reputation in Fable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B36ECE2-AC19-45C1-82E9-224DAE82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788" y="2163763"/>
            <a:ext cx="9625012" cy="4013200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dirty="0"/>
              <a:t>Hero Stats: </a:t>
            </a:r>
            <a:r>
              <a:rPr lang="en-US" altLang="en-US" sz="4000" dirty="0"/>
              <a:t>5 opinion values in range </a:t>
            </a:r>
            <a:r>
              <a:rPr lang="en-US" altLang="en-US" sz="4000" dirty="0">
                <a:solidFill>
                  <a:srgbClr val="0070C0"/>
                </a:solidFill>
              </a:rPr>
              <a:t>[-1,1]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Morality </a:t>
            </a:r>
            <a:r>
              <a:rPr lang="en-US" altLang="en-US" sz="3600" dirty="0">
                <a:solidFill>
                  <a:srgbClr val="0070C0"/>
                </a:solidFill>
              </a:rPr>
              <a:t>[Evil, Good]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Renown </a:t>
            </a:r>
            <a:r>
              <a:rPr lang="en-US" altLang="en-US" sz="3600" dirty="0">
                <a:solidFill>
                  <a:srgbClr val="0070C0"/>
                </a:solidFill>
              </a:rPr>
              <a:t>[Contemptible, Renowned]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Scariness </a:t>
            </a:r>
            <a:r>
              <a:rPr lang="en-US" altLang="en-US" sz="3600" dirty="0">
                <a:solidFill>
                  <a:srgbClr val="0070C0"/>
                </a:solidFill>
              </a:rPr>
              <a:t>[Ridiculous, Scary]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Agreeableness </a:t>
            </a:r>
            <a:r>
              <a:rPr lang="en-US" altLang="en-US" sz="3600" dirty="0">
                <a:solidFill>
                  <a:srgbClr val="0070C0"/>
                </a:solidFill>
              </a:rPr>
              <a:t>[Offensive, Agreeable]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Attractiveness </a:t>
            </a:r>
            <a:r>
              <a:rPr lang="en-US" altLang="en-US" sz="3600" dirty="0">
                <a:solidFill>
                  <a:srgbClr val="0070C0"/>
                </a:solidFill>
              </a:rPr>
              <a:t>[Ugly, Attractive]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pic>
        <p:nvPicPr>
          <p:cNvPr id="44036" name="Picture 5" descr="fable-2">
            <a:extLst>
              <a:ext uri="{FF2B5EF4-FFF2-40B4-BE49-F238E27FC236}">
                <a16:creationId xmlns:a16="http://schemas.microsoft.com/office/drawing/2014/main" id="{092AD8AC-78ED-48FA-A410-CBC0C8C0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050" y="4913313"/>
            <a:ext cx="231616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B88D6D7-A8F9-4100-931D-88DD0271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Player Reputation in Fable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B07D-4B12-48E9-8BA2-0917B9AA6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825" y="2339975"/>
            <a:ext cx="10509250" cy="36083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5 global opinion values are </a:t>
            </a:r>
            <a:r>
              <a:rPr lang="en-US" altLang="en-US" sz="4000" b="1" i="1" dirty="0">
                <a:solidFill>
                  <a:srgbClr val="0070C0"/>
                </a:solidFill>
              </a:rPr>
              <a:t>Hero Stats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Each NPC has a </a:t>
            </a:r>
            <a:r>
              <a:rPr lang="en-US" altLang="en-US" sz="4000" b="1" i="1" dirty="0">
                <a:solidFill>
                  <a:srgbClr val="00B050"/>
                </a:solidFill>
              </a:rPr>
              <a:t>Relative Opinion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Only directly witnessed acts or overheard acts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i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i="1" dirty="0"/>
              <a:t>Absolute opinion</a:t>
            </a:r>
            <a:r>
              <a:rPr lang="en-US" altLang="en-US" sz="4000" b="1" dirty="0"/>
              <a:t> = </a:t>
            </a:r>
            <a:r>
              <a:rPr lang="en-US" altLang="en-US" sz="4000" b="1" i="1" dirty="0">
                <a:solidFill>
                  <a:srgbClr val="0070C0"/>
                </a:solidFill>
              </a:rPr>
              <a:t>Hero Stats</a:t>
            </a:r>
            <a:r>
              <a:rPr lang="en-US" altLang="en-US" sz="4000" b="1" dirty="0">
                <a:solidFill>
                  <a:srgbClr val="0070C0"/>
                </a:solidFill>
              </a:rPr>
              <a:t> </a:t>
            </a:r>
            <a:r>
              <a:rPr lang="en-US" altLang="en-US" sz="4000" b="1" dirty="0"/>
              <a:t>+ </a:t>
            </a:r>
            <a:r>
              <a:rPr lang="en-US" altLang="en-US" sz="4000" b="1" i="1" dirty="0">
                <a:solidFill>
                  <a:srgbClr val="00B050"/>
                </a:solidFill>
              </a:rPr>
              <a:t>Relative Opinion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B74CEFD-D0DB-4AAC-A5BF-B55DAF42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555287" cy="1449387"/>
          </a:xfrm>
        </p:spPr>
        <p:txBody>
          <a:bodyPr/>
          <a:lstStyle/>
          <a:p>
            <a:pPr eaLnBrk="1" hangingPunct="1"/>
            <a:r>
              <a:rPr lang="en-US" altLang="en-US" sz="5400"/>
              <a:t>Fable’s Event-Driven </a:t>
            </a:r>
            <a:r>
              <a:rPr lang="en-US" altLang="en-US" sz="5400" b="1" i="1">
                <a:solidFill>
                  <a:srgbClr val="0070C0"/>
                </a:solidFill>
              </a:rPr>
              <a:t>Opinion Deeds</a:t>
            </a:r>
            <a:endParaRPr lang="en-US" altLang="en-US" sz="5400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B4FEEB6-B06F-453E-8C05-A0206330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88" y="2139950"/>
            <a:ext cx="9637712" cy="4037013"/>
          </a:xfrm>
        </p:spPr>
        <p:txBody>
          <a:bodyPr/>
          <a:lstStyle/>
          <a:p>
            <a:pPr lvl="1" eaLnBrk="1" hangingPunct="1"/>
            <a:r>
              <a:rPr lang="en-US" altLang="en-US" sz="3600"/>
              <a:t> DEED_CRIME_WEAPON_OUT</a:t>
            </a:r>
          </a:p>
          <a:p>
            <a:pPr lvl="1" eaLnBrk="1" hangingPunct="1"/>
            <a:r>
              <a:rPr lang="en-US" altLang="en-US" sz="3600"/>
              <a:t> DEED_CRIME_VANDALISM</a:t>
            </a:r>
          </a:p>
          <a:p>
            <a:pPr lvl="1" eaLnBrk="1" hangingPunct="1"/>
            <a:r>
              <a:rPr lang="en-US" altLang="en-US" sz="3600"/>
              <a:t> DEED_EXPRESSION_HEROIC_STANCE</a:t>
            </a:r>
          </a:p>
          <a:p>
            <a:pPr lvl="1" eaLnBrk="1" hangingPunct="1"/>
            <a:r>
              <a:rPr lang="en-US" altLang="en-US" sz="3600"/>
              <a:t> DEED_EXPRESSION_FLIRT</a:t>
            </a:r>
          </a:p>
          <a:p>
            <a:pPr lvl="1" eaLnBrk="1" hangingPunct="1"/>
            <a:r>
              <a:rPr lang="en-US" altLang="en-US" sz="3600"/>
              <a:t> DEED_RECEIVE_GIFT_ROMANTIC</a:t>
            </a:r>
          </a:p>
          <a:p>
            <a:pPr lvl="1" eaLnBrk="1" hangingPunct="1"/>
            <a:r>
              <a:rPr lang="en-US" altLang="en-US" sz="3600"/>
              <a:t> DEED_RECEIVE_GIFT_FRIENDLY</a:t>
            </a:r>
          </a:p>
          <a:p>
            <a:pPr eaLnBrk="1" hangingPunct="1"/>
            <a:endParaRPr lang="en-US" altLang="en-US" sz="2400"/>
          </a:p>
        </p:txBody>
      </p:sp>
      <p:pic>
        <p:nvPicPr>
          <p:cNvPr id="46084" name="Picture 5" descr="674001">
            <a:extLst>
              <a:ext uri="{FF2B5EF4-FFF2-40B4-BE49-F238E27FC236}">
                <a16:creationId xmlns:a16="http://schemas.microsoft.com/office/drawing/2014/main" id="{CD1ADC89-98CB-4015-A7E3-37FDBE34C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025" y="3954463"/>
            <a:ext cx="2887663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64C81A8-99F4-4278-820A-C291DE29A9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4400" y="1701800"/>
            <a:ext cx="9347200" cy="3048000"/>
          </a:xfrm>
        </p:spPr>
        <p:txBody>
          <a:bodyPr/>
          <a:lstStyle/>
          <a:p>
            <a:pPr eaLnBrk="1" hangingPunct="1"/>
            <a:r>
              <a:rPr lang="en-US" altLang="en-US">
                <a:ea typeface="ヒラギノ角ゴ Pro W3"/>
                <a:cs typeface="ヒラギノ角ゴ Pro W3"/>
              </a:rPr>
              <a:t>Simplest AI Trick in the Book</a:t>
            </a:r>
            <a:br>
              <a:rPr lang="en-US" altLang="en-US">
                <a:ea typeface="ヒラギノ角ゴ Pro W3"/>
                <a:cs typeface="ヒラギノ角ゴ Pro W3"/>
              </a:rPr>
            </a:br>
            <a:br>
              <a:rPr lang="en-US" altLang="en-US">
                <a:ea typeface="ヒラギノ角ゴ Pro W3"/>
                <a:cs typeface="ヒラギノ角ゴ Pro W3"/>
              </a:rPr>
            </a:br>
            <a:r>
              <a:rPr lang="en-US" altLang="en-US" sz="3200" b="1">
                <a:ea typeface="ヒラギノ角ゴ Pro W3"/>
                <a:cs typeface="ヒラギノ角ゴ Pro W3"/>
              </a:rPr>
              <a:t>Steve Rabin</a:t>
            </a:r>
            <a:br>
              <a:rPr lang="en-US" altLang="en-US" sz="3200">
                <a:ea typeface="ヒラギノ角ゴ Pro W3"/>
                <a:cs typeface="ヒラギノ角ゴ Pro W3"/>
              </a:rPr>
            </a:br>
            <a:r>
              <a:rPr lang="en-US" altLang="en-US" sz="3200">
                <a:ea typeface="ヒラギノ角ゴ Pro W3"/>
                <a:cs typeface="ヒラギノ角ゴ Pro W3"/>
              </a:rPr>
              <a:t>Principal Lecturer</a:t>
            </a:r>
            <a:br>
              <a:rPr lang="en-US" altLang="en-US" sz="3200">
                <a:ea typeface="ヒラギノ角ゴ Pro W3"/>
                <a:cs typeface="ヒラギノ角ゴ Pro W3"/>
              </a:rPr>
            </a:br>
            <a:r>
              <a:rPr lang="en-US" altLang="en-US" sz="3200">
                <a:ea typeface="ヒラギノ角ゴ Pro W3"/>
                <a:cs typeface="ヒラギノ角ゴ Pro W3"/>
              </a:rPr>
              <a:t>DigiPen Institute of Technology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B309A817-62E8-4E85-839E-8883D0E9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endParaRPr lang="en-US" altLang="en-US">
              <a:ea typeface="ヒラギノ角ゴ Pro W3"/>
              <a:cs typeface="ヒラギノ角ゴ Pro W3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48E7-2CFC-47B4-A97C-DDA1F408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189" indent="-457189" eaLnBrk="1" fontAlgn="auto" hangingPunct="1">
              <a:spcAft>
                <a:spcPts val="0"/>
              </a:spcAft>
              <a:buFont typeface="Verdana" charset="0"/>
              <a:buChar char="●"/>
              <a:defRPr/>
            </a:pPr>
            <a:endParaRPr lang="en-US" sz="3733" dirty="0"/>
          </a:p>
          <a:p>
            <a:pPr marL="0" indent="0" eaLnBrk="1" fontAlgn="auto" hangingPunct="1">
              <a:spcAft>
                <a:spcPts val="0"/>
              </a:spcAft>
              <a:buFont typeface="Verdana" charset="0"/>
              <a:buNone/>
              <a:defRPr/>
            </a:pPr>
            <a:r>
              <a:rPr lang="en-US" sz="7200" dirty="0"/>
              <a:t>Agent Reaction Time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8279220-88E8-4182-999A-4F5E028E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000">
                <a:ea typeface="ヒラギノ角ゴ Pro W3"/>
                <a:cs typeface="ヒラギノ角ゴ Pro W3"/>
              </a:rPr>
              <a:t>Agent Reaction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8881-AFE7-4196-AB02-136D663E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963" y="2033588"/>
            <a:ext cx="9113837" cy="41560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733" dirty="0"/>
              <a:t>AI sees the player…</a:t>
            </a:r>
          </a:p>
          <a:p>
            <a:pPr marL="457189" indent="-457189" eaLnBrk="1" fontAlgn="auto" hangingPunct="1">
              <a:spcAft>
                <a:spcPts val="0"/>
              </a:spcAft>
              <a:buFont typeface="Verdana" charset="0"/>
              <a:buChar char="●"/>
              <a:defRPr/>
            </a:pPr>
            <a:endParaRPr lang="en-US" sz="3733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733" dirty="0"/>
              <a:t>How long before the AI reacts?</a:t>
            </a:r>
          </a:p>
          <a:p>
            <a:pPr marL="457189" indent="-457189" eaLnBrk="1" fontAlgn="auto" hangingPunct="1">
              <a:spcAft>
                <a:spcPts val="0"/>
              </a:spcAft>
              <a:buFont typeface="Verdana" charset="0"/>
              <a:buChar char="●"/>
              <a:defRPr/>
            </a:pPr>
            <a:endParaRPr lang="en-US" sz="3733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733" dirty="0"/>
              <a:t>Somewhere between 0 and 1 seconds…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733" dirty="0"/>
              <a:t>Quarter of a second? Half a second?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>
            <a:extLst>
              <a:ext uri="{FF2B5EF4-FFF2-40B4-BE49-F238E27FC236}">
                <a16:creationId xmlns:a16="http://schemas.microsoft.com/office/drawing/2014/main" id="{CC11058D-6AB6-49E2-8331-15C3714F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787400"/>
            <a:ext cx="6604000" cy="572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F965BB5-E643-49D8-8703-0FC6BA60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988"/>
            <a:ext cx="10515600" cy="995362"/>
          </a:xfrm>
        </p:spPr>
        <p:txBody>
          <a:bodyPr anchor="t"/>
          <a:lstStyle/>
          <a:p>
            <a:pPr algn="ctr" eaLnBrk="1" hangingPunct="1"/>
            <a:r>
              <a:rPr lang="en-US" altLang="en-US" sz="6000">
                <a:ea typeface="ヒラギノ角ゴ Pro W3"/>
                <a:cs typeface="ヒラギノ角ゴ Pro W3"/>
              </a:rPr>
              <a:t>Simple Reaction Time</a:t>
            </a:r>
          </a:p>
        </p:txBody>
      </p:sp>
      <p:pic>
        <p:nvPicPr>
          <p:cNvPr id="51203" name="Content Placeholder 5">
            <a:extLst>
              <a:ext uri="{FF2B5EF4-FFF2-40B4-BE49-F238E27FC236}">
                <a16:creationId xmlns:a16="http://schemas.microsoft.com/office/drawing/2014/main" id="{DD0C8717-35E3-4774-8253-E1B38327AE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38" y="2928938"/>
            <a:ext cx="2143125" cy="2143125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A8C854FF-B04F-48A9-AF5C-7E3AA53B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600">
                <a:ea typeface="ヒラギノ角ゴ Pro W3"/>
                <a:cs typeface="ヒラギノ角ゴ Pro W3"/>
              </a:rPr>
              <a:t>Simple Reaction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D3BB-70AE-4898-B900-05AD0A2C5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3" y="2185988"/>
            <a:ext cx="8916987" cy="39909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Verdana" charset="0"/>
              <a:buNone/>
              <a:defRPr/>
            </a:pPr>
            <a:endParaRPr lang="en-US" sz="3733" dirty="0"/>
          </a:p>
          <a:p>
            <a:pPr marL="0" indent="0" eaLnBrk="1" fontAlgn="auto" hangingPunct="1">
              <a:spcAft>
                <a:spcPts val="0"/>
              </a:spcAft>
              <a:buFont typeface="Verdana" charset="0"/>
              <a:buNone/>
              <a:defRPr/>
            </a:pPr>
            <a:r>
              <a:rPr lang="en-US" sz="11733" dirty="0"/>
              <a:t>0.2 seconds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0D3F184-CD26-4D68-8441-CE2D87BE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>
                <a:ea typeface="新細明體" panose="02020500000000000000" pitchFamily="18" charset="-120"/>
              </a:rPr>
              <a:t>Research Project Proposals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BBC3856-0F59-47BD-99E2-8705D88C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846263"/>
            <a:ext cx="5137150" cy="402272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If you want a job in AI: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Pick an architecture (Planning, Hybrid)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Pick </a:t>
            </a:r>
            <a:r>
              <a:rPr lang="en-US" altLang="en-US" dirty="0" err="1"/>
              <a:t>nav</a:t>
            </a:r>
            <a:r>
              <a:rPr lang="en-US" altLang="en-US" dirty="0"/>
              <a:t> mesh generation/path smoothing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Other ideas: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Goal Bounding on a </a:t>
            </a:r>
            <a:r>
              <a:rPr lang="en-US" altLang="en-US" dirty="0" err="1"/>
              <a:t>Nav</a:t>
            </a:r>
            <a:r>
              <a:rPr lang="en-US" altLang="en-US" dirty="0"/>
              <a:t> Mesh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Procedural Content Generation (PCG)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Very interesting (but bad for job prospects):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Genetic algorithms or neural nets</a:t>
            </a:r>
          </a:p>
        </p:txBody>
      </p:sp>
      <p:sp>
        <p:nvSpPr>
          <p:cNvPr id="15364" name="Content Placeholder 3">
            <a:extLst>
              <a:ext uri="{FF2B5EF4-FFF2-40B4-BE49-F238E27FC236}">
                <a16:creationId xmlns:a16="http://schemas.microsoft.com/office/drawing/2014/main" id="{59934610-1221-4ED7-B37C-B8184C74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2875" y="1846263"/>
            <a:ext cx="4938713" cy="4022725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No flocking or fuzzy logic projects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Look on aiwisdom.com or gameaipro.com for ideas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1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Use any base code you want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600" dirty="0"/>
              <a:t>Class base code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600" dirty="0"/>
              <a:t>Current or previous game projects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600" dirty="0"/>
              <a:t>Unity or Unreal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4AFCB7F-F097-4146-93DA-8829DFE0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6700" dirty="0">
                <a:ea typeface="ヒラギノ角ゴ Pro W3"/>
                <a:cs typeface="ヒラギノ角ゴ Pro W3"/>
              </a:rPr>
              <a:t>14,736,176 clicks</a:t>
            </a:r>
            <a:br>
              <a:rPr lang="en-US" altLang="en-US" sz="6700" dirty="0">
                <a:ea typeface="ヒラギノ角ゴ Pro W3"/>
                <a:cs typeface="ヒラギノ角ゴ Pro W3"/>
              </a:rPr>
            </a:br>
            <a:r>
              <a:rPr lang="en-US" altLang="en-US" sz="6700" dirty="0">
                <a:ea typeface="ヒラギノ角ゴ Pro W3"/>
                <a:cs typeface="ヒラギノ角ゴ Pro W3"/>
              </a:rPr>
              <a:t>0.250s median reaction time</a:t>
            </a:r>
            <a:br>
              <a:rPr lang="en-US" altLang="en-US" dirty="0">
                <a:ea typeface="ヒラギノ角ゴ Pro W3"/>
                <a:cs typeface="ヒラギノ角ゴ Pro W3"/>
              </a:rPr>
            </a:br>
            <a:r>
              <a:rPr lang="en-US" altLang="en-US" sz="2400" dirty="0">
                <a:ea typeface="ヒラギノ角ゴ Pro W3"/>
                <a:cs typeface="ヒラギノ角ゴ Pro W3"/>
              </a:rPr>
              <a:t>http://www.humanbenchmark.com/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531263DA-0995-4E77-90E1-B45D2838A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95625"/>
            <a:ext cx="11480800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DDE2B40-6BA8-4B11-97B9-59E2EBFC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813"/>
            <a:ext cx="10515600" cy="1031875"/>
          </a:xfrm>
        </p:spPr>
        <p:txBody>
          <a:bodyPr anchor="t"/>
          <a:lstStyle/>
          <a:p>
            <a:pPr algn="ctr" eaLnBrk="1" hangingPunct="1"/>
            <a:r>
              <a:rPr lang="en-US" altLang="en-US" sz="6000">
                <a:ea typeface="ヒラギノ角ゴ Pro W3"/>
                <a:cs typeface="ヒラギノ角ゴ Pro W3"/>
              </a:rPr>
              <a:t>Go / No Go Reaction Time</a:t>
            </a:r>
          </a:p>
        </p:txBody>
      </p:sp>
      <p:pic>
        <p:nvPicPr>
          <p:cNvPr id="54275" name="Content Placeholder 5">
            <a:extLst>
              <a:ext uri="{FF2B5EF4-FFF2-40B4-BE49-F238E27FC236}">
                <a16:creationId xmlns:a16="http://schemas.microsoft.com/office/drawing/2014/main" id="{346A2754-17BB-45EB-892C-D82EA73DF5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38" y="2928938"/>
            <a:ext cx="2143125" cy="2143125"/>
          </a:xfrm>
          <a:noFill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C645AE6-1D2B-4F5A-A3B4-3E4B0AAE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600">
                <a:ea typeface="ヒラギノ角ゴ Pro W3"/>
                <a:cs typeface="ヒラギノ角ゴ Pro W3"/>
              </a:rPr>
              <a:t>Go / No Go Reaction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BD8B0-9A6C-405F-A05A-BF365C56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275" y="2173288"/>
            <a:ext cx="8899525" cy="40036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Verdana" charset="0"/>
              <a:buNone/>
              <a:defRPr/>
            </a:pPr>
            <a:endParaRPr lang="en-US" sz="3733" dirty="0"/>
          </a:p>
          <a:p>
            <a:pPr marL="0" indent="0" eaLnBrk="1" fontAlgn="auto" hangingPunct="1">
              <a:spcAft>
                <a:spcPts val="0"/>
              </a:spcAft>
              <a:buFont typeface="Verdana" charset="0"/>
              <a:buNone/>
              <a:defRPr/>
            </a:pPr>
            <a:r>
              <a:rPr lang="en-US" sz="11733" dirty="0"/>
              <a:t>0.4 seconds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29806C1-445F-4BB3-863D-1C37E99E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6600">
                <a:ea typeface="ヒラギノ角ゴ Pro W3"/>
                <a:cs typeface="ヒラギノ角ゴ Pro W3"/>
              </a:rPr>
              <a:t>It’s always worse…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3076-E662-4B90-806D-E83E5A6F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344738"/>
            <a:ext cx="8991600" cy="38322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800"/>
              <a:t>Add more time for:</a:t>
            </a:r>
          </a:p>
          <a:p>
            <a:pPr marL="608013" lvl="1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Distracted</a:t>
            </a:r>
          </a:p>
          <a:p>
            <a:pPr marL="608013" lvl="1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Hard to identify stimuli</a:t>
            </a:r>
          </a:p>
          <a:p>
            <a:pPr marL="608013" lvl="1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Complex reaction action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6C78686-BE8E-41D5-8763-5DA53457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Agent Cooperation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0588-9EF6-4460-94B4-E83784839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FF35F225-43A8-4CF0-B4B0-3BC7B2AA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Agent Cooperation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942172B8-9F2B-4A73-8636-8363A649A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175" y="2278063"/>
            <a:ext cx="8769350" cy="3798887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How might agents cooperate?</a:t>
            </a:r>
          </a:p>
          <a:p>
            <a:pPr lvl="1" eaLnBrk="1" hangingPunct="1"/>
            <a:r>
              <a:rPr lang="en-US" altLang="en-US" sz="3600"/>
              <a:t> With one other NPC?</a:t>
            </a:r>
          </a:p>
          <a:p>
            <a:pPr lvl="1" eaLnBrk="1" hangingPunct="1"/>
            <a:r>
              <a:rPr lang="en-US" altLang="en-US" sz="3600"/>
              <a:t> In a mob “kung-fu” style?</a:t>
            </a:r>
          </a:p>
          <a:p>
            <a:pPr lvl="1" eaLnBrk="1" hangingPunct="1"/>
            <a:r>
              <a:rPr lang="en-US" altLang="en-US" sz="3600"/>
              <a:t> In a squad?</a:t>
            </a:r>
          </a:p>
          <a:p>
            <a:pPr lvl="1" eaLnBrk="1" hangingPunct="1"/>
            <a:r>
              <a:rPr lang="en-US" altLang="en-US" sz="3600"/>
              <a:t> On a baseball team?</a:t>
            </a:r>
          </a:p>
          <a:p>
            <a:pPr lvl="1" eaLnBrk="1" hangingPunct="1"/>
            <a:r>
              <a:rPr lang="en-US" altLang="en-US" sz="3600"/>
              <a:t> As part of a 5000 person invasion?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E7134714-F856-4537-A1D3-9F00C593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Agent Cooperation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4D1FFBC-CA59-401B-ABC1-1BAE462F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13" y="2428875"/>
            <a:ext cx="8012112" cy="35782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Three interesting methods</a:t>
            </a:r>
          </a:p>
          <a:p>
            <a:pPr marL="942975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600"/>
              <a:t>Individuals communicate and arbitrate between themselves</a:t>
            </a:r>
          </a:p>
          <a:p>
            <a:pPr marL="942975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600"/>
              <a:t>Invisible manager coordinates</a:t>
            </a:r>
          </a:p>
          <a:p>
            <a:pPr marL="942975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3600"/>
              <a:t>Blackboard architecture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E7C38728-F0C4-4955-9126-D109D3B8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Decentralized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BA99-909B-4311-B2F2-2362AB5B5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100" y="2095500"/>
            <a:ext cx="5340350" cy="40227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Scalability problem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Requires handshaking and arbitration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What is necessary for optimal cooperation?</a:t>
            </a:r>
          </a:p>
        </p:txBody>
      </p:sp>
      <p:pic>
        <p:nvPicPr>
          <p:cNvPr id="60420" name="Picture 3">
            <a:extLst>
              <a:ext uri="{FF2B5EF4-FFF2-40B4-BE49-F238E27FC236}">
                <a16:creationId xmlns:a16="http://schemas.microsoft.com/office/drawing/2014/main" id="{786897E8-2F08-4660-B18E-C8FAEACD5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838" y="2143125"/>
            <a:ext cx="4219575" cy="392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549110FD-1C81-4117-ACC1-74BCB08F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Centralized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B460-25C5-4B63-8418-E090C9DE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3" y="2084388"/>
            <a:ext cx="8929687" cy="4092575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Agent assignment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Get list of agents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Assign each agent a task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Task assignment (Rabin’s made-up term)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Compose list of tasks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Prioritize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 Assign tasks to best candidate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34503-6153-4E65-ECD3-AF16511D475A}"/>
              </a:ext>
            </a:extLst>
          </p:cNvPr>
          <p:cNvSpPr txBox="1">
            <a:spLocks/>
          </p:cNvSpPr>
          <p:nvPr/>
        </p:nvSpPr>
        <p:spPr bwMode="auto">
          <a:xfrm>
            <a:off x="7848600" y="2092109"/>
            <a:ext cx="43434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Tasks: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Backup ball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Cover 1</a:t>
            </a:r>
            <a:r>
              <a:rPr lang="en-US" baseline="30000" dirty="0"/>
              <a:t>st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Cover 2</a:t>
            </a:r>
            <a:r>
              <a:rPr lang="en-US" baseline="30000" dirty="0"/>
              <a:t>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Cover 3</a:t>
            </a:r>
            <a:r>
              <a:rPr lang="en-US" baseline="30000" dirty="0"/>
              <a:t>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Cover Home Plate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29BC60-F25D-10B4-D699-16DBE6A6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0" y="558983"/>
            <a:ext cx="7317955" cy="622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04FF99-6A96-BBB5-BED2-08757B5FF2CE}"/>
              </a:ext>
            </a:extLst>
          </p:cNvPr>
          <p:cNvCxnSpPr>
            <a:cxnSpLocks/>
          </p:cNvCxnSpPr>
          <p:nvPr/>
        </p:nvCxnSpPr>
        <p:spPr>
          <a:xfrm flipV="1">
            <a:off x="3790307" y="3671102"/>
            <a:ext cx="1305675" cy="2396319"/>
          </a:xfrm>
          <a:prstGeom prst="straightConnector1">
            <a:avLst/>
          </a:prstGeom>
          <a:ln w="920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C737981-518A-AC5A-396C-8C6CD47F0F59}"/>
              </a:ext>
            </a:extLst>
          </p:cNvPr>
          <p:cNvSpPr/>
          <p:nvPr/>
        </p:nvSpPr>
        <p:spPr>
          <a:xfrm>
            <a:off x="4697165" y="5835722"/>
            <a:ext cx="2752120" cy="607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4A7D50-EA94-BBD1-3DBB-E1ED435F0B75}"/>
              </a:ext>
            </a:extLst>
          </p:cNvPr>
          <p:cNvSpPr/>
          <p:nvPr/>
        </p:nvSpPr>
        <p:spPr>
          <a:xfrm>
            <a:off x="202885" y="5995154"/>
            <a:ext cx="2232917" cy="607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7FF09FB-9008-465F-8BE5-3E3B86DB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Game Agents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C6B83-3174-4DAA-B080-83B9FC41B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7B582732-ED74-41B4-B7B0-5848DC6B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Centralized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BF7B-B2C0-411E-A8A5-16660FD2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3463" y="2344738"/>
            <a:ext cx="9555162" cy="383222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Playbook cooperation</a:t>
            </a:r>
          </a:p>
          <a:p>
            <a:pPr lvl="1" eaLnBrk="1" hangingPunct="1"/>
            <a:r>
              <a:rPr lang="en-US" altLang="en-US" sz="3600"/>
              <a:t> Preplanned assignments based on situation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Exhaustive analysis</a:t>
            </a:r>
          </a:p>
          <a:p>
            <a:pPr lvl="1" eaLnBrk="1" hangingPunct="1"/>
            <a:r>
              <a:rPr lang="en-US" altLang="en-US" sz="3600"/>
              <a:t> Some permutation of tasks/agents is optimal</a:t>
            </a:r>
          </a:p>
          <a:p>
            <a:pPr lvl="1" eaLnBrk="1" hangingPunct="1"/>
            <a:r>
              <a:rPr lang="en-US" altLang="en-US" sz="3600"/>
              <a:t> Score and pick best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CEBDDBE7-A630-47B1-A132-4280135C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Blackboard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8E0-1C59-4D00-88D1-36211BBC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1213" y="2009775"/>
            <a:ext cx="7377112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Complex problem is posted on a shared communication space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Agents propose solutions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Solutions scored and selected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Continues until problem is solved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2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Alternatively, use concept to facilitate communication and cooperation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</p:txBody>
      </p:sp>
      <p:pic>
        <p:nvPicPr>
          <p:cNvPr id="63492" name="Picture 5" descr="Einstein-at-blackboard-chalk-in-hand">
            <a:extLst>
              <a:ext uri="{FF2B5EF4-FFF2-40B4-BE49-F238E27FC236}">
                <a16:creationId xmlns:a16="http://schemas.microsoft.com/office/drawing/2014/main" id="{39FAF15D-7103-4DB8-84A8-A70F755A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00" y="2714625"/>
            <a:ext cx="2268538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6" descr="Drawing1">
            <a:extLst>
              <a:ext uri="{FF2B5EF4-FFF2-40B4-BE49-F238E27FC236}">
                <a16:creationId xmlns:a16="http://schemas.microsoft.com/office/drawing/2014/main" id="{73B3C383-D3B9-4C1B-A529-F0E6DA31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463550"/>
            <a:ext cx="7410450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Title 1">
            <a:extLst>
              <a:ext uri="{FF2B5EF4-FFF2-40B4-BE49-F238E27FC236}">
                <a16:creationId xmlns:a16="http://schemas.microsoft.com/office/drawing/2014/main" id="{ADAD870A-12F5-470F-BEB0-1A890FC6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Units Compete</a:t>
            </a:r>
            <a:br>
              <a:rPr lang="en-US" altLang="en-US"/>
            </a:br>
            <a:r>
              <a:rPr lang="en-US" altLang="en-US"/>
              <a:t>for Missions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E2FC6845-0FFA-42B6-A0EB-EAA9D1AE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709275" cy="1449387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0070C0"/>
                </a:solidFill>
              </a:rPr>
              <a:t>F.E.A.R.</a:t>
            </a:r>
            <a:r>
              <a:rPr lang="en-US" altLang="en-US" sz="5400"/>
              <a:t> Blackboard for Pathfinding</a:t>
            </a:r>
          </a:p>
        </p:txBody>
      </p:sp>
      <p:pic>
        <p:nvPicPr>
          <p:cNvPr id="65539" name="Picture 4" descr="Simple_Techniques_for_Coordinated_Behavior_Figure1">
            <a:extLst>
              <a:ext uri="{FF2B5EF4-FFF2-40B4-BE49-F238E27FC236}">
                <a16:creationId xmlns:a16="http://schemas.microsoft.com/office/drawing/2014/main" id="{E9FA4126-A0C2-40AE-9BAC-5E7DADBB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2173288"/>
            <a:ext cx="862965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50C784B-2CBD-4630-9C92-CCE495EB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Game Agents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0BE3E61-3B89-4D3E-B6F8-BBFC7E7B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Continually loops through the </a:t>
            </a:r>
          </a:p>
          <a:p>
            <a:pPr eaLnBrk="1" fontAlgn="auto" hangingPunct="1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r>
              <a:rPr lang="en-US" altLang="en-US" sz="4000" dirty="0"/>
              <a:t>	</a:t>
            </a:r>
            <a:r>
              <a:rPr lang="en-US" altLang="en-US" sz="4000" dirty="0">
                <a:solidFill>
                  <a:srgbClr val="0070C0"/>
                </a:solidFill>
              </a:rPr>
              <a:t>Sense-Think-Act cycle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400" dirty="0"/>
          </a:p>
        </p:txBody>
      </p:sp>
      <p:pic>
        <p:nvPicPr>
          <p:cNvPr id="10244" name="Picture 5" descr="screenshot_1972507791_1125564825">
            <a:extLst>
              <a:ext uri="{FF2B5EF4-FFF2-40B4-BE49-F238E27FC236}">
                <a16:creationId xmlns:a16="http://schemas.microsoft.com/office/drawing/2014/main" id="{370CB2B1-20FA-486A-974A-ED2E101C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50" y="1846263"/>
            <a:ext cx="40909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B7CE3AC-616E-46EE-852D-B83FF399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 b="1">
                <a:solidFill>
                  <a:srgbClr val="0070C0"/>
                </a:solidFill>
              </a:rPr>
              <a:t>Sense</a:t>
            </a:r>
            <a:r>
              <a:rPr lang="en-US" altLang="en-US" sz="6600" b="1"/>
              <a:t> </a:t>
            </a:r>
            <a:r>
              <a:rPr lang="en-US" altLang="en-US" sz="6600"/>
              <a:t>– Think –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CEAD2-C30B-4E50-BD59-EF31FB21C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338" y="1825625"/>
            <a:ext cx="10045700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Agent has access to perfect information of the game world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May be expensive/difficult to tease out useful info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Game World Information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Complete terrain layout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Location and state of every game object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Location and state of player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4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But isn’t this cheating???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DD7F424-36E4-4D3C-B8B5-07D5D5D9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 b="1">
                <a:solidFill>
                  <a:srgbClr val="0070C0"/>
                </a:solidFill>
              </a:rPr>
              <a:t>Sense</a:t>
            </a:r>
            <a:r>
              <a:rPr lang="en-US" altLang="en-US" sz="6600" b="1"/>
              <a:t> </a:t>
            </a:r>
            <a:r>
              <a:rPr lang="en-US" altLang="en-US" sz="6600"/>
              <a:t>– Think –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892F-E01F-44F6-8245-740C6442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075" y="2076450"/>
            <a:ext cx="9483725" cy="41005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Human limitations?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Limitations such 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Not knowing about unexplored areas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Not seeing through walls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Not knowing location or state of player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Can only know about things seen, heard, or told about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Must create a sensing model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4357</TotalTime>
  <Words>1419</Words>
  <Application>Microsoft Office PowerPoint</Application>
  <PresentationFormat>Widescreen</PresentationFormat>
  <Paragraphs>281</Paragraphs>
  <Slides>63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新細明體</vt:lpstr>
      <vt:lpstr>Arial</vt:lpstr>
      <vt:lpstr>Calibri</vt:lpstr>
      <vt:lpstr>Calibri Light</vt:lpstr>
      <vt:lpstr>Tahoma</vt:lpstr>
      <vt:lpstr>Verdana</vt:lpstr>
      <vt:lpstr>Wingdings</vt:lpstr>
      <vt:lpstr>ヒラギノ角ゴ Pro W3</vt:lpstr>
      <vt:lpstr>Office Theme</vt:lpstr>
      <vt:lpstr>Photo Editor Photo</vt:lpstr>
      <vt:lpstr>Artificial Intelligence for Games  Week 7 – Agent Awareness Steve Rabin</vt:lpstr>
      <vt:lpstr>Questions</vt:lpstr>
      <vt:lpstr>Announcement: Linked In</vt:lpstr>
      <vt:lpstr>Research Project Proposals</vt:lpstr>
      <vt:lpstr>Research Project Proposals</vt:lpstr>
      <vt:lpstr>Game Agents</vt:lpstr>
      <vt:lpstr>Game Agents</vt:lpstr>
      <vt:lpstr>Sense – Think – Act</vt:lpstr>
      <vt:lpstr>Sense – Think – Act</vt:lpstr>
      <vt:lpstr>[Human] Agent Vision Model</vt:lpstr>
      <vt:lpstr>[Human] Agent Vision Model</vt:lpstr>
      <vt:lpstr>PowerPoint Presentation</vt:lpstr>
      <vt:lpstr>Viewing Angle</vt:lpstr>
      <vt:lpstr>Viewing Angle</vt:lpstr>
      <vt:lpstr>PowerPoint Presentation</vt:lpstr>
      <vt:lpstr>Obscured by the Environment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Project</vt:lpstr>
      <vt:lpstr>[Human] Agent Vision Model</vt:lpstr>
      <vt:lpstr>Let’s Get More Real</vt:lpstr>
      <vt:lpstr>Hide and Shoot Algorithm</vt:lpstr>
      <vt:lpstr>Human Hearing</vt:lpstr>
      <vt:lpstr>Modeling Hearing</vt:lpstr>
      <vt:lpstr>Efficient Hearing Model</vt:lpstr>
      <vt:lpstr>Agent Communication</vt:lpstr>
      <vt:lpstr>Reputations in  Gunslinger (PS2)</vt:lpstr>
      <vt:lpstr>Reputation Event</vt:lpstr>
      <vt:lpstr>Player Reputation in Fable</vt:lpstr>
      <vt:lpstr>Player Reputation in Fable</vt:lpstr>
      <vt:lpstr>Fable’s Event-Driven Opinion Deeds</vt:lpstr>
      <vt:lpstr>Simplest AI Trick in the Book  Steve Rabin Principal Lecturer DigiPen Institute of Technology</vt:lpstr>
      <vt:lpstr>PowerPoint Presentation</vt:lpstr>
      <vt:lpstr>Agent Reaction Time</vt:lpstr>
      <vt:lpstr>PowerPoint Presentation</vt:lpstr>
      <vt:lpstr>Simple Reaction Time</vt:lpstr>
      <vt:lpstr>Simple Reaction Time</vt:lpstr>
      <vt:lpstr>14,736,176 clicks 0.250s median reaction time http://www.humanbenchmark.com/</vt:lpstr>
      <vt:lpstr>Go / No Go Reaction Time</vt:lpstr>
      <vt:lpstr>Go / No Go Reaction Time</vt:lpstr>
      <vt:lpstr>It’s always worse…</vt:lpstr>
      <vt:lpstr>Agent Cooperation</vt:lpstr>
      <vt:lpstr>Agent Cooperation</vt:lpstr>
      <vt:lpstr>Agent Cooperation</vt:lpstr>
      <vt:lpstr>Decentralized Cooperation</vt:lpstr>
      <vt:lpstr>Centralized Cooperation</vt:lpstr>
      <vt:lpstr>PowerPoint Presentation</vt:lpstr>
      <vt:lpstr>Centralized Cooperation</vt:lpstr>
      <vt:lpstr>Blackboard Cooperation</vt:lpstr>
      <vt:lpstr>Units Compete for Missions</vt:lpstr>
      <vt:lpstr>F.E.A.R. Blackboard for Pathfinding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Farhan Ahmad</cp:lastModifiedBy>
  <cp:revision>214</cp:revision>
  <dcterms:created xsi:type="dcterms:W3CDTF">2016-05-02T07:18:13Z</dcterms:created>
  <dcterms:modified xsi:type="dcterms:W3CDTF">2024-06-25T05:48:26Z</dcterms:modified>
</cp:coreProperties>
</file>