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64"/>
  </p:notesMasterIdLst>
  <p:sldIdLst>
    <p:sldId id="829" r:id="rId2"/>
    <p:sldId id="324" r:id="rId3"/>
    <p:sldId id="813" r:id="rId4"/>
    <p:sldId id="814" r:id="rId5"/>
    <p:sldId id="261" r:id="rId6"/>
    <p:sldId id="322" r:id="rId7"/>
    <p:sldId id="262" r:id="rId8"/>
    <p:sldId id="263" r:id="rId9"/>
    <p:sldId id="264" r:id="rId10"/>
    <p:sldId id="265" r:id="rId11"/>
    <p:sldId id="298" r:id="rId12"/>
    <p:sldId id="334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812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3E2441-F45B-4CEA-9A72-D7899B90F7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3A6B6-BC3B-4203-8AA6-942F066B263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C349286-BC57-42E3-AF5E-1EE826CCA731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859E98-3846-41F1-B4BC-2F5084570E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D722B5E-D510-4ED3-A56E-E1AEABC9C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33D6-8E8F-49FC-B8BF-357DEB6375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D6E0-2FB8-4F42-A90E-D573C6DA7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F1D2767-BCD6-40D5-846B-C0C139A323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D2767-BCD6-40D5-846B-C0C139A32374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39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 – just look at the start word and </a:t>
            </a:r>
            <a:r>
              <a:rPr lang="en-US" dirty="0" err="1"/>
              <a:t>whats</a:t>
            </a:r>
            <a:r>
              <a:rPr lang="en-US" dirty="0"/>
              <a:t> next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D2767-BCD6-40D5-846B-C0C139A3237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173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EB75-4219-49DE-97C4-A0AC51B2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C5DBA-6ABC-4CE9-8DFE-480C98BA706D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D5B99-3CDF-4DF2-9197-D2E3D233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3520-D974-4496-BB8F-1CE98409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4933DB-246E-473B-A128-3BCF836477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251B-C175-485C-9D47-F7CDFF2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76B78-C182-4CB9-B1F8-82DD87E73191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53A1-22D9-45CE-B6F9-71CE025D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8B20-589E-4D9C-8BE8-947658F9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7F6B7-6BFE-41AC-9CFE-6CD38DDAA8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6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B30A-D3EA-4CDC-B611-7B2CA2AB3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01591-3587-4429-AC78-A2E89848BD65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2853-4335-42ED-876C-F76D3A9F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479CD-42DC-4E4F-A29E-9E6ED008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15507E-78EC-4424-9F06-6FF6EA96AE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20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D473F-49A0-44C7-B935-20C1D170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016DE-2BE7-404B-B346-C84D3E62FD82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B600-8BCC-4169-88EA-FAAA5C92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6E10-97E4-4F8B-960F-CE62F807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40D90-A652-4BCD-9213-B72EDB14F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E2318-5336-4034-9E99-36818238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05B19-667B-4BBC-8189-8760B9902C72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D8A1-4E1C-4E6E-AD7F-DABC74B0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A12EE-CE32-4CD6-8691-B7400501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4D6B6-F771-4AB1-85CA-7FEF4BFA05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75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CCE5DD-3341-4E1C-AD12-C8048EC01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AFBF4-477A-4B0F-ACC9-E63DF50059E2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8C72D7-5A9B-465C-87BC-DAC7CA89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CE6F05-AEC2-4CAA-A50D-E9361145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33695-912F-4498-98EC-45EFA867A8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5DE2ADC-50FF-40A6-AB39-75EB3B84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3879-40FE-4D47-AC0D-C3005AED9BCD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AFE1FF-D224-45FE-AF9F-24378320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1C27E1-6B68-49E4-9188-E524295E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7BD76C-BF57-46F9-BBA6-9DF73307D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43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C884288-84FB-40DD-97E5-DB9FD19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43A29-8287-403F-A57F-45340B109F15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A8C917-D962-43D3-AF69-28D93892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BB5F93-CAFF-44B2-8D78-03A79F70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F6EB4-34D6-48A0-B604-112C48E24E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1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E245EC-0BAC-4499-A211-1FFFE40F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2CC0C-BB99-45C6-B98A-1B0AF3A25AD3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FD167C6-B31A-4C6C-AE3B-AE8061DE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159CA1-B1DE-4753-973C-354305E2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DBEFCC-D4ED-43D3-B82E-488492F7C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7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2BE39C-E42F-44AD-872D-1A1E3CEC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22BD8-A5CE-4EB2-BA3E-9153C526E7BB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EDC2D1-4EA9-4CE5-A8D7-E2E63CC3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348876-C05F-47F9-820E-F260169A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DF8E8-9A17-4E7E-8DE9-E870BE8F25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96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4466DB-B875-435A-A6DF-B5A954E9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8316-B7A9-4053-B275-5354E8FEE96A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960C8E-56B4-48A9-AD50-24815EE4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1F2C58B-44D8-4E86-BF70-0C325657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0DC184-8E59-4FC5-BC01-D9E338E36B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7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3D30C1C-AA80-485A-9C6F-A1BC17249C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C83CBF2-8DDF-4069-B1C2-B401DB1BAA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CCE3-C87A-475F-BDBC-A341A1A6A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E727FB6-1F41-4883-BD94-8797F4A19F9A}" type="datetimeFigureOut">
              <a:rPr lang="en-US"/>
              <a:pPr>
                <a:defRPr/>
              </a:pPr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29A9-A021-489B-9430-4DCC2C03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8494-9A7C-4CE3-9F8C-3AED18450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8B38CBA0-D072-421F-9723-27417A4E63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467B134-8BA3-438F-8267-EBF1919C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9" y="873580"/>
            <a:ext cx="11241087" cy="3128405"/>
          </a:xfrm>
        </p:spPr>
        <p:txBody>
          <a:bodyPr/>
          <a:lstStyle/>
          <a:p>
            <a:pPr eaLnBrk="1" hangingPunct="1"/>
            <a:r>
              <a:rPr lang="en-US" altLang="en-US" sz="6600" dirty="0"/>
              <a:t>Artificial Intelligence for Games</a:t>
            </a:r>
            <a:br>
              <a:rPr lang="en-US" altLang="en-US" sz="6600" dirty="0"/>
            </a:br>
            <a:br>
              <a:rPr lang="en-US" altLang="en-US" sz="2000" dirty="0"/>
            </a:br>
            <a:r>
              <a:rPr lang="en-US" altLang="en-US" sz="3200" dirty="0"/>
              <a:t>Week 9 – Indirect Learning 1</a:t>
            </a:r>
            <a:br>
              <a:rPr lang="en-US" altLang="en-US" sz="3200" dirty="0"/>
            </a:br>
            <a:r>
              <a:rPr lang="en-US" altLang="en-US" sz="3200" dirty="0"/>
              <a:t>Steve Rabin</a:t>
            </a:r>
            <a:endParaRPr lang="en-US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E6D75091-AAA9-418A-82C8-749633C4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71" y="5720638"/>
            <a:ext cx="10248021" cy="52756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j-lt"/>
              </a:rPr>
              <a:t>TAs: Jian Kai </a:t>
            </a:r>
            <a:r>
              <a:rPr lang="en-US" altLang="en-US" sz="2000" dirty="0" err="1">
                <a:latin typeface="+mj-lt"/>
              </a:rPr>
              <a:t>Phua</a:t>
            </a:r>
            <a:r>
              <a:rPr lang="en-US" altLang="en-US" sz="2000" dirty="0">
                <a:latin typeface="+mj-lt"/>
              </a:rPr>
              <a:t>, Brandon Hsu, Zak Stephenson, Keaton Sullivan, John Tseng, Andrew </a:t>
            </a:r>
            <a:r>
              <a:rPr lang="en-US" altLang="en-US" sz="2000" dirty="0" err="1">
                <a:latin typeface="+mj-lt"/>
              </a:rPr>
              <a:t>Roulst</a:t>
            </a:r>
            <a:endParaRPr lang="en-US" alt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9F44BB-4A14-596F-E2C7-D23E2200456F}"/>
              </a:ext>
            </a:extLst>
          </p:cNvPr>
          <p:cNvSpPr txBox="1">
            <a:spLocks/>
          </p:cNvSpPr>
          <p:nvPr/>
        </p:nvSpPr>
        <p:spPr bwMode="auto">
          <a:xfrm>
            <a:off x="1322708" y="5010129"/>
            <a:ext cx="9500547" cy="75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hangingPunct="1"/>
            <a:r>
              <a:rPr lang="en-US" altLang="en-US" sz="1400" dirty="0">
                <a:latin typeface="+mj-lt"/>
              </a:rPr>
              <a:t>For help on projects, email everyone (select and copy this string from the start of any class PowerPoint):</a:t>
            </a:r>
          </a:p>
          <a:p>
            <a:pPr defTabSz="914377" eaLnBrk="1" hangingPunct="1"/>
            <a:r>
              <a:rPr lang="en-US" altLang="en-US" sz="1400" dirty="0">
                <a:latin typeface="+mj-lt"/>
              </a:rPr>
              <a:t>steve.rabin@gmail.com, </a:t>
            </a:r>
            <a:r>
              <a:rPr lang="en-US" sz="1400" dirty="0">
                <a:solidFill>
                  <a:srgbClr val="1D2125"/>
                </a:solidFill>
                <a:latin typeface="+mj-lt"/>
              </a:rPr>
              <a:t>p.jiankai@digipen.edu, b.hsu@digipen.edu, zak.s@digipen.edu, keaton.sullivan@digipen.edu, john.tseng@digipen.edu, a.roulst@digipen.edu</a:t>
            </a:r>
            <a:endParaRPr lang="en-US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9AA4B6-6722-4E45-A0B8-0145C7E3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Direct Adaptation</a:t>
            </a:r>
            <a:endParaRPr lang="en-US" altLang="en-US" sz="6600">
              <a:solidFill>
                <a:srgbClr val="0070C0"/>
              </a:solidFill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3341262-0D05-48CA-A510-D6DF3F3E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AI is controlled by a set of parameters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Parameters are optimized directly and irreversibly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No model is constructed of the game world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Example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Neural network to control driving (steering/gas)</a:t>
            </a:r>
          </a:p>
        </p:txBody>
      </p:sp>
      <p:pic>
        <p:nvPicPr>
          <p:cNvPr id="17412" name="Picture 6" descr="http://images.sciencedaily.com/2008/12/081208180228-large.jpg">
            <a:extLst>
              <a:ext uri="{FF2B5EF4-FFF2-40B4-BE49-F238E27FC236}">
                <a16:creationId xmlns:a16="http://schemas.microsoft.com/office/drawing/2014/main" id="{80C809BF-FF25-471E-94CC-BF5D053E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88" y="96838"/>
            <a:ext cx="2041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F0238FD-67A1-4B0D-BE01-82FEAA5E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N-Gram</a:t>
            </a:r>
            <a:br>
              <a:rPr lang="en-US" altLang="en-US"/>
            </a:br>
            <a:r>
              <a:rPr lang="en-US" altLang="en-US"/>
              <a:t>Statistical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00E2-3AF0-403E-969A-640DADF7D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7FD48D9-4CDE-4E25-B65C-9D01D898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the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4A51-FE5E-4D54-BA43-7E4BC49A4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750" y="2244725"/>
            <a:ext cx="8909050" cy="39322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>
                <a:latin typeface="Tahoma" panose="020B0604030504040204" pitchFamily="34" charset="0"/>
              </a:rPr>
              <a:t>18181818_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>
                <a:latin typeface="Tahoma" panose="020B0604030504040204" pitchFamily="34" charset="0"/>
              </a:rPr>
              <a:t>1811811818_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>
                <a:latin typeface="Tahoma" panose="020B0604030504040204" pitchFamily="34" charset="0"/>
              </a:rPr>
              <a:t>62562562162_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>
                <a:latin typeface="Tahoma" panose="020B0604030504040204" pitchFamily="34" charset="0"/>
              </a:rPr>
              <a:t>9876987_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>
                <a:latin typeface="Tahoma" panose="020B0604030504040204" pitchFamily="34" charset="0"/>
              </a:rPr>
              <a:t>12312341234512345_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latin typeface="Tahom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CF89731-A03C-4733-9867-5CA51430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N-Grams for Speech Recognition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ADD43C93-8C31-4A7A-8FD2-4394D943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613" y="1825625"/>
            <a:ext cx="9501187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Bi-Gram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blue ____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toy ____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Tri-Gram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go to _____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don’t know _____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Quad-Gram Model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how are you _____</a:t>
            </a:r>
            <a:endParaRPr lang="en-US" altLang="en-US" sz="3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5DEB9A8-CD4F-4D7C-A096-DD8D52A0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N-Grams for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6FB159-612C-49FF-A959-8C53D1E3380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1188" y="2800350"/>
          <a:ext cx="11029950" cy="23177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33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r>
                        <a:rPr lang="en-US" sz="3200" dirty="0"/>
                        <a:t>Player Sequence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Occurrences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Frequency</a:t>
                      </a:r>
                    </a:p>
                  </a:txBody>
                  <a:tcPr marL="91444" marR="91444" marT="45745" marB="457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r>
                        <a:rPr lang="en-US" sz="3200" dirty="0"/>
                        <a:t>Low Kick, Low Punch, Uppercut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 times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50%</a:t>
                      </a:r>
                    </a:p>
                  </a:txBody>
                  <a:tcPr marL="91444" marR="91444" marT="45745" marB="457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r>
                        <a:rPr lang="en-US" sz="3200" dirty="0"/>
                        <a:t>Low Kick, Low Punch, Low Punch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 times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35%</a:t>
                      </a:r>
                    </a:p>
                  </a:txBody>
                  <a:tcPr marL="91444" marR="91444" marT="45745" marB="457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r>
                        <a:rPr lang="en-US" sz="3200" dirty="0"/>
                        <a:t>Low Kick, Low Punch, Sideswipe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 times</a:t>
                      </a:r>
                    </a:p>
                  </a:txBody>
                  <a:tcPr marL="91444" marR="91444" marT="45745" marB="4574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15%</a:t>
                      </a:r>
                    </a:p>
                  </a:txBody>
                  <a:tcPr marL="91444" marR="91444" marT="45745" marB="457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4F26E23-E026-4794-B41B-FA335ABC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Predict the Next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A403-0528-47F0-96EF-55EC6D35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8" y="1846263"/>
            <a:ext cx="10996612" cy="4022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/>
              <a:t>Kick, Punch, Uppercut, Punch, Uppercut, Kick, Punch, Uppercut, Kick, Kick,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/>
              <a:t>Punch, Punch, Kick, Uppercut, Uppercut, Kick, Punch, Punch, Kick, Punch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600" b="1"/>
              <a:t>Uni-gram, Bi-Gram, Tri-Gram, Quad-Gram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 Uni-gram: Punch (7 kick, 8 punch, 5 uppercut)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 Bi-Gram: Uppercut (2 kick, 2 punch, 3 uppercut)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 Tri-Gram: Punch, Uppercut (2 punch, 2 uppercut)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/>
              <a:t> Quad-Gram: No evidence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341076-78C4-4E3E-9E96-CEB96219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Chance of an Uppercut?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8BBD-51FB-4505-9105-BC9562E4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38" y="1846263"/>
            <a:ext cx="10996612" cy="4022725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Kick, Punch, Uppercut, Punch, Uppercut, Kick, Punch, Uppercut, Kick, Kick, 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dirty="0"/>
              <a:t>Punch, Punch, Kick, Uppercut, Uppercut, Kick, Punch, Punch, Kick, Punch</a:t>
            </a: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en-US" sz="3600" b="1" dirty="0"/>
              <a:t>Uni-gram, Bi-Gram, Tri-Gram, Quad-Gram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Uni-gram: 	   5/20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Bi-Gram: 	   3/7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Tri-Gram: 	   2/4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Quad-Gram: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9A153AF-88A4-451E-AB91-9A2CFB9E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Predict the Next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3D18-7ED8-40C8-9B47-3A40DC239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555287" cy="46053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Punch, Kick, Punch, Kick, Punch, Kick, Punch, Kick,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Punch, Kick, Punch, Kick, Uppercut, Punch, Kick,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Uppercut, Punch, Kick, Uppercut, Punch, Kick, Uppercut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Punch, Kick, Uppercut, Punch, Kick, Uppercut, Punch, Kick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/>
              <a:t>Bi-Gram:</a:t>
            </a:r>
            <a:endParaRPr lang="en-US" altLang="en-US"/>
          </a:p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two lines: Bi-gram: 5 Punch, 1 Uppercut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two lines: Bi-Gram: 0 Punch, 4 Uppercut</a:t>
            </a:r>
          </a:p>
          <a:p>
            <a:pPr eaLnBrk="1" hangingPunct="1"/>
            <a:r>
              <a:rPr lang="en-US" altLang="en-US"/>
              <a:t>All four lines: Bi-Gram: 5 Punch, 6 Uppercut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F57D-C372-433E-A65F-FEBC9C48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87338"/>
            <a:ext cx="11139488" cy="8302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/>
              <a:t>Black and White natural language learning</a:t>
            </a:r>
          </a:p>
        </p:txBody>
      </p:sp>
      <p:pic>
        <p:nvPicPr>
          <p:cNvPr id="25603" name="Picture 3" descr="figure1">
            <a:extLst>
              <a:ext uri="{FF2B5EF4-FFF2-40B4-BE49-F238E27FC236}">
                <a16:creationId xmlns:a16="http://schemas.microsoft.com/office/drawing/2014/main" id="{BA8F20DF-4131-43CA-AEA2-9A8E6AE5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3" y="1117600"/>
            <a:ext cx="70104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D9E5D1D8-80A3-492F-8A9C-94987953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Natural Language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3A9C5-F3FB-4F81-AA30-21AF1872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 err="1"/>
              <a:t>MegaHAL</a:t>
            </a:r>
            <a:r>
              <a:rPr lang="en-US" altLang="en-US" sz="3200" dirty="0"/>
              <a:t>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I COULD SHAKE MY TINY FIST AND SWEAR I WASN'T WRONG, BUT WHAT'S THE SENSE IN ARGUING WHEN YOU'RE MUCH TOO BUSY RETURNING TO THE LAVATORY.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2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Direct question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User: Who is the smartest person in the world?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 err="1"/>
              <a:t>MegaHAL</a:t>
            </a:r>
            <a:r>
              <a:rPr lang="en-US" altLang="en-US" sz="2800" dirty="0"/>
              <a:t>: A PERSON WITH A STICK OF CELERY UNDER HIS ARM?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EC93D37-0712-4452-B899-B361B226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0652-B360-4FA6-8F1B-2DC49D40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1293366" cy="4719638"/>
          </a:xfrm>
        </p:spPr>
        <p:txBody>
          <a:bodyPr/>
          <a:lstStyle/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What is the Mind-Body Problem? Why is it important for the question of computer consciousness?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What is the Problem of Other Minds? Why is it important for the question of computer consciousness?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Searle’s Chinese Room was an argument against what?</a:t>
            </a:r>
          </a:p>
          <a:p>
            <a:pPr marL="971550" lvl="1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Turing test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When will the intelligence explosion happen? Who made this prediction?</a:t>
            </a:r>
          </a:p>
          <a:p>
            <a:pPr marL="971550" lvl="1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2099</a:t>
            </a:r>
          </a:p>
          <a:p>
            <a:pPr marL="514350" indent="-5143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According to “The A.I. Dilemma” video:</a:t>
            </a:r>
          </a:p>
          <a:p>
            <a:pPr marL="971550" lvl="1" indent="-51435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dirty="0"/>
              <a:t>What was humanity’s “1</a:t>
            </a:r>
            <a:r>
              <a:rPr lang="en-US" altLang="en-US" baseline="30000" dirty="0"/>
              <a:t>st</a:t>
            </a:r>
            <a:r>
              <a:rPr lang="en-US" altLang="en-US" dirty="0"/>
              <a:t> Contact with AI”?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(Social Media:  Curation AI)</a:t>
            </a:r>
          </a:p>
          <a:p>
            <a:pPr marL="971550" lvl="1" indent="-514350" eaLnBrk="1" hangingPunct="1">
              <a:buFont typeface="Calibri Light" panose="020F0302020204030204" pitchFamily="34" charset="0"/>
              <a:buAutoNum type="alphaUcPeriod"/>
            </a:pPr>
            <a:r>
              <a:rPr lang="en-US" altLang="en-US" dirty="0"/>
              <a:t>What is humanity’s “2</a:t>
            </a:r>
            <a:r>
              <a:rPr lang="en-US" altLang="en-US" baseline="30000" dirty="0"/>
              <a:t>nd</a:t>
            </a:r>
            <a:r>
              <a:rPr lang="en-US" altLang="en-US" dirty="0"/>
              <a:t> Contact with AI”?</a:t>
            </a:r>
          </a:p>
          <a:p>
            <a:pPr marL="914400" lvl="2" indent="0" eaLnBrk="1" hangingPunct="1">
              <a:buNone/>
            </a:pPr>
            <a:r>
              <a:rPr lang="en-US" altLang="en-US" dirty="0"/>
              <a:t>(Generative AI: Creation AI)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B286051F-1CC0-4032-9BB0-3BDC0BD8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Naming in Spore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CF08B-55BF-44D6-A370-46246EEF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Database of names</a:t>
            </a:r>
          </a:p>
          <a:p>
            <a:pPr lvl="1" eaLnBrk="1" hangingPunct="1"/>
            <a:r>
              <a:rPr lang="en-US" altLang="en-US" sz="3600"/>
              <a:t> Bi-gram statistics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4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Start with first 2 letters, grow name statistically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4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Used to create 1000s of names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E21D42D1-75C1-4D7D-B9F0-84436F06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192088"/>
            <a:ext cx="4114800" cy="257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72EF3CA-494D-4630-9722-50EA55BB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Play SNL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32095-6D52-443F-B9E2-C67F8DB9E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34ED78E-01C4-41AF-8797-670F6CCB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Green Eggs and Ham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A4F70-CC2E-44D2-80B0-544BC456E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319338"/>
            <a:ext cx="10560050" cy="415766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Written in 1960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4</a:t>
            </a:r>
            <a:r>
              <a:rPr lang="en-US" altLang="en-US" baseline="30000" dirty="0"/>
              <a:t>th</a:t>
            </a:r>
            <a:r>
              <a:rPr lang="en-US" altLang="en-US" dirty="0"/>
              <a:t> best selling children's book of all time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1991 SNL skit was when Dr. Seuss died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Green Eggs and Ham uses only 50 words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49 of them are single syllable words (anywhere)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$50 bet from publisher that Dr. Seuss couldn't write a book with only 50 words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Averages 5.7 words per sentence and 1.02 syllables per word, giving it an exceptionally low Flesch-Kincaid grade level of -1.3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D03286CD-E8F7-4921-A090-0BE842E84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63" y="231775"/>
            <a:ext cx="3227387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9AA5E53-F2B2-4691-8C08-A1227EEA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Dr. Seuss Recombinator</a:t>
            </a:r>
            <a:br>
              <a:rPr lang="en-US" altLang="en-US"/>
            </a:br>
            <a:r>
              <a:rPr lang="en-US" altLang="en-US"/>
              <a:t>In-Class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3A85-1B26-4872-AB30-84D2C45BB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B7CAA07-15F3-4346-AFF7-D7C9AA1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Recombinator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15E6-0401-41D3-8EB0-78DAF2882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CF7BD2C-8223-446D-8AD0-35E9C2E4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Averages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610C-F71C-4C90-B69F-0C7252C78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BD089A6-4AB4-4CBD-B0F9-2F0067ED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15F06AD-D588-4986-B788-174D820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6AD35B-8D8B-4019-97FD-40359DA475EF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113DCC6-209B-4B8C-96CD-061EFBD8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96488FD-3856-4AB6-8C0B-691C0CEC35DC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BB00916-7E47-4690-9377-F9CCD3F1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E7D644-68A1-49B3-AA98-ED641E07A9BF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B3EE5-C1C6-36D8-2D6B-84020754E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-10573"/>
            <a:ext cx="12173263" cy="686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4069135-7E96-419E-9CC8-72E65792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1F06B2-6243-4DDC-A53E-6187032C1666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FE8C0C3-8CCE-4D2D-86E7-150B8460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45BFDA-6003-4D73-8229-0379231753B1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2C0E448-3BA8-4711-8274-FE4E75F7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80EBDA6-08BD-4FF2-B39E-BD013E7AD313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118E3DF-1099-4317-AB8D-39CC047F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716472-C20C-4B76-AF95-36C537C4941A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005617A-B684-4A15-ABAF-06D520F0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B1F86-811E-4C1F-9237-F6A044EEC29A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D6CEF37-095C-4D02-89DB-EF707F5F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FD70F0-DA11-466D-991D-BCE1EE4B9546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C59AB09-FC0D-4247-B89C-1E52C445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651AC6-E105-4A3C-A803-C772476B25F8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E754DDC-AE4F-44FB-9F7A-DE26778A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AFD0F-5495-422D-8FB6-CA7EBD3D4885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0BE9135-B898-4F2C-90DB-AB188D5F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F05A6D-9A2E-4732-B9DD-4FBFB769F1DD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AAC2AE9-2125-4014-B24A-F4D823B1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6BB446-B863-4B5E-BF80-8B189C6CE56C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2103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46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7.8</a:t>
                      </a:r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7.0</a:t>
                      </a:r>
                    </a:p>
                  </a:txBody>
                  <a:tcPr marL="91447" marR="91447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EDA63-722C-18ED-314B-15850E38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" y="0"/>
            <a:ext cx="12155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39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6A5AC8C-82CF-4E7F-8E29-7BB28202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Averages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2BEC48-1126-4F95-BBAB-97B93E4A6DBF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2805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78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7.8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7.0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3    1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7.4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6.0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16A9802-3640-4618-BF1F-9F712008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 Window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6AE199-03AA-468E-94A1-01F877E9BDFB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14033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675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61" marB="45761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61" marB="457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3D73109-CE4B-48BA-8F99-57BBA724E42B}"/>
              </a:ext>
            </a:extLst>
          </p:cNvPr>
          <p:cNvSpPr/>
          <p:nvPr/>
        </p:nvSpPr>
        <p:spPr>
          <a:xfrm>
            <a:off x="284163" y="2782888"/>
            <a:ext cx="7691437" cy="525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22" name="Picture 8">
            <a:extLst>
              <a:ext uri="{FF2B5EF4-FFF2-40B4-BE49-F238E27FC236}">
                <a16:creationId xmlns:a16="http://schemas.microsoft.com/office/drawing/2014/main" id="{9F3B2A62-6246-4C9B-8D14-2B639AF1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1275"/>
            <a:ext cx="14478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97686E9-FD69-47ED-BDDF-5F55BB95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 Window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51AE02-1811-43B9-A3D1-E1496159EBE8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21034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146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4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7.6</a:t>
                      </a:r>
                    </a:p>
                  </a:txBody>
                  <a:tcPr marL="91447" marR="91447" marT="45727" marB="45727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6.0</a:t>
                      </a:r>
                    </a:p>
                  </a:txBody>
                  <a:tcPr marL="91447" marR="91447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225F0E-3ED4-4AF9-BD75-2D1CCFF97119}"/>
              </a:ext>
            </a:extLst>
          </p:cNvPr>
          <p:cNvSpPr/>
          <p:nvPr/>
        </p:nvSpPr>
        <p:spPr>
          <a:xfrm>
            <a:off x="284163" y="3486150"/>
            <a:ext cx="7691437" cy="52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23324-F188-4676-9D79-FCB259A77760}"/>
              </a:ext>
            </a:extLst>
          </p:cNvPr>
          <p:cNvSpPr/>
          <p:nvPr/>
        </p:nvSpPr>
        <p:spPr>
          <a:xfrm>
            <a:off x="284163" y="2782888"/>
            <a:ext cx="7691437" cy="525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51" name="Picture 7">
            <a:extLst>
              <a:ext uri="{FF2B5EF4-FFF2-40B4-BE49-F238E27FC236}">
                <a16:creationId xmlns:a16="http://schemas.microsoft.com/office/drawing/2014/main" id="{51461352-D886-4196-86A0-B95BCD82B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1275"/>
            <a:ext cx="14478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6866DA94-3AEF-4698-8D41-322C2283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 Window</a:t>
            </a:r>
            <a:br>
              <a:rPr lang="en-US" altLang="en-US" sz="6600"/>
            </a:br>
            <a:r>
              <a:rPr lang="en-US" altLang="en-US" sz="4000"/>
              <a:t>RTS: How many minutes before players attacks?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B1988F-9F22-421D-A196-765038AA5DFB}"/>
              </a:ext>
            </a:extLst>
          </p:cNvPr>
          <p:cNvGraphicFramePr>
            <a:graphicFrameLocks noGrp="1"/>
          </p:cNvGraphicFramePr>
          <p:nvPr/>
        </p:nvGraphicFramePr>
        <p:xfrm>
          <a:off x="284163" y="1968500"/>
          <a:ext cx="11793537" cy="2805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78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7.6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6.0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3    1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5.4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4.5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3FFFA68-495D-4EC4-B137-8CEDFF44D306}"/>
              </a:ext>
            </a:extLst>
          </p:cNvPr>
          <p:cNvSpPr/>
          <p:nvPr/>
        </p:nvSpPr>
        <p:spPr>
          <a:xfrm>
            <a:off x="284163" y="3486150"/>
            <a:ext cx="7691437" cy="52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610C5F-5A10-42D3-B638-194AE51BD6B8}"/>
              </a:ext>
            </a:extLst>
          </p:cNvPr>
          <p:cNvSpPr/>
          <p:nvPr/>
        </p:nvSpPr>
        <p:spPr>
          <a:xfrm>
            <a:off x="284163" y="4189413"/>
            <a:ext cx="7691437" cy="523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6B846-7175-4757-9DC7-467F8C9D2FEB}"/>
              </a:ext>
            </a:extLst>
          </p:cNvPr>
          <p:cNvSpPr/>
          <p:nvPr/>
        </p:nvSpPr>
        <p:spPr>
          <a:xfrm>
            <a:off x="284163" y="2782888"/>
            <a:ext cx="7691437" cy="525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3580" name="Picture 7">
            <a:extLst>
              <a:ext uri="{FF2B5EF4-FFF2-40B4-BE49-F238E27FC236}">
                <a16:creationId xmlns:a16="http://schemas.microsoft.com/office/drawing/2014/main" id="{12CD2236-3625-4910-8C20-82E2DA8E4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41275"/>
            <a:ext cx="14478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063081-455C-43C0-AB1F-560421215107}"/>
              </a:ext>
            </a:extLst>
          </p:cNvPr>
          <p:cNvGraphicFramePr>
            <a:graphicFrameLocks noGrp="1"/>
          </p:cNvGraphicFramePr>
          <p:nvPr/>
        </p:nvGraphicFramePr>
        <p:xfrm>
          <a:off x="157163" y="3263900"/>
          <a:ext cx="11793537" cy="2803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881">
                <a:tc>
                  <a:txBody>
                    <a:bodyPr/>
                    <a:lstStyle/>
                    <a:p>
                      <a:r>
                        <a:rPr lang="en-US" sz="4000" dirty="0"/>
                        <a:t>Sequence (moving average window)</a:t>
                      </a:r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645" marB="4564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645" marB="4564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8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7.6</a:t>
                      </a:r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6.0</a:t>
                      </a:r>
                    </a:p>
                  </a:txBody>
                  <a:tcPr marL="91447" marR="91447" marT="45645" marB="4564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881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3    1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5.4</a:t>
                      </a:r>
                    </a:p>
                  </a:txBody>
                  <a:tcPr marL="91447" marR="91447" marT="45645" marB="45645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4.5</a:t>
                      </a:r>
                    </a:p>
                  </a:txBody>
                  <a:tcPr marL="91447" marR="91447" marT="45645" marB="4564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8FA03F9-183C-44F7-AB8E-D8B7C56AD1A8}"/>
              </a:ext>
            </a:extLst>
          </p:cNvPr>
          <p:cNvSpPr/>
          <p:nvPr/>
        </p:nvSpPr>
        <p:spPr>
          <a:xfrm>
            <a:off x="157163" y="4779963"/>
            <a:ext cx="7691437" cy="525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4E433-7269-43D7-AFB7-1F601D4D202B}"/>
              </a:ext>
            </a:extLst>
          </p:cNvPr>
          <p:cNvSpPr/>
          <p:nvPr/>
        </p:nvSpPr>
        <p:spPr>
          <a:xfrm>
            <a:off x="157163" y="5483225"/>
            <a:ext cx="7691437" cy="52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F90BC4-6940-4914-904B-BB3E977BCD7D}"/>
              </a:ext>
            </a:extLst>
          </p:cNvPr>
          <p:cNvSpPr/>
          <p:nvPr/>
        </p:nvSpPr>
        <p:spPr>
          <a:xfrm>
            <a:off x="157163" y="4076700"/>
            <a:ext cx="7691437" cy="5254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21B7CB-A40E-441C-8AC0-21700C70DE0C}"/>
              </a:ext>
            </a:extLst>
          </p:cNvPr>
          <p:cNvGraphicFramePr>
            <a:graphicFrameLocks noGrp="1"/>
          </p:cNvGraphicFramePr>
          <p:nvPr/>
        </p:nvGraphicFramePr>
        <p:xfrm>
          <a:off x="157163" y="280988"/>
          <a:ext cx="11793537" cy="28051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03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78">
                <a:tc>
                  <a:txBody>
                    <a:bodyPr/>
                    <a:lstStyle/>
                    <a:p>
                      <a:r>
                        <a:rPr lang="en-US" sz="4000" dirty="0"/>
                        <a:t>Sequence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 err="1"/>
                        <a:t>Avg</a:t>
                      </a:r>
                      <a:endParaRPr lang="en-US" sz="40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Med</a:t>
                      </a:r>
                      <a:endParaRPr lang="en-US" sz="1800" dirty="0"/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8.5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7.5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7.8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7.0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2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4000" dirty="0">
                          <a:solidFill>
                            <a:srgbClr val="FF0000"/>
                          </a:solidFill>
                        </a:rPr>
                        <a:t>3    1    </a:t>
                      </a:r>
                      <a:r>
                        <a:rPr lang="en-US" altLang="en-US" sz="4000" dirty="0"/>
                        <a:t>5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  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8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9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4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12  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3 </a:t>
                      </a:r>
                      <a:r>
                        <a:rPr lang="en-US" altLang="en-US" sz="4000" baseline="0" dirty="0"/>
                        <a:t>     </a:t>
                      </a:r>
                      <a:r>
                        <a:rPr lang="en-US" altLang="en-US" sz="4000" dirty="0"/>
                        <a:t>7</a:t>
                      </a:r>
                      <a:r>
                        <a:rPr lang="en-US" altLang="en-US" sz="4000" baseline="0" dirty="0"/>
                        <a:t>    </a:t>
                      </a:r>
                      <a:r>
                        <a:rPr lang="en-US" altLang="en-US" sz="4000" dirty="0"/>
                        <a:t>25</a:t>
                      </a:r>
                      <a:r>
                        <a:rPr lang="en-US" altLang="en-US" sz="4000" baseline="0" dirty="0"/>
                        <a:t>  </a:t>
                      </a:r>
                      <a:r>
                        <a:rPr lang="en-US" altLang="en-US" sz="4000" dirty="0"/>
                        <a:t>10</a:t>
                      </a:r>
                      <a:endParaRPr lang="en-US" altLang="en-US" sz="6600" dirty="0"/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7.4</a:t>
                      </a:r>
                    </a:p>
                  </a:txBody>
                  <a:tcPr marL="91447" marR="91447" marT="45736" marB="45736"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6.0</a:t>
                      </a:r>
                    </a:p>
                  </a:txBody>
                  <a:tcPr marL="91447" marR="91447" marT="45736" marB="457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CA45739-CC0F-4582-9CA0-6A3A932F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79C0-4FA9-4C44-A647-BE708854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117725"/>
            <a:ext cx="10653712" cy="41783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newAvg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newObservation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(1- 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4400" dirty="0">
                <a:cs typeface="Times New Roman" panose="02020603050405020304" pitchFamily="18" charset="0"/>
              </a:rPr>
              <a:t>Learning rate (usually equal to 1/n)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4400" dirty="0">
                <a:cs typeface="Times New Roman" panose="02020603050405020304" pitchFamily="18" charset="0"/>
              </a:rPr>
              <a:t>0.05 if changes are common</a:t>
            </a:r>
            <a:endParaRPr lang="en-US" altLang="en-US" sz="44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4400" dirty="0">
                <a:cs typeface="Times New Roman" panose="02020603050405020304" pitchFamily="18" charset="0"/>
              </a:rPr>
              <a:t>0.01 if changes are rare</a:t>
            </a:r>
            <a:endParaRPr lang="en-US" altLang="en-US" sz="4400" dirty="0"/>
          </a:p>
          <a:p>
            <a:pPr marL="0" indent="0" fontAlgn="auto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8C8B6A1-9654-4C26-82C9-E88320EF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Moving Average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2F61A-1895-4268-A85E-C21FAD4CF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653712" cy="40227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newAvg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newObservation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(1- </a:t>
            </a: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endParaRPr lang="en-US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alt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0.01	5.05 = </a:t>
            </a: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0.10	5.50 = </a:t>
            </a: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0.10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 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0.90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l-GR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0.50	7.50 = </a:t>
            </a: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alt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l-GR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  <a:p>
            <a:pPr marL="0" indent="0" fontAlgn="auto">
              <a:spcAft>
                <a:spcPts val="0"/>
              </a:spcAft>
              <a:buFont typeface="Calibri" panose="020F0502020204030204" pitchFamily="34" charset="0"/>
              <a:buNone/>
              <a:defRPr/>
            </a:pPr>
            <a:endParaRPr lang="en-US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8A78CAA-790A-4BF1-8DBA-09EEB926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Detecting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9132-50E6-424B-A281-687E9D4E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038" y="2273300"/>
            <a:ext cx="9402762" cy="39036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The player might change behavior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How do you detect this?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Have two moving average equations</a:t>
            </a:r>
          </a:p>
          <a:p>
            <a:pPr lvl="1"/>
            <a:r>
              <a:rPr lang="en-US" altLang="en-US" sz="3800"/>
              <a:t> Moving average window (10 observations)</a:t>
            </a:r>
          </a:p>
          <a:p>
            <a:pPr lvl="1"/>
            <a:r>
              <a:rPr lang="en-US" altLang="en-US" sz="3800"/>
              <a:t> Moving average window (20 observations)</a:t>
            </a:r>
          </a:p>
          <a:p>
            <a:pPr lvl="1"/>
            <a:r>
              <a:rPr lang="en-US" altLang="en-US" sz="3800"/>
              <a:t> Do they agree?</a:t>
            </a:r>
          </a:p>
        </p:txBody>
      </p:sp>
      <p:pic>
        <p:nvPicPr>
          <p:cNvPr id="27652" name="Picture 3">
            <a:extLst>
              <a:ext uri="{FF2B5EF4-FFF2-40B4-BE49-F238E27FC236}">
                <a16:creationId xmlns:a16="http://schemas.microsoft.com/office/drawing/2014/main" id="{2B8139B9-EFE2-42DA-9A39-E22287A2C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725" y="73025"/>
            <a:ext cx="2836863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C2D1B53-ACC6-4828-AF6A-F7C1F9EC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Estimating Extreme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3226-4AF2-4DAD-8264-FA6D4FCE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488" y="2319338"/>
            <a:ext cx="10163175" cy="38576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Extreme values represent </a:t>
            </a:r>
            <a:r>
              <a:rPr lang="en-US" altLang="en-US" sz="4000" dirty="0">
                <a:solidFill>
                  <a:srgbClr val="0070C0"/>
                </a:solidFill>
              </a:rPr>
              <a:t>risk</a:t>
            </a:r>
            <a:endParaRPr lang="en-US" altLang="en-US" sz="4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Game designer: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“AI should be caught off-guard 1 out of 5 times”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3	8	1	4	9	13	5	7	6	4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1	3	4	4	5	6	7	8	9	13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4C0FB6-7DD8-4C58-B5F0-FC0467BCA031}"/>
              </a:ext>
            </a:extLst>
          </p:cNvPr>
          <p:cNvSpPr/>
          <p:nvPr/>
        </p:nvSpPr>
        <p:spPr>
          <a:xfrm>
            <a:off x="3473450" y="5006975"/>
            <a:ext cx="7223125" cy="687388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88C821-EE12-4C33-B929-7BD74B8A99FB}"/>
              </a:ext>
            </a:extLst>
          </p:cNvPr>
          <p:cNvCxnSpPr/>
          <p:nvPr/>
        </p:nvCxnSpPr>
        <p:spPr>
          <a:xfrm flipV="1">
            <a:off x="3790950" y="5565775"/>
            <a:ext cx="0" cy="6762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4843F0B-2133-4A25-A7CD-BF0E83D2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Player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C8AB-1616-46D5-AFE1-D2516AC56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A88001-D844-49FC-9A20-40D96996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2 types of learning and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05C76-3F1C-4ADB-80C8-A7CF80843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65375"/>
            <a:ext cx="5181600" cy="3811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Indirect Adaptation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N-gram statistical prediction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Moving averages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Player modeling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Weakness modification learning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0348-DE46-4B2A-9122-114EC147E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65375"/>
            <a:ext cx="5181600" cy="381158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Direct Adaptation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Neural networks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 err="1"/>
              <a:t>Perceptrons</a:t>
            </a:r>
            <a:endParaRPr lang="en-US" alt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Decision tree learning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Genetic algorithms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094576C-C8B2-4F97-AB0B-B8FDEF51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Player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07AA-0AB2-4D86-8830-0976E296F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938" y="2173288"/>
            <a:ext cx="10083800" cy="435768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Model the player’s behavior</a:t>
            </a:r>
          </a:p>
          <a:p>
            <a:pPr lvl="1"/>
            <a:r>
              <a:rPr lang="en-US" altLang="en-US" sz="3600"/>
              <a:t> Record frequency of actions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Use stats to make game harder or easier</a:t>
            </a:r>
          </a:p>
          <a:p>
            <a:pPr lvl="1"/>
            <a:r>
              <a:rPr lang="en-US" altLang="en-US" sz="3600"/>
              <a:t> Adapt to better counter player moves </a:t>
            </a:r>
            <a:r>
              <a:rPr lang="en-US" altLang="en-US" sz="3600">
                <a:solidFill>
                  <a:srgbClr val="0070C0"/>
                </a:solidFill>
              </a:rPr>
              <a:t>(harder)</a:t>
            </a:r>
          </a:p>
          <a:p>
            <a:pPr lvl="1"/>
            <a:r>
              <a:rPr lang="en-US" altLang="en-US" sz="3600"/>
              <a:t> Adapt to be more susceptible to player moves </a:t>
            </a:r>
            <a:r>
              <a:rPr lang="en-US" altLang="en-US" sz="3600">
                <a:solidFill>
                  <a:srgbClr val="0070C0"/>
                </a:solidFill>
              </a:rPr>
              <a:t>(easier)</a:t>
            </a:r>
          </a:p>
          <a:p>
            <a:pPr lvl="1"/>
            <a:r>
              <a:rPr lang="en-US" altLang="en-US" sz="3600"/>
              <a:t> Alternative: Manually set difficulty levels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en-US" sz="4000"/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1D5490DD-E02F-4CAA-B38C-485E3C836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77788"/>
            <a:ext cx="1557338" cy="165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2620DC7-0720-4ADE-8665-74CD5E7A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Player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20BD8-4EBC-4AE8-8EA1-5B9C39C0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400"/>
              <a:t>Record the player’s</a:t>
            </a:r>
          </a:p>
          <a:p>
            <a:pPr lvl="1"/>
            <a:r>
              <a:rPr lang="en-US" altLang="en-US" sz="4000"/>
              <a:t> Skills</a:t>
            </a:r>
          </a:p>
          <a:p>
            <a:pPr lvl="1"/>
            <a:r>
              <a:rPr lang="en-US" altLang="en-US" sz="4000"/>
              <a:t> Weaknesses</a:t>
            </a:r>
          </a:p>
          <a:p>
            <a:pPr lvl="1"/>
            <a:r>
              <a:rPr lang="en-US" altLang="en-US" sz="4000"/>
              <a:t> Preferences</a:t>
            </a:r>
          </a:p>
          <a:p>
            <a:pPr lvl="1"/>
            <a:r>
              <a:rPr lang="en-US" altLang="en-US" sz="4000"/>
              <a:t> Dislikes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BC197D0-2F64-4210-98FA-B87F557F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Player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8621-1FF1-4E23-9027-0DA43ECF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475" y="1825625"/>
            <a:ext cx="9458325" cy="435133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en-US" sz="48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800" dirty="0"/>
              <a:t>We call the recorded values </a:t>
            </a:r>
            <a:r>
              <a:rPr lang="en-US" altLang="en-US" sz="4800" b="1" dirty="0">
                <a:solidFill>
                  <a:srgbClr val="0070C0"/>
                </a:solidFill>
              </a:rPr>
              <a:t>traits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4800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800" b="1" dirty="0">
                <a:solidFill>
                  <a:srgbClr val="0070C0"/>
                </a:solidFill>
              </a:rPr>
              <a:t>Traits</a:t>
            </a:r>
            <a:r>
              <a:rPr lang="en-US" altLang="en-US" sz="4800" dirty="0"/>
              <a:t> are ideally in the range [0,1]</a:t>
            </a:r>
            <a:endParaRPr lang="en-US" altLang="en-US" sz="4800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9BA151B-8DC2-48CC-B3BA-B4F09D47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Brainstorm some RTS </a:t>
            </a:r>
            <a:r>
              <a:rPr lang="en-US" altLang="en-US" sz="6600">
                <a:solidFill>
                  <a:srgbClr val="0070C0"/>
                </a:solidFill>
              </a:rPr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1B739-6B41-4E7D-8437-38C391672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0" y="2738438"/>
            <a:ext cx="9004300" cy="34385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RTS traits</a:t>
            </a:r>
          </a:p>
          <a:p>
            <a:pPr lvl="1"/>
            <a:r>
              <a:rPr lang="en-US" altLang="en-US" sz="3600"/>
              <a:t> AvoidsMovingThroughEnemyChokepoints</a:t>
            </a:r>
          </a:p>
          <a:p>
            <a:pPr lvl="1"/>
            <a:r>
              <a:rPr lang="en-US" altLang="en-US" sz="3600"/>
              <a:t> AttacksOnTwoFronts</a:t>
            </a:r>
          </a:p>
          <a:p>
            <a:pPr lvl="1"/>
            <a:r>
              <a:rPr lang="en-US" altLang="en-US" sz="3600"/>
              <a:t> PrefersGroundForces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1377817-A6C7-48A0-847D-C791209C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Brainstorm some FPS </a:t>
            </a:r>
            <a:r>
              <a:rPr lang="en-US" altLang="en-US" sz="6600" b="1">
                <a:solidFill>
                  <a:srgbClr val="0070C0"/>
                </a:solidFill>
              </a:rPr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6587-1E15-484C-9FEE-1E552327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2709863"/>
            <a:ext cx="9001125" cy="34671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FPS traits</a:t>
            </a:r>
          </a:p>
          <a:p>
            <a:pPr lvl="1"/>
            <a:r>
              <a:rPr lang="en-US" altLang="en-US" sz="3600"/>
              <a:t> UsesSmokeGrenades</a:t>
            </a:r>
          </a:p>
          <a:p>
            <a:pPr lvl="1"/>
            <a:r>
              <a:rPr lang="en-US" altLang="en-US" sz="3600"/>
              <a:t> AlwaysRuns</a:t>
            </a:r>
          </a:p>
          <a:p>
            <a:pPr lvl="1"/>
            <a:r>
              <a:rPr lang="en-US" altLang="en-US" sz="3600"/>
              <a:t> CanDoTrickyJumps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8EB7CBF-3762-4D20-A3DD-868A7FF3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Consider Trait Meanings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C611-47D4-40C0-BEE6-98B9BDBFD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775" y="2222500"/>
            <a:ext cx="10113963" cy="4144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600"/>
              <a:t>Trait: </a:t>
            </a:r>
            <a:r>
              <a:rPr lang="en-US" altLang="en-US" sz="3600" b="1">
                <a:solidFill>
                  <a:srgbClr val="0070C0"/>
                </a:solidFill>
              </a:rPr>
              <a:t>SmokeGrenades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3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600"/>
              <a:t>Could mean:</a:t>
            </a:r>
          </a:p>
          <a:p>
            <a:pPr lvl="1"/>
            <a:r>
              <a:rPr lang="en-US" altLang="en-US" sz="3600"/>
              <a:t> Skill 			(skilled at using smoke grenades)</a:t>
            </a:r>
          </a:p>
          <a:p>
            <a:pPr lvl="1"/>
            <a:r>
              <a:rPr lang="en-US" altLang="en-US" sz="3600"/>
              <a:t> Preference 	(often uses smoke grenades)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3600"/>
              <a:t>Better names for each?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13666F95-2218-4766-A0F1-874FDA94B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Fine Grained vs. Coarse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ADEF-6B8B-4CE3-B43F-A754FD4B7C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b="1" dirty="0" err="1">
                <a:solidFill>
                  <a:srgbClr val="0070C0"/>
                </a:solidFill>
              </a:rPr>
              <a:t>PrefersSmokeGrenades</a:t>
            </a:r>
            <a:endParaRPr lang="en-US" altLang="en-US" sz="3600" b="1" dirty="0">
              <a:solidFill>
                <a:srgbClr val="0070C0"/>
              </a:solidFill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b="1" dirty="0" err="1">
                <a:solidFill>
                  <a:srgbClr val="0070C0"/>
                </a:solidFill>
              </a:rPr>
              <a:t>GoodAtSmokeGrenades</a:t>
            </a:r>
            <a:endParaRPr lang="en-US" altLang="en-US" sz="3600" b="1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Fine grained examples: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200" dirty="0"/>
              <a:t> While retreating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200" dirty="0"/>
              <a:t> While entering building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200" dirty="0"/>
              <a:t> While covering teammate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217B5-A1B9-42AC-964E-981D6305C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8238" y="1614488"/>
            <a:ext cx="5807075" cy="42545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36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Fine grained is: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200" dirty="0"/>
              <a:t> Costly to design and develop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200" dirty="0"/>
              <a:t> Costly to compute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200" dirty="0"/>
              <a:t> Lack of evidence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BAC579E3-9AF3-4AC7-8118-B280391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Player Modeling 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AFA5-A10B-4D15-83B5-7E7D8BAD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238" y="2403475"/>
            <a:ext cx="9499600" cy="3773488"/>
          </a:xfrm>
        </p:spPr>
        <p:txBody>
          <a:bodyPr/>
          <a:lstStyle/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3200"/>
              <a:t>Make a list of things to record about the player</a:t>
            </a:r>
          </a:p>
          <a:p>
            <a:pPr marL="749300" lvl="1" indent="-457200"/>
            <a:r>
              <a:rPr lang="en-US" altLang="en-US" sz="3000"/>
              <a:t>Estimate collection difficulty</a:t>
            </a:r>
          </a:p>
          <a:p>
            <a:pPr marL="749300" lvl="1" indent="-457200"/>
            <a:r>
              <a:rPr lang="en-US" altLang="en-US" sz="3000"/>
              <a:t>Estimate usefulness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3200"/>
              <a:t>Record stats that you want to show the player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3200"/>
              <a:t>Record stats that will be useful for the AI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3200"/>
              <a:t>If the AI is not designed yet:</a:t>
            </a:r>
          </a:p>
          <a:p>
            <a:pPr marL="749300" lvl="1" indent="-457200"/>
            <a:r>
              <a:rPr lang="en-US" altLang="en-US" sz="3000"/>
              <a:t>Define player model and build strategies to exploit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616050C5-2604-4C60-91FE-A368EB39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/>
              <a:t>Player Modeling:</a:t>
            </a:r>
            <a:br>
              <a:rPr lang="en-US" altLang="en-US" sz="6000"/>
            </a:br>
            <a:r>
              <a:rPr lang="en-US" altLang="en-US" sz="6000"/>
              <a:t>How do you actually architect it?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30741F6D-B658-40BA-BA1A-430C56DE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838" y="2692400"/>
            <a:ext cx="8970962" cy="34845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Centralize the storage of traits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000"/>
              <a:t>Notify storage when events happen</a:t>
            </a:r>
          </a:p>
          <a:p>
            <a:pPr lvl="3"/>
            <a:r>
              <a:rPr lang="en-US" altLang="en-US" sz="3400"/>
              <a:t> From the easiest places to observe</a:t>
            </a:r>
          </a:p>
          <a:p>
            <a:pPr lvl="3"/>
            <a:r>
              <a:rPr lang="en-US" altLang="en-US" sz="3400"/>
              <a:t> Might get messy…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200"/>
              <a:t>Make query functions for the AI </a:t>
            </a:r>
          </a:p>
          <a:p>
            <a:pPr lvl="3"/>
            <a:endParaRPr lang="en-US" altLang="en-US" sz="3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67BB50D-5FCC-4C81-BE70-AB69422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Player Modeling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EE23-ABD1-4AC4-96F7-9362B694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25" y="2155825"/>
            <a:ext cx="9555163" cy="4354513"/>
          </a:xfrm>
        </p:spPr>
        <p:txBody>
          <a:bodyPr rtlCol="0">
            <a:normAutofit lnSpcReduction="10000"/>
          </a:bodyPr>
          <a:lstStyle/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Make the game harder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Use as predictive tool (</a:t>
            </a:r>
            <a:r>
              <a:rPr lang="en-US" altLang="en-US" sz="3200" b="1" dirty="0">
                <a:solidFill>
                  <a:srgbClr val="0070C0"/>
                </a:solidFill>
              </a:rPr>
              <a:t>skills</a:t>
            </a:r>
            <a:r>
              <a:rPr lang="en-US" altLang="en-US" sz="3200" dirty="0"/>
              <a:t>)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If AI wants to attack player with a wizard, and player frequently kills wizards with a ranged attack, wizard could preemptively cast spell to protect against ranged attacks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Look for player </a:t>
            </a:r>
            <a:r>
              <a:rPr lang="en-US" altLang="en-US" sz="3200" b="1" dirty="0">
                <a:solidFill>
                  <a:srgbClr val="0070C0"/>
                </a:solidFill>
              </a:rPr>
              <a:t>weaknesses</a:t>
            </a:r>
            <a:r>
              <a:rPr lang="en-US" altLang="en-US" sz="3200" dirty="0"/>
              <a:t> to exploit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If player lousy at defending against roundhouse kick, then pick that move more often</a:t>
            </a:r>
          </a:p>
          <a:p>
            <a:pPr marL="457200" lvl="1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200" dirty="0"/>
              <a:t>Look for player </a:t>
            </a:r>
            <a:r>
              <a:rPr lang="en-US" altLang="en-US" sz="3200" b="1" dirty="0">
                <a:solidFill>
                  <a:srgbClr val="0070C0"/>
                </a:solidFill>
              </a:rPr>
              <a:t>skills</a:t>
            </a:r>
            <a:r>
              <a:rPr lang="en-US" altLang="en-US" sz="3200" dirty="0"/>
              <a:t> to defend against</a:t>
            </a:r>
          </a:p>
          <a:p>
            <a:pPr lvl="2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/>
              <a:t>If player always picks up health, try to starve them of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A68267-BF1B-49E1-B2F9-0F91599B9471}"/>
              </a:ext>
            </a:extLst>
          </p:cNvPr>
          <p:cNvSpPr txBox="1">
            <a:spLocks/>
          </p:cNvSpPr>
          <p:nvPr/>
        </p:nvSpPr>
        <p:spPr bwMode="auto">
          <a:xfrm>
            <a:off x="1450975" y="2844800"/>
            <a:ext cx="9704388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382588" indent="-182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66738" indent="-182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749300" indent="-182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931863" indent="-182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</a:pPr>
            <a:r>
              <a:rPr lang="en-US" altLang="en-US" sz="4000">
                <a:solidFill>
                  <a:srgbClr val="404040"/>
                </a:solidFill>
              </a:rPr>
              <a:t>Why would you want an AI agent that learns?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01597E4C-F365-4F38-AC8C-66016AD6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Player Modeling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9D42-E626-4483-9A4D-98F7DB49A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238" y="2390775"/>
            <a:ext cx="9342437" cy="3786188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3600"/>
              <a:t>Make the game easier</a:t>
            </a:r>
          </a:p>
          <a:p>
            <a:pPr lvl="1">
              <a:lnSpc>
                <a:spcPct val="80000"/>
              </a:lnSpc>
            </a:pPr>
            <a:r>
              <a:rPr lang="en-US" altLang="en-US" sz="3200"/>
              <a:t> Avoid exploiting player </a:t>
            </a:r>
            <a:r>
              <a:rPr lang="en-US" altLang="en-US" sz="3200" b="1">
                <a:solidFill>
                  <a:srgbClr val="0070C0"/>
                </a:solidFill>
              </a:rPr>
              <a:t>weaknesses</a:t>
            </a:r>
          </a:p>
          <a:p>
            <a:pPr lvl="2">
              <a:lnSpc>
                <a:spcPct val="80000"/>
              </a:lnSpc>
            </a:pPr>
            <a:r>
              <a:rPr lang="en-US" altLang="en-US" sz="2800"/>
              <a:t> If player never gets shield, don't get shield yourself</a:t>
            </a:r>
          </a:p>
          <a:p>
            <a:pPr lvl="2">
              <a:lnSpc>
                <a:spcPct val="80000"/>
              </a:lnSpc>
            </a:pPr>
            <a:endParaRPr lang="en-US" altLang="en-US" sz="2800"/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3400"/>
              <a:t>Can you make the game easier or harder knowing</a:t>
            </a:r>
          </a:p>
          <a:p>
            <a:pPr lvl="1">
              <a:lnSpc>
                <a:spcPct val="80000"/>
              </a:lnSpc>
            </a:pPr>
            <a:r>
              <a:rPr lang="en-US" altLang="en-US" sz="3200">
                <a:solidFill>
                  <a:srgbClr val="0070C0"/>
                </a:solidFill>
              </a:rPr>
              <a:t> </a:t>
            </a:r>
            <a:r>
              <a:rPr lang="en-US" altLang="en-US" sz="3200" b="1">
                <a:solidFill>
                  <a:srgbClr val="0070C0"/>
                </a:solidFill>
              </a:rPr>
              <a:t>Preferences</a:t>
            </a:r>
            <a:r>
              <a:rPr lang="en-US" altLang="en-US" sz="3200"/>
              <a:t>?</a:t>
            </a:r>
          </a:p>
          <a:p>
            <a:pPr lvl="1">
              <a:lnSpc>
                <a:spcPct val="80000"/>
              </a:lnSpc>
            </a:pPr>
            <a:r>
              <a:rPr lang="en-US" altLang="en-US" sz="3200">
                <a:solidFill>
                  <a:srgbClr val="0070C0"/>
                </a:solidFill>
              </a:rPr>
              <a:t> </a:t>
            </a:r>
            <a:r>
              <a:rPr lang="en-US" altLang="en-US" sz="3200" b="1">
                <a:solidFill>
                  <a:srgbClr val="0070C0"/>
                </a:solidFill>
              </a:rPr>
              <a:t>Dislikes</a:t>
            </a:r>
            <a:r>
              <a:rPr lang="en-US" altLang="en-US" sz="320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9620FD1-AAAE-4CC0-B646-0FCBD125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600"/>
              <a:t>Hierarchical Player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B669-EB0D-48B7-A520-A7C7EC2E6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3300" y="2257425"/>
            <a:ext cx="9080500" cy="3919538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b="1" dirty="0">
                <a:solidFill>
                  <a:srgbClr val="0070C0"/>
                </a:solidFill>
              </a:rPr>
              <a:t>Stealthy Trait</a:t>
            </a:r>
            <a:r>
              <a:rPr lang="en-US" altLang="en-US" sz="3600" b="1" dirty="0"/>
              <a:t>		  </a:t>
            </a:r>
            <a:r>
              <a:rPr lang="en-US" altLang="en-US" sz="3600" dirty="0"/>
              <a:t>(abstract)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9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b="1">
                <a:solidFill>
                  <a:srgbClr val="0070C0"/>
                </a:solidFill>
              </a:rPr>
              <a:t>Geometric </a:t>
            </a:r>
            <a:r>
              <a:rPr lang="en-US" altLang="en-US" sz="3600" b="1" dirty="0">
                <a:solidFill>
                  <a:srgbClr val="0070C0"/>
                </a:solidFill>
              </a:rPr>
              <a:t>Mean</a:t>
            </a:r>
            <a:r>
              <a:rPr lang="en-US" altLang="en-US" sz="3600" dirty="0"/>
              <a:t> of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</a:t>
            </a:r>
            <a:r>
              <a:rPr lang="en-US" altLang="en-US" sz="3600" dirty="0" err="1"/>
              <a:t>AvoidsCameras</a:t>
            </a:r>
            <a:r>
              <a:rPr lang="en-US" altLang="en-US" sz="3600" dirty="0"/>
              <a:t>	  (concrete)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</a:t>
            </a:r>
            <a:r>
              <a:rPr lang="en-US" altLang="en-US" sz="3600" dirty="0" err="1"/>
              <a:t>AvoidsGuards</a:t>
            </a:r>
            <a:r>
              <a:rPr lang="en-US" altLang="en-US" sz="3600" dirty="0"/>
              <a:t>	  (concrete)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</a:t>
            </a:r>
            <a:r>
              <a:rPr lang="en-US" altLang="en-US" sz="3600" dirty="0" err="1"/>
              <a:t>MovesSilently</a:t>
            </a:r>
            <a:r>
              <a:rPr lang="en-US" altLang="en-US" sz="3600" dirty="0"/>
              <a:t>	  (concrete)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19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If “Stealthy Trait” high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Make guards more watchful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708ABF36-2108-4263-9BFB-C0662113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/>
              <a:t>Other Uses for Player Modeling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8507A689-E5D5-47D2-AF11-AA7BF5AD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00" y="2130425"/>
            <a:ext cx="9131300" cy="421163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dirty="0">
                <a:solidFill>
                  <a:srgbClr val="0070C0"/>
                </a:solidFill>
              </a:rPr>
              <a:t>Expose</a:t>
            </a:r>
            <a:r>
              <a:rPr lang="en-US" altLang="en-US" sz="4000" dirty="0"/>
              <a:t> model to player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Becomes part of gameplay (Fable)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Player manipulates the model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b="1" dirty="0">
                <a:solidFill>
                  <a:srgbClr val="0070C0"/>
                </a:solidFill>
              </a:rPr>
              <a:t>Help</a:t>
            </a:r>
            <a:r>
              <a:rPr lang="en-US" altLang="en-US" sz="4000" dirty="0"/>
              <a:t> the player by pointing out things they aren’t doing/exploiting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3600" dirty="0"/>
              <a:t> Fancy AI help system</a:t>
            </a:r>
          </a:p>
          <a:p>
            <a:pPr fontAlgn="auto">
              <a:spcAft>
                <a:spcPts val="0"/>
              </a:spcAft>
              <a:defRPr/>
            </a:pPr>
            <a:endParaRPr lang="en-U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8641164-3EB1-441A-B4C2-3B4D4879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715625" cy="1449387"/>
          </a:xfrm>
        </p:spPr>
        <p:txBody>
          <a:bodyPr/>
          <a:lstStyle/>
          <a:p>
            <a:pPr eaLnBrk="1" hangingPunct="1"/>
            <a:r>
              <a:rPr lang="en-US" altLang="en-US" sz="6600"/>
              <a:t>How would you fake learning?</a:t>
            </a:r>
            <a:endParaRPr lang="en-US" altLang="en-US" sz="6600">
              <a:solidFill>
                <a:srgbClr val="0070C0"/>
              </a:solidFill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E34D20C-A2C8-46E9-A409-DF7FE800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40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4000" dirty="0"/>
              <a:t>…where no learning is actually happening…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D26F88-5A0E-4FCF-9E31-D4647366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How to fake agent learning</a:t>
            </a:r>
            <a:endParaRPr lang="en-US" altLang="en-US" sz="6600">
              <a:solidFill>
                <a:srgbClr val="0070C0"/>
              </a:solidFill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F554805-BC42-4E63-AECE-50CC3202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50"/>
            <a:ext cx="10515600" cy="448786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/>
              <a:t>Strategy: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Purposely dumb down the AI in this respect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Gradually dial up the accuracy with time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/>
              <a:t>Only works when: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You always know the correct answer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You can calculate the answer perfectly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FPS – Aiming accuracy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FPS – Locating health/weapons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Fighters – Countering player's next move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RTS – Preparing for where the player will attack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F12A9E1D-7940-422F-8CDE-DDEF821D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Indirect Adaptation</a:t>
            </a:r>
            <a:endParaRPr lang="en-US" altLang="en-US" sz="6600">
              <a:solidFill>
                <a:srgbClr val="0070C0"/>
              </a:solidFill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5F074DD-25C7-4266-A443-6020752C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742950" indent="-7429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3600" dirty="0"/>
              <a:t>Game collects player statistics</a:t>
            </a:r>
          </a:p>
          <a:p>
            <a:pPr marL="742950" indent="-7429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3600" dirty="0"/>
              <a:t>Adapts the AI in a preprogrammed way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RTS Example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600" dirty="0"/>
              <a:t>If player’s first assault comes early in most games, AI should be ready for an early attack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89DD95E4-F937-439B-B1FD-B1603098C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2290763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4611</TotalTime>
  <Words>2207</Words>
  <Application>Microsoft Office PowerPoint</Application>
  <PresentationFormat>Widescreen</PresentationFormat>
  <Paragraphs>411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Artificial Intelligence for Games  Week 9 – Indirect Learning 1 Steve Rabin</vt:lpstr>
      <vt:lpstr>Questions</vt:lpstr>
      <vt:lpstr>PowerPoint Presentation</vt:lpstr>
      <vt:lpstr>PowerPoint Presentation</vt:lpstr>
      <vt:lpstr>2 types of learning and adaptation</vt:lpstr>
      <vt:lpstr>PowerPoint Presentation</vt:lpstr>
      <vt:lpstr>How would you fake learning?</vt:lpstr>
      <vt:lpstr>How to fake agent learning</vt:lpstr>
      <vt:lpstr>Indirect Adaptation</vt:lpstr>
      <vt:lpstr>Direct Adaptation</vt:lpstr>
      <vt:lpstr>N-Gram Statistical Prediction</vt:lpstr>
      <vt:lpstr>Complete the Sequence</vt:lpstr>
      <vt:lpstr>N-Grams for Speech Recognition</vt:lpstr>
      <vt:lpstr>N-Grams for Prediction</vt:lpstr>
      <vt:lpstr>Predict the Next Move</vt:lpstr>
      <vt:lpstr>Chance of an Uppercut?</vt:lpstr>
      <vt:lpstr>Predict the Next Move</vt:lpstr>
      <vt:lpstr>Black and White natural language learning</vt:lpstr>
      <vt:lpstr>Natural Language Learning</vt:lpstr>
      <vt:lpstr>Naming in Spore</vt:lpstr>
      <vt:lpstr>Play SNL Video</vt:lpstr>
      <vt:lpstr>Green Eggs and Ham</vt:lpstr>
      <vt:lpstr>Dr. Seuss Recombinator In-Class Activity</vt:lpstr>
      <vt:lpstr>Recombinator Demo</vt:lpstr>
      <vt:lpstr>Moving Averages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Averages RTS: How many minutes before players attacks?</vt:lpstr>
      <vt:lpstr>Moving Average Window RTS: How many minutes before players attacks?</vt:lpstr>
      <vt:lpstr>Moving Average Window RTS: How many minutes before players attacks?</vt:lpstr>
      <vt:lpstr>Moving Average Window RTS: How many minutes before players attacks?</vt:lpstr>
      <vt:lpstr>PowerPoint Presentation</vt:lpstr>
      <vt:lpstr>Moving Average Equation</vt:lpstr>
      <vt:lpstr>Moving Average Equation</vt:lpstr>
      <vt:lpstr>Detecting Changes</vt:lpstr>
      <vt:lpstr>Estimating Extreme Values</vt:lpstr>
      <vt:lpstr>Player Modeling</vt:lpstr>
      <vt:lpstr>Player Modeling</vt:lpstr>
      <vt:lpstr>Player Modeling</vt:lpstr>
      <vt:lpstr>Player Modeling</vt:lpstr>
      <vt:lpstr>Brainstorm some RTS Traits</vt:lpstr>
      <vt:lpstr>Brainstorm some FPS Traits</vt:lpstr>
      <vt:lpstr>Consider Trait Meanings</vt:lpstr>
      <vt:lpstr>Fine Grained vs. Coarse</vt:lpstr>
      <vt:lpstr>Player Modeling Tips </vt:lpstr>
      <vt:lpstr>Player Modeling: How do you actually architect it?</vt:lpstr>
      <vt:lpstr>Player Modeling Examples</vt:lpstr>
      <vt:lpstr>Player Modeling Examples</vt:lpstr>
      <vt:lpstr>Hierarchical Player Models</vt:lpstr>
      <vt:lpstr>Other Uses for Player Modeling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Farhan Ahmad</cp:lastModifiedBy>
  <cp:revision>255</cp:revision>
  <dcterms:created xsi:type="dcterms:W3CDTF">2016-05-02T07:18:13Z</dcterms:created>
  <dcterms:modified xsi:type="dcterms:W3CDTF">2024-07-09T04:19:29Z</dcterms:modified>
</cp:coreProperties>
</file>