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chart6.xml" ContentType="application/vnd.openxmlformats-officedocument.drawingml.char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312" r:id="rId4"/>
    <p:sldId id="320" r:id="rId5"/>
    <p:sldId id="313" r:id="rId6"/>
    <p:sldId id="258" r:id="rId7"/>
    <p:sldId id="273" r:id="rId8"/>
    <p:sldId id="279" r:id="rId9"/>
    <p:sldId id="272" r:id="rId10"/>
    <p:sldId id="302" r:id="rId11"/>
    <p:sldId id="307" r:id="rId12"/>
    <p:sldId id="263" r:id="rId13"/>
    <p:sldId id="264" r:id="rId14"/>
    <p:sldId id="261" r:id="rId15"/>
    <p:sldId id="262" r:id="rId16"/>
    <p:sldId id="284" r:id="rId17"/>
    <p:sldId id="285" r:id="rId18"/>
    <p:sldId id="303" r:id="rId19"/>
    <p:sldId id="304" r:id="rId20"/>
    <p:sldId id="305" r:id="rId21"/>
    <p:sldId id="306" r:id="rId22"/>
    <p:sldId id="267" r:id="rId23"/>
    <p:sldId id="283" r:id="rId24"/>
    <p:sldId id="286" r:id="rId25"/>
    <p:sldId id="287" r:id="rId26"/>
    <p:sldId id="325" r:id="rId27"/>
    <p:sldId id="326" r:id="rId28"/>
    <p:sldId id="327" r:id="rId29"/>
    <p:sldId id="266" r:id="rId30"/>
    <p:sldId id="282" r:id="rId31"/>
    <p:sldId id="299" r:id="rId32"/>
    <p:sldId id="300" r:id="rId33"/>
    <p:sldId id="301" r:id="rId34"/>
    <p:sldId id="276" r:id="rId35"/>
    <p:sldId id="277" r:id="rId36"/>
    <p:sldId id="269" r:id="rId37"/>
    <p:sldId id="322" r:id="rId38"/>
    <p:sldId id="288" r:id="rId39"/>
    <p:sldId id="289" r:id="rId40"/>
    <p:sldId id="270" r:id="rId41"/>
    <p:sldId id="271" r:id="rId42"/>
    <p:sldId id="278" r:id="rId43"/>
    <p:sldId id="292" r:id="rId44"/>
    <p:sldId id="293" r:id="rId45"/>
    <p:sldId id="328" r:id="rId46"/>
    <p:sldId id="290" r:id="rId47"/>
    <p:sldId id="294" r:id="rId48"/>
    <p:sldId id="329" r:id="rId49"/>
    <p:sldId id="314" r:id="rId50"/>
    <p:sldId id="315" r:id="rId51"/>
    <p:sldId id="317" r:id="rId52"/>
    <p:sldId id="316" r:id="rId53"/>
    <p:sldId id="318" r:id="rId54"/>
    <p:sldId id="323" r:id="rId55"/>
    <p:sldId id="324" r:id="rId56"/>
    <p:sldId id="291" r:id="rId57"/>
    <p:sldId id="330" r:id="rId58"/>
    <p:sldId id="331" r:id="rId59"/>
    <p:sldId id="332" r:id="rId60"/>
    <p:sldId id="295" r:id="rId61"/>
    <p:sldId id="311" r:id="rId62"/>
    <p:sldId id="321" r:id="rId63"/>
    <p:sldId id="308" r:id="rId64"/>
    <p:sldId id="309"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83E5599-45CF-455C-ADCA-003A71DC3F3E}">
          <p14:sldIdLst>
            <p14:sldId id="256"/>
            <p14:sldId id="257"/>
            <p14:sldId id="312"/>
            <p14:sldId id="320"/>
            <p14:sldId id="313"/>
            <p14:sldId id="258"/>
            <p14:sldId id="273"/>
            <p14:sldId id="279"/>
            <p14:sldId id="272"/>
            <p14:sldId id="302"/>
            <p14:sldId id="307"/>
            <p14:sldId id="263"/>
            <p14:sldId id="264"/>
            <p14:sldId id="261"/>
            <p14:sldId id="262"/>
            <p14:sldId id="284"/>
            <p14:sldId id="285"/>
            <p14:sldId id="303"/>
            <p14:sldId id="304"/>
            <p14:sldId id="305"/>
            <p14:sldId id="306"/>
            <p14:sldId id="267"/>
            <p14:sldId id="283"/>
            <p14:sldId id="286"/>
            <p14:sldId id="287"/>
            <p14:sldId id="325"/>
            <p14:sldId id="326"/>
            <p14:sldId id="327"/>
            <p14:sldId id="266"/>
            <p14:sldId id="282"/>
            <p14:sldId id="299"/>
            <p14:sldId id="300"/>
            <p14:sldId id="301"/>
            <p14:sldId id="276"/>
            <p14:sldId id="277"/>
            <p14:sldId id="269"/>
            <p14:sldId id="322"/>
            <p14:sldId id="288"/>
            <p14:sldId id="289"/>
            <p14:sldId id="270"/>
            <p14:sldId id="271"/>
            <p14:sldId id="278"/>
            <p14:sldId id="292"/>
            <p14:sldId id="293"/>
            <p14:sldId id="328"/>
            <p14:sldId id="290"/>
            <p14:sldId id="294"/>
            <p14:sldId id="329"/>
            <p14:sldId id="314"/>
            <p14:sldId id="315"/>
            <p14:sldId id="317"/>
            <p14:sldId id="316"/>
            <p14:sldId id="318"/>
            <p14:sldId id="323"/>
            <p14:sldId id="324"/>
            <p14:sldId id="291"/>
            <p14:sldId id="330"/>
            <p14:sldId id="331"/>
            <p14:sldId id="332"/>
            <p14:sldId id="295"/>
            <p14:sldId id="311"/>
            <p14:sldId id="321"/>
            <p14:sldId id="308"/>
            <p14:sldId id="30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CFA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0" d="100"/>
          <a:sy n="100" d="100"/>
        </p:scale>
        <p:origin x="84" y="12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nyi Lai" userId="b9141c39d24f4df0" providerId="LiveId" clId="{AE9B0056-C182-43BE-A653-0FB728855FA4}"/>
    <pc:docChg chg="delSld modSection">
      <pc:chgData name="Wanyi Lai" userId="b9141c39d24f4df0" providerId="LiveId" clId="{AE9B0056-C182-43BE-A653-0FB728855FA4}" dt="2024-07-10T02:08:07.690" v="0" actId="47"/>
      <pc:docMkLst>
        <pc:docMk/>
      </pc:docMkLst>
      <pc:sldChg chg="del">
        <pc:chgData name="Wanyi Lai" userId="b9141c39d24f4df0" providerId="LiveId" clId="{AE9B0056-C182-43BE-A653-0FB728855FA4}" dt="2024-07-10T02:08:07.690" v="0" actId="47"/>
        <pc:sldMkLst>
          <pc:docMk/>
          <pc:sldMk cId="3738856212" sldId="296"/>
        </pc:sldMkLst>
      </pc:sldChg>
      <pc:sldChg chg="del">
        <pc:chgData name="Wanyi Lai" userId="b9141c39d24f4df0" providerId="LiveId" clId="{AE9B0056-C182-43BE-A653-0FB728855FA4}" dt="2024-07-10T02:08:07.690" v="0" actId="47"/>
        <pc:sldMkLst>
          <pc:docMk/>
          <pc:sldMk cId="3993307960" sldId="298"/>
        </pc:sldMkLst>
      </pc:sldChg>
      <pc:sldChg chg="del">
        <pc:chgData name="Wanyi Lai" userId="b9141c39d24f4df0" providerId="LiveId" clId="{AE9B0056-C182-43BE-A653-0FB728855FA4}" dt="2024-07-10T02:08:07.690" v="0" actId="47"/>
        <pc:sldMkLst>
          <pc:docMk/>
          <pc:sldMk cId="3481217550" sldId="310"/>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b9141c39d24f4df0/2024/Digipen/Summer%202024/Lectures/Cognition/Anchoring%20Heuristic%20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b9141c39d24f4df0/2024/Digipen/Summer%202024/Lectures/Cognition/Anchoring%20Heuristic%20Dat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b9141c39d24f4df0/2024/Digipen/Summer%202024/Lectures/Cognition/Anchoring%20Heuristic%20Data.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b9141c39d24f4df0/2024/Digipen/Summer%202024/Lectures/Cognition/Anchoring%20Heuristic%20Data.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1" Type="http://schemas.openxmlformats.org/officeDocument/2006/relationships/oleObject" Target="https://d.docs.live.net/b9141c39d24f4df0/2024/Digipen/Summer%202024/Lectures/Cognition/Anchoring%20Heuristic%20Data.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https://d.docs.live.net/b9141c39d24f4df0/2024/Digipen/Summer%202024/Lectures/Cognition/Anchoring%20Heuristic%20Dat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a:t>Do you enroll in the class?</a:t>
            </a: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multiLvlStrRef>
              <c:f>'101C2'!$A$1:$D$2</c:f>
              <c:multiLvlStrCache>
                <c:ptCount val="4"/>
                <c:lvl>
                  <c:pt idx="0">
                    <c:v>Yes</c:v>
                  </c:pt>
                  <c:pt idx="1">
                    <c:v>No</c:v>
                  </c:pt>
                  <c:pt idx="2">
                    <c:v>Yes</c:v>
                  </c:pt>
                  <c:pt idx="3">
                    <c:v>No</c:v>
                  </c:pt>
                </c:lvl>
                <c:lvl>
                  <c:pt idx="0">
                    <c:v>20% As</c:v>
                  </c:pt>
                  <c:pt idx="2">
                    <c:v>80% no As</c:v>
                  </c:pt>
                </c:lvl>
              </c:multiLvlStrCache>
            </c:multiLvlStrRef>
          </c:cat>
          <c:val>
            <c:numRef>
              <c:f>'101C2'!$A$3:$D$3</c:f>
              <c:numCache>
                <c:formatCode>General</c:formatCode>
                <c:ptCount val="4"/>
                <c:pt idx="0">
                  <c:v>10</c:v>
                </c:pt>
                <c:pt idx="1">
                  <c:v>2</c:v>
                </c:pt>
                <c:pt idx="2">
                  <c:v>0</c:v>
                </c:pt>
                <c:pt idx="3">
                  <c:v>11</c:v>
                </c:pt>
              </c:numCache>
            </c:numRef>
          </c:val>
          <c:extLst>
            <c:ext xmlns:c16="http://schemas.microsoft.com/office/drawing/2014/chart" uri="{C3380CC4-5D6E-409C-BE32-E72D297353CC}">
              <c16:uniqueId val="{00000000-CB47-4FDE-B525-B0E98BF8DA27}"/>
            </c:ext>
          </c:extLst>
        </c:ser>
        <c:dLbls>
          <c:showLegendKey val="0"/>
          <c:showVal val="0"/>
          <c:showCatName val="0"/>
          <c:showSerName val="0"/>
          <c:showPercent val="0"/>
          <c:showBubbleSize val="0"/>
        </c:dLbls>
        <c:gapWidth val="219"/>
        <c:overlap val="-27"/>
        <c:axId val="1159550015"/>
        <c:axId val="1154598719"/>
      </c:barChart>
      <c:catAx>
        <c:axId val="11595500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154598719"/>
        <c:crosses val="autoZero"/>
        <c:auto val="1"/>
        <c:lblAlgn val="ctr"/>
        <c:lblOffset val="100"/>
        <c:noMultiLvlLbl val="0"/>
      </c:catAx>
      <c:valAx>
        <c:axId val="1154598719"/>
        <c:scaling>
          <c:orientation val="minMax"/>
          <c:max val="12"/>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159550015"/>
        <c:crosses val="autoZero"/>
        <c:crossBetween val="between"/>
        <c:majorUnit val="1"/>
        <c:min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a:t>Do you buy the cookies?</a:t>
            </a: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multiLvlStrRef>
              <c:f>'101C2'!$A$20:$D$21</c:f>
              <c:multiLvlStrCache>
                <c:ptCount val="4"/>
                <c:lvl>
                  <c:pt idx="0">
                    <c:v>Yes</c:v>
                  </c:pt>
                  <c:pt idx="1">
                    <c:v>No</c:v>
                  </c:pt>
                  <c:pt idx="2">
                    <c:v>Yes</c:v>
                  </c:pt>
                  <c:pt idx="3">
                    <c:v>No</c:v>
                  </c:pt>
                </c:lvl>
                <c:lvl>
                  <c:pt idx="0">
                    <c:v>90% Sugar-free</c:v>
                  </c:pt>
                  <c:pt idx="2">
                    <c:v>10% Sugar</c:v>
                  </c:pt>
                </c:lvl>
              </c:multiLvlStrCache>
            </c:multiLvlStrRef>
          </c:cat>
          <c:val>
            <c:numRef>
              <c:f>'101C2'!$A$22:$D$22</c:f>
              <c:numCache>
                <c:formatCode>General</c:formatCode>
                <c:ptCount val="4"/>
                <c:pt idx="0">
                  <c:v>8</c:v>
                </c:pt>
                <c:pt idx="1">
                  <c:v>4</c:v>
                </c:pt>
                <c:pt idx="2">
                  <c:v>3</c:v>
                </c:pt>
                <c:pt idx="3">
                  <c:v>8</c:v>
                </c:pt>
              </c:numCache>
            </c:numRef>
          </c:val>
          <c:extLst>
            <c:ext xmlns:c16="http://schemas.microsoft.com/office/drawing/2014/chart" uri="{C3380CC4-5D6E-409C-BE32-E72D297353CC}">
              <c16:uniqueId val="{00000000-B9B4-479A-9416-9977DB500581}"/>
            </c:ext>
          </c:extLst>
        </c:ser>
        <c:dLbls>
          <c:showLegendKey val="0"/>
          <c:showVal val="0"/>
          <c:showCatName val="0"/>
          <c:showSerName val="0"/>
          <c:showPercent val="0"/>
          <c:showBubbleSize val="0"/>
        </c:dLbls>
        <c:gapWidth val="219"/>
        <c:overlap val="-27"/>
        <c:axId val="1159556255"/>
        <c:axId val="197456624"/>
      </c:barChart>
      <c:catAx>
        <c:axId val="115955625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97456624"/>
        <c:crosses val="autoZero"/>
        <c:auto val="1"/>
        <c:lblAlgn val="ctr"/>
        <c:lblOffset val="100"/>
        <c:noMultiLvlLbl val="0"/>
      </c:catAx>
      <c:valAx>
        <c:axId val="197456624"/>
        <c:scaling>
          <c:orientation val="minMax"/>
          <c:max val="12"/>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159556255"/>
        <c:crosses val="autoZero"/>
        <c:crossBetween val="between"/>
        <c:majorUnit val="1"/>
        <c:min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a:t>Do you enroll in the class?</a:t>
            </a: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multiLvlStrRef>
              <c:f>'All 101'!$A$1:$D$2</c:f>
              <c:multiLvlStrCache>
                <c:ptCount val="4"/>
                <c:lvl>
                  <c:pt idx="0">
                    <c:v>Yes</c:v>
                  </c:pt>
                  <c:pt idx="1">
                    <c:v>No</c:v>
                  </c:pt>
                  <c:pt idx="2">
                    <c:v>Yes</c:v>
                  </c:pt>
                  <c:pt idx="3">
                    <c:v>No</c:v>
                  </c:pt>
                </c:lvl>
                <c:lvl>
                  <c:pt idx="0">
                    <c:v>20% As</c:v>
                  </c:pt>
                  <c:pt idx="2">
                    <c:v>80% no As</c:v>
                  </c:pt>
                </c:lvl>
              </c:multiLvlStrCache>
            </c:multiLvlStrRef>
          </c:cat>
          <c:val>
            <c:numRef>
              <c:f>'All 101'!$A$3:$D$3</c:f>
              <c:numCache>
                <c:formatCode>General</c:formatCode>
                <c:ptCount val="4"/>
                <c:pt idx="0">
                  <c:v>25</c:v>
                </c:pt>
                <c:pt idx="1">
                  <c:v>9</c:v>
                </c:pt>
                <c:pt idx="2">
                  <c:v>3</c:v>
                </c:pt>
                <c:pt idx="3">
                  <c:v>28</c:v>
                </c:pt>
              </c:numCache>
            </c:numRef>
          </c:val>
          <c:extLst>
            <c:ext xmlns:c16="http://schemas.microsoft.com/office/drawing/2014/chart" uri="{C3380CC4-5D6E-409C-BE32-E72D297353CC}">
              <c16:uniqueId val="{00000000-83EA-4E85-8D17-4482EB34A8E2}"/>
            </c:ext>
          </c:extLst>
        </c:ser>
        <c:dLbls>
          <c:showLegendKey val="0"/>
          <c:showVal val="0"/>
          <c:showCatName val="0"/>
          <c:showSerName val="0"/>
          <c:showPercent val="0"/>
          <c:showBubbleSize val="0"/>
        </c:dLbls>
        <c:gapWidth val="219"/>
        <c:overlap val="-27"/>
        <c:axId val="1159550015"/>
        <c:axId val="1154598719"/>
      </c:barChart>
      <c:catAx>
        <c:axId val="11595500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154598719"/>
        <c:crosses val="autoZero"/>
        <c:auto val="1"/>
        <c:lblAlgn val="ctr"/>
        <c:lblOffset val="100"/>
        <c:noMultiLvlLbl val="0"/>
      </c:catAx>
      <c:valAx>
        <c:axId val="1154598719"/>
        <c:scaling>
          <c:orientation val="minMax"/>
          <c:max val="3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159550015"/>
        <c:crosses val="autoZero"/>
        <c:crossBetween val="between"/>
        <c:majorUnit val="5"/>
        <c:min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a:t>Do you buy the cookies?</a:t>
            </a: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multiLvlStrRef>
              <c:f>'All 101'!$A$20:$D$21</c:f>
              <c:multiLvlStrCache>
                <c:ptCount val="4"/>
                <c:lvl>
                  <c:pt idx="0">
                    <c:v>Yes</c:v>
                  </c:pt>
                  <c:pt idx="1">
                    <c:v>No</c:v>
                  </c:pt>
                  <c:pt idx="2">
                    <c:v>Yes</c:v>
                  </c:pt>
                  <c:pt idx="3">
                    <c:v>No</c:v>
                  </c:pt>
                </c:lvl>
                <c:lvl>
                  <c:pt idx="0">
                    <c:v>90% Sugar-free</c:v>
                  </c:pt>
                  <c:pt idx="2">
                    <c:v>10% Sugar</c:v>
                  </c:pt>
                </c:lvl>
              </c:multiLvlStrCache>
            </c:multiLvlStrRef>
          </c:cat>
          <c:val>
            <c:numRef>
              <c:f>'All 101'!$A$22:$D$22</c:f>
              <c:numCache>
                <c:formatCode>General</c:formatCode>
                <c:ptCount val="4"/>
                <c:pt idx="0">
                  <c:v>19</c:v>
                </c:pt>
                <c:pt idx="1">
                  <c:v>15</c:v>
                </c:pt>
                <c:pt idx="2">
                  <c:v>8</c:v>
                </c:pt>
                <c:pt idx="3">
                  <c:v>23</c:v>
                </c:pt>
              </c:numCache>
            </c:numRef>
          </c:val>
          <c:extLst>
            <c:ext xmlns:c16="http://schemas.microsoft.com/office/drawing/2014/chart" uri="{C3380CC4-5D6E-409C-BE32-E72D297353CC}">
              <c16:uniqueId val="{00000000-1B64-4424-94F0-24DBC1C53124}"/>
            </c:ext>
          </c:extLst>
        </c:ser>
        <c:dLbls>
          <c:showLegendKey val="0"/>
          <c:showVal val="0"/>
          <c:showCatName val="0"/>
          <c:showSerName val="0"/>
          <c:showPercent val="0"/>
          <c:showBubbleSize val="0"/>
        </c:dLbls>
        <c:gapWidth val="219"/>
        <c:overlap val="-27"/>
        <c:axId val="1159556255"/>
        <c:axId val="197456624"/>
      </c:barChart>
      <c:catAx>
        <c:axId val="115955625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97456624"/>
        <c:crosses val="autoZero"/>
        <c:auto val="1"/>
        <c:lblAlgn val="ctr"/>
        <c:lblOffset val="100"/>
        <c:noMultiLvlLbl val="0"/>
      </c:catAx>
      <c:valAx>
        <c:axId val="197456624"/>
        <c:scaling>
          <c:orientation val="minMax"/>
          <c:max val="3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159556255"/>
        <c:crosses val="autoZero"/>
        <c:crossBetween val="between"/>
        <c:majorUnit val="5"/>
        <c:min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Best Guess of Height of Tallest Redwood</a:t>
            </a:r>
          </a:p>
        </c:rich>
      </c:tx>
      <c:overlay val="0"/>
    </c:title>
    <c:autoTitleDeleted val="0"/>
    <c:plotArea>
      <c:layout/>
      <c:barChart>
        <c:barDir val="col"/>
        <c:grouping val="clustered"/>
        <c:varyColors val="0"/>
        <c:ser>
          <c:idx val="0"/>
          <c:order val="0"/>
          <c:invertIfNegative val="0"/>
          <c:cat>
            <c:strRef>
              <c:f>'101C'!$A$15:$B$15</c:f>
              <c:strCache>
                <c:ptCount val="2"/>
                <c:pt idx="0">
                  <c:v>365 m</c:v>
                </c:pt>
                <c:pt idx="1">
                  <c:v>55 m</c:v>
                </c:pt>
              </c:strCache>
            </c:strRef>
          </c:cat>
          <c:val>
            <c:numRef>
              <c:f>'101C'!$A$16:$B$16</c:f>
              <c:numCache>
                <c:formatCode>General</c:formatCode>
                <c:ptCount val="2"/>
                <c:pt idx="0">
                  <c:v>242.08333333333334</c:v>
                </c:pt>
                <c:pt idx="1">
                  <c:v>142.72727272727272</c:v>
                </c:pt>
              </c:numCache>
            </c:numRef>
          </c:val>
          <c:extLst>
            <c:ext xmlns:c16="http://schemas.microsoft.com/office/drawing/2014/chart" uri="{C3380CC4-5D6E-409C-BE32-E72D297353CC}">
              <c16:uniqueId val="{00000000-5418-4874-9382-6A3293D2159D}"/>
            </c:ext>
          </c:extLst>
        </c:ser>
        <c:dLbls>
          <c:showLegendKey val="0"/>
          <c:showVal val="0"/>
          <c:showCatName val="0"/>
          <c:showSerName val="0"/>
          <c:showPercent val="0"/>
          <c:showBubbleSize val="0"/>
        </c:dLbls>
        <c:gapWidth val="150"/>
        <c:axId val="75695616"/>
        <c:axId val="75697152"/>
      </c:barChart>
      <c:catAx>
        <c:axId val="75695616"/>
        <c:scaling>
          <c:orientation val="minMax"/>
        </c:scaling>
        <c:delete val="0"/>
        <c:axPos val="b"/>
        <c:numFmt formatCode="General" sourceLinked="0"/>
        <c:majorTickMark val="out"/>
        <c:minorTickMark val="none"/>
        <c:tickLblPos val="nextTo"/>
        <c:txPr>
          <a:bodyPr/>
          <a:lstStyle/>
          <a:p>
            <a:pPr>
              <a:defRPr sz="1500"/>
            </a:pPr>
            <a:endParaRPr lang="en-US"/>
          </a:p>
        </c:txPr>
        <c:crossAx val="75697152"/>
        <c:crosses val="autoZero"/>
        <c:auto val="0"/>
        <c:lblAlgn val="ctr"/>
        <c:lblOffset val="100"/>
        <c:noMultiLvlLbl val="0"/>
      </c:catAx>
      <c:valAx>
        <c:axId val="75697152"/>
        <c:scaling>
          <c:orientation val="minMax"/>
          <c:max val="400"/>
          <c:min val="0"/>
        </c:scaling>
        <c:delete val="0"/>
        <c:axPos val="l"/>
        <c:majorGridlines/>
        <c:minorGridlines/>
        <c:title>
          <c:tx>
            <c:rich>
              <a:bodyPr rot="-5400000" vert="horz"/>
              <a:lstStyle/>
              <a:p>
                <a:pPr>
                  <a:defRPr sz="1500"/>
                </a:pPr>
                <a:r>
                  <a:rPr lang="en-US" sz="1500"/>
                  <a:t>Height (m)</a:t>
                </a:r>
              </a:p>
            </c:rich>
          </c:tx>
          <c:overlay val="0"/>
        </c:title>
        <c:numFmt formatCode="General" sourceLinked="1"/>
        <c:majorTickMark val="out"/>
        <c:minorTickMark val="none"/>
        <c:tickLblPos val="nextTo"/>
        <c:txPr>
          <a:bodyPr/>
          <a:lstStyle/>
          <a:p>
            <a:pPr>
              <a:defRPr sz="1500"/>
            </a:pPr>
            <a:endParaRPr lang="en-US"/>
          </a:p>
        </c:txPr>
        <c:crossAx val="75695616"/>
        <c:crosses val="autoZero"/>
        <c:crossBetween val="between"/>
        <c:minorUnit val="50"/>
      </c:valAx>
    </c:plotArea>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Best Guess of Height of Tallest Redwood</a:t>
            </a:r>
          </a:p>
        </c:rich>
      </c:tx>
      <c:overlay val="0"/>
    </c:title>
    <c:autoTitleDeleted val="0"/>
    <c:plotArea>
      <c:layout/>
      <c:barChart>
        <c:barDir val="col"/>
        <c:grouping val="clustered"/>
        <c:varyColors val="0"/>
        <c:ser>
          <c:idx val="0"/>
          <c:order val="0"/>
          <c:invertIfNegative val="0"/>
          <c:cat>
            <c:strRef>
              <c:f>'All 101-2'!$A$39:$B$39</c:f>
              <c:strCache>
                <c:ptCount val="2"/>
                <c:pt idx="0">
                  <c:v>365 m</c:v>
                </c:pt>
                <c:pt idx="1">
                  <c:v>55 m</c:v>
                </c:pt>
              </c:strCache>
            </c:strRef>
          </c:cat>
          <c:val>
            <c:numRef>
              <c:f>'All 101-2'!$A$40:$B$40</c:f>
              <c:numCache>
                <c:formatCode>General</c:formatCode>
                <c:ptCount val="2"/>
                <c:pt idx="0">
                  <c:v>318.41176470588238</c:v>
                </c:pt>
                <c:pt idx="1">
                  <c:v>101.2258064516129</c:v>
                </c:pt>
              </c:numCache>
            </c:numRef>
          </c:val>
          <c:extLst>
            <c:ext xmlns:c16="http://schemas.microsoft.com/office/drawing/2014/chart" uri="{C3380CC4-5D6E-409C-BE32-E72D297353CC}">
              <c16:uniqueId val="{00000000-D900-4CB1-A951-62020ADA6509}"/>
            </c:ext>
          </c:extLst>
        </c:ser>
        <c:dLbls>
          <c:showLegendKey val="0"/>
          <c:showVal val="0"/>
          <c:showCatName val="0"/>
          <c:showSerName val="0"/>
          <c:showPercent val="0"/>
          <c:showBubbleSize val="0"/>
        </c:dLbls>
        <c:gapWidth val="150"/>
        <c:axId val="75695616"/>
        <c:axId val="75697152"/>
      </c:barChart>
      <c:catAx>
        <c:axId val="75695616"/>
        <c:scaling>
          <c:orientation val="minMax"/>
        </c:scaling>
        <c:delete val="0"/>
        <c:axPos val="b"/>
        <c:numFmt formatCode="General" sourceLinked="0"/>
        <c:majorTickMark val="out"/>
        <c:minorTickMark val="none"/>
        <c:tickLblPos val="nextTo"/>
        <c:txPr>
          <a:bodyPr/>
          <a:lstStyle/>
          <a:p>
            <a:pPr>
              <a:defRPr sz="1500"/>
            </a:pPr>
            <a:endParaRPr lang="en-US"/>
          </a:p>
        </c:txPr>
        <c:crossAx val="75697152"/>
        <c:crosses val="autoZero"/>
        <c:auto val="0"/>
        <c:lblAlgn val="ctr"/>
        <c:lblOffset val="100"/>
        <c:noMultiLvlLbl val="0"/>
      </c:catAx>
      <c:valAx>
        <c:axId val="75697152"/>
        <c:scaling>
          <c:orientation val="minMax"/>
          <c:max val="400"/>
          <c:min val="0"/>
        </c:scaling>
        <c:delete val="0"/>
        <c:axPos val="l"/>
        <c:majorGridlines/>
        <c:minorGridlines/>
        <c:title>
          <c:tx>
            <c:rich>
              <a:bodyPr rot="-5400000" vert="horz"/>
              <a:lstStyle/>
              <a:p>
                <a:pPr>
                  <a:defRPr sz="1500"/>
                </a:pPr>
                <a:r>
                  <a:rPr lang="en-US" sz="1500"/>
                  <a:t>Height (m)</a:t>
                </a:r>
              </a:p>
            </c:rich>
          </c:tx>
          <c:overlay val="0"/>
        </c:title>
        <c:numFmt formatCode="General" sourceLinked="1"/>
        <c:majorTickMark val="out"/>
        <c:minorTickMark val="none"/>
        <c:tickLblPos val="nextTo"/>
        <c:txPr>
          <a:bodyPr/>
          <a:lstStyle/>
          <a:p>
            <a:pPr>
              <a:defRPr sz="1500"/>
            </a:pPr>
            <a:endParaRPr lang="en-US"/>
          </a:p>
        </c:txPr>
        <c:crossAx val="75695616"/>
        <c:crosses val="autoZero"/>
        <c:crossBetween val="between"/>
        <c:minorUnit val="50"/>
      </c:valAx>
    </c:plotArea>
    <c:plotVisOnly val="1"/>
    <c:dispBlanksAs val="gap"/>
    <c:showDLblsOverMax val="0"/>
  </c:chart>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7/9/2024</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2605184437"/>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7/9/2024</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931562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7/9/2024</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3919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7/9/2024</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157717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7/9/2024</a:t>
            </a:fld>
            <a:endParaRPr lang="en-US" dirty="0"/>
          </a:p>
        </p:txBody>
      </p:sp>
    </p:spTree>
    <p:extLst>
      <p:ext uri="{BB962C8B-B14F-4D97-AF65-F5344CB8AC3E}">
        <p14:creationId xmlns:p14="http://schemas.microsoft.com/office/powerpoint/2010/main" val="3142888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7/9/2024</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702943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7/9/2024</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55856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7/9/2024</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110837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7/9/2024</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4096108695"/>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7/9/2024</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351353238"/>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7/9/2024</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214945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7/9/2024</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166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youtube.com/watch?v=vKA4w2O61Xo"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www.youtube.com/watch?v=lhRVHAFaTiU"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58B6D-95E7-9276-6BAF-CA2F9345AB90}"/>
              </a:ext>
            </a:extLst>
          </p:cNvPr>
          <p:cNvSpPr>
            <a:spLocks noGrp="1"/>
          </p:cNvSpPr>
          <p:nvPr>
            <p:ph type="ctrTitle"/>
          </p:nvPr>
        </p:nvSpPr>
        <p:spPr/>
        <p:txBody>
          <a:bodyPr/>
          <a:lstStyle/>
          <a:p>
            <a:r>
              <a:rPr lang="en-US" dirty="0"/>
              <a:t>Cognition</a:t>
            </a:r>
          </a:p>
        </p:txBody>
      </p:sp>
      <p:sp>
        <p:nvSpPr>
          <p:cNvPr id="3" name="Subtitle 2">
            <a:extLst>
              <a:ext uri="{FF2B5EF4-FFF2-40B4-BE49-F238E27FC236}">
                <a16:creationId xmlns:a16="http://schemas.microsoft.com/office/drawing/2014/main" id="{9386B20C-6BF7-1DD8-04E6-EBD1790E9D6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8570441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E0E1A-BFDB-C231-7312-9C5F9AAA62B8}"/>
              </a:ext>
            </a:extLst>
          </p:cNvPr>
          <p:cNvSpPr>
            <a:spLocks noGrp="1"/>
          </p:cNvSpPr>
          <p:nvPr>
            <p:ph type="title"/>
          </p:nvPr>
        </p:nvSpPr>
        <p:spPr/>
        <p:txBody>
          <a:bodyPr/>
          <a:lstStyle/>
          <a:p>
            <a:r>
              <a:rPr lang="en-US" dirty="0"/>
              <a:t>Problem Solving</a:t>
            </a:r>
          </a:p>
        </p:txBody>
      </p:sp>
      <p:sp>
        <p:nvSpPr>
          <p:cNvPr id="3" name="Content Placeholder 2">
            <a:extLst>
              <a:ext uri="{FF2B5EF4-FFF2-40B4-BE49-F238E27FC236}">
                <a16:creationId xmlns:a16="http://schemas.microsoft.com/office/drawing/2014/main" id="{5CF2A096-0496-FC67-CC05-5F554AC005E8}"/>
              </a:ext>
            </a:extLst>
          </p:cNvPr>
          <p:cNvSpPr>
            <a:spLocks noGrp="1"/>
          </p:cNvSpPr>
          <p:nvPr>
            <p:ph idx="1"/>
          </p:nvPr>
        </p:nvSpPr>
        <p:spPr>
          <a:xfrm>
            <a:off x="1920240" y="2278380"/>
            <a:ext cx="8770571" cy="4579620"/>
          </a:xfrm>
        </p:spPr>
        <p:txBody>
          <a:bodyPr>
            <a:normAutofit/>
          </a:bodyPr>
          <a:lstStyle/>
          <a:p>
            <a:r>
              <a:rPr lang="en-US" dirty="0"/>
              <a:t>Problem solving: using cognition to find a way to achieve a goal.</a:t>
            </a:r>
          </a:p>
          <a:p>
            <a:r>
              <a:rPr lang="en-US" dirty="0"/>
              <a:t>Problem: a deviation between the current and desired situation.</a:t>
            </a:r>
          </a:p>
          <a:p>
            <a:pPr marL="285750" indent="-285750">
              <a:buFont typeface="Arial" panose="020B0604020202020204" pitchFamily="34" charset="0"/>
              <a:buChar char="•"/>
            </a:pPr>
            <a:r>
              <a:rPr lang="en-US" dirty="0"/>
              <a:t>The gap between “what is” and “what ought to be.”</a:t>
            </a:r>
          </a:p>
          <a:p>
            <a:r>
              <a:rPr lang="en-US" dirty="0"/>
              <a:t>First step in problem solving is to identify the problem.</a:t>
            </a:r>
          </a:p>
          <a:p>
            <a:pPr marL="285750" indent="-285750">
              <a:buFont typeface="Arial" panose="020B0604020202020204" pitchFamily="34" charset="0"/>
              <a:buChar char="•"/>
            </a:pPr>
            <a:r>
              <a:rPr lang="en-US" dirty="0"/>
              <a:t>Humans are not always rational.  </a:t>
            </a:r>
          </a:p>
          <a:p>
            <a:pPr marL="285750" indent="-285750">
              <a:buFont typeface="Arial" panose="020B0604020202020204" pitchFamily="34" charset="0"/>
              <a:buChar char="•"/>
            </a:pPr>
            <a:r>
              <a:rPr lang="en-US" dirty="0"/>
              <a:t>Humans have blind spots, biases, emotional reactions, use cognitive shortcuts. </a:t>
            </a:r>
          </a:p>
        </p:txBody>
      </p:sp>
    </p:spTree>
    <p:extLst>
      <p:ext uri="{BB962C8B-B14F-4D97-AF65-F5344CB8AC3E}">
        <p14:creationId xmlns:p14="http://schemas.microsoft.com/office/powerpoint/2010/main" val="1428683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9AAF5-4402-2707-1788-5FE10A19402C}"/>
              </a:ext>
            </a:extLst>
          </p:cNvPr>
          <p:cNvSpPr>
            <a:spLocks noGrp="1"/>
          </p:cNvSpPr>
          <p:nvPr>
            <p:ph type="title"/>
          </p:nvPr>
        </p:nvSpPr>
        <p:spPr/>
        <p:txBody>
          <a:bodyPr/>
          <a:lstStyle/>
          <a:p>
            <a:r>
              <a:rPr lang="en-US" dirty="0"/>
              <a:t>Class Activity</a:t>
            </a:r>
          </a:p>
        </p:txBody>
      </p:sp>
      <p:sp>
        <p:nvSpPr>
          <p:cNvPr id="3" name="Content Placeholder 2">
            <a:extLst>
              <a:ext uri="{FF2B5EF4-FFF2-40B4-BE49-F238E27FC236}">
                <a16:creationId xmlns:a16="http://schemas.microsoft.com/office/drawing/2014/main" id="{F5C77246-CF8A-B8A3-E164-52D3534CDD5F}"/>
              </a:ext>
            </a:extLst>
          </p:cNvPr>
          <p:cNvSpPr>
            <a:spLocks noGrp="1"/>
          </p:cNvSpPr>
          <p:nvPr>
            <p:ph idx="1"/>
          </p:nvPr>
        </p:nvSpPr>
        <p:spPr/>
        <p:txBody>
          <a:bodyPr/>
          <a:lstStyle/>
          <a:p>
            <a:r>
              <a:rPr lang="en-US" dirty="0"/>
              <a:t>You may work individually or in groups. </a:t>
            </a:r>
          </a:p>
        </p:txBody>
      </p:sp>
    </p:spTree>
    <p:extLst>
      <p:ext uri="{BB962C8B-B14F-4D97-AF65-F5344CB8AC3E}">
        <p14:creationId xmlns:p14="http://schemas.microsoft.com/office/powerpoint/2010/main" val="1700114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79F1808-3E97-FF1B-A065-539C6AF3A149}"/>
              </a:ext>
            </a:extLst>
          </p:cNvPr>
          <p:cNvPicPr>
            <a:picLocks noChangeAspect="1"/>
          </p:cNvPicPr>
          <p:nvPr/>
        </p:nvPicPr>
        <p:blipFill>
          <a:blip r:embed="rId2"/>
          <a:stretch>
            <a:fillRect/>
          </a:stretch>
        </p:blipFill>
        <p:spPr>
          <a:xfrm>
            <a:off x="3841975" y="2332862"/>
            <a:ext cx="3501216" cy="3237305"/>
          </a:xfrm>
          <a:prstGeom prst="rect">
            <a:avLst/>
          </a:prstGeom>
        </p:spPr>
      </p:pic>
      <p:sp>
        <p:nvSpPr>
          <p:cNvPr id="2" name="TextBox 1">
            <a:extLst>
              <a:ext uri="{FF2B5EF4-FFF2-40B4-BE49-F238E27FC236}">
                <a16:creationId xmlns:a16="http://schemas.microsoft.com/office/drawing/2014/main" id="{A21360B5-DDEF-C930-3925-2E5DD76FAB62}"/>
              </a:ext>
            </a:extLst>
          </p:cNvPr>
          <p:cNvSpPr txBox="1"/>
          <p:nvPr/>
        </p:nvSpPr>
        <p:spPr>
          <a:xfrm>
            <a:off x="1943878" y="1119674"/>
            <a:ext cx="8304244" cy="1200329"/>
          </a:xfrm>
          <a:prstGeom prst="rect">
            <a:avLst/>
          </a:prstGeom>
          <a:noFill/>
        </p:spPr>
        <p:txBody>
          <a:bodyPr wrap="square" rtlCol="0">
            <a:spAutoFit/>
          </a:bodyPr>
          <a:lstStyle/>
          <a:p>
            <a:r>
              <a:rPr lang="en-US" sz="2400" dirty="0"/>
              <a:t>Without lifting your pen or retracing lines, draw no more than four straight lines that pass through all nine dots. </a:t>
            </a:r>
          </a:p>
        </p:txBody>
      </p:sp>
    </p:spTree>
    <p:extLst>
      <p:ext uri="{BB962C8B-B14F-4D97-AF65-F5344CB8AC3E}">
        <p14:creationId xmlns:p14="http://schemas.microsoft.com/office/powerpoint/2010/main" val="2136526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E2E85A4-F336-6F9D-8950-EB8002892362}"/>
              </a:ext>
            </a:extLst>
          </p:cNvPr>
          <p:cNvPicPr>
            <a:picLocks noChangeAspect="1"/>
          </p:cNvPicPr>
          <p:nvPr/>
        </p:nvPicPr>
        <p:blipFill>
          <a:blip r:embed="rId2"/>
          <a:stretch>
            <a:fillRect/>
          </a:stretch>
        </p:blipFill>
        <p:spPr>
          <a:xfrm>
            <a:off x="3525125" y="1596507"/>
            <a:ext cx="5514975" cy="4933950"/>
          </a:xfrm>
          <a:prstGeom prst="rect">
            <a:avLst/>
          </a:prstGeom>
        </p:spPr>
      </p:pic>
    </p:spTree>
    <p:extLst>
      <p:ext uri="{BB962C8B-B14F-4D97-AF65-F5344CB8AC3E}">
        <p14:creationId xmlns:p14="http://schemas.microsoft.com/office/powerpoint/2010/main" val="2204288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E9F9873-E965-6B40-8963-D4B0B9BA4A1F}"/>
              </a:ext>
            </a:extLst>
          </p:cNvPr>
          <p:cNvPicPr>
            <a:picLocks noChangeAspect="1"/>
          </p:cNvPicPr>
          <p:nvPr/>
        </p:nvPicPr>
        <p:blipFill>
          <a:blip r:embed="rId2"/>
          <a:stretch>
            <a:fillRect/>
          </a:stretch>
        </p:blipFill>
        <p:spPr>
          <a:xfrm>
            <a:off x="3517640" y="2081910"/>
            <a:ext cx="4494925" cy="4317706"/>
          </a:xfrm>
          <a:prstGeom prst="rect">
            <a:avLst/>
          </a:prstGeom>
        </p:spPr>
      </p:pic>
      <p:sp>
        <p:nvSpPr>
          <p:cNvPr id="2" name="TextBox 1">
            <a:extLst>
              <a:ext uri="{FF2B5EF4-FFF2-40B4-BE49-F238E27FC236}">
                <a16:creationId xmlns:a16="http://schemas.microsoft.com/office/drawing/2014/main" id="{404E5854-158E-2CAD-4EF7-561CCBE73A15}"/>
              </a:ext>
            </a:extLst>
          </p:cNvPr>
          <p:cNvSpPr txBox="1"/>
          <p:nvPr/>
        </p:nvSpPr>
        <p:spPr>
          <a:xfrm>
            <a:off x="1800810" y="933061"/>
            <a:ext cx="8304244" cy="830997"/>
          </a:xfrm>
          <a:prstGeom prst="rect">
            <a:avLst/>
          </a:prstGeom>
          <a:noFill/>
        </p:spPr>
        <p:txBody>
          <a:bodyPr wrap="square" rtlCol="0">
            <a:spAutoFit/>
          </a:bodyPr>
          <a:lstStyle/>
          <a:p>
            <a:r>
              <a:rPr lang="en-US" sz="2400" dirty="0"/>
              <a:t>Build two more square enclosures so each pig is in a pen by itself. </a:t>
            </a:r>
          </a:p>
        </p:txBody>
      </p:sp>
    </p:spTree>
    <p:extLst>
      <p:ext uri="{BB962C8B-B14F-4D97-AF65-F5344CB8AC3E}">
        <p14:creationId xmlns:p14="http://schemas.microsoft.com/office/powerpoint/2010/main" val="1726313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402B512-BF62-6253-7A28-AC5B3F2333F9}"/>
              </a:ext>
            </a:extLst>
          </p:cNvPr>
          <p:cNvPicPr>
            <a:picLocks noChangeAspect="1"/>
          </p:cNvPicPr>
          <p:nvPr/>
        </p:nvPicPr>
        <p:blipFill>
          <a:blip r:embed="rId2"/>
          <a:stretch>
            <a:fillRect/>
          </a:stretch>
        </p:blipFill>
        <p:spPr>
          <a:xfrm>
            <a:off x="3800475" y="1228725"/>
            <a:ext cx="4591050" cy="4400550"/>
          </a:xfrm>
          <a:prstGeom prst="rect">
            <a:avLst/>
          </a:prstGeom>
        </p:spPr>
      </p:pic>
    </p:spTree>
    <p:extLst>
      <p:ext uri="{BB962C8B-B14F-4D97-AF65-F5344CB8AC3E}">
        <p14:creationId xmlns:p14="http://schemas.microsoft.com/office/powerpoint/2010/main" val="3510860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5277FEB-B3EB-F50C-2C1A-336F675E1275}"/>
              </a:ext>
            </a:extLst>
          </p:cNvPr>
          <p:cNvPicPr>
            <a:picLocks noChangeAspect="1"/>
          </p:cNvPicPr>
          <p:nvPr/>
        </p:nvPicPr>
        <p:blipFill>
          <a:blip r:embed="rId2"/>
          <a:stretch>
            <a:fillRect/>
          </a:stretch>
        </p:blipFill>
        <p:spPr>
          <a:xfrm>
            <a:off x="3154680" y="394334"/>
            <a:ext cx="5654040" cy="4864137"/>
          </a:xfrm>
          <a:prstGeom prst="rect">
            <a:avLst/>
          </a:prstGeom>
        </p:spPr>
      </p:pic>
      <p:sp>
        <p:nvSpPr>
          <p:cNvPr id="4" name="TextBox 3">
            <a:extLst>
              <a:ext uri="{FF2B5EF4-FFF2-40B4-BE49-F238E27FC236}">
                <a16:creationId xmlns:a16="http://schemas.microsoft.com/office/drawing/2014/main" id="{491B02CF-1689-525D-9D5D-7AE5AFF31920}"/>
              </a:ext>
            </a:extLst>
          </p:cNvPr>
          <p:cNvSpPr txBox="1"/>
          <p:nvPr/>
        </p:nvSpPr>
        <p:spPr>
          <a:xfrm>
            <a:off x="2102427" y="5383006"/>
            <a:ext cx="8845826" cy="1384995"/>
          </a:xfrm>
          <a:prstGeom prst="rect">
            <a:avLst/>
          </a:prstGeom>
          <a:noFill/>
        </p:spPr>
        <p:txBody>
          <a:bodyPr wrap="square" rtlCol="0">
            <a:spAutoFit/>
          </a:bodyPr>
          <a:lstStyle/>
          <a:p>
            <a:r>
              <a:rPr lang="en-US" sz="2800" dirty="0"/>
              <a:t>How would you arrange these six matches to form four equilateral triangles of all the same size, with no additional shapes left over?</a:t>
            </a:r>
          </a:p>
        </p:txBody>
      </p:sp>
    </p:spTree>
    <p:extLst>
      <p:ext uri="{BB962C8B-B14F-4D97-AF65-F5344CB8AC3E}">
        <p14:creationId xmlns:p14="http://schemas.microsoft.com/office/powerpoint/2010/main" val="33822702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CCC5B71-20B7-AD9C-7F96-82ECC795BC4F}"/>
              </a:ext>
            </a:extLst>
          </p:cNvPr>
          <p:cNvPicPr>
            <a:picLocks noChangeAspect="1"/>
          </p:cNvPicPr>
          <p:nvPr/>
        </p:nvPicPr>
        <p:blipFill>
          <a:blip r:embed="rId2"/>
          <a:stretch>
            <a:fillRect/>
          </a:stretch>
        </p:blipFill>
        <p:spPr>
          <a:xfrm>
            <a:off x="2883160" y="769547"/>
            <a:ext cx="5651337" cy="5318906"/>
          </a:xfrm>
          <a:prstGeom prst="rect">
            <a:avLst/>
          </a:prstGeom>
        </p:spPr>
      </p:pic>
    </p:spTree>
    <p:extLst>
      <p:ext uri="{BB962C8B-B14F-4D97-AF65-F5344CB8AC3E}">
        <p14:creationId xmlns:p14="http://schemas.microsoft.com/office/powerpoint/2010/main" val="1237046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EFC3DEC-89A6-47FF-0A21-AC7CC07795FB}"/>
              </a:ext>
            </a:extLst>
          </p:cNvPr>
          <p:cNvPicPr>
            <a:picLocks noChangeAspect="1"/>
          </p:cNvPicPr>
          <p:nvPr/>
        </p:nvPicPr>
        <p:blipFill>
          <a:blip r:embed="rId2"/>
          <a:stretch>
            <a:fillRect/>
          </a:stretch>
        </p:blipFill>
        <p:spPr>
          <a:xfrm>
            <a:off x="3904861" y="2343831"/>
            <a:ext cx="3643208" cy="3581108"/>
          </a:xfrm>
          <a:prstGeom prst="rect">
            <a:avLst/>
          </a:prstGeom>
        </p:spPr>
      </p:pic>
      <p:sp>
        <p:nvSpPr>
          <p:cNvPr id="5" name="TextBox 4">
            <a:extLst>
              <a:ext uri="{FF2B5EF4-FFF2-40B4-BE49-F238E27FC236}">
                <a16:creationId xmlns:a16="http://schemas.microsoft.com/office/drawing/2014/main" id="{1311DD4B-064F-491C-30CC-C838119F2C43}"/>
              </a:ext>
            </a:extLst>
          </p:cNvPr>
          <p:cNvSpPr txBox="1"/>
          <p:nvPr/>
        </p:nvSpPr>
        <p:spPr>
          <a:xfrm>
            <a:off x="1800810" y="933061"/>
            <a:ext cx="8304244" cy="1200329"/>
          </a:xfrm>
          <a:prstGeom prst="rect">
            <a:avLst/>
          </a:prstGeom>
          <a:noFill/>
        </p:spPr>
        <p:txBody>
          <a:bodyPr wrap="square" rtlCol="0">
            <a:spAutoFit/>
          </a:bodyPr>
          <a:lstStyle/>
          <a:p>
            <a:r>
              <a:rPr lang="en-US" sz="2400" dirty="0"/>
              <a:t>Draw two circles, one inside the other, with a single line and with neither circle touching the other (as shown below). </a:t>
            </a:r>
          </a:p>
        </p:txBody>
      </p:sp>
    </p:spTree>
    <p:extLst>
      <p:ext uri="{BB962C8B-B14F-4D97-AF65-F5344CB8AC3E}">
        <p14:creationId xmlns:p14="http://schemas.microsoft.com/office/powerpoint/2010/main" val="29657580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407E6E1-335D-5DD8-F12F-83A83960D5BB}"/>
              </a:ext>
            </a:extLst>
          </p:cNvPr>
          <p:cNvPicPr>
            <a:picLocks noChangeAspect="1"/>
          </p:cNvPicPr>
          <p:nvPr/>
        </p:nvPicPr>
        <p:blipFill>
          <a:blip r:embed="rId2"/>
          <a:stretch>
            <a:fillRect/>
          </a:stretch>
        </p:blipFill>
        <p:spPr>
          <a:xfrm>
            <a:off x="1716835" y="2397479"/>
            <a:ext cx="2295328" cy="2466622"/>
          </a:xfrm>
          <a:prstGeom prst="rect">
            <a:avLst/>
          </a:prstGeom>
        </p:spPr>
      </p:pic>
      <p:sp>
        <p:nvSpPr>
          <p:cNvPr id="4" name="TextBox 3">
            <a:extLst>
              <a:ext uri="{FF2B5EF4-FFF2-40B4-BE49-F238E27FC236}">
                <a16:creationId xmlns:a16="http://schemas.microsoft.com/office/drawing/2014/main" id="{B34FC3E9-FDF4-0944-DEBD-73485F22316C}"/>
              </a:ext>
            </a:extLst>
          </p:cNvPr>
          <p:cNvSpPr txBox="1"/>
          <p:nvPr/>
        </p:nvSpPr>
        <p:spPr>
          <a:xfrm>
            <a:off x="4525348" y="979714"/>
            <a:ext cx="6512768" cy="5262979"/>
          </a:xfrm>
          <a:prstGeom prst="rect">
            <a:avLst/>
          </a:prstGeom>
          <a:noFill/>
        </p:spPr>
        <p:txBody>
          <a:bodyPr wrap="square" rtlCol="0">
            <a:spAutoFit/>
          </a:bodyPr>
          <a:lstStyle/>
          <a:p>
            <a:pPr marL="342900" indent="-342900">
              <a:buFont typeface="Arial" panose="020B0604020202020204" pitchFamily="34" charset="0"/>
              <a:buChar char="•"/>
            </a:pPr>
            <a:r>
              <a:rPr lang="en-US" sz="2400" dirty="0"/>
              <a:t>Draw the outer circle anywhere on the page.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When finished, fold a corner of the paper over so that it lies on top of the circle and the paper edge is beside your pen. </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Move the pencil across this folded over edge to a point inside the circle you just drew. </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Move the corner back to its original position and complete the second circle. </a:t>
            </a:r>
          </a:p>
        </p:txBody>
      </p:sp>
    </p:spTree>
    <p:extLst>
      <p:ext uri="{BB962C8B-B14F-4D97-AF65-F5344CB8AC3E}">
        <p14:creationId xmlns:p14="http://schemas.microsoft.com/office/powerpoint/2010/main" val="287807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2BA71-7176-8D54-4621-92027F1F36BB}"/>
              </a:ext>
            </a:extLst>
          </p:cNvPr>
          <p:cNvSpPr>
            <a:spLocks noGrp="1"/>
          </p:cNvSpPr>
          <p:nvPr>
            <p:ph type="title"/>
          </p:nvPr>
        </p:nvSpPr>
        <p:spPr/>
        <p:txBody>
          <a:bodyPr/>
          <a:lstStyle/>
          <a:p>
            <a:r>
              <a:rPr lang="en-US" dirty="0"/>
              <a:t>Cognition</a:t>
            </a:r>
          </a:p>
        </p:txBody>
      </p:sp>
      <p:sp>
        <p:nvSpPr>
          <p:cNvPr id="3" name="Content Placeholder 2">
            <a:extLst>
              <a:ext uri="{FF2B5EF4-FFF2-40B4-BE49-F238E27FC236}">
                <a16:creationId xmlns:a16="http://schemas.microsoft.com/office/drawing/2014/main" id="{B7D9BAB1-3706-D62F-06DA-2CDA3FEAA5B2}"/>
              </a:ext>
            </a:extLst>
          </p:cNvPr>
          <p:cNvSpPr>
            <a:spLocks noGrp="1"/>
          </p:cNvSpPr>
          <p:nvPr>
            <p:ph idx="1"/>
          </p:nvPr>
        </p:nvSpPr>
        <p:spPr>
          <a:xfrm>
            <a:off x="1920240" y="2479916"/>
            <a:ext cx="8770571" cy="4378084"/>
          </a:xfrm>
        </p:spPr>
        <p:txBody>
          <a:bodyPr>
            <a:normAutofit/>
          </a:bodyPr>
          <a:lstStyle/>
          <a:p>
            <a:r>
              <a:rPr lang="en-US" dirty="0"/>
              <a:t>Cognition: the mental activities associated with thinking, knowing, remembering, and communicating. </a:t>
            </a:r>
          </a:p>
          <a:p>
            <a:pPr marL="285750" indent="-285750">
              <a:buFont typeface="Arial" panose="020B0604020202020204" pitchFamily="34" charset="0"/>
              <a:buChar char="•"/>
            </a:pPr>
            <a:r>
              <a:rPr lang="en-US" dirty="0"/>
              <a:t>Ideas, thoughts, concept formation, logic and reasoning, problem solving, decision-making, attention.</a:t>
            </a:r>
          </a:p>
          <a:p>
            <a:pPr marL="285750" indent="-285750">
              <a:buFont typeface="Arial" panose="020B0604020202020204" pitchFamily="34" charset="0"/>
              <a:buChar char="•"/>
            </a:pPr>
            <a:endParaRPr lang="en-US" dirty="0"/>
          </a:p>
          <a:p>
            <a:r>
              <a:rPr lang="en-US" dirty="0"/>
              <a:t>Cognition in psychology: scientific study of the mind and mental functions.</a:t>
            </a:r>
          </a:p>
          <a:p>
            <a:endParaRPr lang="en-US" dirty="0"/>
          </a:p>
        </p:txBody>
      </p:sp>
    </p:spTree>
    <p:extLst>
      <p:ext uri="{BB962C8B-B14F-4D97-AF65-F5344CB8AC3E}">
        <p14:creationId xmlns:p14="http://schemas.microsoft.com/office/powerpoint/2010/main" val="1816778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E0D6B08-94AA-2287-255B-D938C8F4AFCA}"/>
              </a:ext>
            </a:extLst>
          </p:cNvPr>
          <p:cNvPicPr>
            <a:picLocks noChangeAspect="1"/>
          </p:cNvPicPr>
          <p:nvPr/>
        </p:nvPicPr>
        <p:blipFill>
          <a:blip r:embed="rId2"/>
          <a:stretch>
            <a:fillRect/>
          </a:stretch>
        </p:blipFill>
        <p:spPr>
          <a:xfrm>
            <a:off x="1538903" y="3172408"/>
            <a:ext cx="8260669" cy="903903"/>
          </a:xfrm>
          <a:prstGeom prst="rect">
            <a:avLst/>
          </a:prstGeom>
        </p:spPr>
      </p:pic>
      <p:sp>
        <p:nvSpPr>
          <p:cNvPr id="4" name="TextBox 3">
            <a:extLst>
              <a:ext uri="{FF2B5EF4-FFF2-40B4-BE49-F238E27FC236}">
                <a16:creationId xmlns:a16="http://schemas.microsoft.com/office/drawing/2014/main" id="{33E73F5D-BF8D-84F4-7400-67F8A5039B14}"/>
              </a:ext>
            </a:extLst>
          </p:cNvPr>
          <p:cNvSpPr txBox="1"/>
          <p:nvPr/>
        </p:nvSpPr>
        <p:spPr>
          <a:xfrm>
            <a:off x="1822579" y="1464905"/>
            <a:ext cx="8304244" cy="1200329"/>
          </a:xfrm>
          <a:prstGeom prst="rect">
            <a:avLst/>
          </a:prstGeom>
          <a:noFill/>
        </p:spPr>
        <p:txBody>
          <a:bodyPr wrap="square" rtlCol="0">
            <a:spAutoFit/>
          </a:bodyPr>
          <a:lstStyle/>
          <a:p>
            <a:r>
              <a:rPr lang="en-US" sz="2400" dirty="0"/>
              <a:t>Cross out five letters so that the remaining letters, without altering their sequence, spell a familiar English word. </a:t>
            </a:r>
          </a:p>
        </p:txBody>
      </p:sp>
    </p:spTree>
    <p:extLst>
      <p:ext uri="{BB962C8B-B14F-4D97-AF65-F5344CB8AC3E}">
        <p14:creationId xmlns:p14="http://schemas.microsoft.com/office/powerpoint/2010/main" val="16386644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B23E9AF-88E7-2EC9-A418-88F3B80800DE}"/>
              </a:ext>
            </a:extLst>
          </p:cNvPr>
          <p:cNvPicPr>
            <a:picLocks noChangeAspect="1"/>
          </p:cNvPicPr>
          <p:nvPr/>
        </p:nvPicPr>
        <p:blipFill>
          <a:blip r:embed="rId2"/>
          <a:stretch>
            <a:fillRect/>
          </a:stretch>
        </p:blipFill>
        <p:spPr>
          <a:xfrm>
            <a:off x="1871662" y="2962275"/>
            <a:ext cx="8448675" cy="933450"/>
          </a:xfrm>
          <a:prstGeom prst="rect">
            <a:avLst/>
          </a:prstGeom>
        </p:spPr>
      </p:pic>
      <p:sp>
        <p:nvSpPr>
          <p:cNvPr id="4" name="TextBox 3">
            <a:extLst>
              <a:ext uri="{FF2B5EF4-FFF2-40B4-BE49-F238E27FC236}">
                <a16:creationId xmlns:a16="http://schemas.microsoft.com/office/drawing/2014/main" id="{4206A1D1-305A-5216-ADDC-9B1A4BC3FA81}"/>
              </a:ext>
            </a:extLst>
          </p:cNvPr>
          <p:cNvSpPr txBox="1"/>
          <p:nvPr/>
        </p:nvSpPr>
        <p:spPr>
          <a:xfrm>
            <a:off x="4268754" y="4683967"/>
            <a:ext cx="3654490" cy="707886"/>
          </a:xfrm>
          <a:prstGeom prst="rect">
            <a:avLst/>
          </a:prstGeom>
          <a:noFill/>
        </p:spPr>
        <p:txBody>
          <a:bodyPr wrap="square" rtlCol="0">
            <a:spAutoFit/>
          </a:bodyPr>
          <a:lstStyle/>
          <a:p>
            <a:r>
              <a:rPr lang="en-US" sz="4000" dirty="0"/>
              <a:t>CREATIVE</a:t>
            </a:r>
          </a:p>
        </p:txBody>
      </p:sp>
    </p:spTree>
    <p:extLst>
      <p:ext uri="{BB962C8B-B14F-4D97-AF65-F5344CB8AC3E}">
        <p14:creationId xmlns:p14="http://schemas.microsoft.com/office/powerpoint/2010/main" val="36665971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A3DF0-A4D4-1031-A5D8-0B89380BE88C}"/>
              </a:ext>
            </a:extLst>
          </p:cNvPr>
          <p:cNvSpPr>
            <a:spLocks noGrp="1"/>
          </p:cNvSpPr>
          <p:nvPr>
            <p:ph type="title"/>
          </p:nvPr>
        </p:nvSpPr>
        <p:spPr/>
        <p:txBody>
          <a:bodyPr/>
          <a:lstStyle/>
          <a:p>
            <a:r>
              <a:rPr lang="en-US" dirty="0"/>
              <a:t>Mental Set</a:t>
            </a:r>
          </a:p>
        </p:txBody>
      </p:sp>
      <p:sp>
        <p:nvSpPr>
          <p:cNvPr id="3" name="Content Placeholder 2">
            <a:extLst>
              <a:ext uri="{FF2B5EF4-FFF2-40B4-BE49-F238E27FC236}">
                <a16:creationId xmlns:a16="http://schemas.microsoft.com/office/drawing/2014/main" id="{B96A5101-3894-6620-F9D1-D46CC6998513}"/>
              </a:ext>
            </a:extLst>
          </p:cNvPr>
          <p:cNvSpPr>
            <a:spLocks noGrp="1"/>
          </p:cNvSpPr>
          <p:nvPr>
            <p:ph idx="1"/>
          </p:nvPr>
        </p:nvSpPr>
        <p:spPr/>
        <p:txBody>
          <a:bodyPr>
            <a:normAutofit/>
          </a:bodyPr>
          <a:lstStyle/>
          <a:p>
            <a:r>
              <a:rPr lang="en-US" dirty="0"/>
              <a:t>Mental set: a tendency to approach a problem in one particular way, often a way that has been successful in the past. </a:t>
            </a:r>
          </a:p>
          <a:p>
            <a:pPr marL="285750" indent="-285750">
              <a:buFont typeface="Arial" panose="020B0604020202020204" pitchFamily="34" charset="0"/>
              <a:buChar char="•"/>
            </a:pPr>
            <a:r>
              <a:rPr lang="en-US" dirty="0"/>
              <a:t>Becoming stuck in a specific problem-solving strategy, inhibiting our ability to generate alternatives.</a:t>
            </a:r>
          </a:p>
          <a:p>
            <a:pPr marL="285750" indent="-285750">
              <a:buFont typeface="Arial" panose="020B0604020202020204" pitchFamily="34" charset="0"/>
              <a:buChar char="•"/>
            </a:pPr>
            <a:r>
              <a:rPr lang="en-US" dirty="0"/>
              <a:t>Obstacle to problem solving. </a:t>
            </a:r>
          </a:p>
          <a:p>
            <a:endParaRPr lang="en-US" dirty="0"/>
          </a:p>
          <a:p>
            <a:endParaRPr lang="en-US" dirty="0"/>
          </a:p>
        </p:txBody>
      </p:sp>
    </p:spTree>
    <p:extLst>
      <p:ext uri="{BB962C8B-B14F-4D97-AF65-F5344CB8AC3E}">
        <p14:creationId xmlns:p14="http://schemas.microsoft.com/office/powerpoint/2010/main" val="24097048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E3458-48F7-C0A1-EBDC-2B07243C4DA7}"/>
              </a:ext>
            </a:extLst>
          </p:cNvPr>
          <p:cNvSpPr>
            <a:spLocks noGrp="1"/>
          </p:cNvSpPr>
          <p:nvPr>
            <p:ph type="title"/>
          </p:nvPr>
        </p:nvSpPr>
        <p:spPr/>
        <p:txBody>
          <a:bodyPr/>
          <a:lstStyle/>
          <a:p>
            <a:r>
              <a:rPr lang="en-US" dirty="0"/>
              <a:t>Functional Fixedness</a:t>
            </a:r>
          </a:p>
        </p:txBody>
      </p:sp>
      <p:sp>
        <p:nvSpPr>
          <p:cNvPr id="3" name="Content Placeholder 2">
            <a:extLst>
              <a:ext uri="{FF2B5EF4-FFF2-40B4-BE49-F238E27FC236}">
                <a16:creationId xmlns:a16="http://schemas.microsoft.com/office/drawing/2014/main" id="{F62AFDC1-3F5E-F8AA-D5C3-15B705569779}"/>
              </a:ext>
            </a:extLst>
          </p:cNvPr>
          <p:cNvSpPr>
            <a:spLocks noGrp="1"/>
          </p:cNvSpPr>
          <p:nvPr>
            <p:ph idx="1"/>
          </p:nvPr>
        </p:nvSpPr>
        <p:spPr>
          <a:xfrm>
            <a:off x="1920240" y="2312276"/>
            <a:ext cx="8770571" cy="4103504"/>
          </a:xfrm>
        </p:spPr>
        <p:txBody>
          <a:bodyPr>
            <a:normAutofit/>
          </a:bodyPr>
          <a:lstStyle/>
          <a:p>
            <a:r>
              <a:rPr lang="en-US" dirty="0"/>
              <a:t>Functional fixedness: tendency to think of things only in terms of their usual functions.</a:t>
            </a:r>
          </a:p>
          <a:p>
            <a:pPr marL="285750" indent="-285750">
              <a:buFont typeface="Arial" panose="020B0604020202020204" pitchFamily="34" charset="0"/>
              <a:buChar char="•"/>
            </a:pPr>
            <a:r>
              <a:rPr lang="en-US" dirty="0"/>
              <a:t>An obstacle to problem solving.</a:t>
            </a:r>
          </a:p>
          <a:p>
            <a:pPr marL="285750" indent="-285750">
              <a:buFont typeface="Arial" panose="020B0604020202020204" pitchFamily="34" charset="0"/>
              <a:buChar char="•"/>
            </a:pPr>
            <a:r>
              <a:rPr lang="en-US" dirty="0"/>
              <a:t>Inability to see problem from a fresh perspective. </a:t>
            </a:r>
          </a:p>
          <a:p>
            <a:pPr marL="285750" indent="-285750">
              <a:buFont typeface="Arial" panose="020B0604020202020204" pitchFamily="34" charset="0"/>
              <a:buChar char="•"/>
            </a:pPr>
            <a:r>
              <a:rPr lang="en-US" dirty="0"/>
              <a:t>Functional fixedness does not allow us to see objects, people, or concepts performing functions different from our fixed concepts. </a:t>
            </a:r>
          </a:p>
          <a:p>
            <a:endParaRPr lang="en-US" dirty="0"/>
          </a:p>
        </p:txBody>
      </p:sp>
    </p:spTree>
    <p:extLst>
      <p:ext uri="{BB962C8B-B14F-4D97-AF65-F5344CB8AC3E}">
        <p14:creationId xmlns:p14="http://schemas.microsoft.com/office/powerpoint/2010/main" val="27402523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F353BD7-F8CD-401B-FC7B-B7167A954DCE}"/>
              </a:ext>
            </a:extLst>
          </p:cNvPr>
          <p:cNvPicPr>
            <a:picLocks noChangeAspect="1"/>
          </p:cNvPicPr>
          <p:nvPr/>
        </p:nvPicPr>
        <p:blipFill>
          <a:blip r:embed="rId2"/>
          <a:stretch>
            <a:fillRect/>
          </a:stretch>
        </p:blipFill>
        <p:spPr>
          <a:xfrm>
            <a:off x="2785520" y="391886"/>
            <a:ext cx="5953667" cy="4561114"/>
          </a:xfrm>
          <a:prstGeom prst="rect">
            <a:avLst/>
          </a:prstGeom>
        </p:spPr>
      </p:pic>
      <p:sp>
        <p:nvSpPr>
          <p:cNvPr id="6" name="TextBox 5">
            <a:extLst>
              <a:ext uri="{FF2B5EF4-FFF2-40B4-BE49-F238E27FC236}">
                <a16:creationId xmlns:a16="http://schemas.microsoft.com/office/drawing/2014/main" id="{896443BA-07C0-4EDB-C23C-6F2E37EBF978}"/>
              </a:ext>
            </a:extLst>
          </p:cNvPr>
          <p:cNvSpPr txBox="1"/>
          <p:nvPr/>
        </p:nvSpPr>
        <p:spPr>
          <a:xfrm>
            <a:off x="2785520" y="5282749"/>
            <a:ext cx="6386472" cy="954107"/>
          </a:xfrm>
          <a:prstGeom prst="rect">
            <a:avLst/>
          </a:prstGeom>
          <a:noFill/>
        </p:spPr>
        <p:txBody>
          <a:bodyPr wrap="square" rtlCol="0">
            <a:spAutoFit/>
          </a:bodyPr>
          <a:lstStyle/>
          <a:p>
            <a:r>
              <a:rPr lang="en-US" sz="2800" dirty="0"/>
              <a:t>How would you mount the candle on a bulletin board?</a:t>
            </a:r>
          </a:p>
        </p:txBody>
      </p:sp>
    </p:spTree>
    <p:extLst>
      <p:ext uri="{BB962C8B-B14F-4D97-AF65-F5344CB8AC3E}">
        <p14:creationId xmlns:p14="http://schemas.microsoft.com/office/powerpoint/2010/main" val="6088241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3813300-28B5-A32A-A68F-C89E801215E8}"/>
              </a:ext>
            </a:extLst>
          </p:cNvPr>
          <p:cNvPicPr>
            <a:picLocks noChangeAspect="1"/>
          </p:cNvPicPr>
          <p:nvPr/>
        </p:nvPicPr>
        <p:blipFill>
          <a:blip r:embed="rId2"/>
          <a:stretch>
            <a:fillRect/>
          </a:stretch>
        </p:blipFill>
        <p:spPr>
          <a:xfrm>
            <a:off x="2772747" y="313250"/>
            <a:ext cx="6918960" cy="6231500"/>
          </a:xfrm>
          <a:prstGeom prst="rect">
            <a:avLst/>
          </a:prstGeom>
        </p:spPr>
      </p:pic>
    </p:spTree>
    <p:extLst>
      <p:ext uri="{BB962C8B-B14F-4D97-AF65-F5344CB8AC3E}">
        <p14:creationId xmlns:p14="http://schemas.microsoft.com/office/powerpoint/2010/main" val="1500740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727E6-9812-FF4D-695F-4C484F7C4988}"/>
              </a:ext>
            </a:extLst>
          </p:cNvPr>
          <p:cNvSpPr>
            <a:spLocks noGrp="1"/>
          </p:cNvSpPr>
          <p:nvPr>
            <p:ph type="title"/>
          </p:nvPr>
        </p:nvSpPr>
        <p:spPr/>
        <p:txBody>
          <a:bodyPr/>
          <a:lstStyle/>
          <a:p>
            <a:r>
              <a:rPr lang="en-US" dirty="0"/>
              <a:t>Problem Solving Techniques</a:t>
            </a:r>
          </a:p>
        </p:txBody>
      </p:sp>
      <p:sp>
        <p:nvSpPr>
          <p:cNvPr id="3" name="Content Placeholder 2">
            <a:extLst>
              <a:ext uri="{FF2B5EF4-FFF2-40B4-BE49-F238E27FC236}">
                <a16:creationId xmlns:a16="http://schemas.microsoft.com/office/drawing/2014/main" id="{A7393BF6-9B75-C158-0AA6-86393B1A2EB3}"/>
              </a:ext>
            </a:extLst>
          </p:cNvPr>
          <p:cNvSpPr>
            <a:spLocks noGrp="1"/>
          </p:cNvSpPr>
          <p:nvPr>
            <p:ph idx="1"/>
          </p:nvPr>
        </p:nvSpPr>
        <p:spPr>
          <a:xfrm>
            <a:off x="1920240" y="2312275"/>
            <a:ext cx="8770571" cy="4545725"/>
          </a:xfrm>
        </p:spPr>
        <p:txBody>
          <a:bodyPr>
            <a:normAutofit/>
          </a:bodyPr>
          <a:lstStyle/>
          <a:p>
            <a:r>
              <a:rPr lang="en-US" dirty="0"/>
              <a:t>Algorithm: a methodical, logical rule or procedure that guarantees solving a particular problem. </a:t>
            </a:r>
          </a:p>
          <a:p>
            <a:pPr marL="285750" indent="-285750">
              <a:buFont typeface="Arial" panose="020B0604020202020204" pitchFamily="34" charset="0"/>
              <a:buChar char="•"/>
            </a:pPr>
            <a:r>
              <a:rPr lang="en-US" dirty="0"/>
              <a:t>Step-by-step procedure to solve a problem.</a:t>
            </a:r>
          </a:p>
          <a:p>
            <a:pPr marL="285750" indent="-285750">
              <a:buFont typeface="Arial" panose="020B0604020202020204" pitchFamily="34" charset="0"/>
              <a:buChar char="•"/>
            </a:pPr>
            <a:r>
              <a:rPr lang="en-US" dirty="0"/>
              <a:t>Useful for when something has the same basic steps each time.</a:t>
            </a:r>
          </a:p>
          <a:p>
            <a:pPr marL="285750" indent="-285750">
              <a:buFont typeface="Arial" panose="020B0604020202020204" pitchFamily="34" charset="0"/>
              <a:buChar char="•"/>
            </a:pPr>
            <a:r>
              <a:rPr lang="en-US" dirty="0"/>
              <a:t>Contrasts with heuristics: heuristics are speedier but more error-prone than algorithms. </a:t>
            </a:r>
          </a:p>
        </p:txBody>
      </p:sp>
    </p:spTree>
    <p:extLst>
      <p:ext uri="{BB962C8B-B14F-4D97-AF65-F5344CB8AC3E}">
        <p14:creationId xmlns:p14="http://schemas.microsoft.com/office/powerpoint/2010/main" val="34392960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B4F09-BAFC-75CE-6909-9136B226AD57}"/>
              </a:ext>
            </a:extLst>
          </p:cNvPr>
          <p:cNvSpPr>
            <a:spLocks noGrp="1"/>
          </p:cNvSpPr>
          <p:nvPr>
            <p:ph type="title"/>
          </p:nvPr>
        </p:nvSpPr>
        <p:spPr/>
        <p:txBody>
          <a:bodyPr/>
          <a:lstStyle/>
          <a:p>
            <a:r>
              <a:rPr lang="en-US" dirty="0"/>
              <a:t>Problem Solving Techniques</a:t>
            </a:r>
          </a:p>
        </p:txBody>
      </p:sp>
      <p:sp>
        <p:nvSpPr>
          <p:cNvPr id="3" name="Content Placeholder 2">
            <a:extLst>
              <a:ext uri="{FF2B5EF4-FFF2-40B4-BE49-F238E27FC236}">
                <a16:creationId xmlns:a16="http://schemas.microsoft.com/office/drawing/2014/main" id="{CCECD4F7-1842-D9D2-C336-4E46E6E43FE9}"/>
              </a:ext>
            </a:extLst>
          </p:cNvPr>
          <p:cNvSpPr>
            <a:spLocks noGrp="1"/>
          </p:cNvSpPr>
          <p:nvPr>
            <p:ph idx="1"/>
          </p:nvPr>
        </p:nvSpPr>
        <p:spPr>
          <a:xfrm>
            <a:off x="1920240" y="2164080"/>
            <a:ext cx="8770571" cy="4610100"/>
          </a:xfrm>
        </p:spPr>
        <p:txBody>
          <a:bodyPr>
            <a:normAutofit/>
          </a:bodyPr>
          <a:lstStyle/>
          <a:p>
            <a:r>
              <a:rPr lang="en-US" dirty="0"/>
              <a:t>Heuristic: a simple thinking strategy that often allows us to make judgments and solve problems efficiently.</a:t>
            </a:r>
          </a:p>
          <a:p>
            <a:pPr marL="285750" indent="-285750">
              <a:buFont typeface="Arial" panose="020B0604020202020204" pitchFamily="34" charset="0"/>
              <a:buChar char="•"/>
            </a:pPr>
            <a:r>
              <a:rPr lang="en-US" dirty="0"/>
              <a:t>Cognitive shortcuts for selecting among alternatives without carefully considering each one.</a:t>
            </a:r>
          </a:p>
          <a:p>
            <a:pPr marL="285750" indent="-285750">
              <a:buFont typeface="Arial" panose="020B0604020202020204" pitchFamily="34" charset="0"/>
              <a:buChar char="•"/>
            </a:pPr>
            <a:r>
              <a:rPr lang="en-US" dirty="0"/>
              <a:t>Allows for rapid and efficient but sometimes misleading judgments.</a:t>
            </a:r>
          </a:p>
          <a:p>
            <a:pPr marL="285750" indent="-285750">
              <a:buFont typeface="Arial" panose="020B0604020202020204" pitchFamily="34" charset="0"/>
              <a:buChar char="•"/>
            </a:pPr>
            <a:r>
              <a:rPr lang="en-US" dirty="0"/>
              <a:t>Fast but error prone. </a:t>
            </a:r>
          </a:p>
          <a:p>
            <a:r>
              <a:rPr lang="en-US" dirty="0"/>
              <a:t>Insight: a sudden and often novel realization of the solution to a problem.</a:t>
            </a:r>
          </a:p>
          <a:p>
            <a:pPr marL="285750" indent="-285750">
              <a:buFont typeface="Arial" panose="020B0604020202020204" pitchFamily="34" charset="0"/>
              <a:buChar char="•"/>
            </a:pPr>
            <a:r>
              <a:rPr lang="en-US" dirty="0"/>
              <a:t>Contrasts with strategy-based solutions.</a:t>
            </a:r>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23681206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3DFB4FE8-1A50-E13D-0AC4-99C26440724B}"/>
              </a:ext>
            </a:extLst>
          </p:cNvPr>
          <p:cNvSpPr txBox="1"/>
          <p:nvPr/>
        </p:nvSpPr>
        <p:spPr>
          <a:xfrm>
            <a:off x="2709121" y="741803"/>
            <a:ext cx="7070116" cy="923330"/>
          </a:xfrm>
          <a:prstGeom prst="rect">
            <a:avLst/>
          </a:prstGeom>
          <a:noFill/>
        </p:spPr>
        <p:txBody>
          <a:bodyPr wrap="square" rtlCol="0">
            <a:spAutoFit/>
          </a:bodyPr>
          <a:lstStyle/>
          <a:p>
            <a:r>
              <a:rPr lang="en-US" sz="5400" b="1" dirty="0"/>
              <a:t>N C N T G O I O I</a:t>
            </a:r>
          </a:p>
        </p:txBody>
      </p:sp>
      <p:sp>
        <p:nvSpPr>
          <p:cNvPr id="14" name="TextBox 13">
            <a:extLst>
              <a:ext uri="{FF2B5EF4-FFF2-40B4-BE49-F238E27FC236}">
                <a16:creationId xmlns:a16="http://schemas.microsoft.com/office/drawing/2014/main" id="{AA30AE11-ED9F-7FCE-A0D4-FB7631B530AB}"/>
              </a:ext>
            </a:extLst>
          </p:cNvPr>
          <p:cNvSpPr txBox="1"/>
          <p:nvPr/>
        </p:nvSpPr>
        <p:spPr>
          <a:xfrm>
            <a:off x="2870624" y="2314672"/>
            <a:ext cx="7070116" cy="923330"/>
          </a:xfrm>
          <a:prstGeom prst="rect">
            <a:avLst/>
          </a:prstGeom>
          <a:noFill/>
        </p:spPr>
        <p:txBody>
          <a:bodyPr wrap="square" rtlCol="0">
            <a:spAutoFit/>
          </a:bodyPr>
          <a:lstStyle/>
          <a:p>
            <a:r>
              <a:rPr lang="en-US" sz="5400" b="1" dirty="0"/>
              <a:t>O E M U D N T C</a:t>
            </a:r>
          </a:p>
        </p:txBody>
      </p:sp>
      <p:sp>
        <p:nvSpPr>
          <p:cNvPr id="16" name="TextBox 15">
            <a:extLst>
              <a:ext uri="{FF2B5EF4-FFF2-40B4-BE49-F238E27FC236}">
                <a16:creationId xmlns:a16="http://schemas.microsoft.com/office/drawing/2014/main" id="{0B617E1F-1A56-4B7A-D62F-6DA605A197D0}"/>
              </a:ext>
            </a:extLst>
          </p:cNvPr>
          <p:cNvSpPr txBox="1"/>
          <p:nvPr/>
        </p:nvSpPr>
        <p:spPr>
          <a:xfrm>
            <a:off x="3018014" y="3820508"/>
            <a:ext cx="7070116" cy="923330"/>
          </a:xfrm>
          <a:prstGeom prst="rect">
            <a:avLst/>
          </a:prstGeom>
          <a:noFill/>
        </p:spPr>
        <p:txBody>
          <a:bodyPr wrap="square" rtlCol="0">
            <a:spAutoFit/>
          </a:bodyPr>
          <a:lstStyle/>
          <a:p>
            <a:r>
              <a:rPr lang="en-US" sz="5400" b="1" dirty="0"/>
              <a:t>E I T </a:t>
            </a:r>
            <a:r>
              <a:rPr lang="en-US" sz="5400" b="1" dirty="0" err="1"/>
              <a:t>T</a:t>
            </a:r>
            <a:r>
              <a:rPr lang="en-US" sz="5400" b="1" dirty="0"/>
              <a:t> R N </a:t>
            </a:r>
            <a:r>
              <a:rPr lang="en-US" sz="5400" b="1" dirty="0" err="1"/>
              <a:t>N</a:t>
            </a:r>
            <a:r>
              <a:rPr lang="en-US" sz="5400" b="1" dirty="0"/>
              <a:t> E</a:t>
            </a:r>
          </a:p>
        </p:txBody>
      </p:sp>
      <p:sp>
        <p:nvSpPr>
          <p:cNvPr id="2" name="TextBox 1">
            <a:extLst>
              <a:ext uri="{FF2B5EF4-FFF2-40B4-BE49-F238E27FC236}">
                <a16:creationId xmlns:a16="http://schemas.microsoft.com/office/drawing/2014/main" id="{EC406E22-B834-F3BF-466A-1E518DFFBF9A}"/>
              </a:ext>
            </a:extLst>
          </p:cNvPr>
          <p:cNvSpPr txBox="1"/>
          <p:nvPr/>
        </p:nvSpPr>
        <p:spPr>
          <a:xfrm>
            <a:off x="3182688" y="5192867"/>
            <a:ext cx="7070116" cy="923330"/>
          </a:xfrm>
          <a:prstGeom prst="rect">
            <a:avLst/>
          </a:prstGeom>
          <a:noFill/>
        </p:spPr>
        <p:txBody>
          <a:bodyPr wrap="square" rtlCol="0">
            <a:spAutoFit/>
          </a:bodyPr>
          <a:lstStyle/>
          <a:p>
            <a:r>
              <a:rPr lang="en-US" sz="5400" b="1" dirty="0"/>
              <a:t>E C N I M A H</a:t>
            </a:r>
          </a:p>
        </p:txBody>
      </p:sp>
    </p:spTree>
    <p:extLst>
      <p:ext uri="{BB962C8B-B14F-4D97-AF65-F5344CB8AC3E}">
        <p14:creationId xmlns:p14="http://schemas.microsoft.com/office/powerpoint/2010/main" val="8675381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CA084-CDD4-F7EB-9C4C-DB319A9A4841}"/>
              </a:ext>
            </a:extLst>
          </p:cNvPr>
          <p:cNvSpPr>
            <a:spLocks noGrp="1"/>
          </p:cNvSpPr>
          <p:nvPr>
            <p:ph type="title"/>
          </p:nvPr>
        </p:nvSpPr>
        <p:spPr/>
        <p:txBody>
          <a:bodyPr/>
          <a:lstStyle/>
          <a:p>
            <a:r>
              <a:rPr lang="en-US" dirty="0"/>
              <a:t>Confirmation Bias</a:t>
            </a:r>
          </a:p>
        </p:txBody>
      </p:sp>
      <p:sp>
        <p:nvSpPr>
          <p:cNvPr id="3" name="Content Placeholder 2">
            <a:extLst>
              <a:ext uri="{FF2B5EF4-FFF2-40B4-BE49-F238E27FC236}">
                <a16:creationId xmlns:a16="http://schemas.microsoft.com/office/drawing/2014/main" id="{3D32E822-3313-E38D-716A-320F63179737}"/>
              </a:ext>
            </a:extLst>
          </p:cNvPr>
          <p:cNvSpPr>
            <a:spLocks noGrp="1"/>
          </p:cNvSpPr>
          <p:nvPr>
            <p:ph idx="1"/>
          </p:nvPr>
        </p:nvSpPr>
        <p:spPr>
          <a:xfrm>
            <a:off x="1920240" y="2312275"/>
            <a:ext cx="8770571" cy="4545725"/>
          </a:xfrm>
        </p:spPr>
        <p:txBody>
          <a:bodyPr>
            <a:normAutofit/>
          </a:bodyPr>
          <a:lstStyle/>
          <a:p>
            <a:r>
              <a:rPr lang="en-US" dirty="0"/>
              <a:t>Tendency to search for or recall information that supports our preconceptions and to ignore/ distort contradictory evidence. </a:t>
            </a:r>
          </a:p>
          <a:p>
            <a:pPr marL="285750" indent="-285750">
              <a:buFont typeface="Arial" panose="020B0604020202020204" pitchFamily="34" charset="0"/>
              <a:buChar char="•"/>
            </a:pPr>
            <a:r>
              <a:rPr lang="en-US" dirty="0"/>
              <a:t>Downplay information that is contrary to your opinions. </a:t>
            </a:r>
          </a:p>
          <a:p>
            <a:pPr marL="285750" indent="-285750">
              <a:buFont typeface="Arial" panose="020B0604020202020204" pitchFamily="34" charset="0"/>
              <a:buChar char="•"/>
            </a:pPr>
            <a:r>
              <a:rPr lang="en-US" dirty="0"/>
              <a:t>Pay more attention to information that conforms to your opinions.</a:t>
            </a:r>
          </a:p>
          <a:p>
            <a:pPr marL="285750" indent="-285750">
              <a:buFont typeface="Arial" panose="020B0604020202020204" pitchFamily="34" charset="0"/>
              <a:buChar char="•"/>
            </a:pPr>
            <a:r>
              <a:rPr lang="en-US" dirty="0"/>
              <a:t>Leads to interpretation of ambiguous evidence as supporting existing opinions.</a:t>
            </a:r>
          </a:p>
          <a:p>
            <a:pPr marL="285750" indent="-285750">
              <a:buFont typeface="Arial" panose="020B0604020202020204" pitchFamily="34" charset="0"/>
              <a:buChar char="•"/>
            </a:pPr>
            <a:r>
              <a:rPr lang="en-US" dirty="0"/>
              <a:t>An obstacle to problem solving.</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92616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08EF0-016D-7910-53F6-A0516A0617F5}"/>
              </a:ext>
            </a:extLst>
          </p:cNvPr>
          <p:cNvSpPr>
            <a:spLocks noGrp="1"/>
          </p:cNvSpPr>
          <p:nvPr>
            <p:ph type="title"/>
          </p:nvPr>
        </p:nvSpPr>
        <p:spPr/>
        <p:txBody>
          <a:bodyPr/>
          <a:lstStyle/>
          <a:p>
            <a:r>
              <a:rPr lang="en-US" dirty="0"/>
              <a:t>Categorical Thinking</a:t>
            </a:r>
          </a:p>
        </p:txBody>
      </p:sp>
      <p:sp>
        <p:nvSpPr>
          <p:cNvPr id="3" name="Content Placeholder 2">
            <a:extLst>
              <a:ext uri="{FF2B5EF4-FFF2-40B4-BE49-F238E27FC236}">
                <a16:creationId xmlns:a16="http://schemas.microsoft.com/office/drawing/2014/main" id="{E025E444-AD9F-1E9E-28BA-3BB14A3DACE1}"/>
              </a:ext>
            </a:extLst>
          </p:cNvPr>
          <p:cNvSpPr>
            <a:spLocks noGrp="1"/>
          </p:cNvSpPr>
          <p:nvPr>
            <p:ph idx="1"/>
          </p:nvPr>
        </p:nvSpPr>
        <p:spPr/>
        <p:txBody>
          <a:bodyPr/>
          <a:lstStyle/>
          <a:p>
            <a:r>
              <a:rPr lang="en-US" dirty="0"/>
              <a:t>Categorical thinking: mostly unconscious process of organizing people and objects into preconceived categories that are stored in our long-term memory.</a:t>
            </a:r>
          </a:p>
          <a:p>
            <a:pPr marL="285750" indent="-285750">
              <a:buFont typeface="Arial" panose="020B0604020202020204" pitchFamily="34" charset="0"/>
              <a:buChar char="•"/>
            </a:pPr>
            <a:r>
              <a:rPr lang="en-US" dirty="0"/>
              <a:t>People make sense of the world by putting things in categories.</a:t>
            </a:r>
          </a:p>
          <a:p>
            <a:pPr marL="285750" indent="-285750">
              <a:buFont typeface="Arial" panose="020B0604020202020204" pitchFamily="34" charset="0"/>
              <a:buChar char="•"/>
            </a:pPr>
            <a:r>
              <a:rPr lang="en-US" dirty="0"/>
              <a:t>People have a tendency to see patterns in what are actually random events. </a:t>
            </a:r>
          </a:p>
          <a:p>
            <a:pPr marL="285750" indent="-285750">
              <a:buFont typeface="Arial" panose="020B0604020202020204" pitchFamily="34" charset="0"/>
              <a:buChar char="•"/>
            </a:pPr>
            <a:r>
              <a:rPr lang="en-US" dirty="0"/>
              <a:t>People organize items into hierarchies. </a:t>
            </a:r>
          </a:p>
          <a:p>
            <a:endParaRPr lang="en-US" dirty="0"/>
          </a:p>
        </p:txBody>
      </p:sp>
    </p:spTree>
    <p:extLst>
      <p:ext uri="{BB962C8B-B14F-4D97-AF65-F5344CB8AC3E}">
        <p14:creationId xmlns:p14="http://schemas.microsoft.com/office/powerpoint/2010/main" val="33415637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AE32F-1966-B98C-685D-889DA982B17D}"/>
              </a:ext>
            </a:extLst>
          </p:cNvPr>
          <p:cNvSpPr>
            <a:spLocks noGrp="1"/>
          </p:cNvSpPr>
          <p:nvPr>
            <p:ph type="title"/>
          </p:nvPr>
        </p:nvSpPr>
        <p:spPr/>
        <p:txBody>
          <a:bodyPr/>
          <a:lstStyle/>
          <a:p>
            <a:r>
              <a:rPr lang="en-US" dirty="0"/>
              <a:t>Confirmation Bias</a:t>
            </a:r>
          </a:p>
        </p:txBody>
      </p:sp>
      <p:sp>
        <p:nvSpPr>
          <p:cNvPr id="3" name="Content Placeholder 2">
            <a:extLst>
              <a:ext uri="{FF2B5EF4-FFF2-40B4-BE49-F238E27FC236}">
                <a16:creationId xmlns:a16="http://schemas.microsoft.com/office/drawing/2014/main" id="{E915EEB1-F869-5F92-9255-15E47A28F113}"/>
              </a:ext>
            </a:extLst>
          </p:cNvPr>
          <p:cNvSpPr>
            <a:spLocks noGrp="1"/>
          </p:cNvSpPr>
          <p:nvPr>
            <p:ph idx="1"/>
          </p:nvPr>
        </p:nvSpPr>
        <p:spPr>
          <a:xfrm>
            <a:off x="1920240" y="2312276"/>
            <a:ext cx="8770571" cy="4393324"/>
          </a:xfrm>
        </p:spPr>
        <p:txBody>
          <a:bodyPr>
            <a:normAutofit/>
          </a:bodyPr>
          <a:lstStyle/>
          <a:p>
            <a:pPr marL="285750" indent="-285750">
              <a:buFont typeface="Arial" panose="020B0604020202020204" pitchFamily="34" charset="0"/>
              <a:buChar char="•"/>
            </a:pPr>
            <a:r>
              <a:rPr lang="en-US" dirty="0"/>
              <a:t>The more emotionally involved you are, the more likely you will ignore facts or arguments to the contrary (polarization).</a:t>
            </a:r>
          </a:p>
          <a:p>
            <a:pPr marL="285750" indent="-285750">
              <a:buFont typeface="Arial" panose="020B0604020202020204" pitchFamily="34" charset="0"/>
              <a:buChar char="•"/>
            </a:pPr>
            <a:r>
              <a:rPr lang="en-US" dirty="0"/>
              <a:t>Biased search for information</a:t>
            </a:r>
          </a:p>
          <a:p>
            <a:pPr marL="285750" indent="-285750">
              <a:buFont typeface="Arial" panose="020B0604020202020204" pitchFamily="34" charset="0"/>
              <a:buChar char="•"/>
            </a:pPr>
            <a:r>
              <a:rPr lang="en-US" dirty="0"/>
              <a:t>Biased interpretation</a:t>
            </a:r>
          </a:p>
          <a:p>
            <a:pPr marL="285750" indent="-285750">
              <a:buFont typeface="Arial" panose="020B0604020202020204" pitchFamily="34" charset="0"/>
              <a:buChar char="•"/>
            </a:pPr>
            <a:r>
              <a:rPr lang="en-US" dirty="0"/>
              <a:t>Biased memory</a:t>
            </a:r>
          </a:p>
          <a:p>
            <a:r>
              <a:rPr lang="en-US" dirty="0">
                <a:hlinkClick r:id="rId2"/>
              </a:rPr>
              <a:t>The Most Common Cognitive Bias – YouTube</a:t>
            </a:r>
            <a:endParaRPr lang="en-US" dirty="0"/>
          </a:p>
          <a:p>
            <a:r>
              <a:rPr lang="en-US" dirty="0"/>
              <a:t>Belief perseverance: clinging to one’s initial conceptions after the basis on which they were formed has been discredited. </a:t>
            </a:r>
          </a:p>
        </p:txBody>
      </p:sp>
    </p:spTree>
    <p:extLst>
      <p:ext uri="{BB962C8B-B14F-4D97-AF65-F5344CB8AC3E}">
        <p14:creationId xmlns:p14="http://schemas.microsoft.com/office/powerpoint/2010/main" val="31774597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C2289-A25B-62E0-99DB-B4D4FDFF34EF}"/>
              </a:ext>
            </a:extLst>
          </p:cNvPr>
          <p:cNvSpPr>
            <a:spLocks noGrp="1"/>
          </p:cNvSpPr>
          <p:nvPr>
            <p:ph type="title"/>
          </p:nvPr>
        </p:nvSpPr>
        <p:spPr/>
        <p:txBody>
          <a:bodyPr>
            <a:normAutofit/>
          </a:bodyPr>
          <a:lstStyle/>
          <a:p>
            <a:r>
              <a:rPr lang="en-US" dirty="0"/>
              <a:t>Analogical Reasoning Example</a:t>
            </a:r>
          </a:p>
        </p:txBody>
      </p:sp>
      <p:sp>
        <p:nvSpPr>
          <p:cNvPr id="3" name="Content Placeholder 2">
            <a:extLst>
              <a:ext uri="{FF2B5EF4-FFF2-40B4-BE49-F238E27FC236}">
                <a16:creationId xmlns:a16="http://schemas.microsoft.com/office/drawing/2014/main" id="{F9FCBDCA-AF88-9D66-9143-9A8E4998B24D}"/>
              </a:ext>
            </a:extLst>
          </p:cNvPr>
          <p:cNvSpPr>
            <a:spLocks noGrp="1"/>
          </p:cNvSpPr>
          <p:nvPr>
            <p:ph idx="1"/>
          </p:nvPr>
        </p:nvSpPr>
        <p:spPr>
          <a:xfrm>
            <a:off x="1920240" y="2312276"/>
            <a:ext cx="8770571" cy="4103504"/>
          </a:xfrm>
        </p:spPr>
        <p:txBody>
          <a:bodyPr>
            <a:normAutofit/>
          </a:bodyPr>
          <a:lstStyle/>
          <a:p>
            <a:r>
              <a:rPr lang="en-US" dirty="0"/>
              <a:t>A person has an inoperable stomach tumor, but there are rays that can destroy the tumor. However, if the rays are of sufficient intensity to destroy the tumor, they will also destroy the healthy tissue they pass through. At lower levels of intensity, the rays will not harm healthy tissue but also will not destroy the tumor. How can one destroy the tumor with these rays and at the same time avoid harming the healthy tissue that surrounds the tumor?</a:t>
            </a:r>
          </a:p>
          <a:p>
            <a:endParaRPr lang="en-US" dirty="0"/>
          </a:p>
        </p:txBody>
      </p:sp>
    </p:spTree>
    <p:extLst>
      <p:ext uri="{BB962C8B-B14F-4D97-AF65-F5344CB8AC3E}">
        <p14:creationId xmlns:p14="http://schemas.microsoft.com/office/powerpoint/2010/main" val="32709319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2248B33-71ED-3481-E1F8-56684210630A}"/>
              </a:ext>
            </a:extLst>
          </p:cNvPr>
          <p:cNvPicPr>
            <a:picLocks noChangeAspect="1"/>
          </p:cNvPicPr>
          <p:nvPr/>
        </p:nvPicPr>
        <p:blipFill>
          <a:blip r:embed="rId2"/>
          <a:stretch>
            <a:fillRect/>
          </a:stretch>
        </p:blipFill>
        <p:spPr>
          <a:xfrm>
            <a:off x="388591" y="1059024"/>
            <a:ext cx="11414817" cy="4935505"/>
          </a:xfrm>
          <a:prstGeom prst="rect">
            <a:avLst/>
          </a:prstGeom>
        </p:spPr>
      </p:pic>
    </p:spTree>
    <p:extLst>
      <p:ext uri="{BB962C8B-B14F-4D97-AF65-F5344CB8AC3E}">
        <p14:creationId xmlns:p14="http://schemas.microsoft.com/office/powerpoint/2010/main" val="21316490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856E5-08D7-AD8A-0EAC-4BE4BAA029B1}"/>
              </a:ext>
            </a:extLst>
          </p:cNvPr>
          <p:cNvSpPr>
            <a:spLocks noGrp="1"/>
          </p:cNvSpPr>
          <p:nvPr>
            <p:ph type="title"/>
          </p:nvPr>
        </p:nvSpPr>
        <p:spPr/>
        <p:txBody>
          <a:bodyPr>
            <a:normAutofit/>
          </a:bodyPr>
          <a:lstStyle/>
          <a:p>
            <a:r>
              <a:rPr lang="en-US" dirty="0"/>
              <a:t>Analogical Reasoning</a:t>
            </a:r>
          </a:p>
        </p:txBody>
      </p:sp>
      <p:sp>
        <p:nvSpPr>
          <p:cNvPr id="3" name="Content Placeholder 2">
            <a:extLst>
              <a:ext uri="{FF2B5EF4-FFF2-40B4-BE49-F238E27FC236}">
                <a16:creationId xmlns:a16="http://schemas.microsoft.com/office/drawing/2014/main" id="{C1E26DFF-D2D0-1C6D-8616-E2179880CED3}"/>
              </a:ext>
            </a:extLst>
          </p:cNvPr>
          <p:cNvSpPr>
            <a:spLocks noGrp="1"/>
          </p:cNvSpPr>
          <p:nvPr>
            <p:ph idx="1"/>
          </p:nvPr>
        </p:nvSpPr>
        <p:spPr>
          <a:xfrm>
            <a:off x="1920240" y="2156172"/>
            <a:ext cx="8770571" cy="4572288"/>
          </a:xfrm>
        </p:spPr>
        <p:txBody>
          <a:bodyPr>
            <a:normAutofit lnSpcReduction="10000"/>
          </a:bodyPr>
          <a:lstStyle/>
          <a:p>
            <a:r>
              <a:rPr lang="en-US" dirty="0"/>
              <a:t>Analogical reasoning: when attempting to solve a problem, we search for similarity between current circumstance and a previous experience. </a:t>
            </a:r>
          </a:p>
          <a:p>
            <a:r>
              <a:rPr lang="en-US" dirty="0" err="1"/>
              <a:t>Gick</a:t>
            </a:r>
            <a:r>
              <a:rPr lang="en-US" dirty="0"/>
              <a:t> &amp; </a:t>
            </a:r>
            <a:r>
              <a:rPr lang="en-US" dirty="0" err="1"/>
              <a:t>Holyoak</a:t>
            </a:r>
            <a:r>
              <a:rPr lang="en-US" dirty="0"/>
              <a:t> (1980)</a:t>
            </a:r>
          </a:p>
          <a:p>
            <a:pPr marL="285750" indent="-285750">
              <a:buFont typeface="Arial" panose="020B0604020202020204" pitchFamily="34" charset="0"/>
              <a:buChar char="•"/>
            </a:pPr>
            <a:r>
              <a:rPr lang="en-US" dirty="0"/>
              <a:t>No participants were able to solve the tumor problem. </a:t>
            </a:r>
          </a:p>
          <a:p>
            <a:pPr marL="285750" indent="-285750">
              <a:buFont typeface="Arial" panose="020B0604020202020204" pitchFamily="34" charset="0"/>
              <a:buChar char="•"/>
            </a:pPr>
            <a:r>
              <a:rPr lang="en-US" dirty="0"/>
              <a:t>After receiving the fortress problem and solution, all the participants successfully solved the tumor problem. </a:t>
            </a:r>
          </a:p>
          <a:p>
            <a:pPr marL="285750" indent="-285750">
              <a:buFont typeface="Arial" panose="020B0604020202020204" pitchFamily="34" charset="0"/>
              <a:buChar char="•"/>
            </a:pPr>
            <a:r>
              <a:rPr lang="en-US" dirty="0"/>
              <a:t>In a later similar study, 20% of the participants figured out the solution.</a:t>
            </a:r>
          </a:p>
          <a:p>
            <a:pPr marL="285750" indent="-285750">
              <a:buFont typeface="Arial" panose="020B0604020202020204" pitchFamily="34" charset="0"/>
              <a:buChar char="•"/>
            </a:pPr>
            <a:r>
              <a:rPr lang="en-US" dirty="0"/>
              <a:t>Once presented with the analogous scenario, success rate shot up to 92%.</a:t>
            </a:r>
          </a:p>
        </p:txBody>
      </p:sp>
    </p:spTree>
    <p:extLst>
      <p:ext uri="{BB962C8B-B14F-4D97-AF65-F5344CB8AC3E}">
        <p14:creationId xmlns:p14="http://schemas.microsoft.com/office/powerpoint/2010/main" val="8408184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3B05D-5A00-AB60-A31F-87DC7EF68507}"/>
              </a:ext>
            </a:extLst>
          </p:cNvPr>
          <p:cNvSpPr>
            <a:spLocks noGrp="1"/>
          </p:cNvSpPr>
          <p:nvPr>
            <p:ph type="title"/>
          </p:nvPr>
        </p:nvSpPr>
        <p:spPr/>
        <p:txBody>
          <a:bodyPr/>
          <a:lstStyle/>
          <a:p>
            <a:r>
              <a:rPr lang="en-US" dirty="0"/>
              <a:t>Decision Making</a:t>
            </a:r>
          </a:p>
        </p:txBody>
      </p:sp>
      <p:sp>
        <p:nvSpPr>
          <p:cNvPr id="3" name="Content Placeholder 2">
            <a:extLst>
              <a:ext uri="{FF2B5EF4-FFF2-40B4-BE49-F238E27FC236}">
                <a16:creationId xmlns:a16="http://schemas.microsoft.com/office/drawing/2014/main" id="{18FE60DA-522C-F370-6F47-842C451E5701}"/>
              </a:ext>
            </a:extLst>
          </p:cNvPr>
          <p:cNvSpPr>
            <a:spLocks noGrp="1"/>
          </p:cNvSpPr>
          <p:nvPr>
            <p:ph idx="1"/>
          </p:nvPr>
        </p:nvSpPr>
        <p:spPr>
          <a:xfrm>
            <a:off x="1920240" y="2312276"/>
            <a:ext cx="8770571" cy="4433295"/>
          </a:xfrm>
        </p:spPr>
        <p:txBody>
          <a:bodyPr vert="horz" lIns="109728" tIns="109728" rIns="109728" bIns="91440" rtlCol="0" anchor="t">
            <a:normAutofit/>
          </a:bodyPr>
          <a:lstStyle/>
          <a:p>
            <a:r>
              <a:rPr lang="en-US" dirty="0"/>
              <a:t>Decision making: process of making choices among one or more alternatives with the intention of moving toward some desired state of affairs. </a:t>
            </a:r>
          </a:p>
          <a:p>
            <a:pPr marL="285750" indent="-285750">
              <a:buFont typeface="Arial" panose="020B0604020202020204" pitchFamily="34" charset="0"/>
              <a:buChar char="•"/>
            </a:pPr>
            <a:r>
              <a:rPr lang="en-US" dirty="0"/>
              <a:t>Can be surprisingly complex.</a:t>
            </a:r>
          </a:p>
          <a:p>
            <a:pPr marL="285750" indent="-285750">
              <a:buFont typeface="Arial" panose="020B0604020202020204" pitchFamily="34" charset="0"/>
              <a:buChar char="•"/>
            </a:pPr>
            <a:r>
              <a:rPr lang="en-US" dirty="0"/>
              <a:t>Can involve big decisions.</a:t>
            </a:r>
          </a:p>
          <a:p>
            <a:pPr marL="285750" indent="-285750">
              <a:buFont typeface="Arial" panose="020B0604020202020204" pitchFamily="34" charset="0"/>
              <a:buChar char="•"/>
            </a:pPr>
            <a:r>
              <a:rPr lang="en-US" dirty="0">
                <a:ea typeface="Meiryo"/>
              </a:rPr>
              <a:t>Reliance on heuristics to make decisions quickly, which can lead to mistakes or show our biases. </a:t>
            </a:r>
          </a:p>
        </p:txBody>
      </p:sp>
    </p:spTree>
    <p:extLst>
      <p:ext uri="{BB962C8B-B14F-4D97-AF65-F5344CB8AC3E}">
        <p14:creationId xmlns:p14="http://schemas.microsoft.com/office/powerpoint/2010/main" val="13416210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24DEB-D6B4-1821-4DA3-783DC88790F6}"/>
              </a:ext>
            </a:extLst>
          </p:cNvPr>
          <p:cNvSpPr>
            <a:spLocks noGrp="1"/>
          </p:cNvSpPr>
          <p:nvPr>
            <p:ph type="title"/>
          </p:nvPr>
        </p:nvSpPr>
        <p:spPr/>
        <p:txBody>
          <a:bodyPr/>
          <a:lstStyle/>
          <a:p>
            <a:r>
              <a:rPr lang="en-US" dirty="0"/>
              <a:t>Representativeness Heuristic</a:t>
            </a:r>
          </a:p>
        </p:txBody>
      </p:sp>
      <p:sp>
        <p:nvSpPr>
          <p:cNvPr id="3" name="Content Placeholder 2">
            <a:extLst>
              <a:ext uri="{FF2B5EF4-FFF2-40B4-BE49-F238E27FC236}">
                <a16:creationId xmlns:a16="http://schemas.microsoft.com/office/drawing/2014/main" id="{67D6DD94-2530-A8B3-2A25-26FFEA70CD67}"/>
              </a:ext>
            </a:extLst>
          </p:cNvPr>
          <p:cNvSpPr>
            <a:spLocks noGrp="1"/>
          </p:cNvSpPr>
          <p:nvPr>
            <p:ph idx="1"/>
          </p:nvPr>
        </p:nvSpPr>
        <p:spPr/>
        <p:txBody>
          <a:bodyPr/>
          <a:lstStyle/>
          <a:p>
            <a:r>
              <a:rPr lang="en-US" dirty="0"/>
              <a:t>A man and his son are in a serious car accident. The father is killed and the son is rushed to the emergency room. Upon arrival, the attending doctor looks at the child and exclaims, “This is my son!” </a:t>
            </a:r>
          </a:p>
          <a:p>
            <a:endParaRPr lang="en-US" dirty="0"/>
          </a:p>
          <a:p>
            <a:r>
              <a:rPr lang="en-US" dirty="0"/>
              <a:t>Who is the doctor?</a:t>
            </a:r>
          </a:p>
        </p:txBody>
      </p:sp>
    </p:spTree>
    <p:extLst>
      <p:ext uri="{BB962C8B-B14F-4D97-AF65-F5344CB8AC3E}">
        <p14:creationId xmlns:p14="http://schemas.microsoft.com/office/powerpoint/2010/main" val="6261100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C7BE0-90E7-5217-EDCF-30792518F83C}"/>
              </a:ext>
            </a:extLst>
          </p:cNvPr>
          <p:cNvSpPr>
            <a:spLocks noGrp="1"/>
          </p:cNvSpPr>
          <p:nvPr>
            <p:ph type="title"/>
          </p:nvPr>
        </p:nvSpPr>
        <p:spPr/>
        <p:txBody>
          <a:bodyPr/>
          <a:lstStyle/>
          <a:p>
            <a:r>
              <a:rPr lang="en-US" dirty="0"/>
              <a:t>Representativeness Heuristic</a:t>
            </a:r>
          </a:p>
        </p:txBody>
      </p:sp>
      <p:sp>
        <p:nvSpPr>
          <p:cNvPr id="3" name="Content Placeholder 2">
            <a:extLst>
              <a:ext uri="{FF2B5EF4-FFF2-40B4-BE49-F238E27FC236}">
                <a16:creationId xmlns:a16="http://schemas.microsoft.com/office/drawing/2014/main" id="{9E66CDEE-283E-12EE-AB14-A4AE43A34D24}"/>
              </a:ext>
            </a:extLst>
          </p:cNvPr>
          <p:cNvSpPr>
            <a:spLocks noGrp="1"/>
          </p:cNvSpPr>
          <p:nvPr>
            <p:ph idx="1"/>
          </p:nvPr>
        </p:nvSpPr>
        <p:spPr>
          <a:xfrm>
            <a:off x="1920240" y="2312276"/>
            <a:ext cx="8770571" cy="4408564"/>
          </a:xfrm>
        </p:spPr>
        <p:txBody>
          <a:bodyPr>
            <a:normAutofit/>
          </a:bodyPr>
          <a:lstStyle/>
          <a:p>
            <a:r>
              <a:rPr lang="en-US" dirty="0"/>
              <a:t>Representativeness heuristic: judging the likelihood of things in terms of how well they seem to represent or match particular prototypes. </a:t>
            </a:r>
          </a:p>
          <a:p>
            <a:pPr marL="285750" indent="-285750">
              <a:buFont typeface="Arial" panose="020B0604020202020204" pitchFamily="34" charset="0"/>
              <a:buChar char="•"/>
            </a:pPr>
            <a:r>
              <a:rPr lang="en-US" dirty="0"/>
              <a:t>May lead us to ignore other relevant information. </a:t>
            </a:r>
          </a:p>
          <a:p>
            <a:pPr marL="285750" indent="-285750">
              <a:buFont typeface="Arial" panose="020B0604020202020204" pitchFamily="34" charset="0"/>
              <a:buChar char="•"/>
            </a:pPr>
            <a:r>
              <a:rPr lang="en-US" dirty="0"/>
              <a:t>Can involve use of stereotypes.</a:t>
            </a:r>
          </a:p>
          <a:p>
            <a:endParaRPr lang="en-US" dirty="0"/>
          </a:p>
        </p:txBody>
      </p:sp>
    </p:spTree>
    <p:extLst>
      <p:ext uri="{BB962C8B-B14F-4D97-AF65-F5344CB8AC3E}">
        <p14:creationId xmlns:p14="http://schemas.microsoft.com/office/powerpoint/2010/main" val="9342226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559E0-5075-C30D-0134-FFB94872E0CE}"/>
              </a:ext>
            </a:extLst>
          </p:cNvPr>
          <p:cNvSpPr>
            <a:spLocks noGrp="1"/>
          </p:cNvSpPr>
          <p:nvPr>
            <p:ph type="title"/>
          </p:nvPr>
        </p:nvSpPr>
        <p:spPr/>
        <p:txBody>
          <a:bodyPr/>
          <a:lstStyle/>
          <a:p>
            <a:r>
              <a:rPr lang="en-US" dirty="0"/>
              <a:t>Representativeness Heuristic</a:t>
            </a:r>
          </a:p>
        </p:txBody>
      </p:sp>
      <p:sp>
        <p:nvSpPr>
          <p:cNvPr id="3" name="Content Placeholder 2">
            <a:extLst>
              <a:ext uri="{FF2B5EF4-FFF2-40B4-BE49-F238E27FC236}">
                <a16:creationId xmlns:a16="http://schemas.microsoft.com/office/drawing/2014/main" id="{B38A1479-F9B3-D7E2-4518-2F2F29709664}"/>
              </a:ext>
            </a:extLst>
          </p:cNvPr>
          <p:cNvSpPr>
            <a:spLocks noGrp="1"/>
          </p:cNvSpPr>
          <p:nvPr>
            <p:ph idx="1"/>
          </p:nvPr>
        </p:nvSpPr>
        <p:spPr/>
        <p:txBody>
          <a:bodyPr/>
          <a:lstStyle/>
          <a:p>
            <a:r>
              <a:rPr lang="en-US" dirty="0"/>
              <a:t>A stranger tells you about a person who is short, slim, and likes to read poetry, and then asks you to guess whether this person is more likely to be a professor of classics at an Ivy League university or a truck driver. Which would be the better guess?</a:t>
            </a:r>
          </a:p>
          <a:p>
            <a:endParaRPr lang="en-US" dirty="0"/>
          </a:p>
        </p:txBody>
      </p:sp>
    </p:spTree>
    <p:extLst>
      <p:ext uri="{BB962C8B-B14F-4D97-AF65-F5344CB8AC3E}">
        <p14:creationId xmlns:p14="http://schemas.microsoft.com/office/powerpoint/2010/main" val="10816296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6729D71-96B5-73F5-9D91-91BF97BF4B02}"/>
              </a:ext>
            </a:extLst>
          </p:cNvPr>
          <p:cNvPicPr>
            <a:picLocks noChangeAspect="1"/>
          </p:cNvPicPr>
          <p:nvPr/>
        </p:nvPicPr>
        <p:blipFill>
          <a:blip r:embed="rId2"/>
          <a:stretch>
            <a:fillRect/>
          </a:stretch>
        </p:blipFill>
        <p:spPr>
          <a:xfrm>
            <a:off x="1639728" y="229552"/>
            <a:ext cx="8912543" cy="1526543"/>
          </a:xfrm>
          <a:prstGeom prst="rect">
            <a:avLst/>
          </a:prstGeom>
        </p:spPr>
      </p:pic>
      <p:pic>
        <p:nvPicPr>
          <p:cNvPr id="7" name="Picture 6">
            <a:extLst>
              <a:ext uri="{FF2B5EF4-FFF2-40B4-BE49-F238E27FC236}">
                <a16:creationId xmlns:a16="http://schemas.microsoft.com/office/drawing/2014/main" id="{15FA2CE3-8856-6401-5170-2CB22524F470}"/>
              </a:ext>
            </a:extLst>
          </p:cNvPr>
          <p:cNvPicPr>
            <a:picLocks noChangeAspect="1"/>
          </p:cNvPicPr>
          <p:nvPr/>
        </p:nvPicPr>
        <p:blipFill>
          <a:blip r:embed="rId3"/>
          <a:stretch>
            <a:fillRect/>
          </a:stretch>
        </p:blipFill>
        <p:spPr>
          <a:xfrm>
            <a:off x="1618663" y="1756095"/>
            <a:ext cx="8933608" cy="4865765"/>
          </a:xfrm>
          <a:prstGeom prst="rect">
            <a:avLst/>
          </a:prstGeom>
        </p:spPr>
      </p:pic>
    </p:spTree>
    <p:extLst>
      <p:ext uri="{BB962C8B-B14F-4D97-AF65-F5344CB8AC3E}">
        <p14:creationId xmlns:p14="http://schemas.microsoft.com/office/powerpoint/2010/main" val="17605740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559E0-5075-C30D-0134-FFB94872E0CE}"/>
              </a:ext>
            </a:extLst>
          </p:cNvPr>
          <p:cNvSpPr>
            <a:spLocks noGrp="1"/>
          </p:cNvSpPr>
          <p:nvPr>
            <p:ph type="title"/>
          </p:nvPr>
        </p:nvSpPr>
        <p:spPr/>
        <p:txBody>
          <a:bodyPr/>
          <a:lstStyle/>
          <a:p>
            <a:r>
              <a:rPr lang="en-US" dirty="0"/>
              <a:t>Representativeness Heuristic</a:t>
            </a:r>
          </a:p>
        </p:txBody>
      </p:sp>
      <p:sp>
        <p:nvSpPr>
          <p:cNvPr id="3" name="Content Placeholder 2">
            <a:extLst>
              <a:ext uri="{FF2B5EF4-FFF2-40B4-BE49-F238E27FC236}">
                <a16:creationId xmlns:a16="http://schemas.microsoft.com/office/drawing/2014/main" id="{B38A1479-F9B3-D7E2-4518-2F2F29709664}"/>
              </a:ext>
            </a:extLst>
          </p:cNvPr>
          <p:cNvSpPr>
            <a:spLocks noGrp="1"/>
          </p:cNvSpPr>
          <p:nvPr>
            <p:ph idx="1"/>
          </p:nvPr>
        </p:nvSpPr>
        <p:spPr/>
        <p:txBody>
          <a:bodyPr/>
          <a:lstStyle/>
          <a:p>
            <a:r>
              <a:rPr lang="en-US" dirty="0"/>
              <a:t>Psychologists interviewed 30 engineers and 70 lawyers. One of them, Jack, is a 45 year old married man with four children. </a:t>
            </a:r>
          </a:p>
          <a:p>
            <a:r>
              <a:rPr lang="en-US" dirty="0"/>
              <a:t>He is generally conservative, cautious, and ambitious. He shows no interest in political and social issues and spends most of his free time on home carpentry, sailing, and solving mathematical puzzles. What is the probability that Jack is one of the 30 engineers in the sample of 100? </a:t>
            </a:r>
          </a:p>
          <a:p>
            <a:endParaRPr lang="en-US" dirty="0"/>
          </a:p>
        </p:txBody>
      </p:sp>
    </p:spTree>
    <p:extLst>
      <p:ext uri="{BB962C8B-B14F-4D97-AF65-F5344CB8AC3E}">
        <p14:creationId xmlns:p14="http://schemas.microsoft.com/office/powerpoint/2010/main" val="1478489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98596-2259-D2CD-0686-67C2F90AE354}"/>
              </a:ext>
            </a:extLst>
          </p:cNvPr>
          <p:cNvSpPr>
            <a:spLocks noGrp="1"/>
          </p:cNvSpPr>
          <p:nvPr>
            <p:ph type="title"/>
          </p:nvPr>
        </p:nvSpPr>
        <p:spPr/>
        <p:txBody>
          <a:bodyPr/>
          <a:lstStyle/>
          <a:p>
            <a:r>
              <a:rPr lang="en-US" dirty="0"/>
              <a:t>Categorical Thinking</a:t>
            </a:r>
          </a:p>
        </p:txBody>
      </p:sp>
      <p:pic>
        <p:nvPicPr>
          <p:cNvPr id="5" name="Picture 4">
            <a:extLst>
              <a:ext uri="{FF2B5EF4-FFF2-40B4-BE49-F238E27FC236}">
                <a16:creationId xmlns:a16="http://schemas.microsoft.com/office/drawing/2014/main" id="{36D3CDB5-A4C9-9516-A115-7390ADDAEBC0}"/>
              </a:ext>
            </a:extLst>
          </p:cNvPr>
          <p:cNvPicPr>
            <a:picLocks noChangeAspect="1"/>
          </p:cNvPicPr>
          <p:nvPr/>
        </p:nvPicPr>
        <p:blipFill>
          <a:blip r:embed="rId2"/>
          <a:stretch>
            <a:fillRect/>
          </a:stretch>
        </p:blipFill>
        <p:spPr>
          <a:xfrm>
            <a:off x="2257912" y="2462370"/>
            <a:ext cx="3734039" cy="4051508"/>
          </a:xfrm>
          <a:prstGeom prst="rect">
            <a:avLst/>
          </a:prstGeom>
        </p:spPr>
      </p:pic>
      <p:pic>
        <p:nvPicPr>
          <p:cNvPr id="7" name="Picture 6">
            <a:extLst>
              <a:ext uri="{FF2B5EF4-FFF2-40B4-BE49-F238E27FC236}">
                <a16:creationId xmlns:a16="http://schemas.microsoft.com/office/drawing/2014/main" id="{436B7175-463A-13F7-3F6C-37EB00C98173}"/>
              </a:ext>
            </a:extLst>
          </p:cNvPr>
          <p:cNvPicPr>
            <a:picLocks noChangeAspect="1"/>
          </p:cNvPicPr>
          <p:nvPr/>
        </p:nvPicPr>
        <p:blipFill>
          <a:blip r:embed="rId3"/>
          <a:stretch>
            <a:fillRect/>
          </a:stretch>
        </p:blipFill>
        <p:spPr>
          <a:xfrm>
            <a:off x="6573430" y="2462370"/>
            <a:ext cx="3479979" cy="4051508"/>
          </a:xfrm>
          <a:prstGeom prst="rect">
            <a:avLst/>
          </a:prstGeom>
        </p:spPr>
      </p:pic>
    </p:spTree>
    <p:extLst>
      <p:ext uri="{BB962C8B-B14F-4D97-AF65-F5344CB8AC3E}">
        <p14:creationId xmlns:p14="http://schemas.microsoft.com/office/powerpoint/2010/main" val="42697225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C7BE0-90E7-5217-EDCF-30792518F83C}"/>
              </a:ext>
            </a:extLst>
          </p:cNvPr>
          <p:cNvSpPr>
            <a:spLocks noGrp="1"/>
          </p:cNvSpPr>
          <p:nvPr>
            <p:ph type="title"/>
          </p:nvPr>
        </p:nvSpPr>
        <p:spPr/>
        <p:txBody>
          <a:bodyPr/>
          <a:lstStyle/>
          <a:p>
            <a:r>
              <a:rPr lang="en-US" dirty="0"/>
              <a:t>Availability Heuristic</a:t>
            </a:r>
          </a:p>
        </p:txBody>
      </p:sp>
      <p:sp>
        <p:nvSpPr>
          <p:cNvPr id="3" name="Content Placeholder 2">
            <a:extLst>
              <a:ext uri="{FF2B5EF4-FFF2-40B4-BE49-F238E27FC236}">
                <a16:creationId xmlns:a16="http://schemas.microsoft.com/office/drawing/2014/main" id="{9E66CDEE-283E-12EE-AB14-A4AE43A34D24}"/>
              </a:ext>
            </a:extLst>
          </p:cNvPr>
          <p:cNvSpPr>
            <a:spLocks noGrp="1"/>
          </p:cNvSpPr>
          <p:nvPr>
            <p:ph idx="1"/>
          </p:nvPr>
        </p:nvSpPr>
        <p:spPr>
          <a:xfrm>
            <a:off x="1920240" y="2312276"/>
            <a:ext cx="8770571" cy="4210444"/>
          </a:xfrm>
        </p:spPr>
        <p:txBody>
          <a:bodyPr>
            <a:normAutofit/>
          </a:bodyPr>
          <a:lstStyle/>
          <a:p>
            <a:r>
              <a:rPr lang="en-US" dirty="0"/>
              <a:t>Availability heuristic: estimating the likelihood of events based on their availability in memory.</a:t>
            </a:r>
          </a:p>
          <a:p>
            <a:pPr marL="285750" indent="-285750">
              <a:buFont typeface="Arial" panose="020B0604020202020204" pitchFamily="34" charset="0"/>
              <a:buChar char="•"/>
            </a:pPr>
            <a:r>
              <a:rPr lang="en-US" dirty="0"/>
              <a:t>If instances come readily to mind (perhaps because of their vividness), we presume such events are more common than they actually are. </a:t>
            </a:r>
          </a:p>
          <a:p>
            <a:pPr marL="285750" indent="-285750">
              <a:buFont typeface="Arial" panose="020B0604020202020204" pitchFamily="34" charset="0"/>
              <a:buChar char="•"/>
            </a:pPr>
            <a:r>
              <a:rPr lang="en-US" dirty="0"/>
              <a:t>Extreme examples get our attention and stick with us.</a:t>
            </a:r>
          </a:p>
          <a:p>
            <a:pPr marL="285750" indent="-285750">
              <a:buFont typeface="Arial" panose="020B0604020202020204" pitchFamily="34" charset="0"/>
              <a:buChar char="•"/>
            </a:pPr>
            <a:r>
              <a:rPr lang="en-US" dirty="0">
                <a:hlinkClick r:id="rId2"/>
              </a:rPr>
              <a:t>https://www.youtube.com/watch?v=lhRVHAFaTiU</a:t>
            </a:r>
            <a:endParaRPr lang="en-US" dirty="0"/>
          </a:p>
          <a:p>
            <a:pPr marL="285750" indent="-285750">
              <a:buFont typeface="Arial" panose="020B0604020202020204" pitchFamily="34" charset="0"/>
              <a:buChar char="•"/>
            </a:pPr>
            <a:r>
              <a:rPr lang="en-US" dirty="0"/>
              <a:t>First instinct fallacy</a:t>
            </a:r>
          </a:p>
          <a:p>
            <a:endParaRPr lang="en-US" dirty="0"/>
          </a:p>
        </p:txBody>
      </p:sp>
    </p:spTree>
    <p:extLst>
      <p:ext uri="{BB962C8B-B14F-4D97-AF65-F5344CB8AC3E}">
        <p14:creationId xmlns:p14="http://schemas.microsoft.com/office/powerpoint/2010/main" val="39930723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C2A61-7359-AAA3-848E-8EC8B2F9DD95}"/>
              </a:ext>
            </a:extLst>
          </p:cNvPr>
          <p:cNvSpPr>
            <a:spLocks noGrp="1"/>
          </p:cNvSpPr>
          <p:nvPr>
            <p:ph type="title"/>
          </p:nvPr>
        </p:nvSpPr>
        <p:spPr/>
        <p:txBody>
          <a:bodyPr/>
          <a:lstStyle/>
          <a:p>
            <a:r>
              <a:rPr lang="en-US" dirty="0"/>
              <a:t>Overconfidence Bias</a:t>
            </a:r>
          </a:p>
        </p:txBody>
      </p:sp>
      <p:sp>
        <p:nvSpPr>
          <p:cNvPr id="3" name="Content Placeholder 2">
            <a:extLst>
              <a:ext uri="{FF2B5EF4-FFF2-40B4-BE49-F238E27FC236}">
                <a16:creationId xmlns:a16="http://schemas.microsoft.com/office/drawing/2014/main" id="{0A823E92-8EAA-0C27-7C45-FA7FFC246DAF}"/>
              </a:ext>
            </a:extLst>
          </p:cNvPr>
          <p:cNvSpPr>
            <a:spLocks noGrp="1"/>
          </p:cNvSpPr>
          <p:nvPr>
            <p:ph idx="1"/>
          </p:nvPr>
        </p:nvSpPr>
        <p:spPr>
          <a:xfrm>
            <a:off x="1920240" y="2312276"/>
            <a:ext cx="8770571" cy="4378084"/>
          </a:xfrm>
        </p:spPr>
        <p:txBody>
          <a:bodyPr>
            <a:normAutofit/>
          </a:bodyPr>
          <a:lstStyle/>
          <a:p>
            <a:r>
              <a:rPr lang="en-US" dirty="0"/>
              <a:t>Overconfidence: tendency to be more confident than correct.</a:t>
            </a:r>
          </a:p>
          <a:p>
            <a:pPr marL="285750" indent="-285750">
              <a:buFont typeface="Arial" panose="020B0604020202020204" pitchFamily="34" charset="0"/>
              <a:buChar char="•"/>
            </a:pPr>
            <a:r>
              <a:rPr lang="en-US" dirty="0"/>
              <a:t>Overestimating the accuracy of our beliefs and judgments.</a:t>
            </a:r>
          </a:p>
          <a:p>
            <a:pPr marL="285750" indent="-285750">
              <a:buFont typeface="Arial" panose="020B0604020202020204" pitchFamily="34" charset="0"/>
              <a:buChar char="•"/>
            </a:pPr>
            <a:r>
              <a:rPr lang="en-US" dirty="0"/>
              <a:t>Overestimating our performance or abilities.</a:t>
            </a:r>
          </a:p>
          <a:p>
            <a:pPr marL="285750" indent="-285750">
              <a:buFont typeface="Arial" panose="020B0604020202020204" pitchFamily="34" charset="0"/>
              <a:buChar char="•"/>
            </a:pPr>
            <a:r>
              <a:rPr lang="en-US" dirty="0"/>
              <a:t>Can lead to lack of preparation or putting self in situations that one is not well-equipped to handle.</a:t>
            </a:r>
          </a:p>
          <a:p>
            <a:pPr marL="285750" indent="-285750">
              <a:buFont typeface="Arial" panose="020B0604020202020204" pitchFamily="34" charset="0"/>
              <a:buChar char="•"/>
            </a:pPr>
            <a:r>
              <a:rPr lang="en-US" dirty="0"/>
              <a:t>Dunning-Kruger Effect: when people with low ability, expertise, or experience overestimate their knowledge. </a:t>
            </a:r>
          </a:p>
          <a:p>
            <a:pPr marL="285750" indent="-285750">
              <a:buFont typeface="Arial" panose="020B0604020202020204" pitchFamily="34" charset="0"/>
              <a:buChar char="•"/>
            </a:pPr>
            <a:r>
              <a:rPr lang="en-US" dirty="0"/>
              <a:t>Often spoken about in the context of metacognition. </a:t>
            </a:r>
          </a:p>
        </p:txBody>
      </p:sp>
    </p:spTree>
    <p:extLst>
      <p:ext uri="{BB962C8B-B14F-4D97-AF65-F5344CB8AC3E}">
        <p14:creationId xmlns:p14="http://schemas.microsoft.com/office/powerpoint/2010/main" val="10031297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B5C1B-3FB4-55FA-921E-A0C704AF1A44}"/>
              </a:ext>
            </a:extLst>
          </p:cNvPr>
          <p:cNvSpPr>
            <a:spLocks noGrp="1"/>
          </p:cNvSpPr>
          <p:nvPr>
            <p:ph type="title"/>
          </p:nvPr>
        </p:nvSpPr>
        <p:spPr/>
        <p:txBody>
          <a:bodyPr/>
          <a:lstStyle/>
          <a:p>
            <a:r>
              <a:rPr lang="en-US" dirty="0"/>
              <a:t>Metacognition</a:t>
            </a:r>
          </a:p>
        </p:txBody>
      </p:sp>
      <p:sp>
        <p:nvSpPr>
          <p:cNvPr id="3" name="Content Placeholder 2">
            <a:extLst>
              <a:ext uri="{FF2B5EF4-FFF2-40B4-BE49-F238E27FC236}">
                <a16:creationId xmlns:a16="http://schemas.microsoft.com/office/drawing/2014/main" id="{ED5F7999-9544-91B9-D320-EAD68D406DCF}"/>
              </a:ext>
            </a:extLst>
          </p:cNvPr>
          <p:cNvSpPr>
            <a:spLocks noGrp="1"/>
          </p:cNvSpPr>
          <p:nvPr>
            <p:ph idx="1"/>
          </p:nvPr>
        </p:nvSpPr>
        <p:spPr>
          <a:xfrm>
            <a:off x="1920240" y="2312276"/>
            <a:ext cx="8770571" cy="4240924"/>
          </a:xfrm>
        </p:spPr>
        <p:txBody>
          <a:bodyPr vert="horz" lIns="109728" tIns="109728" rIns="109728" bIns="91440" rtlCol="0" anchor="t">
            <a:normAutofit/>
          </a:bodyPr>
          <a:lstStyle/>
          <a:p>
            <a:r>
              <a:rPr lang="en-US" dirty="0"/>
              <a:t>Metacognition: a person’s cognition about cognitive phenomena.</a:t>
            </a:r>
          </a:p>
          <a:p>
            <a:pPr marL="285750" indent="-285750">
              <a:buFont typeface="Arial" panose="020B0604020202020204" pitchFamily="34" charset="0"/>
              <a:buChar char="•"/>
            </a:pPr>
            <a:r>
              <a:rPr lang="en-US" dirty="0"/>
              <a:t>Your awareness and understanding of what you know and what you don’t know. </a:t>
            </a:r>
          </a:p>
          <a:p>
            <a:pPr marL="285750" indent="-285750">
              <a:buFont typeface="Arial" panose="020B0604020202020204" pitchFamily="34" charset="0"/>
              <a:buChar char="•"/>
            </a:pPr>
            <a:r>
              <a:rPr lang="en-US" dirty="0"/>
              <a:t>The more accurately an individual evaluates learning and retrieval, the more effective at controlling it. </a:t>
            </a:r>
            <a:endParaRPr lang="en-US" dirty="0">
              <a:ea typeface="Meiryo"/>
            </a:endParaRPr>
          </a:p>
          <a:p>
            <a:pPr marL="285750" indent="-285750">
              <a:buFont typeface="Arial" panose="020B0604020202020204" pitchFamily="34" charset="0"/>
              <a:buChar char="•"/>
            </a:pPr>
            <a:r>
              <a:rPr lang="en-US" dirty="0"/>
              <a:t>Stronger meta-cognition can reduce overconfidence bias. </a:t>
            </a:r>
          </a:p>
        </p:txBody>
      </p:sp>
    </p:spTree>
    <p:extLst>
      <p:ext uri="{BB962C8B-B14F-4D97-AF65-F5344CB8AC3E}">
        <p14:creationId xmlns:p14="http://schemas.microsoft.com/office/powerpoint/2010/main" val="19671102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870BE6-842B-4EA5-A985-A39D754B5223}"/>
              </a:ext>
            </a:extLst>
          </p:cNvPr>
          <p:cNvSpPr>
            <a:spLocks noGrp="1"/>
          </p:cNvSpPr>
          <p:nvPr>
            <p:ph idx="4294967295"/>
          </p:nvPr>
        </p:nvSpPr>
        <p:spPr>
          <a:xfrm>
            <a:off x="6043149" y="563880"/>
            <a:ext cx="5813571" cy="6488447"/>
          </a:xfrm>
        </p:spPr>
        <p:txBody>
          <a:bodyPr>
            <a:normAutofit/>
          </a:bodyPr>
          <a:lstStyle/>
          <a:p>
            <a:r>
              <a:rPr lang="en-US" dirty="0"/>
              <a:t>You are near graduating and entering your final semester of college. You want to make sure to maintain your GPA, so you are being especially careful about which classes to enroll in so as to not lower your GPA. </a:t>
            </a:r>
          </a:p>
          <a:p>
            <a:pPr marL="285750" indent="-285750">
              <a:buFont typeface="Arial" panose="020B0604020202020204" pitchFamily="34" charset="0"/>
              <a:buChar char="•"/>
            </a:pPr>
            <a:r>
              <a:rPr lang="en-US" sz="1800" dirty="0"/>
              <a:t>As you consider which courses to take, you see that in one of the classes, 20% of the students got As last semester. Do you enroll in this class?</a:t>
            </a:r>
          </a:p>
          <a:p>
            <a:pPr marL="285750" lvl="1" indent="-285750">
              <a:buFont typeface="Arial" panose="020B0604020202020204" pitchFamily="34" charset="0"/>
              <a:buChar char="•"/>
            </a:pPr>
            <a:r>
              <a:rPr lang="en-US" sz="1800" dirty="0"/>
              <a:t>As you consider which courses to take, you see that in one of the classes, 80% of the students did not receive As last semester. Do you enroll in this class?</a:t>
            </a:r>
          </a:p>
          <a:p>
            <a:endParaRPr lang="en-US" dirty="0"/>
          </a:p>
        </p:txBody>
      </p:sp>
      <p:graphicFrame>
        <p:nvGraphicFramePr>
          <p:cNvPr id="4" name="Chart 3">
            <a:extLst>
              <a:ext uri="{FF2B5EF4-FFF2-40B4-BE49-F238E27FC236}">
                <a16:creationId xmlns:a16="http://schemas.microsoft.com/office/drawing/2014/main" id="{6EE6EBFF-CD1A-F119-98D7-4634478A5E0F}"/>
              </a:ext>
            </a:extLst>
          </p:cNvPr>
          <p:cNvGraphicFramePr>
            <a:graphicFrameLocks/>
          </p:cNvGraphicFramePr>
          <p:nvPr>
            <p:extLst>
              <p:ext uri="{D42A27DB-BD31-4B8C-83A1-F6EECF244321}">
                <p14:modId xmlns:p14="http://schemas.microsoft.com/office/powerpoint/2010/main" val="166430298"/>
              </p:ext>
            </p:extLst>
          </p:nvPr>
        </p:nvGraphicFramePr>
        <p:xfrm>
          <a:off x="260349" y="311150"/>
          <a:ext cx="5782799" cy="62103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920276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027220-9D45-5FDA-FD87-F2DC38961008}"/>
              </a:ext>
            </a:extLst>
          </p:cNvPr>
          <p:cNvSpPr>
            <a:spLocks noGrp="1"/>
          </p:cNvSpPr>
          <p:nvPr>
            <p:ph idx="4294967295"/>
          </p:nvPr>
        </p:nvSpPr>
        <p:spPr>
          <a:xfrm>
            <a:off x="6252466" y="1273811"/>
            <a:ext cx="5592791" cy="4917440"/>
          </a:xfrm>
        </p:spPr>
        <p:txBody>
          <a:bodyPr>
            <a:normAutofit/>
          </a:bodyPr>
          <a:lstStyle/>
          <a:p>
            <a:r>
              <a:rPr lang="en-US" dirty="0"/>
              <a:t>You are trying to cut down on your sugar intake but have a craving for cookies. </a:t>
            </a:r>
          </a:p>
          <a:p>
            <a:pPr marL="285750" indent="-285750">
              <a:buFont typeface="Arial" panose="020B0604020202020204" pitchFamily="34" charset="0"/>
              <a:buChar char="•"/>
            </a:pPr>
            <a:r>
              <a:rPr lang="en-US" dirty="0"/>
              <a:t>At the grocery store, you find a box of cookies that are 90% sugar-free. Would you buy this box of cookies?</a:t>
            </a:r>
          </a:p>
          <a:p>
            <a:pPr marL="285750" indent="-285750">
              <a:buFont typeface="Arial" panose="020B0604020202020204" pitchFamily="34" charset="0"/>
              <a:buChar char="•"/>
            </a:pPr>
            <a:r>
              <a:rPr lang="en-US" dirty="0"/>
              <a:t>At the grocery store, you find a box of cookies that are described as having 10% sugar. Would you buy this box of cookies? </a:t>
            </a:r>
          </a:p>
        </p:txBody>
      </p:sp>
      <p:graphicFrame>
        <p:nvGraphicFramePr>
          <p:cNvPr id="4" name="Chart 3">
            <a:extLst>
              <a:ext uri="{FF2B5EF4-FFF2-40B4-BE49-F238E27FC236}">
                <a16:creationId xmlns:a16="http://schemas.microsoft.com/office/drawing/2014/main" id="{A437D4F6-5B0F-0C54-2663-383A1C007378}"/>
              </a:ext>
            </a:extLst>
          </p:cNvPr>
          <p:cNvGraphicFramePr>
            <a:graphicFrameLocks/>
          </p:cNvGraphicFramePr>
          <p:nvPr>
            <p:extLst>
              <p:ext uri="{D42A27DB-BD31-4B8C-83A1-F6EECF244321}">
                <p14:modId xmlns:p14="http://schemas.microsoft.com/office/powerpoint/2010/main" val="1800173418"/>
              </p:ext>
            </p:extLst>
          </p:nvPr>
        </p:nvGraphicFramePr>
        <p:xfrm>
          <a:off x="222250" y="203200"/>
          <a:ext cx="6030216" cy="6400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653442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3F4CDEE9-F0E8-4627-B347-65DCD0439E73}"/>
              </a:ext>
            </a:extLst>
          </p:cNvPr>
          <p:cNvGraphicFramePr>
            <a:graphicFrameLocks/>
          </p:cNvGraphicFramePr>
          <p:nvPr>
            <p:extLst>
              <p:ext uri="{D42A27DB-BD31-4B8C-83A1-F6EECF244321}">
                <p14:modId xmlns:p14="http://schemas.microsoft.com/office/powerpoint/2010/main" val="2391070864"/>
              </p:ext>
            </p:extLst>
          </p:nvPr>
        </p:nvGraphicFramePr>
        <p:xfrm>
          <a:off x="400050" y="279400"/>
          <a:ext cx="5651500" cy="63627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691A7B99-EBDE-46F8-B97F-B057B125A8F3}"/>
              </a:ext>
            </a:extLst>
          </p:cNvPr>
          <p:cNvGraphicFramePr>
            <a:graphicFrameLocks/>
          </p:cNvGraphicFramePr>
          <p:nvPr>
            <p:extLst>
              <p:ext uri="{D42A27DB-BD31-4B8C-83A1-F6EECF244321}">
                <p14:modId xmlns:p14="http://schemas.microsoft.com/office/powerpoint/2010/main" val="704194279"/>
              </p:ext>
            </p:extLst>
          </p:nvPr>
        </p:nvGraphicFramePr>
        <p:xfrm>
          <a:off x="6311900" y="279400"/>
          <a:ext cx="5054600" cy="63627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611211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EC83F-B853-8783-A128-AC3726826477}"/>
              </a:ext>
            </a:extLst>
          </p:cNvPr>
          <p:cNvSpPr>
            <a:spLocks noGrp="1"/>
          </p:cNvSpPr>
          <p:nvPr>
            <p:ph type="title"/>
          </p:nvPr>
        </p:nvSpPr>
        <p:spPr/>
        <p:txBody>
          <a:bodyPr/>
          <a:lstStyle/>
          <a:p>
            <a:r>
              <a:rPr lang="en-US" dirty="0"/>
              <a:t>Framing</a:t>
            </a:r>
          </a:p>
        </p:txBody>
      </p:sp>
      <p:sp>
        <p:nvSpPr>
          <p:cNvPr id="3" name="Content Placeholder 2">
            <a:extLst>
              <a:ext uri="{FF2B5EF4-FFF2-40B4-BE49-F238E27FC236}">
                <a16:creationId xmlns:a16="http://schemas.microsoft.com/office/drawing/2014/main" id="{06AC4B97-F3E2-29C5-237A-41E2E925DF7C}"/>
              </a:ext>
            </a:extLst>
          </p:cNvPr>
          <p:cNvSpPr>
            <a:spLocks noGrp="1"/>
          </p:cNvSpPr>
          <p:nvPr>
            <p:ph idx="1"/>
          </p:nvPr>
        </p:nvSpPr>
        <p:spPr/>
        <p:txBody>
          <a:bodyPr/>
          <a:lstStyle/>
          <a:p>
            <a:r>
              <a:rPr lang="en-US" dirty="0"/>
              <a:t>Framing</a:t>
            </a:r>
          </a:p>
          <a:p>
            <a:pPr marL="285750" indent="-285750">
              <a:buFont typeface="Arial" panose="020B0604020202020204" pitchFamily="34" charset="0"/>
              <a:buChar char="•"/>
            </a:pPr>
            <a:r>
              <a:rPr lang="en-US" dirty="0"/>
              <a:t>The way an issue is posed.</a:t>
            </a:r>
          </a:p>
          <a:p>
            <a:pPr marL="285750" indent="-285750">
              <a:buFont typeface="Arial" panose="020B0604020202020204" pitchFamily="34" charset="0"/>
              <a:buChar char="•"/>
            </a:pPr>
            <a:r>
              <a:rPr lang="en-US" dirty="0"/>
              <a:t>How an issue is framed can significantly affect decisions and judgments.</a:t>
            </a:r>
          </a:p>
          <a:p>
            <a:r>
              <a:rPr lang="en-US" dirty="0"/>
              <a:t>Sunk Cost Effect</a:t>
            </a:r>
          </a:p>
          <a:p>
            <a:pPr marL="285750" indent="-285750">
              <a:buFont typeface="Arial" panose="020B0604020202020204" pitchFamily="34" charset="0"/>
              <a:buChar char="•"/>
            </a:pPr>
            <a:r>
              <a:rPr lang="en-US" dirty="0"/>
              <a:t>The willingness to do something undesirable because of money or effort already spent. </a:t>
            </a:r>
          </a:p>
          <a:p>
            <a:endParaRPr lang="en-US" dirty="0"/>
          </a:p>
        </p:txBody>
      </p:sp>
    </p:spTree>
    <p:extLst>
      <p:ext uri="{BB962C8B-B14F-4D97-AF65-F5344CB8AC3E}">
        <p14:creationId xmlns:p14="http://schemas.microsoft.com/office/powerpoint/2010/main" val="30121692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213962D3-3823-4010-8F59-46AD3E434E1F}"/>
              </a:ext>
            </a:extLst>
          </p:cNvPr>
          <p:cNvGraphicFramePr>
            <a:graphicFrameLocks/>
          </p:cNvGraphicFramePr>
          <p:nvPr>
            <p:extLst>
              <p:ext uri="{D42A27DB-BD31-4B8C-83A1-F6EECF244321}">
                <p14:modId xmlns:p14="http://schemas.microsoft.com/office/powerpoint/2010/main" val="4190815580"/>
              </p:ext>
            </p:extLst>
          </p:nvPr>
        </p:nvGraphicFramePr>
        <p:xfrm>
          <a:off x="647700" y="0"/>
          <a:ext cx="4965700" cy="67945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DB802105-4FDD-4911-89E3-8623989FE660}"/>
              </a:ext>
            </a:extLst>
          </p:cNvPr>
          <p:cNvGraphicFramePr>
            <a:graphicFrameLocks/>
          </p:cNvGraphicFramePr>
          <p:nvPr>
            <p:extLst>
              <p:ext uri="{D42A27DB-BD31-4B8C-83A1-F6EECF244321}">
                <p14:modId xmlns:p14="http://schemas.microsoft.com/office/powerpoint/2010/main" val="299178233"/>
              </p:ext>
            </p:extLst>
          </p:nvPr>
        </p:nvGraphicFramePr>
        <p:xfrm>
          <a:off x="6096000" y="0"/>
          <a:ext cx="5162550" cy="67945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724787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82C53-CBA7-20E0-BBDA-4B2C92C69CAE}"/>
              </a:ext>
            </a:extLst>
          </p:cNvPr>
          <p:cNvSpPr>
            <a:spLocks noGrp="1"/>
          </p:cNvSpPr>
          <p:nvPr>
            <p:ph type="title"/>
          </p:nvPr>
        </p:nvSpPr>
        <p:spPr/>
        <p:txBody>
          <a:bodyPr/>
          <a:lstStyle/>
          <a:p>
            <a:r>
              <a:rPr lang="en-US" dirty="0"/>
              <a:t>Anchoring Heuristic</a:t>
            </a:r>
          </a:p>
        </p:txBody>
      </p:sp>
      <p:sp>
        <p:nvSpPr>
          <p:cNvPr id="3" name="Content Placeholder 2">
            <a:extLst>
              <a:ext uri="{FF2B5EF4-FFF2-40B4-BE49-F238E27FC236}">
                <a16:creationId xmlns:a16="http://schemas.microsoft.com/office/drawing/2014/main" id="{DE82EC29-6896-D985-6EDE-343A6CE833BB}"/>
              </a:ext>
            </a:extLst>
          </p:cNvPr>
          <p:cNvSpPr>
            <a:spLocks noGrp="1"/>
          </p:cNvSpPr>
          <p:nvPr>
            <p:ph idx="1"/>
          </p:nvPr>
        </p:nvSpPr>
        <p:spPr/>
        <p:txBody>
          <a:bodyPr/>
          <a:lstStyle/>
          <a:p>
            <a:r>
              <a:rPr lang="en-US" dirty="0"/>
              <a:t>Anchoring heuristic: an educated guess in which the starting point has a strong influence on the conclusion that is ultimately reached.</a:t>
            </a:r>
          </a:p>
          <a:p>
            <a:pPr marL="285750" indent="-285750">
              <a:buFont typeface="Arial" panose="020B0604020202020204" pitchFamily="34" charset="0"/>
              <a:buChar char="•"/>
            </a:pPr>
            <a:r>
              <a:rPr lang="en-US" dirty="0"/>
              <a:t>Used in marketing/ sales.</a:t>
            </a:r>
          </a:p>
          <a:p>
            <a:endParaRPr lang="en-US" dirty="0"/>
          </a:p>
        </p:txBody>
      </p:sp>
    </p:spTree>
    <p:extLst>
      <p:ext uri="{BB962C8B-B14F-4D97-AF65-F5344CB8AC3E}">
        <p14:creationId xmlns:p14="http://schemas.microsoft.com/office/powerpoint/2010/main" val="10078635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F889B-CE8B-4EB8-19C9-9C02478F55DC}"/>
              </a:ext>
            </a:extLst>
          </p:cNvPr>
          <p:cNvSpPr>
            <a:spLocks noGrp="1"/>
          </p:cNvSpPr>
          <p:nvPr>
            <p:ph type="title"/>
          </p:nvPr>
        </p:nvSpPr>
        <p:spPr/>
        <p:txBody>
          <a:bodyPr/>
          <a:lstStyle/>
          <a:p>
            <a:r>
              <a:rPr lang="en-US" dirty="0"/>
              <a:t>Other Heuristics &amp; Biases</a:t>
            </a:r>
          </a:p>
        </p:txBody>
      </p:sp>
      <p:sp>
        <p:nvSpPr>
          <p:cNvPr id="3" name="Content Placeholder 2">
            <a:extLst>
              <a:ext uri="{FF2B5EF4-FFF2-40B4-BE49-F238E27FC236}">
                <a16:creationId xmlns:a16="http://schemas.microsoft.com/office/drawing/2014/main" id="{D24D2082-E0A2-FEA6-3CB1-44C886778924}"/>
              </a:ext>
            </a:extLst>
          </p:cNvPr>
          <p:cNvSpPr>
            <a:spLocks noGrp="1"/>
          </p:cNvSpPr>
          <p:nvPr>
            <p:ph idx="1"/>
          </p:nvPr>
        </p:nvSpPr>
        <p:spPr>
          <a:xfrm>
            <a:off x="1920240" y="2312276"/>
            <a:ext cx="8770571" cy="3981992"/>
          </a:xfrm>
        </p:spPr>
        <p:txBody>
          <a:bodyPr>
            <a:normAutofit/>
          </a:bodyPr>
          <a:lstStyle/>
          <a:p>
            <a:r>
              <a:rPr lang="en-US" dirty="0"/>
              <a:t>Affect heuristic: an educated guess in which the worth of something is strongly influenced by how a person feels toward it.</a:t>
            </a:r>
          </a:p>
          <a:p>
            <a:endParaRPr lang="en-US" dirty="0"/>
          </a:p>
          <a:p>
            <a:r>
              <a:rPr lang="en-US" dirty="0"/>
              <a:t>Hindsight bias: tendency to overestimate how well we could have predicted something after it has occurred. </a:t>
            </a:r>
          </a:p>
          <a:p>
            <a:endParaRPr lang="en-US" dirty="0"/>
          </a:p>
          <a:p>
            <a:r>
              <a:rPr lang="en-US" dirty="0"/>
              <a:t>Intuition: implicit (unconscious) knowledge that we cannot fully explain. </a:t>
            </a:r>
          </a:p>
          <a:p>
            <a:endParaRPr lang="en-US" dirty="0"/>
          </a:p>
        </p:txBody>
      </p:sp>
    </p:spTree>
    <p:extLst>
      <p:ext uri="{BB962C8B-B14F-4D97-AF65-F5344CB8AC3E}">
        <p14:creationId xmlns:p14="http://schemas.microsoft.com/office/powerpoint/2010/main" val="152524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0A068-1A7F-86DF-424F-4236A401580F}"/>
              </a:ext>
            </a:extLst>
          </p:cNvPr>
          <p:cNvSpPr>
            <a:spLocks noGrp="1"/>
          </p:cNvSpPr>
          <p:nvPr>
            <p:ph type="title"/>
          </p:nvPr>
        </p:nvSpPr>
        <p:spPr/>
        <p:txBody>
          <a:bodyPr/>
          <a:lstStyle/>
          <a:p>
            <a:r>
              <a:rPr lang="en-US" dirty="0"/>
              <a:t>Categorical Thinking</a:t>
            </a:r>
          </a:p>
        </p:txBody>
      </p:sp>
      <p:sp>
        <p:nvSpPr>
          <p:cNvPr id="3" name="Content Placeholder 2">
            <a:extLst>
              <a:ext uri="{FF2B5EF4-FFF2-40B4-BE49-F238E27FC236}">
                <a16:creationId xmlns:a16="http://schemas.microsoft.com/office/drawing/2014/main" id="{21F3CEF2-754F-D45C-905A-1DEDA76C0E8B}"/>
              </a:ext>
            </a:extLst>
          </p:cNvPr>
          <p:cNvSpPr>
            <a:spLocks noGrp="1"/>
          </p:cNvSpPr>
          <p:nvPr>
            <p:ph idx="1"/>
          </p:nvPr>
        </p:nvSpPr>
        <p:spPr>
          <a:xfrm>
            <a:off x="1920240" y="2166151"/>
            <a:ext cx="8770571" cy="4813769"/>
          </a:xfrm>
        </p:spPr>
        <p:txBody>
          <a:bodyPr>
            <a:normAutofit/>
          </a:bodyPr>
          <a:lstStyle/>
          <a:p>
            <a:r>
              <a:rPr lang="en-US" dirty="0"/>
              <a:t>Brain organizes and interprets information very quickly.</a:t>
            </a:r>
          </a:p>
          <a:p>
            <a:r>
              <a:rPr lang="en-US" dirty="0"/>
              <a:t>Ambady &amp; Rosenthal (1993)</a:t>
            </a:r>
          </a:p>
          <a:p>
            <a:pPr marL="285750" indent="-285750">
              <a:buFont typeface="Arial" panose="020B0604020202020204" pitchFamily="34" charset="0"/>
              <a:buChar char="•"/>
            </a:pPr>
            <a:r>
              <a:rPr lang="en-US" dirty="0"/>
              <a:t>Students shown video clips of university instructors.</a:t>
            </a:r>
          </a:p>
          <a:p>
            <a:pPr marL="285750" indent="-285750">
              <a:buFont typeface="Arial" panose="020B0604020202020204" pitchFamily="34" charset="0"/>
              <a:buChar char="•"/>
            </a:pPr>
            <a:r>
              <a:rPr lang="en-US" dirty="0"/>
              <a:t>Rated instructors independently.</a:t>
            </a:r>
          </a:p>
          <a:p>
            <a:pPr marL="285750" indent="-285750">
              <a:buFont typeface="Arial" panose="020B0604020202020204" pitchFamily="34" charset="0"/>
              <a:buChar char="•"/>
            </a:pPr>
            <a:r>
              <a:rPr lang="en-US" dirty="0"/>
              <a:t>Participants’ ratings similar to each other’s.</a:t>
            </a:r>
          </a:p>
          <a:p>
            <a:pPr marL="285750" indent="-285750">
              <a:buFont typeface="Arial" panose="020B0604020202020204" pitchFamily="34" charset="0"/>
              <a:buChar char="•"/>
            </a:pPr>
            <a:r>
              <a:rPr lang="en-US" dirty="0"/>
              <a:t>Participants’ ratings matched those of students in the class.</a:t>
            </a:r>
          </a:p>
          <a:p>
            <a:pPr marL="285750" indent="-285750">
              <a:buFont typeface="Arial" panose="020B0604020202020204" pitchFamily="34" charset="0"/>
              <a:buChar char="•"/>
            </a:pPr>
            <a:r>
              <a:rPr lang="en-US" dirty="0"/>
              <a:t>6 seconds, no sound.</a:t>
            </a:r>
          </a:p>
          <a:p>
            <a:r>
              <a:rPr lang="en-US" dirty="0"/>
              <a:t>Similar studies of high school teachers, courtroom judges, physicians.</a:t>
            </a:r>
          </a:p>
          <a:p>
            <a:pPr marL="285750" indent="-285750">
              <a:buFont typeface="Arial" panose="020B0604020202020204" pitchFamily="34" charset="0"/>
              <a:buChar char="•"/>
            </a:pPr>
            <a:r>
              <a:rPr lang="en-US" dirty="0"/>
              <a:t>15 seconds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0984625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2AA3D-B65C-D7CF-8001-B4F2498805A6}"/>
              </a:ext>
            </a:extLst>
          </p:cNvPr>
          <p:cNvSpPr>
            <a:spLocks noGrp="1"/>
          </p:cNvSpPr>
          <p:nvPr>
            <p:ph type="title"/>
          </p:nvPr>
        </p:nvSpPr>
        <p:spPr/>
        <p:txBody>
          <a:bodyPr/>
          <a:lstStyle/>
          <a:p>
            <a:r>
              <a:rPr lang="en-US" dirty="0"/>
              <a:t>Intuition</a:t>
            </a:r>
          </a:p>
        </p:txBody>
      </p:sp>
      <p:sp>
        <p:nvSpPr>
          <p:cNvPr id="3" name="Content Placeholder 2">
            <a:extLst>
              <a:ext uri="{FF2B5EF4-FFF2-40B4-BE49-F238E27FC236}">
                <a16:creationId xmlns:a16="http://schemas.microsoft.com/office/drawing/2014/main" id="{6EBC707A-6D6C-4B42-C739-AB8E9550DE63}"/>
              </a:ext>
            </a:extLst>
          </p:cNvPr>
          <p:cNvSpPr>
            <a:spLocks noGrp="1"/>
          </p:cNvSpPr>
          <p:nvPr>
            <p:ph idx="1"/>
          </p:nvPr>
        </p:nvSpPr>
        <p:spPr/>
        <p:txBody>
          <a:bodyPr/>
          <a:lstStyle/>
          <a:p>
            <a:r>
              <a:rPr lang="en-US" dirty="0"/>
              <a:t>A bat and a ball together cost 110 cents. The bat costs 100 cents more than the ball. How much does the ball cost?</a:t>
            </a:r>
          </a:p>
        </p:txBody>
      </p:sp>
    </p:spTree>
    <p:extLst>
      <p:ext uri="{BB962C8B-B14F-4D97-AF65-F5344CB8AC3E}">
        <p14:creationId xmlns:p14="http://schemas.microsoft.com/office/powerpoint/2010/main" val="37241770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3731C-5ADB-3A08-C78A-4121F0320499}"/>
              </a:ext>
            </a:extLst>
          </p:cNvPr>
          <p:cNvSpPr>
            <a:spLocks noGrp="1"/>
          </p:cNvSpPr>
          <p:nvPr>
            <p:ph type="title"/>
          </p:nvPr>
        </p:nvSpPr>
        <p:spPr/>
        <p:txBody>
          <a:bodyPr/>
          <a:lstStyle/>
          <a:p>
            <a:r>
              <a:rPr lang="en-US" dirty="0"/>
              <a:t>Intuition</a:t>
            </a:r>
          </a:p>
        </p:txBody>
      </p:sp>
      <p:sp>
        <p:nvSpPr>
          <p:cNvPr id="3" name="Content Placeholder 2">
            <a:extLst>
              <a:ext uri="{FF2B5EF4-FFF2-40B4-BE49-F238E27FC236}">
                <a16:creationId xmlns:a16="http://schemas.microsoft.com/office/drawing/2014/main" id="{C26E363C-A605-85AB-9004-AB781074E195}"/>
              </a:ext>
            </a:extLst>
          </p:cNvPr>
          <p:cNvSpPr>
            <a:spLocks noGrp="1"/>
          </p:cNvSpPr>
          <p:nvPr>
            <p:ph idx="1"/>
          </p:nvPr>
        </p:nvSpPr>
        <p:spPr/>
        <p:txBody>
          <a:bodyPr/>
          <a:lstStyle/>
          <a:p>
            <a:r>
              <a:rPr lang="en-US" dirty="0"/>
              <a:t>Answer: 5 cents. </a:t>
            </a:r>
          </a:p>
          <a:p>
            <a:endParaRPr lang="en-US" dirty="0"/>
          </a:p>
          <a:p>
            <a:r>
              <a:rPr lang="en-US" dirty="0"/>
              <a:t>Bat costs $1.05 and ball costs 5 cents, for a total of $1.10. </a:t>
            </a:r>
          </a:p>
          <a:p>
            <a:endParaRPr lang="en-US" dirty="0"/>
          </a:p>
          <a:p>
            <a:r>
              <a:rPr lang="en-US" dirty="0"/>
              <a:t>If the ball cost the intuitive answer of 10 cents, the bat would then have to cost $1.10, for a total of $1.20.</a:t>
            </a:r>
          </a:p>
        </p:txBody>
      </p:sp>
    </p:spTree>
    <p:extLst>
      <p:ext uri="{BB962C8B-B14F-4D97-AF65-F5344CB8AC3E}">
        <p14:creationId xmlns:p14="http://schemas.microsoft.com/office/powerpoint/2010/main" val="40422115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2AA3D-B65C-D7CF-8001-B4F2498805A6}"/>
              </a:ext>
            </a:extLst>
          </p:cNvPr>
          <p:cNvSpPr>
            <a:spLocks noGrp="1"/>
          </p:cNvSpPr>
          <p:nvPr>
            <p:ph type="title"/>
          </p:nvPr>
        </p:nvSpPr>
        <p:spPr/>
        <p:txBody>
          <a:bodyPr/>
          <a:lstStyle/>
          <a:p>
            <a:r>
              <a:rPr lang="en-US" dirty="0"/>
              <a:t>Intuition</a:t>
            </a:r>
          </a:p>
        </p:txBody>
      </p:sp>
      <p:sp>
        <p:nvSpPr>
          <p:cNvPr id="3" name="Content Placeholder 2">
            <a:extLst>
              <a:ext uri="{FF2B5EF4-FFF2-40B4-BE49-F238E27FC236}">
                <a16:creationId xmlns:a16="http://schemas.microsoft.com/office/drawing/2014/main" id="{6EBC707A-6D6C-4B42-C739-AB8E9550DE63}"/>
              </a:ext>
            </a:extLst>
          </p:cNvPr>
          <p:cNvSpPr>
            <a:spLocks noGrp="1"/>
          </p:cNvSpPr>
          <p:nvPr>
            <p:ph idx="1"/>
          </p:nvPr>
        </p:nvSpPr>
        <p:spPr/>
        <p:txBody>
          <a:bodyPr/>
          <a:lstStyle/>
          <a:p>
            <a:r>
              <a:rPr lang="en-US" dirty="0"/>
              <a:t>Emily’s father has three daughters. The first two are named April and May. What is the third daughter’s name?</a:t>
            </a:r>
          </a:p>
        </p:txBody>
      </p:sp>
    </p:spTree>
    <p:extLst>
      <p:ext uri="{BB962C8B-B14F-4D97-AF65-F5344CB8AC3E}">
        <p14:creationId xmlns:p14="http://schemas.microsoft.com/office/powerpoint/2010/main" val="7796983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06925-A3E4-89BD-B705-1FCFB7BA6201}"/>
              </a:ext>
            </a:extLst>
          </p:cNvPr>
          <p:cNvSpPr>
            <a:spLocks noGrp="1"/>
          </p:cNvSpPr>
          <p:nvPr>
            <p:ph type="title"/>
          </p:nvPr>
        </p:nvSpPr>
        <p:spPr/>
        <p:txBody>
          <a:bodyPr/>
          <a:lstStyle/>
          <a:p>
            <a:r>
              <a:rPr lang="en-US" dirty="0"/>
              <a:t>Intuition</a:t>
            </a:r>
          </a:p>
        </p:txBody>
      </p:sp>
      <p:sp>
        <p:nvSpPr>
          <p:cNvPr id="3" name="Content Placeholder 2">
            <a:extLst>
              <a:ext uri="{FF2B5EF4-FFF2-40B4-BE49-F238E27FC236}">
                <a16:creationId xmlns:a16="http://schemas.microsoft.com/office/drawing/2014/main" id="{01EA2510-C352-B79F-D9FD-E0BA1EADE516}"/>
              </a:ext>
            </a:extLst>
          </p:cNvPr>
          <p:cNvSpPr>
            <a:spLocks noGrp="1"/>
          </p:cNvSpPr>
          <p:nvPr>
            <p:ph idx="1"/>
          </p:nvPr>
        </p:nvSpPr>
        <p:spPr/>
        <p:txBody>
          <a:bodyPr/>
          <a:lstStyle/>
          <a:p>
            <a:r>
              <a:rPr lang="en-US" dirty="0"/>
              <a:t>Answer: Emily.</a:t>
            </a:r>
          </a:p>
        </p:txBody>
      </p:sp>
    </p:spTree>
    <p:extLst>
      <p:ext uri="{BB962C8B-B14F-4D97-AF65-F5344CB8AC3E}">
        <p14:creationId xmlns:p14="http://schemas.microsoft.com/office/powerpoint/2010/main" val="21988156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A5011-6B25-F7F1-DC73-10C2B521F17D}"/>
              </a:ext>
            </a:extLst>
          </p:cNvPr>
          <p:cNvSpPr>
            <a:spLocks noGrp="1"/>
          </p:cNvSpPr>
          <p:nvPr>
            <p:ph type="title"/>
          </p:nvPr>
        </p:nvSpPr>
        <p:spPr/>
        <p:txBody>
          <a:bodyPr/>
          <a:lstStyle/>
          <a:p>
            <a:r>
              <a:rPr lang="en-US" dirty="0"/>
              <a:t>Intuition</a:t>
            </a:r>
          </a:p>
        </p:txBody>
      </p:sp>
      <p:sp>
        <p:nvSpPr>
          <p:cNvPr id="3" name="Content Placeholder 2">
            <a:extLst>
              <a:ext uri="{FF2B5EF4-FFF2-40B4-BE49-F238E27FC236}">
                <a16:creationId xmlns:a16="http://schemas.microsoft.com/office/drawing/2014/main" id="{F9F3099D-1E5E-D06B-B8E1-4488C7FBA769}"/>
              </a:ext>
            </a:extLst>
          </p:cNvPr>
          <p:cNvSpPr>
            <a:spLocks noGrp="1"/>
          </p:cNvSpPr>
          <p:nvPr>
            <p:ph idx="1"/>
          </p:nvPr>
        </p:nvSpPr>
        <p:spPr/>
        <p:txBody>
          <a:bodyPr/>
          <a:lstStyle/>
          <a:p>
            <a:r>
              <a:rPr lang="en-US" dirty="0"/>
              <a:t>There are some students in a room. </a:t>
            </a:r>
          </a:p>
          <a:p>
            <a:r>
              <a:rPr lang="en-US" dirty="0"/>
              <a:t>All but two of them are psychology majors, all but two are chemistry majors, and all but two are history majors. How many students are present? </a:t>
            </a:r>
          </a:p>
        </p:txBody>
      </p:sp>
    </p:spTree>
    <p:extLst>
      <p:ext uri="{BB962C8B-B14F-4D97-AF65-F5344CB8AC3E}">
        <p14:creationId xmlns:p14="http://schemas.microsoft.com/office/powerpoint/2010/main" val="367603022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411CC-61EE-2689-E8F5-70665BD58365}"/>
              </a:ext>
            </a:extLst>
          </p:cNvPr>
          <p:cNvSpPr>
            <a:spLocks noGrp="1"/>
          </p:cNvSpPr>
          <p:nvPr>
            <p:ph type="title"/>
          </p:nvPr>
        </p:nvSpPr>
        <p:spPr/>
        <p:txBody>
          <a:bodyPr/>
          <a:lstStyle/>
          <a:p>
            <a:r>
              <a:rPr lang="en-US" dirty="0"/>
              <a:t>Intuition</a:t>
            </a:r>
          </a:p>
        </p:txBody>
      </p:sp>
      <p:sp>
        <p:nvSpPr>
          <p:cNvPr id="3" name="Content Placeholder 2">
            <a:extLst>
              <a:ext uri="{FF2B5EF4-FFF2-40B4-BE49-F238E27FC236}">
                <a16:creationId xmlns:a16="http://schemas.microsoft.com/office/drawing/2014/main" id="{1D9CF268-8EA3-BD1D-FC59-438AD5D8C223}"/>
              </a:ext>
            </a:extLst>
          </p:cNvPr>
          <p:cNvSpPr>
            <a:spLocks noGrp="1"/>
          </p:cNvSpPr>
          <p:nvPr>
            <p:ph idx="1"/>
          </p:nvPr>
        </p:nvSpPr>
        <p:spPr/>
        <p:txBody>
          <a:bodyPr/>
          <a:lstStyle/>
          <a:p>
            <a:r>
              <a:rPr lang="en-US" dirty="0"/>
              <a:t>Answer: Three students. One psychology major, one chemistry major, and one history major.</a:t>
            </a:r>
          </a:p>
        </p:txBody>
      </p:sp>
    </p:spTree>
    <p:extLst>
      <p:ext uri="{BB962C8B-B14F-4D97-AF65-F5344CB8AC3E}">
        <p14:creationId xmlns:p14="http://schemas.microsoft.com/office/powerpoint/2010/main" val="11937062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A4823-889D-822B-3DF7-BB9DAC87E714}"/>
              </a:ext>
            </a:extLst>
          </p:cNvPr>
          <p:cNvSpPr>
            <a:spLocks noGrp="1"/>
          </p:cNvSpPr>
          <p:nvPr>
            <p:ph type="title"/>
          </p:nvPr>
        </p:nvSpPr>
        <p:spPr/>
        <p:txBody>
          <a:bodyPr/>
          <a:lstStyle/>
          <a:p>
            <a:r>
              <a:rPr lang="en-US" dirty="0"/>
              <a:t>Dual Process Theory</a:t>
            </a:r>
          </a:p>
        </p:txBody>
      </p:sp>
      <p:sp>
        <p:nvSpPr>
          <p:cNvPr id="3" name="Content Placeholder 2">
            <a:extLst>
              <a:ext uri="{FF2B5EF4-FFF2-40B4-BE49-F238E27FC236}">
                <a16:creationId xmlns:a16="http://schemas.microsoft.com/office/drawing/2014/main" id="{BBB9000E-E01D-E805-F817-E21F15C2A107}"/>
              </a:ext>
            </a:extLst>
          </p:cNvPr>
          <p:cNvSpPr>
            <a:spLocks noGrp="1"/>
          </p:cNvSpPr>
          <p:nvPr>
            <p:ph idx="1"/>
          </p:nvPr>
        </p:nvSpPr>
        <p:spPr>
          <a:xfrm>
            <a:off x="1920240" y="2254928"/>
            <a:ext cx="8770571" cy="4603072"/>
          </a:xfrm>
        </p:spPr>
        <p:txBody>
          <a:bodyPr>
            <a:normAutofit/>
          </a:bodyPr>
          <a:lstStyle/>
          <a:p>
            <a:r>
              <a:rPr lang="en-US" dirty="0"/>
              <a:t>Dual process theory: the notion that every person possesses two separate types of thinking, one automatic and one deliberate. </a:t>
            </a:r>
          </a:p>
          <a:p>
            <a:pPr marL="285750" indent="-285750">
              <a:buFont typeface="Arial" panose="020B0604020202020204" pitchFamily="34" charset="0"/>
              <a:buChar char="•"/>
            </a:pPr>
            <a:r>
              <a:rPr lang="en-US" dirty="0"/>
              <a:t>Decision-making can involve either automatic or effortful processes.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78492555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EE3312-E55A-4E7F-CD76-7ADBD165AF28}"/>
              </a:ext>
            </a:extLst>
          </p:cNvPr>
          <p:cNvPicPr>
            <a:picLocks noChangeAspect="1"/>
          </p:cNvPicPr>
          <p:nvPr/>
        </p:nvPicPr>
        <p:blipFill>
          <a:blip r:embed="rId2"/>
          <a:stretch>
            <a:fillRect/>
          </a:stretch>
        </p:blipFill>
        <p:spPr>
          <a:xfrm>
            <a:off x="2280911" y="215900"/>
            <a:ext cx="3631203" cy="6299200"/>
          </a:xfrm>
          <a:prstGeom prst="rect">
            <a:avLst/>
          </a:prstGeom>
        </p:spPr>
      </p:pic>
      <p:sp>
        <p:nvSpPr>
          <p:cNvPr id="11" name="Text Placeholder 10">
            <a:extLst>
              <a:ext uri="{FF2B5EF4-FFF2-40B4-BE49-F238E27FC236}">
                <a16:creationId xmlns:a16="http://schemas.microsoft.com/office/drawing/2014/main" id="{D71F4D52-B74D-0392-9353-39D18902F818}"/>
              </a:ext>
            </a:extLst>
          </p:cNvPr>
          <p:cNvSpPr>
            <a:spLocks noGrp="1"/>
          </p:cNvSpPr>
          <p:nvPr>
            <p:ph type="body" sz="half" idx="2"/>
          </p:nvPr>
        </p:nvSpPr>
        <p:spPr>
          <a:xfrm>
            <a:off x="6045200" y="963203"/>
            <a:ext cx="3227715" cy="1646647"/>
          </a:xfrm>
        </p:spPr>
        <p:txBody>
          <a:bodyPr/>
          <a:lstStyle/>
          <a:p>
            <a:r>
              <a:rPr lang="en-US" dirty="0"/>
              <a:t>Will the ball go in the basket?</a:t>
            </a:r>
          </a:p>
        </p:txBody>
      </p:sp>
      <p:sp>
        <p:nvSpPr>
          <p:cNvPr id="12" name="Text Placeholder 10">
            <a:extLst>
              <a:ext uri="{FF2B5EF4-FFF2-40B4-BE49-F238E27FC236}">
                <a16:creationId xmlns:a16="http://schemas.microsoft.com/office/drawing/2014/main" id="{A740B96E-192D-B975-4086-0483B8A85FC3}"/>
              </a:ext>
            </a:extLst>
          </p:cNvPr>
          <p:cNvSpPr txBox="1">
            <a:spLocks/>
          </p:cNvSpPr>
          <p:nvPr/>
        </p:nvSpPr>
        <p:spPr>
          <a:xfrm>
            <a:off x="6045200" y="4328703"/>
            <a:ext cx="3227715" cy="1646647"/>
          </a:xfrm>
          <a:prstGeom prst="rect">
            <a:avLst/>
          </a:prstGeom>
        </p:spPr>
        <p:txBody>
          <a:bodyPr vert="horz" lIns="109728" tIns="109728" rIns="109728" bIns="91440" rtlCol="0">
            <a:normAutofit/>
          </a:bodyPr>
          <a:lstStyle>
            <a:lvl1pPr marL="0" indent="0" algn="l" defTabSz="914400" rtl="0" eaLnBrk="1" latinLnBrk="0" hangingPunct="1">
              <a:lnSpc>
                <a:spcPct val="140000"/>
              </a:lnSpc>
              <a:spcBef>
                <a:spcPts val="1400"/>
              </a:spcBef>
              <a:buFont typeface="Corbel" panose="020B0503020204020204" pitchFamily="34" charset="0"/>
              <a:buNone/>
              <a:defRPr sz="1600" b="0" kern="1200" spc="150" baseline="0">
                <a:solidFill>
                  <a:schemeClr val="tx1">
                    <a:lumMod val="75000"/>
                    <a:lumOff val="25000"/>
                  </a:schemeClr>
                </a:solidFill>
                <a:latin typeface="+mn-lt"/>
                <a:ea typeface="+mn-ea"/>
                <a:cs typeface="+mn-cs"/>
              </a:defRPr>
            </a:lvl1pPr>
            <a:lvl2pPr marL="457200" indent="0" algn="l" defTabSz="914400" rtl="0" eaLnBrk="1" latinLnBrk="0" hangingPunct="1">
              <a:lnSpc>
                <a:spcPct val="140000"/>
              </a:lnSpc>
              <a:spcBef>
                <a:spcPts val="930"/>
              </a:spcBef>
              <a:buFont typeface="Corbel" panose="020B0503020204020204" pitchFamily="34" charset="0"/>
              <a:buNone/>
              <a:defRPr sz="1400" kern="1200" spc="150" baseline="0">
                <a:solidFill>
                  <a:schemeClr val="tx1">
                    <a:lumMod val="75000"/>
                    <a:lumOff val="25000"/>
                  </a:schemeClr>
                </a:solidFill>
                <a:latin typeface="+mn-lt"/>
                <a:ea typeface="+mn-ea"/>
                <a:cs typeface="+mn-cs"/>
              </a:defRPr>
            </a:lvl2pPr>
            <a:lvl3pPr marL="914400" indent="0" algn="l" defTabSz="914400" rtl="0" eaLnBrk="1" latinLnBrk="0" hangingPunct="1">
              <a:lnSpc>
                <a:spcPct val="140000"/>
              </a:lnSpc>
              <a:spcBef>
                <a:spcPts val="930"/>
              </a:spcBef>
              <a:buFont typeface="Corbel" panose="020B0503020204020204" pitchFamily="34" charset="0"/>
              <a:buNone/>
              <a:defRPr sz="1200" i="1" kern="1200" spc="150" baseline="0">
                <a:solidFill>
                  <a:schemeClr val="tx1">
                    <a:lumMod val="75000"/>
                    <a:lumOff val="25000"/>
                  </a:schemeClr>
                </a:solidFill>
                <a:latin typeface="+mn-lt"/>
                <a:ea typeface="+mn-ea"/>
                <a:cs typeface="+mn-cs"/>
              </a:defRPr>
            </a:lvl3pPr>
            <a:lvl4pPr marL="1371600" indent="0" algn="l" defTabSz="914400" rtl="0" eaLnBrk="1" latinLnBrk="0" hangingPunct="1">
              <a:lnSpc>
                <a:spcPct val="140000"/>
              </a:lnSpc>
              <a:spcBef>
                <a:spcPts val="930"/>
              </a:spcBef>
              <a:buFont typeface="Corbel" panose="020B0503020204020204" pitchFamily="34" charset="0"/>
              <a:buNone/>
              <a:defRPr sz="1000" kern="1200" spc="150" baseline="0">
                <a:solidFill>
                  <a:schemeClr val="tx1">
                    <a:lumMod val="75000"/>
                    <a:lumOff val="25000"/>
                  </a:schemeClr>
                </a:solidFill>
                <a:latin typeface="+mn-lt"/>
                <a:ea typeface="+mn-ea"/>
                <a:cs typeface="+mn-cs"/>
              </a:defRPr>
            </a:lvl4pPr>
            <a:lvl5pPr marL="1828800" indent="0" algn="l" defTabSz="914400" rtl="0" eaLnBrk="1" latinLnBrk="0" hangingPunct="1">
              <a:lnSpc>
                <a:spcPct val="140000"/>
              </a:lnSpc>
              <a:spcBef>
                <a:spcPts val="930"/>
              </a:spcBef>
              <a:buFont typeface="Corbel" panose="020B0503020204020204" pitchFamily="34" charset="0"/>
              <a:buNone/>
              <a:defRPr sz="1000" i="1" kern="1200" spc="150" baseline="0">
                <a:solidFill>
                  <a:schemeClr val="tx1">
                    <a:lumMod val="75000"/>
                    <a:lumOff val="25000"/>
                  </a:schemeClr>
                </a:solidFill>
                <a:latin typeface="+mn-lt"/>
                <a:ea typeface="+mn-ea"/>
                <a:cs typeface="+mn-cs"/>
              </a:defRPr>
            </a:lvl5pPr>
            <a:lvl6pPr marL="2286000" indent="0" algn="l" defTabSz="914400" rtl="0" eaLnBrk="1" latinLnBrk="0" hangingPunct="1">
              <a:lnSpc>
                <a:spcPct val="111000"/>
              </a:lnSpc>
              <a:spcBef>
                <a:spcPts val="930"/>
              </a:spcBef>
              <a:buFont typeface="Corbel" panose="020B0503020204020204" pitchFamily="34" charset="0"/>
              <a:buNone/>
              <a:defRPr sz="1000" kern="1200">
                <a:solidFill>
                  <a:schemeClr val="accent1">
                    <a:lumMod val="75000"/>
                  </a:schemeClr>
                </a:solidFill>
                <a:latin typeface="+mn-lt"/>
                <a:ea typeface="+mn-ea"/>
                <a:cs typeface="+mn-cs"/>
              </a:defRPr>
            </a:lvl6pPr>
            <a:lvl7pPr marL="2743200" indent="0" algn="l" defTabSz="914400" rtl="0" eaLnBrk="1" latinLnBrk="0" hangingPunct="1">
              <a:lnSpc>
                <a:spcPct val="111000"/>
              </a:lnSpc>
              <a:spcBef>
                <a:spcPts val="930"/>
              </a:spcBef>
              <a:buFont typeface="Corbel" panose="020B0503020204020204" pitchFamily="34" charset="0"/>
              <a:buNone/>
              <a:defRPr sz="1000" i="1" kern="1200">
                <a:solidFill>
                  <a:schemeClr val="accent1">
                    <a:lumMod val="75000"/>
                  </a:schemeClr>
                </a:solidFill>
                <a:latin typeface="+mn-lt"/>
                <a:ea typeface="+mn-ea"/>
                <a:cs typeface="+mn-cs"/>
              </a:defRPr>
            </a:lvl7pPr>
            <a:lvl8pPr marL="3200400" indent="0" algn="l" defTabSz="914400" rtl="0" eaLnBrk="1" latinLnBrk="0" hangingPunct="1">
              <a:lnSpc>
                <a:spcPct val="111000"/>
              </a:lnSpc>
              <a:spcBef>
                <a:spcPts val="930"/>
              </a:spcBef>
              <a:buFont typeface="Corbel" panose="020B0503020204020204" pitchFamily="34" charset="0"/>
              <a:buNone/>
              <a:defRPr sz="1000" kern="1200">
                <a:solidFill>
                  <a:schemeClr val="accent1">
                    <a:lumMod val="75000"/>
                  </a:schemeClr>
                </a:solidFill>
                <a:latin typeface="+mn-lt"/>
                <a:ea typeface="+mn-ea"/>
                <a:cs typeface="+mn-cs"/>
              </a:defRPr>
            </a:lvl8pPr>
            <a:lvl9pPr marL="3657600" indent="0" algn="l" defTabSz="914400" rtl="0" eaLnBrk="1" latinLnBrk="0" hangingPunct="1">
              <a:lnSpc>
                <a:spcPct val="111000"/>
              </a:lnSpc>
              <a:spcBef>
                <a:spcPts val="930"/>
              </a:spcBef>
              <a:buFont typeface="Corbel" panose="020B0503020204020204" pitchFamily="34" charset="0"/>
              <a:buNone/>
              <a:defRPr sz="1000" i="1" kern="1200">
                <a:solidFill>
                  <a:schemeClr val="accent1">
                    <a:lumMod val="75000"/>
                  </a:schemeClr>
                </a:solidFill>
                <a:latin typeface="+mn-lt"/>
                <a:ea typeface="+mn-ea"/>
                <a:cs typeface="+mn-cs"/>
              </a:defRPr>
            </a:lvl9pPr>
          </a:lstStyle>
          <a:p>
            <a:r>
              <a:rPr lang="en-US"/>
              <a:t>Will the ball go in the basket?</a:t>
            </a:r>
            <a:endParaRPr lang="en-US" dirty="0"/>
          </a:p>
        </p:txBody>
      </p:sp>
    </p:spTree>
    <p:extLst>
      <p:ext uri="{BB962C8B-B14F-4D97-AF65-F5344CB8AC3E}">
        <p14:creationId xmlns:p14="http://schemas.microsoft.com/office/powerpoint/2010/main" val="389633645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FE12BDC-9E0E-5629-C1F8-64D33306EC5D}"/>
              </a:ext>
            </a:extLst>
          </p:cNvPr>
          <p:cNvPicPr>
            <a:picLocks noChangeAspect="1"/>
          </p:cNvPicPr>
          <p:nvPr/>
        </p:nvPicPr>
        <p:blipFill>
          <a:blip r:embed="rId2"/>
          <a:stretch>
            <a:fillRect/>
          </a:stretch>
        </p:blipFill>
        <p:spPr>
          <a:xfrm>
            <a:off x="2804361" y="95250"/>
            <a:ext cx="6714290" cy="6575851"/>
          </a:xfrm>
          <a:prstGeom prst="rect">
            <a:avLst/>
          </a:prstGeom>
        </p:spPr>
      </p:pic>
    </p:spTree>
    <p:extLst>
      <p:ext uri="{BB962C8B-B14F-4D97-AF65-F5344CB8AC3E}">
        <p14:creationId xmlns:p14="http://schemas.microsoft.com/office/powerpoint/2010/main" val="348503219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A4823-889D-822B-3DF7-BB9DAC87E714}"/>
              </a:ext>
            </a:extLst>
          </p:cNvPr>
          <p:cNvSpPr>
            <a:spLocks noGrp="1"/>
          </p:cNvSpPr>
          <p:nvPr>
            <p:ph type="title"/>
          </p:nvPr>
        </p:nvSpPr>
        <p:spPr/>
        <p:txBody>
          <a:bodyPr/>
          <a:lstStyle/>
          <a:p>
            <a:r>
              <a:rPr lang="en-US" dirty="0"/>
              <a:t>Dual Process Theory</a:t>
            </a:r>
          </a:p>
        </p:txBody>
      </p:sp>
      <p:sp>
        <p:nvSpPr>
          <p:cNvPr id="3" name="Content Placeholder 2">
            <a:extLst>
              <a:ext uri="{FF2B5EF4-FFF2-40B4-BE49-F238E27FC236}">
                <a16:creationId xmlns:a16="http://schemas.microsoft.com/office/drawing/2014/main" id="{BBB9000E-E01D-E805-F817-E21F15C2A107}"/>
              </a:ext>
            </a:extLst>
          </p:cNvPr>
          <p:cNvSpPr>
            <a:spLocks noGrp="1"/>
          </p:cNvSpPr>
          <p:nvPr>
            <p:ph idx="1"/>
          </p:nvPr>
        </p:nvSpPr>
        <p:spPr>
          <a:xfrm>
            <a:off x="1920240" y="2254928"/>
            <a:ext cx="8770571" cy="4603072"/>
          </a:xfrm>
        </p:spPr>
        <p:txBody>
          <a:bodyPr>
            <a:normAutofit/>
          </a:bodyPr>
          <a:lstStyle/>
          <a:p>
            <a:r>
              <a:rPr lang="en-US" dirty="0"/>
              <a:t>Automatic processing</a:t>
            </a:r>
          </a:p>
          <a:p>
            <a:pPr marL="285750" indent="-285750">
              <a:buFont typeface="Arial" panose="020B0604020202020204" pitchFamily="34" charset="0"/>
              <a:buChar char="•"/>
            </a:pPr>
            <a:r>
              <a:rPr lang="en-US" dirty="0"/>
              <a:t>Instantaneous, effortless, often without full awareness.</a:t>
            </a:r>
          </a:p>
          <a:p>
            <a:pPr marL="285750" indent="-285750">
              <a:buFont typeface="Arial" panose="020B0604020202020204" pitchFamily="34" charset="0"/>
              <a:buChar char="•"/>
            </a:pPr>
            <a:r>
              <a:rPr lang="en-US" dirty="0"/>
              <a:t>May fall back on heuristics, intuition.</a:t>
            </a:r>
          </a:p>
          <a:p>
            <a:pPr marL="285750" indent="-285750">
              <a:buFont typeface="Arial" panose="020B0604020202020204" pitchFamily="34" charset="0"/>
              <a:buChar char="•"/>
            </a:pPr>
            <a:r>
              <a:rPr lang="en-US" dirty="0"/>
              <a:t>Useful for emotional preferences. </a:t>
            </a:r>
          </a:p>
          <a:p>
            <a:pPr marL="285750" indent="-285750">
              <a:buFont typeface="Arial" panose="020B0604020202020204" pitchFamily="34" charset="0"/>
              <a:buChar char="•"/>
            </a:pPr>
            <a:r>
              <a:rPr lang="en-US" dirty="0"/>
              <a:t>Often used for quick decision making (e.g. first impressions, emergencies).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411156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2AC42-08FA-72A3-90DA-5E09064B6A11}"/>
              </a:ext>
            </a:extLst>
          </p:cNvPr>
          <p:cNvSpPr>
            <a:spLocks noGrp="1"/>
          </p:cNvSpPr>
          <p:nvPr>
            <p:ph type="title"/>
          </p:nvPr>
        </p:nvSpPr>
        <p:spPr/>
        <p:txBody>
          <a:bodyPr/>
          <a:lstStyle/>
          <a:p>
            <a:r>
              <a:rPr lang="en-US" dirty="0"/>
              <a:t>Concepts</a:t>
            </a:r>
          </a:p>
        </p:txBody>
      </p:sp>
      <p:sp>
        <p:nvSpPr>
          <p:cNvPr id="3" name="Content Placeholder 2">
            <a:extLst>
              <a:ext uri="{FF2B5EF4-FFF2-40B4-BE49-F238E27FC236}">
                <a16:creationId xmlns:a16="http://schemas.microsoft.com/office/drawing/2014/main" id="{E2EAB7FE-F1C4-6392-9818-C4A26689E89F}"/>
              </a:ext>
            </a:extLst>
          </p:cNvPr>
          <p:cNvSpPr>
            <a:spLocks noGrp="1"/>
          </p:cNvSpPr>
          <p:nvPr>
            <p:ph idx="1"/>
          </p:nvPr>
        </p:nvSpPr>
        <p:spPr>
          <a:xfrm>
            <a:off x="1920240" y="2362200"/>
            <a:ext cx="8770571" cy="4754880"/>
          </a:xfrm>
        </p:spPr>
        <p:txBody>
          <a:bodyPr>
            <a:normAutofit/>
          </a:bodyPr>
          <a:lstStyle/>
          <a:p>
            <a:r>
              <a:rPr lang="en-US" dirty="0"/>
              <a:t>Concept: a mental grouping of similar objects, events, ideas, or people. </a:t>
            </a:r>
          </a:p>
          <a:p>
            <a:pPr marL="285750" indent="-285750">
              <a:buFont typeface="Arial" panose="020B0604020202020204" pitchFamily="34" charset="0"/>
              <a:buChar char="•"/>
            </a:pPr>
            <a:r>
              <a:rPr lang="en-US" dirty="0"/>
              <a:t>Categorizing/ grouping things based on common properties.</a:t>
            </a:r>
          </a:p>
          <a:p>
            <a:pPr marL="285750" indent="-285750">
              <a:buFont typeface="Arial" panose="020B0604020202020204" pitchFamily="34" charset="0"/>
              <a:buChar char="•"/>
            </a:pPr>
            <a:r>
              <a:rPr lang="en-US" dirty="0"/>
              <a:t>Allows us to apply what we already know to something new.</a:t>
            </a:r>
          </a:p>
          <a:p>
            <a:pPr marL="285750" indent="-285750">
              <a:buFont typeface="Arial" panose="020B0604020202020204" pitchFamily="34" charset="0"/>
              <a:buChar char="•"/>
            </a:pPr>
            <a:r>
              <a:rPr lang="en-US" dirty="0"/>
              <a:t>Provides stability in that non-identical things can be treated as identical. </a:t>
            </a:r>
          </a:p>
          <a:p>
            <a:pPr marL="285750" indent="-285750">
              <a:buFont typeface="Arial" panose="020B0604020202020204" pitchFamily="34" charset="0"/>
              <a:buChar char="•"/>
            </a:pPr>
            <a:r>
              <a:rPr lang="en-US" dirty="0"/>
              <a:t>Helps with communication between people.</a:t>
            </a:r>
          </a:p>
        </p:txBody>
      </p:sp>
    </p:spTree>
    <p:extLst>
      <p:ext uri="{BB962C8B-B14F-4D97-AF65-F5344CB8AC3E}">
        <p14:creationId xmlns:p14="http://schemas.microsoft.com/office/powerpoint/2010/main" val="73799800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5CAA9-9F04-AD9E-AD37-762AD2F8741F}"/>
              </a:ext>
            </a:extLst>
          </p:cNvPr>
          <p:cNvSpPr>
            <a:spLocks noGrp="1"/>
          </p:cNvSpPr>
          <p:nvPr>
            <p:ph type="title"/>
          </p:nvPr>
        </p:nvSpPr>
        <p:spPr/>
        <p:txBody>
          <a:bodyPr/>
          <a:lstStyle/>
          <a:p>
            <a:r>
              <a:rPr lang="en-US" dirty="0"/>
              <a:t>Dual Process Theory</a:t>
            </a:r>
          </a:p>
        </p:txBody>
      </p:sp>
      <p:sp>
        <p:nvSpPr>
          <p:cNvPr id="3" name="Content Placeholder 2">
            <a:extLst>
              <a:ext uri="{FF2B5EF4-FFF2-40B4-BE49-F238E27FC236}">
                <a16:creationId xmlns:a16="http://schemas.microsoft.com/office/drawing/2014/main" id="{59AD7362-E82D-C443-7010-73F59336E8C2}"/>
              </a:ext>
            </a:extLst>
          </p:cNvPr>
          <p:cNvSpPr>
            <a:spLocks noGrp="1"/>
          </p:cNvSpPr>
          <p:nvPr>
            <p:ph idx="1"/>
          </p:nvPr>
        </p:nvSpPr>
        <p:spPr>
          <a:xfrm>
            <a:off x="1920240" y="2312276"/>
            <a:ext cx="8770571" cy="4387104"/>
          </a:xfrm>
        </p:spPr>
        <p:txBody>
          <a:bodyPr>
            <a:normAutofit/>
          </a:bodyPr>
          <a:lstStyle/>
          <a:p>
            <a:r>
              <a:rPr lang="en-US" dirty="0"/>
              <a:t>Conscious processing</a:t>
            </a:r>
          </a:p>
          <a:p>
            <a:pPr marL="285750" indent="-285750">
              <a:buFont typeface="Arial" panose="020B0604020202020204" pitchFamily="34" charset="0"/>
              <a:buChar char="•"/>
            </a:pPr>
            <a:r>
              <a:rPr lang="en-US" dirty="0"/>
              <a:t>Slow, deliberate, purposeful.</a:t>
            </a:r>
          </a:p>
          <a:p>
            <a:pPr marL="285750" indent="-285750">
              <a:buFont typeface="Arial" panose="020B0604020202020204" pitchFamily="34" charset="0"/>
              <a:buChar char="•"/>
            </a:pPr>
            <a:r>
              <a:rPr lang="en-US" dirty="0"/>
              <a:t>Takes more time and effort, but can be more accurate.</a:t>
            </a:r>
          </a:p>
          <a:p>
            <a:pPr marL="285750" indent="-285750">
              <a:buFont typeface="Arial" panose="020B0604020202020204" pitchFamily="34" charset="0"/>
              <a:buChar char="•"/>
            </a:pPr>
            <a:r>
              <a:rPr lang="en-US" dirty="0"/>
              <a:t>Better for evaluating scientific claims or choices where there are objectively more optimal or less optimal choices.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9677389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3BDA1-6F28-773E-5C7A-BE0DF1A65F7A}"/>
              </a:ext>
            </a:extLst>
          </p:cNvPr>
          <p:cNvSpPr>
            <a:spLocks noGrp="1"/>
          </p:cNvSpPr>
          <p:nvPr>
            <p:ph type="title"/>
          </p:nvPr>
        </p:nvSpPr>
        <p:spPr/>
        <p:txBody>
          <a:bodyPr/>
          <a:lstStyle/>
          <a:p>
            <a:r>
              <a:rPr lang="en-US" dirty="0"/>
              <a:t>Winter Survival Activity</a:t>
            </a:r>
          </a:p>
        </p:txBody>
      </p:sp>
      <p:sp>
        <p:nvSpPr>
          <p:cNvPr id="3" name="Content Placeholder 2">
            <a:extLst>
              <a:ext uri="{FF2B5EF4-FFF2-40B4-BE49-F238E27FC236}">
                <a16:creationId xmlns:a16="http://schemas.microsoft.com/office/drawing/2014/main" id="{3E62E82C-BD61-BE9A-92F0-F206C0149340}"/>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74776377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A3E2F-5450-3099-4935-5876979A82BF}"/>
              </a:ext>
            </a:extLst>
          </p:cNvPr>
          <p:cNvSpPr>
            <a:spLocks noGrp="1"/>
          </p:cNvSpPr>
          <p:nvPr>
            <p:ph type="title"/>
          </p:nvPr>
        </p:nvSpPr>
        <p:spPr/>
        <p:txBody>
          <a:bodyPr/>
          <a:lstStyle/>
          <a:p>
            <a:r>
              <a:rPr lang="en-US" dirty="0"/>
              <a:t>Dual Process Theory</a:t>
            </a:r>
          </a:p>
        </p:txBody>
      </p:sp>
      <p:sp>
        <p:nvSpPr>
          <p:cNvPr id="3" name="Content Placeholder 2">
            <a:extLst>
              <a:ext uri="{FF2B5EF4-FFF2-40B4-BE49-F238E27FC236}">
                <a16:creationId xmlns:a16="http://schemas.microsoft.com/office/drawing/2014/main" id="{628CC110-755C-0498-DA18-5BD6AAD75F72}"/>
              </a:ext>
            </a:extLst>
          </p:cNvPr>
          <p:cNvSpPr>
            <a:spLocks noGrp="1"/>
          </p:cNvSpPr>
          <p:nvPr>
            <p:ph idx="1"/>
          </p:nvPr>
        </p:nvSpPr>
        <p:spPr>
          <a:xfrm>
            <a:off x="1920240" y="2209800"/>
            <a:ext cx="8770571" cy="4648200"/>
          </a:xfrm>
        </p:spPr>
        <p:txBody>
          <a:bodyPr>
            <a:normAutofit lnSpcReduction="10000"/>
          </a:bodyPr>
          <a:lstStyle/>
          <a:p>
            <a:r>
              <a:rPr lang="en-US" dirty="0"/>
              <a:t>Maximizer vs. </a:t>
            </a:r>
            <a:r>
              <a:rPr lang="en-US" dirty="0" err="1"/>
              <a:t>Satisficer</a:t>
            </a:r>
            <a:r>
              <a:rPr lang="en-US" dirty="0"/>
              <a:t> Survey. </a:t>
            </a:r>
          </a:p>
          <a:p>
            <a:endParaRPr lang="en-US" dirty="0"/>
          </a:p>
          <a:p>
            <a:r>
              <a:rPr lang="en-US" dirty="0"/>
              <a:t>Maximizing: thoroughly considering all available choices to find the best one. </a:t>
            </a:r>
          </a:p>
          <a:p>
            <a:r>
              <a:rPr lang="en-US" dirty="0"/>
              <a:t>Satisficing: searching only until you find something satisfactory. </a:t>
            </a:r>
          </a:p>
          <a:p>
            <a:r>
              <a:rPr lang="en-US" dirty="0"/>
              <a:t>Cognitive miser: seeking out quick, adequate solutions to problems rather than slow careful ones. </a:t>
            </a:r>
          </a:p>
          <a:p>
            <a:pPr marL="285750" indent="-285750">
              <a:buFont typeface="Arial" panose="020B0604020202020204" pitchFamily="34" charset="0"/>
              <a:buChar char="•"/>
            </a:pPr>
            <a:r>
              <a:rPr lang="en-US" dirty="0"/>
              <a:t>Humans tend to rely on shortcuts.</a:t>
            </a:r>
          </a:p>
          <a:p>
            <a:pPr marL="285750" indent="-285750">
              <a:buFont typeface="Arial" panose="020B0604020202020204" pitchFamily="34" charset="0"/>
              <a:buChar char="•"/>
            </a:pPr>
            <a:r>
              <a:rPr lang="en-US" dirty="0"/>
              <a:t>“Good enough” instead of “best.”</a:t>
            </a:r>
          </a:p>
          <a:p>
            <a:pPr marL="285750" indent="-285750">
              <a:buFont typeface="Arial" panose="020B0604020202020204" pitchFamily="34" charset="0"/>
              <a:buChar char="•"/>
            </a:pPr>
            <a:r>
              <a:rPr lang="en-US" dirty="0"/>
              <a:t>Too many options can hinder decision making. </a:t>
            </a:r>
          </a:p>
        </p:txBody>
      </p:sp>
    </p:spTree>
    <p:extLst>
      <p:ext uri="{BB962C8B-B14F-4D97-AF65-F5344CB8AC3E}">
        <p14:creationId xmlns:p14="http://schemas.microsoft.com/office/powerpoint/2010/main" val="345474502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5D6B3-A9C9-A62D-37B1-3A756F3275FD}"/>
              </a:ext>
            </a:extLst>
          </p:cNvPr>
          <p:cNvSpPr>
            <a:spLocks noGrp="1"/>
          </p:cNvSpPr>
          <p:nvPr>
            <p:ph type="title"/>
          </p:nvPr>
        </p:nvSpPr>
        <p:spPr/>
        <p:txBody>
          <a:bodyPr/>
          <a:lstStyle/>
          <a:p>
            <a:r>
              <a:rPr lang="en-US" dirty="0"/>
              <a:t>Creativity</a:t>
            </a:r>
          </a:p>
        </p:txBody>
      </p:sp>
      <p:sp>
        <p:nvSpPr>
          <p:cNvPr id="3" name="Content Placeholder 2">
            <a:extLst>
              <a:ext uri="{FF2B5EF4-FFF2-40B4-BE49-F238E27FC236}">
                <a16:creationId xmlns:a16="http://schemas.microsoft.com/office/drawing/2014/main" id="{8326F216-7605-FF54-D1DE-267790DE2501}"/>
              </a:ext>
            </a:extLst>
          </p:cNvPr>
          <p:cNvSpPr>
            <a:spLocks noGrp="1"/>
          </p:cNvSpPr>
          <p:nvPr>
            <p:ph idx="1"/>
          </p:nvPr>
        </p:nvSpPr>
        <p:spPr>
          <a:xfrm>
            <a:off x="1920240" y="2220686"/>
            <a:ext cx="8770571" cy="4484914"/>
          </a:xfrm>
        </p:spPr>
        <p:txBody>
          <a:bodyPr>
            <a:normAutofit lnSpcReduction="10000"/>
          </a:bodyPr>
          <a:lstStyle/>
          <a:p>
            <a:r>
              <a:rPr lang="en-US" dirty="0"/>
              <a:t>Creativity: the ability to produce novel and valuable ideas. </a:t>
            </a:r>
          </a:p>
          <a:p>
            <a:r>
              <a:rPr lang="en-US" dirty="0"/>
              <a:t>Creative Process Model</a:t>
            </a:r>
          </a:p>
          <a:p>
            <a:endParaRPr lang="en-US" dirty="0"/>
          </a:p>
          <a:p>
            <a:endParaRPr lang="en-US" dirty="0"/>
          </a:p>
          <a:p>
            <a:endParaRPr lang="en-US" dirty="0"/>
          </a:p>
          <a:p>
            <a:endParaRPr lang="en-US" dirty="0"/>
          </a:p>
          <a:p>
            <a:r>
              <a:rPr lang="en-US" dirty="0"/>
              <a:t>Preparation: defining the problem.</a:t>
            </a:r>
          </a:p>
          <a:p>
            <a:r>
              <a:rPr lang="en-US" dirty="0"/>
              <a:t>Incubation: reflective thought.</a:t>
            </a:r>
          </a:p>
          <a:p>
            <a:r>
              <a:rPr lang="en-US" dirty="0"/>
              <a:t>Verification: conscious evaluation and experimentation. </a:t>
            </a:r>
          </a:p>
          <a:p>
            <a:endParaRPr lang="en-US" dirty="0"/>
          </a:p>
        </p:txBody>
      </p:sp>
      <p:pic>
        <p:nvPicPr>
          <p:cNvPr id="5" name="Picture 4">
            <a:extLst>
              <a:ext uri="{FF2B5EF4-FFF2-40B4-BE49-F238E27FC236}">
                <a16:creationId xmlns:a16="http://schemas.microsoft.com/office/drawing/2014/main" id="{FD7F757D-395D-8F79-3406-6C76A1BD5EC5}"/>
              </a:ext>
            </a:extLst>
          </p:cNvPr>
          <p:cNvPicPr>
            <a:picLocks noChangeAspect="1"/>
          </p:cNvPicPr>
          <p:nvPr/>
        </p:nvPicPr>
        <p:blipFill>
          <a:blip r:embed="rId2"/>
          <a:stretch>
            <a:fillRect/>
          </a:stretch>
        </p:blipFill>
        <p:spPr>
          <a:xfrm>
            <a:off x="1920240" y="3149081"/>
            <a:ext cx="8697997" cy="1973368"/>
          </a:xfrm>
          <a:prstGeom prst="rect">
            <a:avLst/>
          </a:prstGeom>
        </p:spPr>
      </p:pic>
    </p:spTree>
    <p:extLst>
      <p:ext uri="{BB962C8B-B14F-4D97-AF65-F5344CB8AC3E}">
        <p14:creationId xmlns:p14="http://schemas.microsoft.com/office/powerpoint/2010/main" val="237638608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A0347-91E6-D764-8F38-70DD18F9E7DD}"/>
              </a:ext>
            </a:extLst>
          </p:cNvPr>
          <p:cNvSpPr>
            <a:spLocks noGrp="1"/>
          </p:cNvSpPr>
          <p:nvPr>
            <p:ph type="title"/>
          </p:nvPr>
        </p:nvSpPr>
        <p:spPr/>
        <p:txBody>
          <a:bodyPr/>
          <a:lstStyle/>
          <a:p>
            <a:r>
              <a:rPr lang="en-US" dirty="0"/>
              <a:t>Creativity</a:t>
            </a:r>
          </a:p>
        </p:txBody>
      </p:sp>
      <p:sp>
        <p:nvSpPr>
          <p:cNvPr id="3" name="Content Placeholder 2">
            <a:extLst>
              <a:ext uri="{FF2B5EF4-FFF2-40B4-BE49-F238E27FC236}">
                <a16:creationId xmlns:a16="http://schemas.microsoft.com/office/drawing/2014/main" id="{443D622A-B9B0-3749-4CAE-45C7025F5922}"/>
              </a:ext>
            </a:extLst>
          </p:cNvPr>
          <p:cNvSpPr>
            <a:spLocks noGrp="1"/>
          </p:cNvSpPr>
          <p:nvPr>
            <p:ph idx="1"/>
          </p:nvPr>
        </p:nvSpPr>
        <p:spPr>
          <a:xfrm>
            <a:off x="1920240" y="2225040"/>
            <a:ext cx="8770571" cy="4190740"/>
          </a:xfrm>
        </p:spPr>
        <p:txBody>
          <a:bodyPr>
            <a:normAutofit lnSpcReduction="10000"/>
          </a:bodyPr>
          <a:lstStyle/>
          <a:p>
            <a:r>
              <a:rPr lang="en-US" dirty="0"/>
              <a:t>Convergent thinking: problem solving strategy in which a person uses logic to deduce the single best solution. </a:t>
            </a:r>
          </a:p>
          <a:p>
            <a:pPr marL="285750" indent="-285750">
              <a:buFont typeface="Arial" panose="020B0604020202020204" pitchFamily="34" charset="0"/>
              <a:buChar char="•"/>
            </a:pPr>
            <a:r>
              <a:rPr lang="en-US" dirty="0"/>
              <a:t>Best suited for tasks that involve logic. </a:t>
            </a:r>
          </a:p>
          <a:p>
            <a:endParaRPr lang="en-US" dirty="0"/>
          </a:p>
          <a:p>
            <a:r>
              <a:rPr lang="en-US" dirty="0"/>
              <a:t>Divergent thinking: problem solving strategy in which a person comes up with lots of different possible solutions.</a:t>
            </a:r>
          </a:p>
          <a:p>
            <a:pPr marL="285750" indent="-285750">
              <a:buFont typeface="Arial" panose="020B0604020202020204" pitchFamily="34" charset="0"/>
              <a:buChar char="•"/>
            </a:pPr>
            <a:r>
              <a:rPr lang="en-US" dirty="0"/>
              <a:t>Usually associated with creativity. </a:t>
            </a:r>
          </a:p>
          <a:p>
            <a:pPr marL="285750" indent="-285750">
              <a:buFont typeface="Arial" panose="020B0604020202020204" pitchFamily="34" charset="0"/>
              <a:buChar char="•"/>
            </a:pPr>
            <a:r>
              <a:rPr lang="en-US" dirty="0"/>
              <a:t>Brainstorming, outside-the-box thinking.</a:t>
            </a:r>
          </a:p>
          <a:p>
            <a:pPr marL="285750" indent="-285750">
              <a:buFont typeface="Arial" panose="020B0604020202020204" pitchFamily="34" charset="0"/>
              <a:buChar char="•"/>
            </a:pPr>
            <a:r>
              <a:rPr lang="en-US" dirty="0"/>
              <a:t>Must overcome mental sets, functional fixedness.</a:t>
            </a:r>
          </a:p>
          <a:p>
            <a:endParaRPr lang="en-US" dirty="0"/>
          </a:p>
        </p:txBody>
      </p:sp>
    </p:spTree>
    <p:extLst>
      <p:ext uri="{BB962C8B-B14F-4D97-AF65-F5344CB8AC3E}">
        <p14:creationId xmlns:p14="http://schemas.microsoft.com/office/powerpoint/2010/main" val="1938217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D0DCF-A562-8537-6CFE-A82F3D8FE95A}"/>
              </a:ext>
            </a:extLst>
          </p:cNvPr>
          <p:cNvSpPr>
            <a:spLocks noGrp="1"/>
          </p:cNvSpPr>
          <p:nvPr>
            <p:ph type="title"/>
          </p:nvPr>
        </p:nvSpPr>
        <p:spPr/>
        <p:txBody>
          <a:bodyPr/>
          <a:lstStyle/>
          <a:p>
            <a:r>
              <a:rPr lang="en-US" dirty="0"/>
              <a:t>Feature Set Theory</a:t>
            </a:r>
          </a:p>
        </p:txBody>
      </p:sp>
      <p:sp>
        <p:nvSpPr>
          <p:cNvPr id="3" name="Content Placeholder 2">
            <a:extLst>
              <a:ext uri="{FF2B5EF4-FFF2-40B4-BE49-F238E27FC236}">
                <a16:creationId xmlns:a16="http://schemas.microsoft.com/office/drawing/2014/main" id="{BFACDA7E-4D71-E354-9C47-9EA2CFAF1319}"/>
              </a:ext>
            </a:extLst>
          </p:cNvPr>
          <p:cNvSpPr>
            <a:spLocks noGrp="1"/>
          </p:cNvSpPr>
          <p:nvPr>
            <p:ph idx="1"/>
          </p:nvPr>
        </p:nvSpPr>
        <p:spPr>
          <a:xfrm>
            <a:off x="1920240" y="2254468"/>
            <a:ext cx="8770571" cy="4510225"/>
          </a:xfrm>
        </p:spPr>
        <p:txBody>
          <a:bodyPr>
            <a:normAutofit/>
          </a:bodyPr>
          <a:lstStyle/>
          <a:p>
            <a:r>
              <a:rPr lang="en-US" dirty="0"/>
              <a:t>Organizing concepts based on features that items have in common.</a:t>
            </a:r>
          </a:p>
          <a:p>
            <a:pPr marL="285750" indent="-285750">
              <a:buFont typeface="Arial" panose="020B0604020202020204" pitchFamily="34" charset="0"/>
              <a:buChar char="•"/>
            </a:pPr>
            <a:r>
              <a:rPr lang="en-US" dirty="0"/>
              <a:t>Defining features vs. characteristic features. </a:t>
            </a:r>
          </a:p>
          <a:p>
            <a:pPr marL="285750" indent="-285750">
              <a:buFont typeface="Arial" panose="020B0604020202020204" pitchFamily="34" charset="0"/>
              <a:buChar char="•"/>
            </a:pPr>
            <a:r>
              <a:rPr lang="en-US" dirty="0"/>
              <a:t>Needs defining features. </a:t>
            </a:r>
          </a:p>
          <a:p>
            <a:pPr marL="285750" indent="-285750">
              <a:buFont typeface="Arial" panose="020B0604020202020204" pitchFamily="34" charset="0"/>
              <a:buChar char="•"/>
            </a:pPr>
            <a:r>
              <a:rPr lang="en-US" dirty="0"/>
              <a:t>Characteristic features optional. </a:t>
            </a:r>
          </a:p>
          <a:p>
            <a:endParaRPr lang="en-US" dirty="0"/>
          </a:p>
        </p:txBody>
      </p:sp>
    </p:spTree>
    <p:extLst>
      <p:ext uri="{BB962C8B-B14F-4D97-AF65-F5344CB8AC3E}">
        <p14:creationId xmlns:p14="http://schemas.microsoft.com/office/powerpoint/2010/main" val="1292401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2E918-732C-4DBA-F776-9A5BF1E7BD7E}"/>
              </a:ext>
            </a:extLst>
          </p:cNvPr>
          <p:cNvSpPr>
            <a:spLocks noGrp="1"/>
          </p:cNvSpPr>
          <p:nvPr>
            <p:ph type="title"/>
          </p:nvPr>
        </p:nvSpPr>
        <p:spPr/>
        <p:txBody>
          <a:bodyPr/>
          <a:lstStyle/>
          <a:p>
            <a:r>
              <a:rPr lang="en-US" dirty="0"/>
              <a:t>Prototype Theory</a:t>
            </a:r>
          </a:p>
        </p:txBody>
      </p:sp>
      <p:sp>
        <p:nvSpPr>
          <p:cNvPr id="3" name="Content Placeholder 2">
            <a:extLst>
              <a:ext uri="{FF2B5EF4-FFF2-40B4-BE49-F238E27FC236}">
                <a16:creationId xmlns:a16="http://schemas.microsoft.com/office/drawing/2014/main" id="{BD3BF437-B35A-7FE1-3D28-F6D705A5982B}"/>
              </a:ext>
            </a:extLst>
          </p:cNvPr>
          <p:cNvSpPr>
            <a:spLocks noGrp="1"/>
          </p:cNvSpPr>
          <p:nvPr>
            <p:ph idx="1"/>
          </p:nvPr>
        </p:nvSpPr>
        <p:spPr>
          <a:xfrm>
            <a:off x="1920240" y="2088930"/>
            <a:ext cx="8770571" cy="4974021"/>
          </a:xfrm>
        </p:spPr>
        <p:txBody>
          <a:bodyPr>
            <a:normAutofit/>
          </a:bodyPr>
          <a:lstStyle/>
          <a:p>
            <a:r>
              <a:rPr lang="en-US" dirty="0"/>
              <a:t>Prototype: mental image or best example that incorporates all the features we associate with a category. </a:t>
            </a:r>
          </a:p>
          <a:p>
            <a:r>
              <a:rPr lang="en-US" dirty="0"/>
              <a:t>Prototype theory</a:t>
            </a:r>
          </a:p>
          <a:p>
            <a:pPr marL="285750" indent="-285750">
              <a:buFont typeface="Arial" panose="020B0604020202020204" pitchFamily="34" charset="0"/>
              <a:buChar char="•"/>
            </a:pPr>
            <a:r>
              <a:rPr lang="en-US" dirty="0"/>
              <a:t>There are no defining features. </a:t>
            </a:r>
          </a:p>
          <a:p>
            <a:pPr marL="285750" indent="-285750">
              <a:buFont typeface="Arial" panose="020B0604020202020204" pitchFamily="34" charset="0"/>
              <a:buChar char="•"/>
            </a:pPr>
            <a:r>
              <a:rPr lang="en-US" dirty="0"/>
              <a:t>Humans have a representation of attributes that tend to be true of the concept. </a:t>
            </a:r>
          </a:p>
          <a:p>
            <a:pPr marL="285750" indent="-285750">
              <a:buFont typeface="Arial" panose="020B0604020202020204" pitchFamily="34" charset="0"/>
              <a:buChar char="•"/>
            </a:pPr>
            <a:r>
              <a:rPr lang="en-US" dirty="0"/>
              <a:t>The more closely an item resembles the prototype, the more readily we recognize it (Platonic ideal). </a:t>
            </a:r>
          </a:p>
          <a:p>
            <a:pPr marL="285750" indent="-285750">
              <a:buFont typeface="Arial" panose="020B0604020202020204" pitchFamily="34" charset="0"/>
              <a:buChar char="•"/>
            </a:pPr>
            <a:r>
              <a:rPr lang="en-US" dirty="0"/>
              <a:t>Objects classified more loosely than in feature set theory. </a:t>
            </a:r>
          </a:p>
          <a:p>
            <a:pPr marL="285750" indent="-285750">
              <a:buFont typeface="Arial" panose="020B0604020202020204" pitchFamily="34" charset="0"/>
              <a:buChar char="•"/>
            </a:pPr>
            <a:r>
              <a:rPr lang="en-US" dirty="0"/>
              <a:t>More flexible theory of concepts. </a:t>
            </a:r>
          </a:p>
          <a:p>
            <a:endParaRPr lang="en-US" dirty="0"/>
          </a:p>
        </p:txBody>
      </p:sp>
    </p:spTree>
    <p:extLst>
      <p:ext uri="{BB962C8B-B14F-4D97-AF65-F5344CB8AC3E}">
        <p14:creationId xmlns:p14="http://schemas.microsoft.com/office/powerpoint/2010/main" val="2930358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59FF3-4852-F37F-D426-A48F6923D2CC}"/>
              </a:ext>
            </a:extLst>
          </p:cNvPr>
          <p:cNvSpPr>
            <a:spLocks noGrp="1"/>
          </p:cNvSpPr>
          <p:nvPr>
            <p:ph type="title"/>
          </p:nvPr>
        </p:nvSpPr>
        <p:spPr/>
        <p:txBody>
          <a:bodyPr/>
          <a:lstStyle/>
          <a:p>
            <a:r>
              <a:rPr lang="en-US" dirty="0"/>
              <a:t>Schemas</a:t>
            </a:r>
          </a:p>
        </p:txBody>
      </p:sp>
      <p:sp>
        <p:nvSpPr>
          <p:cNvPr id="3" name="Content Placeholder 2">
            <a:extLst>
              <a:ext uri="{FF2B5EF4-FFF2-40B4-BE49-F238E27FC236}">
                <a16:creationId xmlns:a16="http://schemas.microsoft.com/office/drawing/2014/main" id="{5CB3E93A-53F5-C5B9-3E28-A0A8922E0B65}"/>
              </a:ext>
            </a:extLst>
          </p:cNvPr>
          <p:cNvSpPr>
            <a:spLocks noGrp="1"/>
          </p:cNvSpPr>
          <p:nvPr>
            <p:ph idx="1"/>
          </p:nvPr>
        </p:nvSpPr>
        <p:spPr>
          <a:xfrm>
            <a:off x="1920240" y="2312276"/>
            <a:ext cx="8770571" cy="4545724"/>
          </a:xfrm>
        </p:spPr>
        <p:txBody>
          <a:bodyPr>
            <a:normAutofit/>
          </a:bodyPr>
          <a:lstStyle/>
          <a:p>
            <a:r>
              <a:rPr lang="en-US" dirty="0"/>
              <a:t>Schemas: a framework of related concepts.</a:t>
            </a:r>
          </a:p>
          <a:p>
            <a:pPr marL="285750" indent="-285750">
              <a:buFont typeface="Arial" panose="020B0604020202020204" pitchFamily="34" charset="0"/>
              <a:buChar char="•"/>
            </a:pPr>
            <a:r>
              <a:rPr lang="en-US" dirty="0"/>
              <a:t>Collection of knowledge and beliefs that directs behavior and guides expectation.</a:t>
            </a:r>
          </a:p>
          <a:p>
            <a:r>
              <a:rPr lang="en-US" dirty="0"/>
              <a:t>Role schema: norms and expected behavior from people with a specific role in society.</a:t>
            </a:r>
          </a:p>
          <a:p>
            <a:r>
              <a:rPr lang="en-US" dirty="0"/>
              <a:t>Event schema/cognitive script: behavioral and event sequences in daily activities. </a:t>
            </a:r>
          </a:p>
          <a:p>
            <a:pPr marL="285750" indent="-285750">
              <a:buFont typeface="Arial" panose="020B0604020202020204" pitchFamily="34" charset="0"/>
              <a:buChar char="•"/>
            </a:pPr>
            <a:r>
              <a:rPr lang="en-US" dirty="0"/>
              <a:t>Provide basis for anticipating the future, setting goals, and making plans. </a:t>
            </a:r>
          </a:p>
          <a:p>
            <a:endParaRPr lang="en-US" dirty="0"/>
          </a:p>
        </p:txBody>
      </p:sp>
    </p:spTree>
    <p:extLst>
      <p:ext uri="{BB962C8B-B14F-4D97-AF65-F5344CB8AC3E}">
        <p14:creationId xmlns:p14="http://schemas.microsoft.com/office/powerpoint/2010/main" val="1254708965"/>
      </p:ext>
    </p:extLst>
  </p:cSld>
  <p:clrMapOvr>
    <a:masterClrMapping/>
  </p:clrMapOvr>
</p:sld>
</file>

<file path=ppt/theme/theme1.xml><?xml version="1.0" encoding="utf-8"?>
<a:theme xmlns:a="http://schemas.openxmlformats.org/drawingml/2006/main" name="SketchLinesVTI">
  <a:themeElements>
    <a:clrScheme name="SketchLines">
      <a:dk1>
        <a:sysClr val="windowText" lastClr="000000"/>
      </a:dk1>
      <a:lt1>
        <a:sysClr val="window" lastClr="FFFFFF"/>
      </a:lt1>
      <a:dk2>
        <a:srgbClr val="564E4E"/>
      </a:dk2>
      <a:lt2>
        <a:srgbClr val="EEEBE2"/>
      </a:lt2>
      <a:accent1>
        <a:srgbClr val="E54837"/>
      </a:accent1>
      <a:accent2>
        <a:srgbClr val="947F53"/>
      </a:accent2>
      <a:accent3>
        <a:srgbClr val="BE8D64"/>
      </a:accent3>
      <a:accent4>
        <a:srgbClr val="E0C171"/>
      </a:accent4>
      <a:accent5>
        <a:srgbClr val="968572"/>
      </a:accent5>
      <a:accent6>
        <a:srgbClr val="855D5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emplate>Sketchlines</Template>
  <TotalTime>15132</TotalTime>
  <Words>2522</Words>
  <Application>Microsoft Office PowerPoint</Application>
  <PresentationFormat>Widescreen</PresentationFormat>
  <Paragraphs>243</Paragraphs>
  <Slides>64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64</vt:i4>
      </vt:variant>
    </vt:vector>
  </HeadingPairs>
  <TitlesOfParts>
    <vt:vector size="68" baseType="lpstr">
      <vt:lpstr>Meiryo</vt:lpstr>
      <vt:lpstr>Arial</vt:lpstr>
      <vt:lpstr>Corbel</vt:lpstr>
      <vt:lpstr>SketchLinesVTI</vt:lpstr>
      <vt:lpstr>Cognition</vt:lpstr>
      <vt:lpstr>Cognition</vt:lpstr>
      <vt:lpstr>Categorical Thinking</vt:lpstr>
      <vt:lpstr>Categorical Thinking</vt:lpstr>
      <vt:lpstr>Categorical Thinking</vt:lpstr>
      <vt:lpstr>Concepts</vt:lpstr>
      <vt:lpstr>Feature Set Theory</vt:lpstr>
      <vt:lpstr>Prototype Theory</vt:lpstr>
      <vt:lpstr>Schemas</vt:lpstr>
      <vt:lpstr>Problem Solving</vt:lpstr>
      <vt:lpstr>Class Activity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Mental Set</vt:lpstr>
      <vt:lpstr>Functional Fixedness</vt:lpstr>
      <vt:lpstr>PowerPoint Presentation</vt:lpstr>
      <vt:lpstr>PowerPoint Presentation</vt:lpstr>
      <vt:lpstr>Problem Solving Techniques</vt:lpstr>
      <vt:lpstr>Problem Solving Techniques</vt:lpstr>
      <vt:lpstr>PowerPoint Presentation</vt:lpstr>
      <vt:lpstr>Confirmation Bias</vt:lpstr>
      <vt:lpstr>Confirmation Bias</vt:lpstr>
      <vt:lpstr>Analogical Reasoning Example</vt:lpstr>
      <vt:lpstr>PowerPoint Presentation</vt:lpstr>
      <vt:lpstr>Analogical Reasoning</vt:lpstr>
      <vt:lpstr>Decision Making</vt:lpstr>
      <vt:lpstr>Representativeness Heuristic</vt:lpstr>
      <vt:lpstr>Representativeness Heuristic</vt:lpstr>
      <vt:lpstr>Representativeness Heuristic</vt:lpstr>
      <vt:lpstr>PowerPoint Presentation</vt:lpstr>
      <vt:lpstr>Representativeness Heuristic</vt:lpstr>
      <vt:lpstr>Availability Heuristic</vt:lpstr>
      <vt:lpstr>Overconfidence Bias</vt:lpstr>
      <vt:lpstr>Metacognition</vt:lpstr>
      <vt:lpstr>PowerPoint Presentation</vt:lpstr>
      <vt:lpstr>PowerPoint Presentation</vt:lpstr>
      <vt:lpstr>PowerPoint Presentation</vt:lpstr>
      <vt:lpstr>Framing</vt:lpstr>
      <vt:lpstr>PowerPoint Presentation</vt:lpstr>
      <vt:lpstr>Anchoring Heuristic</vt:lpstr>
      <vt:lpstr>Other Heuristics &amp; Biases</vt:lpstr>
      <vt:lpstr>Intuition</vt:lpstr>
      <vt:lpstr>Intuition</vt:lpstr>
      <vt:lpstr>Intuition</vt:lpstr>
      <vt:lpstr>Intuition</vt:lpstr>
      <vt:lpstr>Intuition</vt:lpstr>
      <vt:lpstr>Intuition</vt:lpstr>
      <vt:lpstr>Dual Process Theory</vt:lpstr>
      <vt:lpstr>PowerPoint Presentation</vt:lpstr>
      <vt:lpstr>PowerPoint Presentation</vt:lpstr>
      <vt:lpstr>Dual Process Theory</vt:lpstr>
      <vt:lpstr>Dual Process Theory</vt:lpstr>
      <vt:lpstr>Winter Survival Activity</vt:lpstr>
      <vt:lpstr>Dual Process Theory</vt:lpstr>
      <vt:lpstr>Creativity</vt:lpstr>
      <vt:lpstr>Creativity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Cognition</dc:title>
  <dc:creator>Wanyi Lai</dc:creator>
  <cp:lastModifiedBy>Wanyi Lai</cp:lastModifiedBy>
  <cp:revision>50</cp:revision>
  <dcterms:created xsi:type="dcterms:W3CDTF">2023-02-17T17:54:10Z</dcterms:created>
  <dcterms:modified xsi:type="dcterms:W3CDTF">2024-07-10T02:08:16Z</dcterms:modified>
</cp:coreProperties>
</file>