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8"/>
  </p:notesMasterIdLst>
  <p:sldIdLst>
    <p:sldId id="261" r:id="rId5"/>
    <p:sldId id="262" r:id="rId6"/>
    <p:sldId id="264"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5B4FFC-A893-468A-B611-822497714014}">
  <a:tblStyle styleId="{155B4FFC-A893-468A-B611-8224977140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a:tcStyle>
        <a:tcBdr/>
        <a:fill>
          <a:solidFill>
            <a:srgbClr val="CACCD2"/>
          </a:solidFill>
        </a:fill>
      </a:tcStyle>
    </a:band1H>
    <a:band2H>
      <a:tcTxStyle/>
      <a:tcStyle>
        <a:tcBdr/>
      </a:tcStyle>
    </a:band2H>
    <a:band1V>
      <a:tcTxStyle/>
      <a:tcStyle>
        <a:tcBdr/>
        <a:fill>
          <a:solidFill>
            <a:srgbClr val="CACCD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68" name="Google Shape;16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a8062aed3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23a8062aed3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87" name="Google Shape;187;g23a8062aed3_0_2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27" name="Google Shape;22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lvl="0" indent="-355600" algn="l">
              <a:lnSpc>
                <a:spcPct val="114000"/>
              </a:lnSpc>
              <a:spcBef>
                <a:spcPts val="1000"/>
              </a:spcBef>
              <a:spcAft>
                <a:spcPts val="0"/>
              </a:spcAft>
              <a:buClr>
                <a:schemeClr val="dk1"/>
              </a:buClr>
              <a:buSzPts val="2000"/>
              <a:buFont typeface="Noto Sans Symbols"/>
              <a:buChar char="▪"/>
              <a:defRPr/>
            </a:lvl1pPr>
            <a:lvl2pPr marL="914400" lvl="1" indent="-342900" algn="l">
              <a:lnSpc>
                <a:spcPct val="114000"/>
              </a:lnSpc>
              <a:spcBef>
                <a:spcPts val="1000"/>
              </a:spcBef>
              <a:spcAft>
                <a:spcPts val="0"/>
              </a:spcAft>
              <a:buClr>
                <a:schemeClr val="dk1"/>
              </a:buClr>
              <a:buSzPts val="1800"/>
              <a:buFont typeface="Noto Sans Symbols"/>
              <a:buChar char="▪"/>
              <a:defRPr/>
            </a:lvl2pPr>
            <a:lvl3pPr marL="1371600" lvl="2" indent="-330200" algn="l">
              <a:lnSpc>
                <a:spcPct val="114000"/>
              </a:lnSpc>
              <a:spcBef>
                <a:spcPts val="1000"/>
              </a:spcBef>
              <a:spcAft>
                <a:spcPts val="0"/>
              </a:spcAft>
              <a:buClr>
                <a:schemeClr val="dk1"/>
              </a:buClr>
              <a:buSzPts val="16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9788" y="365126"/>
            <a:ext cx="10515600" cy="5679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838200" y="1307112"/>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4000"/>
              </a:lnSpc>
              <a:spcBef>
                <a:spcPts val="1000"/>
              </a:spcBef>
              <a:spcAft>
                <a:spcPts val="0"/>
              </a:spcAft>
              <a:buClr>
                <a:srgbClr val="757070"/>
              </a:buClr>
              <a:buSzPts val="2400"/>
              <a:buNone/>
              <a:defRPr sz="2400" b="1">
                <a:solidFill>
                  <a:srgbClr val="757070"/>
                </a:solidFill>
              </a:defRPr>
            </a:lvl1pPr>
            <a:lvl2pPr marL="914400" lvl="1" indent="-228600" algn="l">
              <a:lnSpc>
                <a:spcPct val="114000"/>
              </a:lnSpc>
              <a:spcBef>
                <a:spcPts val="1000"/>
              </a:spcBef>
              <a:spcAft>
                <a:spcPts val="0"/>
              </a:spcAft>
              <a:buClr>
                <a:schemeClr val="dk1"/>
              </a:buClr>
              <a:buSzPts val="2000"/>
              <a:buNone/>
              <a:defRPr sz="2000" b="1"/>
            </a:lvl2pPr>
            <a:lvl3pPr marL="1371600" lvl="2" indent="-228600" algn="l">
              <a:lnSpc>
                <a:spcPct val="114000"/>
              </a:lnSpc>
              <a:spcBef>
                <a:spcPts val="10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2"/>
          <p:cNvSpPr txBox="1">
            <a:spLocks noGrp="1"/>
          </p:cNvSpPr>
          <p:nvPr>
            <p:ph type="body" idx="2"/>
          </p:nvPr>
        </p:nvSpPr>
        <p:spPr>
          <a:xfrm>
            <a:off x="839788" y="2131024"/>
            <a:ext cx="5157787" cy="4058639"/>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3"/>
          </p:nvPr>
        </p:nvSpPr>
        <p:spPr>
          <a:xfrm>
            <a:off x="6170612" y="1307112"/>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4000"/>
              </a:lnSpc>
              <a:spcBef>
                <a:spcPts val="1000"/>
              </a:spcBef>
              <a:spcAft>
                <a:spcPts val="0"/>
              </a:spcAft>
              <a:buClr>
                <a:srgbClr val="757070"/>
              </a:buClr>
              <a:buSzPts val="2400"/>
              <a:buNone/>
              <a:defRPr sz="2400" b="1">
                <a:solidFill>
                  <a:srgbClr val="757070"/>
                </a:solidFill>
              </a:defRPr>
            </a:lvl1pPr>
            <a:lvl2pPr marL="914400" lvl="1" indent="-228600" algn="l">
              <a:lnSpc>
                <a:spcPct val="114000"/>
              </a:lnSpc>
              <a:spcBef>
                <a:spcPts val="1000"/>
              </a:spcBef>
              <a:spcAft>
                <a:spcPts val="0"/>
              </a:spcAft>
              <a:buClr>
                <a:schemeClr val="dk1"/>
              </a:buClr>
              <a:buSzPts val="2000"/>
              <a:buNone/>
              <a:defRPr sz="2000" b="1"/>
            </a:lvl2pPr>
            <a:lvl3pPr marL="1371600" lvl="2" indent="-228600" algn="l">
              <a:lnSpc>
                <a:spcPct val="114000"/>
              </a:lnSpc>
              <a:spcBef>
                <a:spcPts val="10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0" name="Google Shape;90;p12"/>
          <p:cNvSpPr txBox="1">
            <a:spLocks noGrp="1"/>
          </p:cNvSpPr>
          <p:nvPr>
            <p:ph type="body" idx="4"/>
          </p:nvPr>
        </p:nvSpPr>
        <p:spPr>
          <a:xfrm>
            <a:off x="6172200" y="2131024"/>
            <a:ext cx="5183188" cy="4058639"/>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4"/>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lvl="0" indent="-355600" algn="l">
              <a:lnSpc>
                <a:spcPct val="114000"/>
              </a:lnSpc>
              <a:spcBef>
                <a:spcPts val="1000"/>
              </a:spcBef>
              <a:spcAft>
                <a:spcPts val="0"/>
              </a:spcAft>
              <a:buClr>
                <a:schemeClr val="dk1"/>
              </a:buClr>
              <a:buSzPts val="2000"/>
              <a:buFont typeface="Noto Sans Symbols"/>
              <a:buChar char="▪"/>
              <a:defRPr/>
            </a:lvl1pPr>
            <a:lvl2pPr marL="914400" lvl="1" indent="-342900" algn="l">
              <a:lnSpc>
                <a:spcPct val="114000"/>
              </a:lnSpc>
              <a:spcBef>
                <a:spcPts val="1000"/>
              </a:spcBef>
              <a:spcAft>
                <a:spcPts val="0"/>
              </a:spcAft>
              <a:buClr>
                <a:schemeClr val="dk1"/>
              </a:buClr>
              <a:buSzPts val="1800"/>
              <a:buFont typeface="Noto Sans Symbols"/>
              <a:buChar char="▪"/>
              <a:defRPr/>
            </a:lvl2pPr>
            <a:lvl3pPr marL="1371600" lvl="2" indent="-330200" algn="l">
              <a:lnSpc>
                <a:spcPct val="114000"/>
              </a:lnSpc>
              <a:spcBef>
                <a:spcPts val="1000"/>
              </a:spcBef>
              <a:spcAft>
                <a:spcPts val="0"/>
              </a:spcAft>
              <a:buClr>
                <a:schemeClr val="dk1"/>
              </a:buClr>
              <a:buSzPts val="16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Set A Version 2)">
  <p:cSld name="Cover Slide (Set A Version 2)">
    <p:bg>
      <p:bgPr>
        <a:solidFill>
          <a:schemeClr val="accent1"/>
        </a:solidFill>
        <a:effectLst/>
      </p:bgPr>
    </p:bg>
    <p:spTree>
      <p:nvGrpSpPr>
        <p:cNvPr id="1" name="Shape 37"/>
        <p:cNvGrpSpPr/>
        <p:nvPr/>
      </p:nvGrpSpPr>
      <p:grpSpPr>
        <a:xfrm>
          <a:off x="0" y="0"/>
          <a:ext cx="0" cy="0"/>
          <a:chOff x="0" y="0"/>
          <a:chExt cx="0" cy="0"/>
        </a:xfrm>
      </p:grpSpPr>
      <p:pic>
        <p:nvPicPr>
          <p:cNvPr id="38" name="Google Shape;38;p5" descr="Graphical user interface, diagram&#10;&#10;Description automatically generated with medium confidence"/>
          <p:cNvPicPr preferRelativeResize="0"/>
          <p:nvPr/>
        </p:nvPicPr>
        <p:blipFill rotWithShape="1">
          <a:blip r:embed="rId2">
            <a:alphaModFix/>
          </a:blip>
          <a:srcRect/>
          <a:stretch/>
        </p:blipFill>
        <p:spPr>
          <a:xfrm>
            <a:off x="0" y="3065"/>
            <a:ext cx="12192000" cy="6851869"/>
          </a:xfrm>
          <a:prstGeom prst="rect">
            <a:avLst/>
          </a:prstGeom>
          <a:noFill/>
          <a:ln>
            <a:noFill/>
          </a:ln>
        </p:spPr>
      </p:pic>
      <p:sp>
        <p:nvSpPr>
          <p:cNvPr id="39" name="Google Shape;39;p5"/>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1" name="Google Shape;41;p5"/>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42" name="Google Shape;42;p5"/>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 name="Google Shape;43;p5"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Set B Version 1)">
  <p:cSld name="Cover Slide (Set B Version 1)">
    <p:bg>
      <p:bgPr>
        <a:solidFill>
          <a:schemeClr val="accent1"/>
        </a:solidFill>
        <a:effectLst/>
      </p:bgPr>
    </p:bg>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blip>
          <a:srcRect/>
          <a:stretch/>
        </p:blipFill>
        <p:spPr>
          <a:xfrm>
            <a:off x="0" y="811"/>
            <a:ext cx="12192000" cy="6856377"/>
          </a:xfrm>
          <a:prstGeom prst="rect">
            <a:avLst/>
          </a:prstGeom>
          <a:noFill/>
          <a:ln>
            <a:noFill/>
          </a:ln>
        </p:spPr>
      </p:pic>
      <p:sp>
        <p:nvSpPr>
          <p:cNvPr id="46" name="Google Shape;46;p6"/>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8" name="Google Shape;48;p6"/>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49" name="Google Shape;49;p6"/>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 name="Google Shape;50;p6"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Slide (Set B Version 2)">
  <p:cSld name="Cover Slide (Set B Version 2)">
    <p:bg>
      <p:bgPr>
        <a:solidFill>
          <a:schemeClr val="accent1"/>
        </a:solidFill>
        <a:effectLst/>
      </p:bgPr>
    </p:bg>
    <p:spTree>
      <p:nvGrpSpPr>
        <p:cNvPr id="1" name="Shape 51"/>
        <p:cNvGrpSpPr/>
        <p:nvPr/>
      </p:nvGrpSpPr>
      <p:grpSpPr>
        <a:xfrm>
          <a:off x="0" y="0"/>
          <a:ext cx="0" cy="0"/>
          <a:chOff x="0" y="0"/>
          <a:chExt cx="0" cy="0"/>
        </a:xfrm>
      </p:grpSpPr>
      <p:pic>
        <p:nvPicPr>
          <p:cNvPr id="52" name="Google Shape;52;p7" descr="A picture containing text, outdoor, building&#10;&#10;Description automatically generated"/>
          <p:cNvPicPr preferRelativeResize="0"/>
          <p:nvPr/>
        </p:nvPicPr>
        <p:blipFill rotWithShape="1">
          <a:blip r:embed="rId2">
            <a:alphaModFix/>
          </a:blip>
          <a:srcRect/>
          <a:stretch/>
        </p:blipFill>
        <p:spPr>
          <a:xfrm>
            <a:off x="0" y="1623"/>
            <a:ext cx="12192000" cy="6854754"/>
          </a:xfrm>
          <a:prstGeom prst="rect">
            <a:avLst/>
          </a:prstGeom>
          <a:noFill/>
          <a:ln>
            <a:noFill/>
          </a:ln>
        </p:spPr>
      </p:pic>
      <p:sp>
        <p:nvSpPr>
          <p:cNvPr id="53" name="Google Shape;53;p7"/>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dk1"/>
              </a:buClr>
              <a:buSzPts val="2000"/>
              <a:buNone/>
              <a:defRPr sz="2000">
                <a:solidFill>
                  <a:schemeClr val="dk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55" name="Google Shape;55;p7"/>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56" name="Google Shape;56;p7"/>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7" name="Google Shape;57;p7"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Set B Version 3)">
  <p:cSld name="Cover Slide (Set B Version 3)">
    <p:bg>
      <p:bgPr>
        <a:solidFill>
          <a:schemeClr val="accent1"/>
        </a:solidFill>
        <a:effectLst/>
      </p:bgPr>
    </p:bg>
    <p:spTree>
      <p:nvGrpSpPr>
        <p:cNvPr id="1" name="Shape 58"/>
        <p:cNvGrpSpPr/>
        <p:nvPr/>
      </p:nvGrpSpPr>
      <p:grpSpPr>
        <a:xfrm>
          <a:off x="0" y="0"/>
          <a:ext cx="0" cy="0"/>
          <a:chOff x="0" y="0"/>
          <a:chExt cx="0" cy="0"/>
        </a:xfrm>
      </p:grpSpPr>
      <p:pic>
        <p:nvPicPr>
          <p:cNvPr id="59" name="Google Shape;59;p8" descr="A picture containing text&#10;&#10;Description automatically generated"/>
          <p:cNvPicPr preferRelativeResize="0"/>
          <p:nvPr/>
        </p:nvPicPr>
        <p:blipFill rotWithShape="1">
          <a:blip r:embed="rId2">
            <a:alphaModFix/>
          </a:blip>
          <a:srcRect/>
          <a:stretch/>
        </p:blipFill>
        <p:spPr>
          <a:xfrm>
            <a:off x="0" y="1623"/>
            <a:ext cx="12192000" cy="6854754"/>
          </a:xfrm>
          <a:prstGeom prst="rect">
            <a:avLst/>
          </a:prstGeom>
          <a:noFill/>
          <a:ln>
            <a:noFill/>
          </a:ln>
        </p:spPr>
      </p:pic>
      <p:sp>
        <p:nvSpPr>
          <p:cNvPr id="60" name="Google Shape;60;p8"/>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8"/>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63" name="Google Shape;63;p8"/>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pic>
        <p:nvPicPr>
          <p:cNvPr id="64" name="Google Shape;64;p8"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65"/>
        <p:cNvGrpSpPr/>
        <p:nvPr/>
      </p:nvGrpSpPr>
      <p:grpSpPr>
        <a:xfrm>
          <a:off x="0" y="0"/>
          <a:ext cx="0" cy="0"/>
          <a:chOff x="0" y="0"/>
          <a:chExt cx="0" cy="0"/>
        </a:xfrm>
      </p:grpSpPr>
      <p:pic>
        <p:nvPicPr>
          <p:cNvPr id="66" name="Google Shape;66;p9"/>
          <p:cNvPicPr preferRelativeResize="0"/>
          <p:nvPr/>
        </p:nvPicPr>
        <p:blipFill rotWithShape="1">
          <a:blip r:embed="rId2">
            <a:alphaModFix/>
          </a:blip>
          <a:srcRect/>
          <a:stretch/>
        </p:blipFill>
        <p:spPr>
          <a:xfrm>
            <a:off x="0" y="3048"/>
            <a:ext cx="12192000" cy="6851904"/>
          </a:xfrm>
          <a:prstGeom prst="rect">
            <a:avLst/>
          </a:prstGeom>
          <a:noFill/>
          <a:ln>
            <a:noFill/>
          </a:ln>
        </p:spPr>
      </p:pic>
      <p:sp>
        <p:nvSpPr>
          <p:cNvPr id="67" name="Google Shape;67;p9"/>
          <p:cNvSpPr txBox="1">
            <a:spLocks noGrp="1"/>
          </p:cNvSpPr>
          <p:nvPr>
            <p:ph type="title"/>
          </p:nvPr>
        </p:nvSpPr>
        <p:spPr>
          <a:xfrm>
            <a:off x="838200" y="2002631"/>
            <a:ext cx="10515600" cy="285273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C00000"/>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p:nvPr/>
        </p:nvSpPr>
        <p:spPr>
          <a:xfrm>
            <a:off x="10165492" y="148281"/>
            <a:ext cx="1861751" cy="90616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 name="Google Shape;69;p9"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838200" y="1306286"/>
            <a:ext cx="5181600"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
          <p:cNvSpPr txBox="1">
            <a:spLocks noGrp="1"/>
          </p:cNvSpPr>
          <p:nvPr>
            <p:ph type="body" idx="2"/>
          </p:nvPr>
        </p:nvSpPr>
        <p:spPr>
          <a:xfrm>
            <a:off x="6172200" y="1306286"/>
            <a:ext cx="5181600"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dt" idx="10"/>
          </p:nvPr>
        </p:nvSpPr>
        <p:spPr>
          <a:xfrm>
            <a:off x="838200" y="61850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18506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18506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a:off x="838200" y="1306286"/>
            <a:ext cx="3193857"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body" idx="2"/>
          </p:nvPr>
        </p:nvSpPr>
        <p:spPr>
          <a:xfrm>
            <a:off x="4279770" y="1314385"/>
            <a:ext cx="3389994"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dt" idx="10"/>
          </p:nvPr>
        </p:nvSpPr>
        <p:spPr>
          <a:xfrm>
            <a:off x="838200" y="61850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4038600" y="618506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8610600" y="618506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1"/>
          <p:cNvSpPr txBox="1">
            <a:spLocks noGrp="1"/>
          </p:cNvSpPr>
          <p:nvPr>
            <p:ph type="body" idx="3"/>
          </p:nvPr>
        </p:nvSpPr>
        <p:spPr>
          <a:xfrm>
            <a:off x="7917477" y="1314385"/>
            <a:ext cx="3487971"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4">
            <a:alphaModFix/>
          </a:blip>
          <a:srcRect/>
          <a:stretch/>
        </p:blipFill>
        <p:spPr>
          <a:xfrm>
            <a:off x="0" y="6096"/>
            <a:ext cx="12192000" cy="6851904"/>
          </a:xfrm>
          <a:prstGeom prst="rect">
            <a:avLst/>
          </a:prstGeom>
          <a:noFill/>
          <a:ln>
            <a:noFill/>
          </a:ln>
        </p:spPr>
      </p:pic>
      <p:sp>
        <p:nvSpPr>
          <p:cNvPr id="11" name="Google Shape;11;p1"/>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C00000"/>
              </a:buClr>
              <a:buSzPts val="2400"/>
              <a:buFont typeface="Arial"/>
              <a:buNone/>
              <a:defRPr sz="2400" b="1" i="0" u="none" strike="noStrike" cap="none">
                <a:solidFill>
                  <a:srgbClr val="C0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4000"/>
              </a:lnSpc>
              <a:spcBef>
                <a:spcPts val="10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lnSpc>
                <a:spcPct val="114000"/>
              </a:lnSpc>
              <a:spcBef>
                <a:spcPts val="10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14000"/>
              </a:lnSpc>
              <a:spcBef>
                <a:spcPts val="10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p:nvPr/>
        </p:nvSpPr>
        <p:spPr>
          <a:xfrm>
            <a:off x="10165492" y="148281"/>
            <a:ext cx="1771135" cy="9473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descr="A screenshot of a video game&#10;&#10;Description automatically generated with medium confidence"/>
          <p:cNvPicPr preferRelativeResize="0"/>
          <p:nvPr/>
        </p:nvPicPr>
        <p:blipFill rotWithShape="1">
          <a:blip r:embed="rId15">
            <a:alphaModFix/>
          </a:blip>
          <a:srcRect/>
          <a:stretch/>
        </p:blipFill>
        <p:spPr>
          <a:xfrm>
            <a:off x="10091350" y="2255"/>
            <a:ext cx="2100649" cy="109337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20"/>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72" name="Google Shape;172;p20"/>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Calibri"/>
                <a:ea typeface="Calibri"/>
                <a:cs typeface="Calibri"/>
                <a:sym typeface="Calibri"/>
              </a:rPr>
              <a:t>A1 - Discussion Preparation</a:t>
            </a:r>
            <a:endParaRPr u="sng" dirty="0"/>
          </a:p>
        </p:txBody>
      </p:sp>
      <p:sp>
        <p:nvSpPr>
          <p:cNvPr id="173" name="Google Shape;173;p20"/>
          <p:cNvSpPr/>
          <p:nvPr/>
        </p:nvSpPr>
        <p:spPr>
          <a:xfrm>
            <a:off x="296474" y="2370773"/>
            <a:ext cx="22392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Hello, I’m currently doing a research regarding prejudice against ITE students. Could you spare a few minute to share your thoughts regarding this situation? </a:t>
            </a:r>
            <a:endParaRPr sz="1800" dirty="0">
              <a:solidFill>
                <a:schemeClr val="tx1"/>
              </a:solidFill>
              <a:latin typeface="Calibri"/>
              <a:ea typeface="Calibri"/>
              <a:cs typeface="Calibri"/>
              <a:sym typeface="Calibri"/>
            </a:endParaRPr>
          </a:p>
        </p:txBody>
      </p:sp>
      <p:sp>
        <p:nvSpPr>
          <p:cNvPr id="174" name="Google Shape;174;p20"/>
          <p:cNvSpPr/>
          <p:nvPr/>
        </p:nvSpPr>
        <p:spPr>
          <a:xfrm>
            <a:off x="2709390" y="2370772"/>
            <a:ext cx="2108700" cy="39390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Were/Are you an ITE student or do you know anyone who is an ITE student? How was it like being an ITE student?</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Do you know anyone who is/was an ITE student? How did you feel about them being ITE students?</a:t>
            </a:r>
            <a:endParaRPr sz="1800" dirty="0">
              <a:solidFill>
                <a:schemeClr val="tx1"/>
              </a:solidFill>
              <a:latin typeface="Calibri"/>
              <a:ea typeface="Calibri"/>
              <a:cs typeface="Calibri"/>
              <a:sym typeface="Calibri"/>
            </a:endParaRPr>
          </a:p>
        </p:txBody>
      </p:sp>
      <p:sp>
        <p:nvSpPr>
          <p:cNvPr id="175" name="Google Shape;175;p20"/>
          <p:cNvSpPr/>
          <p:nvPr/>
        </p:nvSpPr>
        <p:spPr>
          <a:xfrm>
            <a:off x="4991806" y="2375990"/>
            <a:ext cx="21696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I’m currently doing a research regarding the public’s opinion towards ITE students</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Could you share your thoughts and opinion regarding this issue?</a:t>
            </a:r>
            <a:endParaRPr sz="1800" dirty="0">
              <a:solidFill>
                <a:schemeClr val="tx1"/>
              </a:solidFill>
              <a:latin typeface="Calibri"/>
              <a:ea typeface="Calibri"/>
              <a:cs typeface="Calibri"/>
              <a:sym typeface="Calibri"/>
            </a:endParaRPr>
          </a:p>
        </p:txBody>
      </p:sp>
      <p:sp>
        <p:nvSpPr>
          <p:cNvPr id="176" name="Google Shape;176;p20"/>
          <p:cNvSpPr/>
          <p:nvPr/>
        </p:nvSpPr>
        <p:spPr>
          <a:xfrm>
            <a:off x="7335125" y="2376100"/>
            <a:ext cx="2169600" cy="39390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Where do you think this prejudice stem from? Where do you think this all started?</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What are your thoughts on ITE students?</a:t>
            </a:r>
            <a:endParaRPr sz="1800" dirty="0">
              <a:solidFill>
                <a:schemeClr val="tx1"/>
              </a:solidFill>
              <a:latin typeface="Calibri"/>
              <a:ea typeface="Calibri"/>
              <a:cs typeface="Calibri"/>
              <a:sym typeface="Calibri"/>
            </a:endParaRPr>
          </a:p>
        </p:txBody>
      </p:sp>
      <p:sp>
        <p:nvSpPr>
          <p:cNvPr id="177" name="Google Shape;177;p20"/>
          <p:cNvSpPr/>
          <p:nvPr/>
        </p:nvSpPr>
        <p:spPr>
          <a:xfrm>
            <a:off x="9678438" y="2370771"/>
            <a:ext cx="21696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Thank you for sharing your precious time to answer my question. Have a good day</a:t>
            </a:r>
            <a:endParaRPr sz="1800" dirty="0">
              <a:solidFill>
                <a:schemeClr val="tx1"/>
              </a:solidFill>
              <a:latin typeface="Calibri"/>
              <a:ea typeface="Calibri"/>
              <a:cs typeface="Calibri"/>
              <a:sym typeface="Calibri"/>
            </a:endParaRPr>
          </a:p>
        </p:txBody>
      </p:sp>
      <p:sp>
        <p:nvSpPr>
          <p:cNvPr id="178" name="Google Shape;178;p20"/>
          <p:cNvSpPr/>
          <p:nvPr/>
        </p:nvSpPr>
        <p:spPr>
          <a:xfrm>
            <a:off x="292800" y="1244575"/>
            <a:ext cx="22392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1. Introduce yourself</a:t>
            </a:r>
            <a:endParaRPr sz="1100" b="1"/>
          </a:p>
          <a:p>
            <a:pPr marL="0" lvl="0" indent="0" algn="l" rtl="0">
              <a:spcBef>
                <a:spcPts val="0"/>
              </a:spcBef>
              <a:spcAft>
                <a:spcPts val="0"/>
              </a:spcAft>
              <a:buNone/>
            </a:pPr>
            <a:r>
              <a:rPr lang="en-US" sz="1100"/>
              <a:t>Share the purpose of the interview, how long it will take, it’s anonymous</a:t>
            </a:r>
            <a:endParaRPr sz="1100"/>
          </a:p>
        </p:txBody>
      </p:sp>
      <p:sp>
        <p:nvSpPr>
          <p:cNvPr id="179" name="Google Shape;179;p20"/>
          <p:cNvSpPr/>
          <p:nvPr/>
        </p:nvSpPr>
        <p:spPr>
          <a:xfrm>
            <a:off x="2707847" y="1244575"/>
            <a:ext cx="21087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2. Warm up</a:t>
            </a:r>
            <a:endParaRPr sz="1100" b="1"/>
          </a:p>
          <a:p>
            <a:pPr marL="0" lvl="0" indent="0" algn="l" rtl="0">
              <a:spcBef>
                <a:spcPts val="0"/>
              </a:spcBef>
              <a:spcAft>
                <a:spcPts val="0"/>
              </a:spcAft>
              <a:buNone/>
            </a:pPr>
            <a:r>
              <a:rPr lang="en-US" sz="1100"/>
              <a:t>Ask the participants some simple questions about themselves, connect on a personal level, build trust</a:t>
            </a:r>
            <a:endParaRPr sz="1100"/>
          </a:p>
        </p:txBody>
      </p:sp>
      <p:sp>
        <p:nvSpPr>
          <p:cNvPr id="180" name="Google Shape;180;p20"/>
          <p:cNvSpPr/>
          <p:nvPr/>
        </p:nvSpPr>
        <p:spPr>
          <a:xfrm>
            <a:off x="4992393"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3. Introduce the topic</a:t>
            </a:r>
            <a:endParaRPr sz="1100" b="1"/>
          </a:p>
          <a:p>
            <a:pPr marL="0" lvl="0" indent="0" algn="l" rtl="0">
              <a:spcBef>
                <a:spcPts val="0"/>
              </a:spcBef>
              <a:spcAft>
                <a:spcPts val="0"/>
              </a:spcAft>
              <a:buNone/>
            </a:pPr>
            <a:r>
              <a:rPr lang="en-US" sz="1100"/>
              <a:t>Ask them to share their experiences and personal stories, and how they feel about these situations</a:t>
            </a:r>
            <a:endParaRPr sz="1100"/>
          </a:p>
        </p:txBody>
      </p:sp>
      <p:sp>
        <p:nvSpPr>
          <p:cNvPr id="181" name="Google Shape;181;p20"/>
          <p:cNvSpPr/>
          <p:nvPr/>
        </p:nvSpPr>
        <p:spPr>
          <a:xfrm>
            <a:off x="7337840"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4. Dig deeper</a:t>
            </a:r>
            <a:endParaRPr sz="1100"/>
          </a:p>
          <a:p>
            <a:pPr marL="0" lvl="0" indent="0" algn="l" rtl="0">
              <a:spcBef>
                <a:spcPts val="0"/>
              </a:spcBef>
              <a:spcAft>
                <a:spcPts val="0"/>
              </a:spcAft>
              <a:buNone/>
            </a:pPr>
            <a:r>
              <a:rPr lang="en-US" sz="1100"/>
              <a:t>Find out their motivation, perception, fear, concerns, hopes</a:t>
            </a:r>
            <a:endParaRPr sz="1100"/>
          </a:p>
        </p:txBody>
      </p:sp>
      <p:sp>
        <p:nvSpPr>
          <p:cNvPr id="182" name="Google Shape;182;p20"/>
          <p:cNvSpPr/>
          <p:nvPr/>
        </p:nvSpPr>
        <p:spPr>
          <a:xfrm>
            <a:off x="9683287"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5. Wrap up</a:t>
            </a:r>
            <a:endParaRPr sz="1100"/>
          </a:p>
          <a:p>
            <a:pPr marL="0" lvl="0" indent="0" algn="l" rtl="0">
              <a:spcBef>
                <a:spcPts val="0"/>
              </a:spcBef>
              <a:spcAft>
                <a:spcPts val="0"/>
              </a:spcAft>
              <a:buNone/>
            </a:pPr>
            <a:r>
              <a:rPr lang="en-US" sz="1100"/>
              <a:t>Thank them and offer them to add any message they want to be heard</a:t>
            </a:r>
            <a:endParaRPr sz="1100"/>
          </a:p>
        </p:txBody>
      </p:sp>
      <p:sp>
        <p:nvSpPr>
          <p:cNvPr id="183" name="Google Shape;183;p20"/>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Are you ready to build trust, connect, ask powerful questions that lead to insights?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p:nvPr/>
        </p:nvSpPr>
        <p:spPr>
          <a:xfrm>
            <a:off x="5671335" y="0"/>
            <a:ext cx="811800" cy="236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1"/>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1" name="Google Shape;191;p21"/>
          <p:cNvSpPr txBox="1"/>
          <p:nvPr/>
        </p:nvSpPr>
        <p:spPr>
          <a:xfrm>
            <a:off x="188686" y="202293"/>
            <a:ext cx="9773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Three interviews (minimum)</a:t>
            </a:r>
            <a:endParaRPr u="sng"/>
          </a:p>
        </p:txBody>
      </p:sp>
      <p:sp>
        <p:nvSpPr>
          <p:cNvPr id="192" name="Google Shape;192;p21"/>
          <p:cNvSpPr/>
          <p:nvPr/>
        </p:nvSpPr>
        <p:spPr>
          <a:xfrm>
            <a:off x="298959"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Going back home from the gym, a group of students(he choose not to share from what school they are from),mistaken that he could not hear them due to him wearing a Bluetooth earpiece, proceeded to make fun of him when he was leaving the bus.</a:t>
            </a: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93" name="Google Shape;193;p21"/>
          <p:cNvSpPr/>
          <p:nvPr/>
        </p:nvSpPr>
        <p:spPr>
          <a:xfrm>
            <a:off x="292800"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1</a:t>
            </a:r>
            <a:endParaRPr sz="1100"/>
          </a:p>
        </p:txBody>
      </p:sp>
      <p:sp>
        <p:nvSpPr>
          <p:cNvPr id="194" name="Google Shape;194;p21"/>
          <p:cNvSpPr/>
          <p:nvPr/>
        </p:nvSpPr>
        <p:spPr>
          <a:xfrm>
            <a:off x="4229483"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Her parents were fearful that entering ITE was a “death sentence” to her education due to their believe that ITE was filled with Malay gangster and bad influence</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Excerpt from the interview:</a:t>
            </a:r>
          </a:p>
          <a:p>
            <a:r>
              <a:rPr lang="en-US" sz="1200" dirty="0">
                <a:solidFill>
                  <a:schemeClr val="tx1"/>
                </a:solidFill>
                <a:latin typeface="Arial"/>
                <a:ea typeface="Arial"/>
                <a:cs typeface="Arial"/>
                <a:sym typeface="Arial"/>
              </a:rPr>
              <a:t>“My parents always had bigger dreams for me to continue on to Secondary 5 but they expected that I would end up in ITE. Even if they didn't look at me differently, they still supported me for my decision to join ITE. They feared that ITE would influence me to join gangs, and pick up bad habits like smoking or loitering around in public.”</a:t>
            </a:r>
            <a:endParaRPr lang="en-US" sz="1200" dirty="0">
              <a:solidFill>
                <a:schemeClr val="tx1"/>
              </a:solidFill>
            </a:endParaRP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95" name="Google Shape;195;p21"/>
          <p:cNvSpPr/>
          <p:nvPr/>
        </p:nvSpPr>
        <p:spPr>
          <a:xfrm>
            <a:off x="4223324"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2</a:t>
            </a:r>
            <a:endParaRPr sz="1100"/>
          </a:p>
        </p:txBody>
      </p:sp>
      <p:sp>
        <p:nvSpPr>
          <p:cNvPr id="196" name="Google Shape;196;p21"/>
          <p:cNvSpPr/>
          <p:nvPr/>
        </p:nvSpPr>
        <p:spPr>
          <a:xfrm>
            <a:off x="8160007"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Was afraid that upon graduating ITE, that he will outcasted by polytechnic students because of ITE bad reputation among the general public and will be seen as “slow” to some of his future peers</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Excerpt from the interview:</a:t>
            </a:r>
          </a:p>
          <a:p>
            <a:r>
              <a:rPr lang="en-US" sz="1200" dirty="0">
                <a:solidFill>
                  <a:schemeClr val="tx1"/>
                </a:solidFill>
                <a:latin typeface="Arial"/>
                <a:ea typeface="Arial"/>
                <a:cs typeface="Arial"/>
                <a:sym typeface="Arial"/>
              </a:rPr>
              <a:t>“I definitely fear rejection. I feel like giving up because I felt like I didn't give it my best when I know I already did. At the same time, I have faith that I can survive. I know that I have at least my strengths and new-found skills that I can use when I enter Polytechnic and the working world…”</a:t>
            </a:r>
          </a:p>
          <a:p>
            <a:endParaRPr lang="en-US" sz="1200" dirty="0">
              <a:solidFill>
                <a:schemeClr val="dk1"/>
              </a:solidFill>
              <a:latin typeface="Calibri"/>
              <a:ea typeface="Calibri"/>
              <a:cs typeface="Calibri"/>
              <a:sym typeface="Calibri"/>
            </a:endParaRPr>
          </a:p>
          <a:p>
            <a:r>
              <a:rPr lang="en-US" sz="1200" dirty="0">
                <a:solidFill>
                  <a:schemeClr val="tx1"/>
                </a:solidFill>
                <a:latin typeface="Arial"/>
                <a:ea typeface="Arial"/>
                <a:cs typeface="Arial"/>
                <a:sym typeface="Arial"/>
              </a:rPr>
              <a:t>“I’m afraid of being outcasted as “that guy” just because of being in ITE. I’m afraid of not being accepted by my peers and ended up being alone for my entire Poly life. I want to show them that although I came from ITE, I can still succeed in my studies and prove to all that ITE does not equal to the end. You’re just taking a longer path that's all…”</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p:txBody>
      </p:sp>
      <p:sp>
        <p:nvSpPr>
          <p:cNvPr id="197" name="Google Shape;197;p21"/>
          <p:cNvSpPr/>
          <p:nvPr/>
        </p:nvSpPr>
        <p:spPr>
          <a:xfrm>
            <a:off x="8153847"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3</a:t>
            </a:r>
            <a:endParaRPr sz="1100"/>
          </a:p>
        </p:txBody>
      </p:sp>
      <p:sp>
        <p:nvSpPr>
          <p:cNvPr id="198" name="Google Shape;198;p21"/>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Go interview strangers and learn!</a:t>
            </a:r>
            <a:endParaRPr/>
          </a:p>
        </p:txBody>
      </p:sp>
      <p:pic>
        <p:nvPicPr>
          <p:cNvPr id="2" name="Shape 107">
            <a:extLst>
              <a:ext uri="{FF2B5EF4-FFF2-40B4-BE49-F238E27FC236}">
                <a16:creationId xmlns:a16="http://schemas.microsoft.com/office/drawing/2014/main" id="{19E878FD-88C4-5987-8165-40AEAE922C44}"/>
              </a:ext>
            </a:extLst>
          </p:cNvPr>
          <p:cNvPicPr preferRelativeResize="0"/>
          <p:nvPr/>
        </p:nvPicPr>
        <p:blipFill rotWithShape="1">
          <a:blip r:embed="rId3">
            <a:alphaModFix/>
          </a:blip>
          <a:srcRect l="36894" t="48213" r="28416" b="35327"/>
          <a:stretch/>
        </p:blipFill>
        <p:spPr>
          <a:xfrm>
            <a:off x="336906" y="2937516"/>
            <a:ext cx="3317705" cy="844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3"/>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31" name="Google Shape;231;p23"/>
          <p:cNvSpPr txBox="1"/>
          <p:nvPr/>
        </p:nvSpPr>
        <p:spPr>
          <a:xfrm>
            <a:off x="115569" y="134260"/>
            <a:ext cx="10007166" cy="9334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32" name="Google Shape;232;p23"/>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r>
              <a:rPr lang="en-US" sz="2000" b="1" u="sng">
                <a:solidFill>
                  <a:schemeClr val="dk1"/>
                </a:solidFill>
                <a:latin typeface="Calibri"/>
                <a:ea typeface="Calibri"/>
                <a:cs typeface="Calibri"/>
                <a:sym typeface="Calibri"/>
              </a:rPr>
              <a:t>A1 </a:t>
            </a:r>
            <a:r>
              <a:rPr lang="en-US" sz="2000" b="1" u="sng">
                <a:solidFill>
                  <a:schemeClr val="dk1"/>
                </a:solidFill>
                <a:ea typeface="Calibri"/>
                <a:sym typeface="Calibri"/>
              </a:rPr>
              <a:t>-</a:t>
            </a:r>
            <a:r>
              <a:rPr lang="en-US" sz="2000" b="1" u="sng">
                <a:solidFill>
                  <a:schemeClr val="dk1"/>
                </a:solidFill>
                <a:latin typeface="Calibri"/>
                <a:ea typeface="Calibri"/>
                <a:cs typeface="Calibri"/>
                <a:sym typeface="Calibri"/>
              </a:rPr>
              <a:t> Interview &amp; Observation Insights</a:t>
            </a:r>
            <a:endParaRPr lang="en-US" sz="1800" u="sng">
              <a:solidFill>
                <a:schemeClr val="dk1"/>
              </a:solidFill>
              <a:latin typeface="Calibri"/>
              <a:ea typeface="Calibri"/>
              <a:cs typeface="Calibri"/>
              <a:sym typeface="Calibri"/>
            </a:endParaRPr>
          </a:p>
        </p:txBody>
      </p:sp>
      <p:graphicFrame>
        <p:nvGraphicFramePr>
          <p:cNvPr id="233" name="Google Shape;233;p23"/>
          <p:cNvGraphicFramePr/>
          <p:nvPr>
            <p:extLst>
              <p:ext uri="{D42A27DB-BD31-4B8C-83A1-F6EECF244321}">
                <p14:modId xmlns:p14="http://schemas.microsoft.com/office/powerpoint/2010/main" val="611326758"/>
              </p:ext>
            </p:extLst>
          </p:nvPr>
        </p:nvGraphicFramePr>
        <p:xfrm>
          <a:off x="253999" y="1133928"/>
          <a:ext cx="10849075" cy="5233816"/>
        </p:xfrm>
        <a:graphic>
          <a:graphicData uri="http://schemas.openxmlformats.org/drawingml/2006/table">
            <a:tbl>
              <a:tblPr firstRow="1" bandRow="1">
                <a:noFill/>
                <a:tableStyleId>{155B4FFC-A893-468A-B611-822497714014}</a:tableStyleId>
              </a:tblPr>
              <a:tblGrid>
                <a:gridCol w="2753175">
                  <a:extLst>
                    <a:ext uri="{9D8B030D-6E8A-4147-A177-3AD203B41FA5}">
                      <a16:colId xmlns:a16="http://schemas.microsoft.com/office/drawing/2014/main" val="20000"/>
                    </a:ext>
                  </a:extLst>
                </a:gridCol>
                <a:gridCol w="8095900">
                  <a:extLst>
                    <a:ext uri="{9D8B030D-6E8A-4147-A177-3AD203B41FA5}">
                      <a16:colId xmlns:a16="http://schemas.microsoft.com/office/drawing/2014/main" val="20001"/>
                    </a:ext>
                  </a:extLst>
                </a:gridCol>
              </a:tblGrid>
              <a:tr h="1049866">
                <a:tc>
                  <a:txBody>
                    <a:bodyPr/>
                    <a:lstStyle/>
                    <a:p>
                      <a:pPr marL="0" marR="0" lvl="0" indent="0" algn="l" rtl="0">
                        <a:spcBef>
                          <a:spcPts val="0"/>
                        </a:spcBef>
                        <a:spcAft>
                          <a:spcPts val="0"/>
                        </a:spcAft>
                        <a:buNone/>
                      </a:pPr>
                      <a:r>
                        <a:rPr lang="en-US" sz="1800">
                          <a:solidFill>
                            <a:schemeClr val="dk1"/>
                          </a:solidFill>
                        </a:rPr>
                        <a:t>Criteria</a:t>
                      </a:r>
                      <a:endParaRPr>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dirty="0">
                          <a:solidFill>
                            <a:schemeClr val="dk1"/>
                          </a:solidFill>
                        </a:rPr>
                        <a:t>Insight</a:t>
                      </a:r>
                      <a:endParaRPr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0"/>
                  </a:ext>
                </a:extLst>
              </a:tr>
              <a:tr h="2091975">
                <a:tc>
                  <a:txBody>
                    <a:bodyPr/>
                    <a:lstStyle/>
                    <a:p>
                      <a:pPr marL="0" marR="0" lvl="0" indent="0" algn="l" rtl="0">
                        <a:spcBef>
                          <a:spcPts val="0"/>
                        </a:spcBef>
                        <a:spcAft>
                          <a:spcPts val="0"/>
                        </a:spcAft>
                        <a:buNone/>
                      </a:pPr>
                      <a:r>
                        <a:rPr lang="en-US" sz="1800" b="1"/>
                        <a:t>What happened?</a:t>
                      </a:r>
                      <a:endParaRPr/>
                    </a:p>
                    <a:p>
                      <a:pPr marL="0" marR="0" lvl="0" indent="0" algn="l" rtl="0">
                        <a:spcBef>
                          <a:spcPts val="0"/>
                        </a:spcBef>
                        <a:spcAft>
                          <a:spcPts val="0"/>
                        </a:spcAft>
                        <a:buClr>
                          <a:schemeClr val="dk1"/>
                        </a:buClr>
                        <a:buSzPts val="1200"/>
                        <a:buFont typeface="Calibri"/>
                        <a:buNone/>
                      </a:pPr>
                      <a:r>
                        <a:rPr lang="en-US" sz="1200"/>
                        <a:t>(Observations + Source Information)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t>At the start he was quite happy and open but as the story went on, he became slightly more uncomfortable. Specially when breaking the news to his parents that he had no choice but to enter ITE to continue his education and how people treated him when he was an ITE student. Like when an auntie walk away while giving him a hostile look when she found out that he’s a ITE student after asking for direction.</a:t>
                      </a:r>
                    </a:p>
                    <a:p>
                      <a:pPr marL="0" marR="0" lvl="0" indent="0" algn="l" rtl="0">
                        <a:spcBef>
                          <a:spcPts val="0"/>
                        </a:spcBef>
                        <a:spcAft>
                          <a:spcPts val="0"/>
                        </a:spcAft>
                        <a:buNone/>
                      </a:pPr>
                      <a:r>
                        <a:rPr lang="en-US" sz="1400" dirty="0"/>
                        <a:t>But near the end, he was back to a happier tone, stating how silly it was for him to worry so much</a:t>
                      </a:r>
                      <a:endParaRPr sz="14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1"/>
                  </a:ext>
                </a:extLst>
              </a:tr>
              <a:tr h="2091975">
                <a:tc>
                  <a:txBody>
                    <a:bodyPr/>
                    <a:lstStyle/>
                    <a:p>
                      <a:pPr marL="0" marR="0" lvl="0" indent="0" algn="l" rtl="0">
                        <a:spcBef>
                          <a:spcPts val="0"/>
                        </a:spcBef>
                        <a:spcAft>
                          <a:spcPts val="0"/>
                        </a:spcAft>
                        <a:buClr>
                          <a:schemeClr val="dk1"/>
                        </a:buClr>
                        <a:buSzPts val="1800"/>
                        <a:buFont typeface="Calibri"/>
                        <a:buNone/>
                      </a:pPr>
                      <a:r>
                        <a:rPr lang="en-US" sz="1800" b="1" dirty="0"/>
                        <a:t>What does it mean?</a:t>
                      </a:r>
                      <a:endParaRPr dirty="0"/>
                    </a:p>
                    <a:p>
                      <a:pPr marL="0" marR="0" lvl="0" indent="0" algn="l" rtl="0">
                        <a:spcBef>
                          <a:spcPts val="0"/>
                        </a:spcBef>
                        <a:spcAft>
                          <a:spcPts val="0"/>
                        </a:spcAft>
                        <a:buClr>
                          <a:schemeClr val="dk1"/>
                        </a:buClr>
                        <a:buSzPts val="1200"/>
                        <a:buFont typeface="Calibri"/>
                        <a:buNone/>
                      </a:pPr>
                      <a:r>
                        <a:rPr lang="en-US" sz="1200" dirty="0"/>
                        <a:t>(What is the impact to your project?)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t>There are people who went to ITE have seem to be “Scarred” by it. They face discrimination and discouragement from people in their family and from the general public. Felt hopeless as this is the end of the line for them.</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2"/>
                  </a:ext>
                </a:extLst>
              </a:tr>
            </a:tbl>
          </a:graphicData>
        </a:graphic>
      </p:graphicFrame>
      <p:sp>
        <p:nvSpPr>
          <p:cNvPr id="234" name="Google Shape;234;p23"/>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Translate observations into actionable insights</a:t>
            </a:r>
            <a:endParaRPr/>
          </a:p>
        </p:txBody>
      </p:sp>
    </p:spTree>
  </p:cSld>
  <p:clrMapOvr>
    <a:masterClrMapping/>
  </p:clrMapOvr>
</p:sld>
</file>

<file path=ppt/theme/theme1.xml><?xml version="1.0" encoding="utf-8"?>
<a:theme xmlns:a="http://schemas.openxmlformats.org/drawingml/2006/main" name="SIT PowerPoint 2021 Design Theme">
  <a:themeElements>
    <a:clrScheme name="Custom 6">
      <a:dk1>
        <a:srgbClr val="000000"/>
      </a:dk1>
      <a:lt1>
        <a:srgbClr val="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98AE66DBC7EA4BACB11436AE0AC962" ma:contentTypeVersion="24" ma:contentTypeDescription="Create a new document." ma:contentTypeScope="" ma:versionID="4d22cd48ee94e0a7bef80d50a1ba699a">
  <xsd:schema xmlns:xsd="http://www.w3.org/2001/XMLSchema" xmlns:xs="http://www.w3.org/2001/XMLSchema" xmlns:p="http://schemas.microsoft.com/office/2006/metadata/properties" xmlns:ns2="661fc29f-83bb-4269-b718-aa2fd778a423" xmlns:ns3="d1583c34-73a0-4f2f-ba6b-1ac8359f2b78" xmlns:ns4="24d3da6a-0a1b-4ca6-94be-2685f8cdb50f" targetNamespace="http://schemas.microsoft.com/office/2006/metadata/properties" ma:root="true" ma:fieldsID="8a862faf6ff24dd2955a947a9d050237" ns2:_="" ns3:_="" ns4:_="">
    <xsd:import namespace="661fc29f-83bb-4269-b718-aa2fd778a423"/>
    <xsd:import namespace="d1583c34-73a0-4f2f-ba6b-1ac8359f2b78"/>
    <xsd:import namespace="24d3da6a-0a1b-4ca6-94be-2685f8cdb50f"/>
    <xsd:element name="properties">
      <xsd:complexType>
        <xsd:sequence>
          <xsd:element name="documentManagement">
            <xsd:complexType>
              <xsd:all>
                <xsd:element ref="ns2:TaxCatchAll" minOccurs="0"/>
                <xsd:element ref="ns3:SharedWithUsers"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fc29f-83bb-4269-b718-aa2fd778a42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6b0ce9bb-9101-4a23-8be5-888dd43b44e2}" ma:internalName="TaxCatchAll" ma:showField="CatchAllData" ma:web="661fc29f-83bb-4269-b718-aa2fd778a42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583c34-73a0-4f2f-ba6b-1ac8359f2b78"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d3da6a-0a1b-4ca6-94be-2685f8cdb50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ef6a61a-9304-4b10-b55f-16bd2b58ad6c"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4d3da6a-0a1b-4ca6-94be-2685f8cdb50f">
      <Terms xmlns="http://schemas.microsoft.com/office/infopath/2007/PartnerControls"/>
    </lcf76f155ced4ddcb4097134ff3c332f>
    <TaxCatchAll xmlns="661fc29f-83bb-4269-b718-aa2fd778a423" xsi:nil="true"/>
  </documentManagement>
</p:properties>
</file>

<file path=customXml/itemProps1.xml><?xml version="1.0" encoding="utf-8"?>
<ds:datastoreItem xmlns:ds="http://schemas.openxmlformats.org/officeDocument/2006/customXml" ds:itemID="{89416AE1-2708-4E24-B626-7A430E857480}">
  <ds:schemaRefs>
    <ds:schemaRef ds:uri="http://schemas.microsoft.com/sharepoint/v3/contenttype/forms"/>
  </ds:schemaRefs>
</ds:datastoreItem>
</file>

<file path=customXml/itemProps2.xml><?xml version="1.0" encoding="utf-8"?>
<ds:datastoreItem xmlns:ds="http://schemas.openxmlformats.org/officeDocument/2006/customXml" ds:itemID="{CAC5AE27-C1F1-46AC-9C73-B7594B7E5B82}">
  <ds:schemaRefs>
    <ds:schemaRef ds:uri="24d3da6a-0a1b-4ca6-94be-2685f8cdb50f"/>
    <ds:schemaRef ds:uri="661fc29f-83bb-4269-b718-aa2fd778a423"/>
    <ds:schemaRef ds:uri="d1583c34-73a0-4f2f-ba6b-1ac8359f2b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D71B3DC-F4AC-4F9E-91FA-B4C7A48AC47A}">
  <ds:schemaRefs>
    <ds:schemaRef ds:uri="24d3da6a-0a1b-4ca6-94be-2685f8cdb50f"/>
    <ds:schemaRef ds:uri="661fc29f-83bb-4269-b718-aa2fd778a42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1327</TotalTime>
  <Words>1023</Words>
  <Application>Microsoft Office PowerPoint</Application>
  <PresentationFormat>Widescreen</PresentationFormat>
  <Paragraphs>63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Noto Sans Symbols</vt:lpstr>
      <vt:lpstr>Arial</vt:lpstr>
      <vt:lpstr>Calibri</vt:lpstr>
      <vt:lpstr>SIT PowerPoint 2021 Design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UDE1001 Submission Template A1 &amp; A2</dc:title>
  <dc:creator>user</dc:creator>
  <cp:lastModifiedBy>Farhan Ahmad</cp:lastModifiedBy>
  <cp:revision>86</cp:revision>
  <dcterms:modified xsi:type="dcterms:W3CDTF">2023-07-18T12:05:58Z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0x0101008D98AE66DBC7EA4BACB11436AE0AC962</vt:lpwstr>
  </property>
  <property fmtid="{D5CDD505-2E9C-101B-9397-08002B2CF9AE}" pid="3" name="MediaServiceImageTags">
    <vt:lpwstr/>
  </property>
</Properties>
</file>