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262" r:id="rId1"/>
  </p:sldMasterIdLst>
  <p:notesMasterIdLst>
    <p:notesMasterId r:id="rId74"/>
  </p:notesMasterIdLst>
  <p:handoutMasterIdLst>
    <p:handoutMasterId r:id="rId75"/>
  </p:handoutMasterIdLst>
  <p:sldIdLst>
    <p:sldId id="875" r:id="rId2"/>
    <p:sldId id="940" r:id="rId3"/>
    <p:sldId id="390" r:id="rId4"/>
    <p:sldId id="824" r:id="rId5"/>
    <p:sldId id="882" r:id="rId6"/>
    <p:sldId id="883" r:id="rId7"/>
    <p:sldId id="888" r:id="rId8"/>
    <p:sldId id="889" r:id="rId9"/>
    <p:sldId id="890" r:id="rId10"/>
    <p:sldId id="891" r:id="rId11"/>
    <p:sldId id="892" r:id="rId12"/>
    <p:sldId id="893" r:id="rId13"/>
    <p:sldId id="884" r:id="rId14"/>
    <p:sldId id="885" r:id="rId15"/>
    <p:sldId id="886" r:id="rId16"/>
    <p:sldId id="918" r:id="rId17"/>
    <p:sldId id="887" r:id="rId18"/>
    <p:sldId id="898" r:id="rId19"/>
    <p:sldId id="825" r:id="rId20"/>
    <p:sldId id="921" r:id="rId21"/>
    <p:sldId id="930" r:id="rId22"/>
    <p:sldId id="927" r:id="rId23"/>
    <p:sldId id="946" r:id="rId24"/>
    <p:sldId id="934" r:id="rId25"/>
    <p:sldId id="932" r:id="rId26"/>
    <p:sldId id="922" r:id="rId27"/>
    <p:sldId id="923" r:id="rId28"/>
    <p:sldId id="924" r:id="rId29"/>
    <p:sldId id="952" r:id="rId30"/>
    <p:sldId id="933" r:id="rId31"/>
    <p:sldId id="941" r:id="rId32"/>
    <p:sldId id="935" r:id="rId33"/>
    <p:sldId id="942" r:id="rId34"/>
    <p:sldId id="937" r:id="rId35"/>
    <p:sldId id="944" r:id="rId36"/>
    <p:sldId id="947" r:id="rId37"/>
    <p:sldId id="938" r:id="rId38"/>
    <p:sldId id="948" r:id="rId39"/>
    <p:sldId id="949" r:id="rId40"/>
    <p:sldId id="950" r:id="rId41"/>
    <p:sldId id="939" r:id="rId42"/>
    <p:sldId id="951" r:id="rId43"/>
    <p:sldId id="954" r:id="rId44"/>
    <p:sldId id="904" r:id="rId45"/>
    <p:sldId id="832" r:id="rId46"/>
    <p:sldId id="907" r:id="rId47"/>
    <p:sldId id="833" r:id="rId48"/>
    <p:sldId id="908" r:id="rId49"/>
    <p:sldId id="836" r:id="rId50"/>
    <p:sldId id="909" r:id="rId51"/>
    <p:sldId id="846" r:id="rId52"/>
    <p:sldId id="847" r:id="rId53"/>
    <p:sldId id="910" r:id="rId54"/>
    <p:sldId id="849" r:id="rId55"/>
    <p:sldId id="911" r:id="rId56"/>
    <p:sldId id="850" r:id="rId57"/>
    <p:sldId id="912" r:id="rId58"/>
    <p:sldId id="851" r:id="rId59"/>
    <p:sldId id="852" r:id="rId60"/>
    <p:sldId id="853" r:id="rId61"/>
    <p:sldId id="854" r:id="rId62"/>
    <p:sldId id="913" r:id="rId63"/>
    <p:sldId id="855" r:id="rId64"/>
    <p:sldId id="856" r:id="rId65"/>
    <p:sldId id="914" r:id="rId66"/>
    <p:sldId id="857" r:id="rId67"/>
    <p:sldId id="917" r:id="rId68"/>
    <p:sldId id="955" r:id="rId69"/>
    <p:sldId id="861" r:id="rId70"/>
    <p:sldId id="925" r:id="rId71"/>
    <p:sldId id="862" r:id="rId72"/>
    <p:sldId id="897"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5114E19-8898-4A22-9D53-283687D74873}">
          <p14:sldIdLst>
            <p14:sldId id="875"/>
            <p14:sldId id="940"/>
          </p14:sldIdLst>
        </p14:section>
        <p14:section name="Intro" id="{289DE667-0151-4DD1-A047-536B36EB00A5}">
          <p14:sldIdLst>
            <p14:sldId id="390"/>
            <p14:sldId id="824"/>
            <p14:sldId id="882"/>
            <p14:sldId id="883"/>
            <p14:sldId id="888"/>
            <p14:sldId id="889"/>
            <p14:sldId id="890"/>
            <p14:sldId id="891"/>
            <p14:sldId id="892"/>
            <p14:sldId id="893"/>
            <p14:sldId id="884"/>
            <p14:sldId id="885"/>
            <p14:sldId id="886"/>
            <p14:sldId id="918"/>
            <p14:sldId id="887"/>
            <p14:sldId id="898"/>
          </p14:sldIdLst>
        </p14:section>
        <p14:section name="Best Practices" id="{68FF79BB-332E-4333-BBDA-5CB5262C5240}">
          <p14:sldIdLst>
            <p14:sldId id="825"/>
            <p14:sldId id="921"/>
          </p14:sldIdLst>
        </p14:section>
        <p14:section name="Unix Philosophies" id="{80516BE0-BCFE-4A2A-A05D-DB4A9944AF3B}">
          <p14:sldIdLst>
            <p14:sldId id="930"/>
            <p14:sldId id="927"/>
            <p14:sldId id="946"/>
            <p14:sldId id="934"/>
            <p14:sldId id="932"/>
            <p14:sldId id="922"/>
            <p14:sldId id="923"/>
            <p14:sldId id="924"/>
            <p14:sldId id="952"/>
            <p14:sldId id="933"/>
            <p14:sldId id="941"/>
            <p14:sldId id="935"/>
            <p14:sldId id="942"/>
            <p14:sldId id="937"/>
            <p14:sldId id="944"/>
            <p14:sldId id="947"/>
            <p14:sldId id="938"/>
            <p14:sldId id="948"/>
            <p14:sldId id="949"/>
            <p14:sldId id="950"/>
            <p14:sldId id="939"/>
            <p14:sldId id="951"/>
          </p14:sldIdLst>
        </p14:section>
        <p14:section name="DigiPen guidelines" id="{ACFF84B9-E4C4-4B23-9D60-BB602E01E39F}">
          <p14:sldIdLst>
            <p14:sldId id="954"/>
            <p14:sldId id="904"/>
            <p14:sldId id="832"/>
            <p14:sldId id="907"/>
            <p14:sldId id="833"/>
            <p14:sldId id="908"/>
            <p14:sldId id="836"/>
            <p14:sldId id="909"/>
            <p14:sldId id="846"/>
            <p14:sldId id="847"/>
            <p14:sldId id="910"/>
            <p14:sldId id="849"/>
            <p14:sldId id="911"/>
            <p14:sldId id="850"/>
            <p14:sldId id="912"/>
            <p14:sldId id="851"/>
            <p14:sldId id="852"/>
            <p14:sldId id="853"/>
            <p14:sldId id="854"/>
            <p14:sldId id="913"/>
            <p14:sldId id="855"/>
            <p14:sldId id="856"/>
            <p14:sldId id="914"/>
            <p14:sldId id="857"/>
            <p14:sldId id="917"/>
          </p14:sldIdLst>
        </p14:section>
        <p14:section name="Tips" id="{8C1077AC-F115-4006-922C-A5F2775FFC30}">
          <p14:sldIdLst>
            <p14:sldId id="955"/>
            <p14:sldId id="861"/>
            <p14:sldId id="925"/>
            <p14:sldId id="862"/>
          </p14:sldIdLst>
        </p14:section>
        <p14:section name="Todo" id="{E63788C6-DA49-4192-898A-FA428D174A31}">
          <p14:sldIdLst/>
        </p14:section>
        <p14:section name="End" id="{8010E431-03F2-48A4-9A47-AE71E671AC23}">
          <p14:sldIdLst>
            <p14:sldId id="8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EA"/>
    <a:srgbClr val="263238"/>
    <a:srgbClr val="CFD8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5DF2B2-E301-4B93-99B0-687C1104C79B}" v="30" dt="2023-03-06T03:01:27.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13" autoAdjust="0"/>
    <p:restoredTop sz="73757" autoAdjust="0"/>
  </p:normalViewPr>
  <p:slideViewPr>
    <p:cSldViewPr>
      <p:cViewPr varScale="1">
        <p:scale>
          <a:sx n="67" d="100"/>
          <a:sy n="67" d="100"/>
        </p:scale>
        <p:origin x="1449" y="51"/>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99" d="100"/>
          <a:sy n="99" d="100"/>
        </p:scale>
        <p:origin x="349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Ding Xiang" userId="5d49a64f78317fbe" providerId="LiveId" clId="{745DF2B2-E301-4B93-99B0-687C1104C79B}"/>
    <pc:docChg chg="custSel delSld modSld modSection">
      <pc:chgData name="Cheng Ding Xiang" userId="5d49a64f78317fbe" providerId="LiveId" clId="{745DF2B2-E301-4B93-99B0-687C1104C79B}" dt="2023-03-06T03:01:27.782" v="356" actId="20577"/>
      <pc:docMkLst>
        <pc:docMk/>
      </pc:docMkLst>
      <pc:sldChg chg="modNotesTx">
        <pc:chgData name="Cheng Ding Xiang" userId="5d49a64f78317fbe" providerId="LiveId" clId="{745DF2B2-E301-4B93-99B0-687C1104C79B}" dt="2023-03-06T02:16:01.246" v="126" actId="20577"/>
        <pc:sldMkLst>
          <pc:docMk/>
          <pc:sldMk cId="0" sldId="825"/>
        </pc:sldMkLst>
      </pc:sldChg>
      <pc:sldChg chg="modNotesTx">
        <pc:chgData name="Cheng Ding Xiang" userId="5d49a64f78317fbe" providerId="LiveId" clId="{745DF2B2-E301-4B93-99B0-687C1104C79B}" dt="2023-03-06T02:30:52.791" v="326" actId="20577"/>
        <pc:sldMkLst>
          <pc:docMk/>
          <pc:sldMk cId="0" sldId="833"/>
        </pc:sldMkLst>
      </pc:sldChg>
      <pc:sldChg chg="modSp modAnim">
        <pc:chgData name="Cheng Ding Xiang" userId="5d49a64f78317fbe" providerId="LiveId" clId="{745DF2B2-E301-4B93-99B0-687C1104C79B}" dt="2023-03-06T03:01:27.782" v="356" actId="20577"/>
        <pc:sldMkLst>
          <pc:docMk/>
          <pc:sldMk cId="31151840" sldId="862"/>
        </pc:sldMkLst>
        <pc:spChg chg="mod">
          <ac:chgData name="Cheng Ding Xiang" userId="5d49a64f78317fbe" providerId="LiveId" clId="{745DF2B2-E301-4B93-99B0-687C1104C79B}" dt="2023-03-06T03:01:27.782" v="356" actId="20577"/>
          <ac:spMkLst>
            <pc:docMk/>
            <pc:sldMk cId="31151840" sldId="862"/>
            <ac:spMk id="19459" creationId="{00000000-0000-0000-0000-000000000000}"/>
          </ac:spMkLst>
        </pc:spChg>
      </pc:sldChg>
      <pc:sldChg chg="modSp mod">
        <pc:chgData name="Cheng Ding Xiang" userId="5d49a64f78317fbe" providerId="LiveId" clId="{745DF2B2-E301-4B93-99B0-687C1104C79B}" dt="2023-03-06T02:07:33.909" v="2" actId="20577"/>
        <pc:sldMkLst>
          <pc:docMk/>
          <pc:sldMk cId="2803957966" sldId="875"/>
        </pc:sldMkLst>
        <pc:spChg chg="mod">
          <ac:chgData name="Cheng Ding Xiang" userId="5d49a64f78317fbe" providerId="LiveId" clId="{745DF2B2-E301-4B93-99B0-687C1104C79B}" dt="2023-03-06T02:07:33.909" v="2" actId="20577"/>
          <ac:spMkLst>
            <pc:docMk/>
            <pc:sldMk cId="2803957966" sldId="875"/>
            <ac:spMk id="8" creationId="{00000000-0000-0000-0000-000000000000}"/>
          </ac:spMkLst>
        </pc:spChg>
      </pc:sldChg>
      <pc:sldChg chg="modNotesTx">
        <pc:chgData name="Cheng Ding Xiang" userId="5d49a64f78317fbe" providerId="LiveId" clId="{745DF2B2-E301-4B93-99B0-687C1104C79B}" dt="2023-03-06T02:14:05.281" v="37" actId="20577"/>
        <pc:sldMkLst>
          <pc:docMk/>
          <pc:sldMk cId="1058764377" sldId="885"/>
        </pc:sldMkLst>
      </pc:sldChg>
      <pc:sldChg chg="modSp mod">
        <pc:chgData name="Cheng Ding Xiang" userId="5d49a64f78317fbe" providerId="LiveId" clId="{745DF2B2-E301-4B93-99B0-687C1104C79B}" dt="2023-03-01T04:34:04.168" v="0" actId="20577"/>
        <pc:sldMkLst>
          <pc:docMk/>
          <pc:sldMk cId="3666907826" sldId="898"/>
        </pc:sldMkLst>
        <pc:spChg chg="mod">
          <ac:chgData name="Cheng Ding Xiang" userId="5d49a64f78317fbe" providerId="LiveId" clId="{745DF2B2-E301-4B93-99B0-687C1104C79B}" dt="2023-03-01T04:34:04.168" v="0" actId="20577"/>
          <ac:spMkLst>
            <pc:docMk/>
            <pc:sldMk cId="3666907826" sldId="898"/>
            <ac:spMk id="3" creationId="{00000000-0000-0000-0000-000000000000}"/>
          </ac:spMkLst>
        </pc:spChg>
      </pc:sldChg>
      <pc:sldChg chg="modNotesTx">
        <pc:chgData name="Cheng Ding Xiang" userId="5d49a64f78317fbe" providerId="LiveId" clId="{745DF2B2-E301-4B93-99B0-687C1104C79B}" dt="2023-03-06T02:30:31.886" v="251" actId="20577"/>
        <pc:sldMkLst>
          <pc:docMk/>
          <pc:sldMk cId="3192348116" sldId="907"/>
        </pc:sldMkLst>
      </pc:sldChg>
      <pc:sldChg chg="modNotesTx">
        <pc:chgData name="Cheng Ding Xiang" userId="5d49a64f78317fbe" providerId="LiveId" clId="{745DF2B2-E301-4B93-99B0-687C1104C79B}" dt="2023-03-06T02:44:43.158" v="327" actId="20577"/>
        <pc:sldMkLst>
          <pc:docMk/>
          <pc:sldMk cId="2942696444" sldId="909"/>
        </pc:sldMkLst>
      </pc:sldChg>
      <pc:sldChg chg="modNotesTx">
        <pc:chgData name="Cheng Ding Xiang" userId="5d49a64f78317fbe" providerId="LiveId" clId="{745DF2B2-E301-4B93-99B0-687C1104C79B}" dt="2023-03-06T02:17:09.353" v="193" actId="20577"/>
        <pc:sldMkLst>
          <pc:docMk/>
          <pc:sldMk cId="1341848317" sldId="927"/>
        </pc:sldMkLst>
      </pc:sldChg>
      <pc:sldChg chg="del">
        <pc:chgData name="Cheng Ding Xiang" userId="5d49a64f78317fbe" providerId="LiveId" clId="{745DF2B2-E301-4B93-99B0-687C1104C79B}" dt="2023-03-01T04:34:26.819" v="1" actId="47"/>
        <pc:sldMkLst>
          <pc:docMk/>
          <pc:sldMk cId="1905649637" sldId="953"/>
        </pc:sldMkLst>
      </pc:sldChg>
    </pc:docChg>
  </pc:docChgLst>
  <pc:docChgLst>
    <pc:chgData name="Cheng Ding Xiang" userId="5d49a64f78317fbe" providerId="LiveId" clId="{2B46C8AA-A131-4FD3-909B-83B9C34A3DA6}"/>
    <pc:docChg chg="undo custSel addSld delSld modSld modSection">
      <pc:chgData name="Cheng Ding Xiang" userId="5d49a64f78317fbe" providerId="LiveId" clId="{2B46C8AA-A131-4FD3-909B-83B9C34A3DA6}" dt="2021-01-25T05:22:55.650" v="17" actId="478"/>
      <pc:docMkLst>
        <pc:docMk/>
      </pc:docMkLst>
      <pc:sldChg chg="add del">
        <pc:chgData name="Cheng Ding Xiang" userId="5d49a64f78317fbe" providerId="LiveId" clId="{2B46C8AA-A131-4FD3-909B-83B9C34A3DA6}" dt="2021-01-25T05:22:27.228" v="16" actId="47"/>
        <pc:sldMkLst>
          <pc:docMk/>
          <pc:sldMk cId="2861639966" sldId="863"/>
        </pc:sldMkLst>
      </pc:sldChg>
      <pc:sldChg chg="delSp mod">
        <pc:chgData name="Cheng Ding Xiang" userId="5d49a64f78317fbe" providerId="LiveId" clId="{2B46C8AA-A131-4FD3-909B-83B9C34A3DA6}" dt="2021-01-25T05:22:55.650" v="17" actId="478"/>
        <pc:sldMkLst>
          <pc:docMk/>
          <pc:sldMk cId="2803957966" sldId="875"/>
        </pc:sldMkLst>
        <pc:picChg chg="del">
          <ac:chgData name="Cheng Ding Xiang" userId="5d49a64f78317fbe" providerId="LiveId" clId="{2B46C8AA-A131-4FD3-909B-83B9C34A3DA6}" dt="2021-01-25T05:22:55.650" v="17" actId="478"/>
          <ac:picMkLst>
            <pc:docMk/>
            <pc:sldMk cId="2803957966" sldId="875"/>
            <ac:picMk id="9" creationId="{870B6EEE-D323-4B30-BF2E-6919B826CC2F}"/>
          </ac:picMkLst>
        </pc:picChg>
      </pc:sldChg>
      <pc:sldChg chg="del">
        <pc:chgData name="Cheng Ding Xiang" userId="5d49a64f78317fbe" providerId="LiveId" clId="{2B46C8AA-A131-4FD3-909B-83B9C34A3DA6}" dt="2021-01-25T05:11:00.213" v="11" actId="47"/>
        <pc:sldMkLst>
          <pc:docMk/>
          <pc:sldMk cId="1368886972" sldId="878"/>
        </pc:sldMkLst>
      </pc:sldChg>
      <pc:sldChg chg="del">
        <pc:chgData name="Cheng Ding Xiang" userId="5d49a64f78317fbe" providerId="LiveId" clId="{2B46C8AA-A131-4FD3-909B-83B9C34A3DA6}" dt="2021-01-25T05:06:31.220" v="0" actId="47"/>
        <pc:sldMkLst>
          <pc:docMk/>
          <pc:sldMk cId="3336889187" sldId="895"/>
        </pc:sldMkLst>
      </pc:sldChg>
      <pc:sldChg chg="del">
        <pc:chgData name="Cheng Ding Xiang" userId="5d49a64f78317fbe" providerId="LiveId" clId="{2B46C8AA-A131-4FD3-909B-83B9C34A3DA6}" dt="2021-01-25T05:06:31.220" v="0" actId="47"/>
        <pc:sldMkLst>
          <pc:docMk/>
          <pc:sldMk cId="3599792765" sldId="896"/>
        </pc:sldMkLst>
      </pc:sldChg>
      <pc:sldChg chg="add del">
        <pc:chgData name="Cheng Ding Xiang" userId="5d49a64f78317fbe" providerId="LiveId" clId="{2B46C8AA-A131-4FD3-909B-83B9C34A3DA6}" dt="2021-01-25T05:22:27.228" v="16" actId="47"/>
        <pc:sldMkLst>
          <pc:docMk/>
          <pc:sldMk cId="3420431916" sldId="900"/>
        </pc:sldMkLst>
      </pc:sldChg>
      <pc:sldChg chg="add del">
        <pc:chgData name="Cheng Ding Xiang" userId="5d49a64f78317fbe" providerId="LiveId" clId="{2B46C8AA-A131-4FD3-909B-83B9C34A3DA6}" dt="2021-01-25T05:22:27.228" v="16" actId="47"/>
        <pc:sldMkLst>
          <pc:docMk/>
          <pc:sldMk cId="3557055669" sldId="901"/>
        </pc:sldMkLst>
      </pc:sldChg>
      <pc:sldChg chg="add del">
        <pc:chgData name="Cheng Ding Xiang" userId="5d49a64f78317fbe" providerId="LiveId" clId="{2B46C8AA-A131-4FD3-909B-83B9C34A3DA6}" dt="2021-01-25T05:22:27.228" v="16" actId="47"/>
        <pc:sldMkLst>
          <pc:docMk/>
          <pc:sldMk cId="2736680959" sldId="902"/>
        </pc:sldMkLst>
      </pc:sldChg>
      <pc:sldChg chg="del">
        <pc:chgData name="Cheng Ding Xiang" userId="5d49a64f78317fbe" providerId="LiveId" clId="{2B46C8AA-A131-4FD3-909B-83B9C34A3DA6}" dt="2021-01-25T05:22:05.095" v="13" actId="47"/>
        <pc:sldMkLst>
          <pc:docMk/>
          <pc:sldMk cId="3231351374" sldId="903"/>
        </pc:sldMkLst>
      </pc:sldChg>
      <pc:sldChg chg="modSp mod">
        <pc:chgData name="Cheng Ding Xiang" userId="5d49a64f78317fbe" providerId="LiveId" clId="{2B46C8AA-A131-4FD3-909B-83B9C34A3DA6}" dt="2021-01-25T05:08:01.418" v="6" actId="20577"/>
        <pc:sldMkLst>
          <pc:docMk/>
          <pc:sldMk cId="655511893" sldId="922"/>
        </pc:sldMkLst>
        <pc:spChg chg="mod">
          <ac:chgData name="Cheng Ding Xiang" userId="5d49a64f78317fbe" providerId="LiveId" clId="{2B46C8AA-A131-4FD3-909B-83B9C34A3DA6}" dt="2021-01-25T05:08:01.418" v="6" actId="20577"/>
          <ac:spMkLst>
            <pc:docMk/>
            <pc:sldMk cId="655511893" sldId="922"/>
            <ac:spMk id="6" creationId="{00000000-0000-0000-0000-000000000000}"/>
          </ac:spMkLst>
        </pc:spChg>
      </pc:sldChg>
      <pc:sldChg chg="modSp mod">
        <pc:chgData name="Cheng Ding Xiang" userId="5d49a64f78317fbe" providerId="LiveId" clId="{2B46C8AA-A131-4FD3-909B-83B9C34A3DA6}" dt="2021-01-25T05:08:09.832" v="10" actId="20577"/>
        <pc:sldMkLst>
          <pc:docMk/>
          <pc:sldMk cId="2517240234" sldId="923"/>
        </pc:sldMkLst>
        <pc:spChg chg="mod">
          <ac:chgData name="Cheng Ding Xiang" userId="5d49a64f78317fbe" providerId="LiveId" clId="{2B46C8AA-A131-4FD3-909B-83B9C34A3DA6}" dt="2021-01-25T05:08:09.832" v="10" actId="20577"/>
          <ac:spMkLst>
            <pc:docMk/>
            <pc:sldMk cId="2517240234" sldId="923"/>
            <ac:spMk id="6" creationId="{00000000-0000-0000-0000-000000000000}"/>
          </ac:spMkLst>
        </pc:spChg>
      </pc:sldChg>
      <pc:sldChg chg="modSp">
        <pc:chgData name="Cheng Ding Xiang" userId="5d49a64f78317fbe" providerId="LiveId" clId="{2B46C8AA-A131-4FD3-909B-83B9C34A3DA6}" dt="2021-01-25T05:11:06.490" v="12" actId="20577"/>
        <pc:sldMkLst>
          <pc:docMk/>
          <pc:sldMk cId="2973481083" sldId="951"/>
        </pc:sldMkLst>
        <pc:spChg chg="mod">
          <ac:chgData name="Cheng Ding Xiang" userId="5d49a64f78317fbe" providerId="LiveId" clId="{2B46C8AA-A131-4FD3-909B-83B9C34A3DA6}" dt="2021-01-25T05:11:06.490" v="12" actId="20577"/>
          <ac:spMkLst>
            <pc:docMk/>
            <pc:sldMk cId="2973481083" sldId="951"/>
            <ac:spMk id="3" creationId="{654411C1-B2B6-4C9E-8809-5F9B6F35270D}"/>
          </ac:spMkLst>
        </pc:spChg>
      </pc:sldChg>
    </pc:docChg>
  </pc:docChgLst>
  <pc:docChgLst>
    <pc:chgData name="Cheng Ding Xiang" userId="5d49a64f78317fbe" providerId="LiveId" clId="{0EE693C6-8D87-44BA-919A-7591EB4DCBD0}"/>
    <pc:docChg chg="delSld modSld modSection">
      <pc:chgData name="Cheng Ding Xiang" userId="5d49a64f78317fbe" providerId="LiveId" clId="{0EE693C6-8D87-44BA-919A-7591EB4DCBD0}" dt="2021-02-05T05:57:20.355" v="7" actId="2696"/>
      <pc:docMkLst>
        <pc:docMk/>
      </pc:docMkLst>
      <pc:sldChg chg="modSp mod">
        <pc:chgData name="Cheng Ding Xiang" userId="5d49a64f78317fbe" providerId="LiveId" clId="{0EE693C6-8D87-44BA-919A-7591EB4DCBD0}" dt="2021-02-05T05:57:13.138" v="6" actId="20577"/>
        <pc:sldMkLst>
          <pc:docMk/>
          <pc:sldMk cId="2803957966" sldId="875"/>
        </pc:sldMkLst>
        <pc:spChg chg="mod">
          <ac:chgData name="Cheng Ding Xiang" userId="5d49a64f78317fbe" providerId="LiveId" clId="{0EE693C6-8D87-44BA-919A-7591EB4DCBD0}" dt="2021-02-05T05:57:13.138" v="6" actId="20577"/>
          <ac:spMkLst>
            <pc:docMk/>
            <pc:sldMk cId="2803957966" sldId="875"/>
            <ac:spMk id="8" creationId="{00000000-0000-0000-0000-000000000000}"/>
          </ac:spMkLst>
        </pc:spChg>
      </pc:sldChg>
      <pc:sldChg chg="del">
        <pc:chgData name="Cheng Ding Xiang" userId="5d49a64f78317fbe" providerId="LiveId" clId="{0EE693C6-8D87-44BA-919A-7591EB4DCBD0}" dt="2021-02-05T05:57:20.355" v="7" actId="2696"/>
        <pc:sldMkLst>
          <pc:docMk/>
          <pc:sldMk cId="3211034215" sldId="881"/>
        </pc:sldMkLst>
      </pc:sldChg>
    </pc:docChg>
  </pc:docChgLst>
  <pc:docChgLst>
    <pc:chgData name="Cheng Ding Xiang" userId="5d49a64f78317fbe" providerId="LiveId" clId="{E701BB1C-60F7-40DC-89D6-D5E65FDE4092}"/>
    <pc:docChg chg="modSld sldOrd">
      <pc:chgData name="Cheng Ding Xiang" userId="5d49a64f78317fbe" providerId="LiveId" clId="{E701BB1C-60F7-40DC-89D6-D5E65FDE4092}" dt="2021-02-09T05:00:58.262" v="1"/>
      <pc:docMkLst>
        <pc:docMk/>
      </pc:docMkLst>
      <pc:sldChg chg="ord">
        <pc:chgData name="Cheng Ding Xiang" userId="5d49a64f78317fbe" providerId="LiveId" clId="{E701BB1C-60F7-40DC-89D6-D5E65FDE4092}" dt="2021-02-09T05:00:58.262" v="1"/>
        <pc:sldMkLst>
          <pc:docMk/>
          <pc:sldMk cId="2803957966" sldId="87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Feuil1!$C$1</c:f>
              <c:strCache>
                <c:ptCount val="1"/>
                <c:pt idx="0">
                  <c:v>"Elvis" profile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07-4245-81D3-00194CB7BD4B}"/>
              </c:ext>
            </c:extLst>
          </c:dPt>
          <c:dPt>
            <c:idx val="1"/>
            <c:bubble3D val="0"/>
            <c:explosion val="20"/>
            <c:spPr>
              <a:solidFill>
                <a:schemeClr val="accent2"/>
              </a:solidFill>
              <a:ln w="19050">
                <a:solidFill>
                  <a:schemeClr val="lt1"/>
                </a:solidFill>
              </a:ln>
              <a:effectLst/>
            </c:spPr>
            <c:extLst>
              <c:ext xmlns:c16="http://schemas.microsoft.com/office/drawing/2014/chart" uri="{C3380CC4-5D6E-409C-BE32-E72D297353CC}">
                <c16:uniqueId val="{00000003-EC07-4245-81D3-00194CB7BD4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C07-4245-81D3-00194CB7BD4B}"/>
              </c:ext>
            </c:extLst>
          </c:dPt>
          <c:dLbls>
            <c:dLbl>
              <c:idx val="0"/>
              <c:layout>
                <c:manualLayout>
                  <c:x val="-0.16002627973390124"/>
                  <c:y val="0.22006570805909345"/>
                </c:manualLayout>
              </c:layout>
              <c:tx>
                <c:rich>
                  <a:bodyPr rot="0" spcFirstLastPara="1" vertOverflow="ellipsis" vert="horz" wrap="square" lIns="38100" tIns="19050" rIns="38100" bIns="19050" anchor="ctr" anchorCtr="0">
                    <a:spAutoFit/>
                  </a:bodyPr>
                  <a:lstStyle/>
                  <a:p>
                    <a:pPr algn="ctr" rtl="0">
                      <a:defRPr lang="en-US" sz="1600" b="1" i="0" u="none" strike="noStrike" kern="1200" baseline="0" smtClean="0">
                        <a:solidFill>
                          <a:schemeClr val="bg1"/>
                        </a:solidFill>
                        <a:latin typeface="+mn-lt"/>
                        <a:ea typeface="+mn-ea"/>
                        <a:cs typeface="+mn-cs"/>
                      </a:defRPr>
                    </a:pPr>
                    <a:fld id="{41EA3FC0-4FF1-4C5D-90EC-180B397EAAB0}" type="CATEGORYNAME">
                      <a:rPr lang="en-US" sz="1600" b="1" i="0" u="none" strike="noStrike" kern="1200" baseline="0" smtClean="0">
                        <a:solidFill>
                          <a:schemeClr val="bg1"/>
                        </a:solidFill>
                        <a:latin typeface="+mn-lt"/>
                        <a:ea typeface="+mn-ea"/>
                        <a:cs typeface="+mn-cs"/>
                      </a:rPr>
                      <a:pPr algn="ctr" rtl="0">
                        <a:defRPr lang="en-US" sz="1600" b="1" smtClean="0">
                          <a:solidFill>
                            <a:schemeClr val="bg1"/>
                          </a:solidFill>
                        </a:defRPr>
                      </a:pPr>
                      <a:t>[CATEGORY NAME]</a:t>
                    </a:fld>
                    <a:r>
                      <a:rPr lang="en-US" sz="1600" b="1" i="0" u="none" strike="noStrike" kern="1200" baseline="0">
                        <a:solidFill>
                          <a:schemeClr val="bg1"/>
                        </a:solidFill>
                        <a:latin typeface="+mn-lt"/>
                        <a:ea typeface="+mn-ea"/>
                        <a:cs typeface="+mn-cs"/>
                      </a:rPr>
                      <a:t> Code </a:t>
                    </a:r>
                  </a:p>
                  <a:p>
                    <a:pPr algn="ctr" rtl="0">
                      <a:defRPr lang="en-US" sz="1600" b="1" smtClean="0">
                        <a:solidFill>
                          <a:schemeClr val="bg1"/>
                        </a:solidFill>
                      </a:defRPr>
                    </a:pPr>
                    <a:fld id="{6DAFA95A-835E-4B55-9975-E67CDEDA19E8}" type="PERCENTAGE">
                      <a:rPr lang="en-US" sz="1600" b="1" i="0" u="none" strike="noStrike" kern="1200" baseline="0" smtClean="0">
                        <a:solidFill>
                          <a:schemeClr val="bg1"/>
                        </a:solidFill>
                        <a:latin typeface="+mn-lt"/>
                        <a:ea typeface="+mn-ea"/>
                        <a:cs typeface="+mn-cs"/>
                      </a:rPr>
                      <a:pPr algn="ctr" rtl="0">
                        <a:defRPr lang="en-US" sz="1600" b="1" smtClean="0">
                          <a:solidFill>
                            <a:schemeClr val="bg1"/>
                          </a:solidFill>
                        </a:defRPr>
                      </a:pPr>
                      <a:t>[PERCENTAGE]</a:t>
                    </a:fld>
                    <a:endParaRPr lang="en-SG"/>
                  </a:p>
                </c:rich>
              </c:tx>
              <c:spPr>
                <a:noFill/>
                <a:ln>
                  <a:noFill/>
                </a:ln>
                <a:effectLst/>
              </c:spPr>
              <c:txPr>
                <a:bodyPr rot="0" spcFirstLastPara="1" vertOverflow="ellipsis" vert="horz" wrap="square" lIns="38100" tIns="19050" rIns="38100" bIns="19050" anchor="ctr" anchorCtr="0">
                  <a:spAutoFit/>
                </a:bodyPr>
                <a:lstStyle/>
                <a:p>
                  <a:pPr algn="ctr" rtl="0">
                    <a:defRPr lang="en-US" sz="1600" b="1" i="0" u="none" strike="noStrike" kern="1200" baseline="0" smtClean="0">
                      <a:solidFill>
                        <a:schemeClr val="bg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C07-4245-81D3-00194CB7BD4B}"/>
                </c:ext>
              </c:extLst>
            </c:dLbl>
            <c:dLbl>
              <c:idx val="1"/>
              <c:tx>
                <c:rich>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fld id="{C3674DBB-124F-4F41-A991-B0F3436BCA21}" type="CATEGORYNAME">
                      <a:rPr lang="en-US" sz="1600" b="1">
                        <a:latin typeface="+mn-lt"/>
                      </a:rPr>
                      <a:pPr>
                        <a:defRPr sz="1600" b="1"/>
                      </a:pPr>
                      <a:t>[CATEGORY NAME]</a:t>
                    </a:fld>
                    <a:r>
                      <a:rPr lang="en-US" sz="1600" b="1" baseline="0" dirty="0">
                        <a:latin typeface="+mn-lt"/>
                      </a:rPr>
                      <a:t>
New Code </a:t>
                    </a:r>
                  </a:p>
                  <a:p>
                    <a:pPr>
                      <a:defRPr sz="1600" b="1"/>
                    </a:pPr>
                    <a:fld id="{B071AE02-0719-4EED-962F-A2F93F315429}" type="PERCENTAGE">
                      <a:rPr lang="en-US" sz="1600" b="1" baseline="0" smtClean="0">
                        <a:latin typeface="+mn-lt"/>
                      </a:rPr>
                      <a:pPr>
                        <a:defRPr sz="1600" b="1"/>
                      </a:pPr>
                      <a:t>[PERCENTAGE]</a:t>
                    </a:fld>
                    <a:endParaRPr lang="en-SG"/>
                  </a:p>
                </c:rich>
              </c:tx>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C07-4245-81D3-00194CB7BD4B}"/>
                </c:ext>
              </c:extLst>
            </c:dLbl>
            <c:dLbl>
              <c:idx val="2"/>
              <c:layout>
                <c:manualLayout>
                  <c:x val="0.18947351392396705"/>
                  <c:y val="-0.15055446650531687"/>
                </c:manualLayout>
              </c:layout>
              <c:tx>
                <c:rich>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r>
                      <a:rPr lang="en-US" sz="1600" b="1" baseline="0" dirty="0">
                        <a:solidFill>
                          <a:schemeClr val="bg1"/>
                        </a:solidFill>
                        <a:latin typeface="+mn-lt"/>
                      </a:rPr>
                      <a:t>Reading Code </a:t>
                    </a:r>
                  </a:p>
                  <a:p>
                    <a:pPr>
                      <a:defRPr sz="1600" b="1">
                        <a:solidFill>
                          <a:schemeClr val="bg1"/>
                        </a:solidFill>
                      </a:defRPr>
                    </a:pPr>
                    <a:fld id="{0590E555-3A26-42FB-B573-A5A647B9C965}" type="PERCENTAGE">
                      <a:rPr lang="en-US" sz="1600" b="1" baseline="0" smtClean="0">
                        <a:solidFill>
                          <a:schemeClr val="bg1"/>
                        </a:solidFill>
                        <a:latin typeface="+mn-lt"/>
                      </a:rPr>
                      <a:pPr>
                        <a:defRPr sz="1600" b="1">
                          <a:solidFill>
                            <a:schemeClr val="bg1"/>
                          </a:solidFill>
                        </a:defRPr>
                      </a:pPr>
                      <a:t>[PERCENTAGE]</a:t>
                    </a:fld>
                    <a:endParaRPr lang="en-SG"/>
                  </a:p>
                </c:rich>
              </c:tx>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C07-4245-81D3-00194CB7BD4B}"/>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extLst>
          </c:dLbls>
          <c:cat>
            <c:strRef>
              <c:f>Feuil1!$A$2:$A$4</c:f>
              <c:strCache>
                <c:ptCount val="3"/>
                <c:pt idx="0">
                  <c:v>Modifying</c:v>
                </c:pt>
                <c:pt idx="1">
                  <c:v>Writing</c:v>
                </c:pt>
                <c:pt idx="2">
                  <c:v>Understanding</c:v>
                </c:pt>
              </c:strCache>
            </c:strRef>
          </c:cat>
          <c:val>
            <c:numRef>
              <c:f>Feuil1!$C$2:$C$4</c:f>
              <c:numCache>
                <c:formatCode>General</c:formatCode>
                <c:ptCount val="3"/>
                <c:pt idx="0">
                  <c:v>25</c:v>
                </c:pt>
                <c:pt idx="1">
                  <c:v>5</c:v>
                </c:pt>
                <c:pt idx="2">
                  <c:v>70</c:v>
                </c:pt>
              </c:numCache>
            </c:numRef>
          </c:val>
          <c:extLst>
            <c:ext xmlns:c16="http://schemas.microsoft.com/office/drawing/2014/chart" uri="{C3380CC4-5D6E-409C-BE32-E72D297353CC}">
              <c16:uniqueId val="{00000000-BCD4-46D5-9E5F-BCB81E77FA50}"/>
            </c:ext>
          </c:extLst>
        </c:ser>
        <c:dLbls>
          <c:showLegendKey val="0"/>
          <c:showVal val="0"/>
          <c:showCatName val="1"/>
          <c:showSerName val="0"/>
          <c:showPercent val="1"/>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All content © 2014 DigiPen (SINGAPORE) Corporation, all rights reserved.</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345E14-3D35-40B8-8DEE-3BCC8F892AB4}" type="datetimeFigureOut">
              <a:rPr lang="en-US" smtClean="0"/>
              <a:pPr/>
              <a:t>3/6/2023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D9C861-E279-4A2D-9E0F-B9164DD68B5F}" type="slidenum">
              <a:rPr lang="en-US" smtClean="0"/>
              <a:pPr/>
              <a:t>‹#›</a:t>
            </a:fld>
            <a:endParaRPr lang="en-US"/>
          </a:p>
        </p:txBody>
      </p:sp>
    </p:spTree>
    <p:extLst>
      <p:ext uri="{BB962C8B-B14F-4D97-AF65-F5344CB8AC3E}">
        <p14:creationId xmlns:p14="http://schemas.microsoft.com/office/powerpoint/2010/main" val="401734032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r>
              <a:rPr lang="en-US"/>
              <a:t>All content © 2014 DigiPen (SINGAPORE) Corporation, all rights reserved.</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BC9B66D-7692-4963-9BA7-19FA4D9B908D}" type="datetimeFigureOut">
              <a:rPr lang="en-US"/>
              <a:pPr>
                <a:defRPr/>
              </a:pPr>
              <a:t>3/6/2023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30966BC-0953-487A-9E68-45677D2F7D87}" type="slidenum">
              <a:rPr lang="en-US"/>
              <a:pPr>
                <a:defRPr/>
              </a:pPr>
              <a:t>‹#›</a:t>
            </a:fld>
            <a:endParaRPr lang="en-US" dirty="0"/>
          </a:p>
        </p:txBody>
      </p:sp>
    </p:spTree>
    <p:extLst>
      <p:ext uri="{BB962C8B-B14F-4D97-AF65-F5344CB8AC3E}">
        <p14:creationId xmlns:p14="http://schemas.microsoft.com/office/powerpoint/2010/main" val="311777178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en.wikipedia.org/wiki/Streaming_SIMD_Extens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364B50-7C48-48D7-80BD-0F3CEFF51B18}" type="slidenum">
              <a:rPr lang="en-US" smtClean="0"/>
              <a:pPr fontAlgn="base">
                <a:spcBef>
                  <a:spcPct val="0"/>
                </a:spcBef>
                <a:spcAft>
                  <a:spcPct val="0"/>
                </a:spcAft>
                <a:defRPr/>
              </a:pPr>
              <a:t>0</a:t>
            </a:fld>
            <a:endParaRPr lang="en-US" dirty="0"/>
          </a:p>
        </p:txBody>
      </p:sp>
    </p:spTree>
    <p:extLst>
      <p:ext uri="{BB962C8B-B14F-4D97-AF65-F5344CB8AC3E}">
        <p14:creationId xmlns:p14="http://schemas.microsoft.com/office/powerpoint/2010/main" val="262130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 to be fancy, and</a:t>
            </a:r>
            <a:r>
              <a:rPr lang="en-US" baseline="0" dirty="0"/>
              <a:t> it needs to be good to read not only for use later on, but also for other people</a:t>
            </a:r>
          </a:p>
          <a:p>
            <a:pPr marL="0" lvl="0" indent="0" algn="l" rtl="0">
              <a:spcBef>
                <a:spcPts val="0"/>
              </a:spcBef>
              <a:spcAft>
                <a:spcPts val="0"/>
              </a:spcAft>
              <a:buNone/>
            </a:pPr>
            <a:endParaRPr lang="en-US" baseline="0" dirty="0"/>
          </a:p>
          <a:p>
            <a:r>
              <a:rPr lang="en-US" baseline="0" dirty="0"/>
              <a:t>Reading badly formatted code, or with bad practices, makes us lose a lot of time.</a:t>
            </a:r>
          </a:p>
          <a:p>
            <a:endParaRPr lang="en-US" baseline="0" dirty="0"/>
          </a:p>
          <a:p>
            <a:r>
              <a:rPr lang="en-US" baseline="0" dirty="0"/>
              <a:t>Transmit to other people</a:t>
            </a:r>
          </a:p>
          <a:p>
            <a:endParaRPr lang="en-US" baseline="0" dirty="0"/>
          </a:p>
          <a:p>
            <a:r>
              <a:rPr lang="en-US" baseline="0" dirty="0"/>
              <a:t>A good coder is not someone that writes complex code, it someone that writes readable code</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0328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30000" dirty="0">
                <a:solidFill>
                  <a:schemeClr val="bg1">
                    <a:lumMod val="65000"/>
                  </a:schemeClr>
                </a:solidFill>
              </a:rPr>
              <a:t>(International Organization for standardization), </a:t>
            </a:r>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16</a:t>
            </a:fld>
            <a:endParaRPr lang="en-US" dirty="0"/>
          </a:p>
        </p:txBody>
      </p:sp>
    </p:spTree>
    <p:extLst>
      <p:ext uri="{BB962C8B-B14F-4D97-AF65-F5344CB8AC3E}">
        <p14:creationId xmlns:p14="http://schemas.microsoft.com/office/powerpoint/2010/main" val="1978061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17</a:t>
            </a:fld>
            <a:endParaRPr lang="en-US" dirty="0"/>
          </a:p>
        </p:txBody>
      </p:sp>
    </p:spTree>
    <p:extLst>
      <p:ext uri="{BB962C8B-B14F-4D97-AF65-F5344CB8AC3E}">
        <p14:creationId xmlns:p14="http://schemas.microsoft.com/office/powerpoint/2010/main" val="1457977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Copy and pasting code, hardcoding. Does it improve quality? Does it simplify maintenance?</a:t>
            </a:r>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18</a:t>
            </a:fld>
            <a:endParaRPr lang="en-US" dirty="0"/>
          </a:p>
        </p:txBody>
      </p:sp>
    </p:spTree>
    <p:extLst>
      <p:ext uri="{BB962C8B-B14F-4D97-AF65-F5344CB8AC3E}">
        <p14:creationId xmlns:p14="http://schemas.microsoft.com/office/powerpoint/2010/main" val="4066524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 to be fancy, and</a:t>
            </a:r>
            <a:r>
              <a:rPr lang="en-US" baseline="0" dirty="0"/>
              <a:t> it needs to be good to read not only for use later on, but also for other people</a:t>
            </a:r>
          </a:p>
          <a:p>
            <a:pPr marL="0" lvl="0" indent="0" algn="l" rtl="0">
              <a:spcBef>
                <a:spcPts val="0"/>
              </a:spcBef>
              <a:spcAft>
                <a:spcPts val="0"/>
              </a:spcAft>
              <a:buNone/>
            </a:pPr>
            <a:endParaRPr lang="en-US" baseline="0" dirty="0"/>
          </a:p>
          <a:p>
            <a:r>
              <a:rPr lang="en-US" baseline="0" dirty="0"/>
              <a:t>Reading badly formatted code, or with bad practices, makes us lose a lot of time.</a:t>
            </a:r>
          </a:p>
          <a:p>
            <a:endParaRPr lang="en-US" baseline="0" dirty="0"/>
          </a:p>
          <a:p>
            <a:r>
              <a:rPr lang="en-US" baseline="0" dirty="0"/>
              <a:t>Transmit to other people</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8090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Old principles, still relevant today, even more so with the web dev protocols</a:t>
            </a:r>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20</a:t>
            </a:fld>
            <a:endParaRPr lang="en-US" dirty="0"/>
          </a:p>
        </p:txBody>
      </p:sp>
    </p:spTree>
    <p:extLst>
      <p:ext uri="{BB962C8B-B14F-4D97-AF65-F5344CB8AC3E}">
        <p14:creationId xmlns:p14="http://schemas.microsoft.com/office/powerpoint/2010/main" val="131354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going through some in depth, but should consider the rest too.</a:t>
            </a:r>
            <a:endParaRPr lang="en-SG" dirty="0"/>
          </a:p>
        </p:txBody>
      </p:sp>
      <p:sp>
        <p:nvSpPr>
          <p:cNvPr id="4" name="Header Placeholder 3"/>
          <p:cNvSpPr>
            <a:spLocks noGrp="1"/>
          </p:cNvSpPr>
          <p:nvPr>
            <p:ph type="hdr" sz="quarter"/>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5"/>
          </p:nvPr>
        </p:nvSpPr>
        <p:spPr/>
        <p:txBody>
          <a:bodyPr/>
          <a:lstStyle/>
          <a:p>
            <a:pPr>
              <a:defRPr/>
            </a:pPr>
            <a:fld id="{D30966BC-0953-487A-9E68-45677D2F7D87}" type="slidenum">
              <a:rPr lang="en-US" smtClean="0"/>
              <a:pPr>
                <a:defRPr/>
              </a:pPr>
              <a:t>21</a:t>
            </a:fld>
            <a:endParaRPr lang="en-US" dirty="0"/>
          </a:p>
        </p:txBody>
      </p:sp>
    </p:spTree>
    <p:extLst>
      <p:ext uri="{BB962C8B-B14F-4D97-AF65-F5344CB8AC3E}">
        <p14:creationId xmlns:p14="http://schemas.microsoft.com/office/powerpoint/2010/main" val="112941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aseline="0" dirty="0"/>
              <a:t>A good coder is not someone that writes complex code, it someone that writes readable code</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96455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a:t>
            </a:r>
            <a:endParaRPr lang="en-SG" dirty="0"/>
          </a:p>
        </p:txBody>
      </p:sp>
      <p:sp>
        <p:nvSpPr>
          <p:cNvPr id="4" name="Header Placeholder 3"/>
          <p:cNvSpPr>
            <a:spLocks noGrp="1"/>
          </p:cNvSpPr>
          <p:nvPr>
            <p:ph type="hdr" sz="quarter"/>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5"/>
          </p:nvPr>
        </p:nvSpPr>
        <p:spPr/>
        <p:txBody>
          <a:bodyPr/>
          <a:lstStyle/>
          <a:p>
            <a:pPr>
              <a:defRPr/>
            </a:pPr>
            <a:fld id="{D30966BC-0953-487A-9E68-45677D2F7D87}" type="slidenum">
              <a:rPr lang="en-US" smtClean="0"/>
              <a:pPr>
                <a:defRPr/>
              </a:pPr>
              <a:t>23</a:t>
            </a:fld>
            <a:endParaRPr lang="en-US" dirty="0"/>
          </a:p>
        </p:txBody>
      </p:sp>
    </p:spTree>
    <p:extLst>
      <p:ext uri="{BB962C8B-B14F-4D97-AF65-F5344CB8AC3E}">
        <p14:creationId xmlns:p14="http://schemas.microsoft.com/office/powerpoint/2010/main" val="820264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kern="1200" dirty="0">
                <a:solidFill>
                  <a:schemeClr val="tx1"/>
                </a:solidFill>
                <a:effectLst/>
                <a:latin typeface="+mn-lt"/>
                <a:ea typeface="+mn-ea"/>
                <a:cs typeface="+mn-cs"/>
              </a:rPr>
              <a:t>Because maintenance is so important and so expensive, write programs as if the most important communication they do is not to the computer that executes them but to the human beings who will read and maintain the source code in the future (including yourself).</a:t>
            </a:r>
            <a:endParaRPr lang="en-US" baseline="0" dirty="0"/>
          </a:p>
        </p:txBody>
      </p:sp>
    </p:spTree>
    <p:extLst>
      <p:ext uri="{BB962C8B-B14F-4D97-AF65-F5344CB8AC3E}">
        <p14:creationId xmlns:p14="http://schemas.microsoft.com/office/powerpoint/2010/main" val="207690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996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25</a:t>
            </a:fld>
            <a:endParaRPr lang="en-US" dirty="0"/>
          </a:p>
        </p:txBody>
      </p:sp>
    </p:spTree>
    <p:extLst>
      <p:ext uri="{BB962C8B-B14F-4D97-AF65-F5344CB8AC3E}">
        <p14:creationId xmlns:p14="http://schemas.microsoft.com/office/powerpoint/2010/main" val="435182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Fast inverse square root</a:t>
            </a:r>
          </a:p>
          <a:p>
            <a:pPr marL="171450" indent="-171450">
              <a:buFont typeface="Symbol" panose="05050102010706020507" pitchFamily="18" charset="2"/>
              <a:buChar char="Þ"/>
            </a:pPr>
            <a:r>
              <a:rPr lang="en-US" baseline="0" dirty="0"/>
              <a:t>Used to Normalize Vectors</a:t>
            </a:r>
          </a:p>
          <a:p>
            <a:pPr marL="171450" indent="-171450">
              <a:buFont typeface="Symbol" panose="05050102010706020507" pitchFamily="18" charset="2"/>
              <a:buChar char="Þ"/>
            </a:pPr>
            <a:endParaRPr lang="en-US" baseline="0" dirty="0"/>
          </a:p>
          <a:p>
            <a:pPr marL="171450" indent="-171450">
              <a:buFont typeface="Symbol" panose="05050102010706020507" pitchFamily="18" charset="2"/>
              <a:buChar char="Þ"/>
            </a:pPr>
            <a:r>
              <a:rPr lang="en-US" sz="1200" b="0" i="0" kern="1200" dirty="0">
                <a:solidFill>
                  <a:schemeClr val="tx1"/>
                </a:solidFill>
                <a:effectLst/>
                <a:latin typeface="+mn-lt"/>
                <a:ea typeface="+mn-ea"/>
                <a:cs typeface="+mn-cs"/>
              </a:rPr>
              <a:t>Generally</a:t>
            </a:r>
            <a:r>
              <a:rPr lang="en-US" sz="1200" b="0" i="0" kern="1200" baseline="0" dirty="0">
                <a:solidFill>
                  <a:schemeClr val="tx1"/>
                </a:solidFill>
                <a:effectLst/>
                <a:latin typeface="+mn-lt"/>
                <a:ea typeface="+mn-ea"/>
                <a:cs typeface="+mn-cs"/>
              </a:rPr>
              <a:t> not applicable </a:t>
            </a:r>
            <a:r>
              <a:rPr lang="en-US" sz="1200" b="0" i="0" kern="1200" dirty="0">
                <a:solidFill>
                  <a:schemeClr val="tx1"/>
                </a:solidFill>
                <a:effectLst/>
                <a:latin typeface="+mn-lt"/>
                <a:ea typeface="+mn-ea"/>
                <a:cs typeface="+mn-cs"/>
              </a:rPr>
              <a:t>With subsequent hardware advancements, especially the x86 </a:t>
            </a:r>
            <a:r>
              <a:rPr lang="en-US" sz="1200" b="0" i="0" u="none" strike="noStrike" kern="1200" dirty="0">
                <a:solidFill>
                  <a:schemeClr val="tx1"/>
                </a:solidFill>
                <a:effectLst/>
                <a:latin typeface="+mn-lt"/>
                <a:ea typeface="+mn-ea"/>
                <a:cs typeface="+mn-cs"/>
                <a:hlinkClick r:id="rId3" tooltip="Streaming SIMD Extensions"/>
              </a:rPr>
              <a:t>SSE</a:t>
            </a:r>
            <a:r>
              <a:rPr lang="en-US" sz="1200" b="0" i="0" kern="1200" dirty="0">
                <a:solidFill>
                  <a:schemeClr val="tx1"/>
                </a:solidFill>
                <a:effectLst/>
                <a:latin typeface="+mn-lt"/>
                <a:ea typeface="+mn-ea"/>
                <a:cs typeface="+mn-cs"/>
              </a:rPr>
              <a:t> instruction</a:t>
            </a:r>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26</a:t>
            </a:fld>
            <a:endParaRPr lang="en-US" dirty="0"/>
          </a:p>
        </p:txBody>
      </p:sp>
    </p:spTree>
    <p:extLst>
      <p:ext uri="{BB962C8B-B14F-4D97-AF65-F5344CB8AC3E}">
        <p14:creationId xmlns:p14="http://schemas.microsoft.com/office/powerpoint/2010/main" val="984568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kern="1200" dirty="0">
                <a:solidFill>
                  <a:schemeClr val="tx1"/>
                </a:solidFill>
                <a:effectLst/>
                <a:latin typeface="+mn-lt"/>
                <a:ea typeface="+mn-ea"/>
                <a:cs typeface="+mn-cs"/>
              </a:rPr>
              <a:t>Because maintenance is so important and so expensive, write programs as if the most important communication they do is not to the computer that executes them but to the human beings who will read and maintain the source code in the future (including yourself).</a:t>
            </a:r>
            <a:endParaRPr lang="en-US" baseline="0" dirty="0"/>
          </a:p>
        </p:txBody>
      </p:sp>
    </p:spTree>
    <p:extLst>
      <p:ext uri="{BB962C8B-B14F-4D97-AF65-F5344CB8AC3E}">
        <p14:creationId xmlns:p14="http://schemas.microsoft.com/office/powerpoint/2010/main" val="1162308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 what you think you might need someday and might NEVER be used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Best way to end up with </a:t>
            </a:r>
            <a:r>
              <a:rPr lang="en-US" sz="1200" b="0" i="0" kern="1200" dirty="0">
                <a:solidFill>
                  <a:schemeClr val="tx1"/>
                </a:solidFill>
                <a:effectLst/>
                <a:latin typeface="+mn-lt"/>
                <a:ea typeface="+mn-ea"/>
                <a:cs typeface="+mn-cs"/>
              </a:rPr>
              <a:t>features that no one will ever use.</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More complexity = more expensive and buggy)</a:t>
            </a:r>
            <a:endParaRPr lang="en-SG" dirty="0"/>
          </a:p>
          <a:p>
            <a:endParaRPr lang="en-SG" dirty="0"/>
          </a:p>
        </p:txBody>
      </p:sp>
      <p:sp>
        <p:nvSpPr>
          <p:cNvPr id="4" name="Header Placeholder 3"/>
          <p:cNvSpPr>
            <a:spLocks noGrp="1"/>
          </p:cNvSpPr>
          <p:nvPr>
            <p:ph type="hdr" sz="quarter"/>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5"/>
          </p:nvPr>
        </p:nvSpPr>
        <p:spPr/>
        <p:txBody>
          <a:bodyPr/>
          <a:lstStyle/>
          <a:p>
            <a:pPr>
              <a:defRPr/>
            </a:pPr>
            <a:fld id="{D30966BC-0953-487A-9E68-45677D2F7D87}" type="slidenum">
              <a:rPr lang="en-US" smtClean="0"/>
              <a:pPr>
                <a:defRPr/>
              </a:pPr>
              <a:t>30</a:t>
            </a:fld>
            <a:endParaRPr lang="en-US" dirty="0"/>
          </a:p>
        </p:txBody>
      </p:sp>
    </p:spTree>
    <p:extLst>
      <p:ext uri="{BB962C8B-B14F-4D97-AF65-F5344CB8AC3E}">
        <p14:creationId xmlns:p14="http://schemas.microsoft.com/office/powerpoint/2010/main" val="756755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1582822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SG" dirty="0"/>
          </a:p>
        </p:txBody>
      </p:sp>
      <p:sp>
        <p:nvSpPr>
          <p:cNvPr id="4" name="Header Placeholder 3"/>
          <p:cNvSpPr>
            <a:spLocks noGrp="1"/>
          </p:cNvSpPr>
          <p:nvPr>
            <p:ph type="hdr" sz="quarter"/>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5"/>
          </p:nvPr>
        </p:nvSpPr>
        <p:spPr/>
        <p:txBody>
          <a:bodyPr/>
          <a:lstStyle/>
          <a:p>
            <a:pPr>
              <a:defRPr/>
            </a:pPr>
            <a:fld id="{D30966BC-0953-487A-9E68-45677D2F7D87}" type="slidenum">
              <a:rPr lang="en-US" smtClean="0"/>
              <a:pPr>
                <a:defRPr/>
              </a:pPr>
              <a:t>32</a:t>
            </a:fld>
            <a:endParaRPr lang="en-US" dirty="0"/>
          </a:p>
        </p:txBody>
      </p:sp>
    </p:spTree>
    <p:extLst>
      <p:ext uri="{BB962C8B-B14F-4D97-AF65-F5344CB8AC3E}">
        <p14:creationId xmlns:p14="http://schemas.microsoft.com/office/powerpoint/2010/main" val="1698867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472542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software is fragile and buggy because most programs are too complicated for a human brain to understand all at once. </a:t>
            </a:r>
            <a:endParaRPr lang="en-SG" dirty="0"/>
          </a:p>
        </p:txBody>
      </p:sp>
      <p:sp>
        <p:nvSpPr>
          <p:cNvPr id="4" name="Header Placeholder 3"/>
          <p:cNvSpPr>
            <a:spLocks noGrp="1"/>
          </p:cNvSpPr>
          <p:nvPr>
            <p:ph type="hdr" sz="quarter"/>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5"/>
          </p:nvPr>
        </p:nvSpPr>
        <p:spPr/>
        <p:txBody>
          <a:bodyPr/>
          <a:lstStyle/>
          <a:p>
            <a:pPr>
              <a:defRPr/>
            </a:pPr>
            <a:fld id="{D30966BC-0953-487A-9E68-45677D2F7D87}" type="slidenum">
              <a:rPr lang="en-US" smtClean="0"/>
              <a:pPr>
                <a:defRPr/>
              </a:pPr>
              <a:t>34</a:t>
            </a:fld>
            <a:endParaRPr lang="en-US" dirty="0"/>
          </a:p>
        </p:txBody>
      </p:sp>
    </p:spTree>
    <p:extLst>
      <p:ext uri="{BB962C8B-B14F-4D97-AF65-F5344CB8AC3E}">
        <p14:creationId xmlns:p14="http://schemas.microsoft.com/office/powerpoint/2010/main" val="2510908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3491834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258598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3</a:t>
            </a:fld>
            <a:endParaRPr lang="en-US" dirty="0"/>
          </a:p>
        </p:txBody>
      </p:sp>
    </p:spTree>
    <p:extLst>
      <p:ext uri="{BB962C8B-B14F-4D97-AF65-F5344CB8AC3E}">
        <p14:creationId xmlns:p14="http://schemas.microsoft.com/office/powerpoint/2010/main" val="1317445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Compilers are extremely smart now, You don t know how the compiler will automatically improve your code;</a:t>
            </a:r>
            <a:endParaRPr lang="en-SG" dirty="0"/>
          </a:p>
        </p:txBody>
      </p:sp>
      <p:sp>
        <p:nvSpPr>
          <p:cNvPr id="4" name="Header Placeholder 3"/>
          <p:cNvSpPr>
            <a:spLocks noGrp="1"/>
          </p:cNvSpPr>
          <p:nvPr>
            <p:ph type="hdr" sz="quarter"/>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5"/>
          </p:nvPr>
        </p:nvSpPr>
        <p:spPr/>
        <p:txBody>
          <a:bodyPr/>
          <a:lstStyle/>
          <a:p>
            <a:pPr>
              <a:defRPr/>
            </a:pPr>
            <a:fld id="{D30966BC-0953-487A-9E68-45677D2F7D87}" type="slidenum">
              <a:rPr lang="en-US" smtClean="0"/>
              <a:pPr>
                <a:defRPr/>
              </a:pPr>
              <a:t>41</a:t>
            </a:fld>
            <a:endParaRPr lang="en-US" dirty="0"/>
          </a:p>
        </p:txBody>
      </p:sp>
    </p:spTree>
    <p:extLst>
      <p:ext uri="{BB962C8B-B14F-4D97-AF65-F5344CB8AC3E}">
        <p14:creationId xmlns:p14="http://schemas.microsoft.com/office/powerpoint/2010/main" val="62224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2012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1094884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a:t>KISS = keep your rules simple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i="0" dirty="0"/>
              <a:t>Don’t</a:t>
            </a:r>
            <a:r>
              <a:rPr lang="en-US" i="0" baseline="0" dirty="0"/>
              <a:t> have to create a whole new C++ grammar end enforce it, </a:t>
            </a:r>
            <a:r>
              <a:rPr lang="en-US" dirty="0"/>
              <a:t>Keep it fun and manageable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a:t>Example is the Hungarian</a:t>
            </a:r>
            <a:r>
              <a:rPr lang="en-US" i="0" baseline="0" dirty="0"/>
              <a:t> notation</a:t>
            </a:r>
            <a:endParaRPr lang="en-US" i="0" dirty="0"/>
          </a:p>
        </p:txBody>
      </p:sp>
      <p:sp>
        <p:nvSpPr>
          <p:cNvPr id="4" name="Slide Number Placeholder 3"/>
          <p:cNvSpPr>
            <a:spLocks noGrp="1"/>
          </p:cNvSpPr>
          <p:nvPr>
            <p:ph type="sldNum" sz="quarter" idx="10"/>
          </p:nvPr>
        </p:nvSpPr>
        <p:spPr/>
        <p:txBody>
          <a:bodyPr/>
          <a:lstStyle/>
          <a:p>
            <a:pPr>
              <a:defRPr/>
            </a:pPr>
            <a:fld id="{D30966BC-0953-487A-9E68-45677D2F7D87}"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r>
              <a:rPr lang="en-US"/>
              <a:t>All content © 2014 DigiPen (SINGAPORE) Corporation, all rights reserved.</a:t>
            </a:r>
          </a:p>
        </p:txBody>
      </p:sp>
    </p:spTree>
    <p:extLst>
      <p:ext uri="{BB962C8B-B14F-4D97-AF65-F5344CB8AC3E}">
        <p14:creationId xmlns:p14="http://schemas.microsoft.com/office/powerpoint/2010/main" val="1311955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3568255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a:t>Changing warning Level is a big NO </a:t>
            </a:r>
            <a:r>
              <a:rPr lang="en-US" i="0" dirty="0" err="1"/>
              <a:t>NO</a:t>
            </a:r>
            <a:endParaRPr lang="en-US" i="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a:t>If you have not done so, do it now. (Just like fixing your memory leaks)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dirty="0"/>
          </a:p>
        </p:txBody>
      </p:sp>
      <p:sp>
        <p:nvSpPr>
          <p:cNvPr id="4" name="Slide Number Placeholder 3"/>
          <p:cNvSpPr>
            <a:spLocks noGrp="1"/>
          </p:cNvSpPr>
          <p:nvPr>
            <p:ph type="sldNum" sz="quarter" idx="10"/>
          </p:nvPr>
        </p:nvSpPr>
        <p:spPr/>
        <p:txBody>
          <a:bodyPr/>
          <a:lstStyle/>
          <a:p>
            <a:pPr>
              <a:defRPr/>
            </a:pPr>
            <a:fld id="{D30966BC-0953-487A-9E68-45677D2F7D87}"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r>
              <a:rPr lang="en-US"/>
              <a:t>All content © 2014 DigiPen (SINGAPORE) Corporation, all rights reserved.</a:t>
            </a:r>
          </a:p>
        </p:txBody>
      </p:sp>
    </p:spTree>
    <p:extLst>
      <p:ext uri="{BB962C8B-B14F-4D97-AF65-F5344CB8AC3E}">
        <p14:creationId xmlns:p14="http://schemas.microsoft.com/office/powerpoint/2010/main" val="3881752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IT’s not your producer</a:t>
            </a:r>
            <a:r>
              <a:rPr lang="en-US" baseline="0" dirty="0"/>
              <a:t> that will do that, the producer COORDINATES effort to produce it</a:t>
            </a:r>
          </a:p>
          <a:p>
            <a:pPr marL="0" lvl="0" indent="0" algn="l" rtl="0">
              <a:spcBef>
                <a:spcPts val="0"/>
              </a:spcBef>
              <a:spcAft>
                <a:spcPts val="0"/>
              </a:spcAft>
              <a:buNone/>
            </a:pPr>
            <a:r>
              <a:rPr lang="en-US" baseline="0" dirty="0"/>
              <a:t>Everyone needs to agree on estimations</a:t>
            </a:r>
          </a:p>
        </p:txBody>
      </p:sp>
    </p:spTree>
    <p:extLst>
      <p:ext uri="{BB962C8B-B14F-4D97-AF65-F5344CB8AC3E}">
        <p14:creationId xmlns:p14="http://schemas.microsoft.com/office/powerpoint/2010/main" val="9005947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Explain</a:t>
            </a:r>
            <a:r>
              <a:rPr lang="en-US" baseline="0" dirty="0"/>
              <a:t> what it is. Explain that you can do it remotely</a:t>
            </a:r>
            <a:endParaRPr lang="en-US" dirty="0"/>
          </a:p>
          <a:p>
            <a:pPr lvl="0"/>
            <a:endParaRPr lang="en-US" dirty="0"/>
          </a:p>
          <a:p>
            <a:pPr lvl="0"/>
            <a:r>
              <a:rPr lang="en-US" dirty="0"/>
              <a:t>Often avoided because it </a:t>
            </a:r>
            <a:r>
              <a:rPr lang="en-US" b="1" dirty="0"/>
              <a:t>“cost too much time”</a:t>
            </a:r>
          </a:p>
          <a:p>
            <a:pPr lvl="0"/>
            <a:r>
              <a:rPr lang="en-US" dirty="0"/>
              <a:t>Time saved vs. cost of code review alone</a:t>
            </a:r>
          </a:p>
          <a:p>
            <a:pPr lvl="0"/>
            <a:r>
              <a:rPr lang="en-US" dirty="0"/>
              <a:t>Factor in all the other benefits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a:t>Teach</a:t>
            </a:r>
            <a:r>
              <a:rPr lang="en-US" i="0" baseline="0" dirty="0"/>
              <a:t> / Learn about code blocks =&gt; what if there is a bug in the code of a person that is not available that day ?</a:t>
            </a:r>
            <a:endParaRPr lang="en-US" i="0" dirty="0"/>
          </a:p>
        </p:txBody>
      </p:sp>
      <p:sp>
        <p:nvSpPr>
          <p:cNvPr id="4" name="Slide Number Placeholder 3"/>
          <p:cNvSpPr>
            <a:spLocks noGrp="1"/>
          </p:cNvSpPr>
          <p:nvPr>
            <p:ph type="sldNum" sz="quarter" idx="10"/>
          </p:nvPr>
        </p:nvSpPr>
        <p:spPr/>
        <p:txBody>
          <a:bodyPr/>
          <a:lstStyle/>
          <a:p>
            <a:pPr>
              <a:defRPr/>
            </a:pPr>
            <a:fld id="{D30966BC-0953-487A-9E68-45677D2F7D87}"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r>
              <a:rPr lang="en-US"/>
              <a:t>All content © 2014 DigiPen (SINGAPORE) Corporation, all rights reserved.</a:t>
            </a:r>
          </a:p>
        </p:txBody>
      </p:sp>
    </p:spTree>
    <p:extLst>
      <p:ext uri="{BB962C8B-B14F-4D97-AF65-F5344CB8AC3E}">
        <p14:creationId xmlns:p14="http://schemas.microsoft.com/office/powerpoint/2010/main" val="4087710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17207384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Entity with multiple responsibility</a:t>
            </a:r>
            <a:r>
              <a:rPr lang="en-US" baseline="0" dirty="0"/>
              <a:t> will grow exponentially complex as each responsibility grows: you will have to manage the responsibilities of each class</a:t>
            </a:r>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50</a:t>
            </a:fld>
            <a:endParaRPr lang="en-US" dirty="0"/>
          </a:p>
        </p:txBody>
      </p:sp>
    </p:spTree>
    <p:extLst>
      <p:ext uri="{BB962C8B-B14F-4D97-AF65-F5344CB8AC3E}">
        <p14:creationId xmlns:p14="http://schemas.microsoft.com/office/powerpoint/2010/main" val="2562340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runs,</a:t>
            </a:r>
            <a:r>
              <a:rPr lang="en-US" baseline="0" dirty="0"/>
              <a:t> DUH</a:t>
            </a:r>
          </a:p>
          <a:p>
            <a:endParaRPr lang="en-US" baseline="0" dirty="0"/>
          </a:p>
          <a:p>
            <a:r>
              <a:rPr lang="en-US" baseline="0" dirty="0"/>
              <a:t>The other 2 are often forgotten, especially in smaller teams</a:t>
            </a:r>
          </a:p>
          <a:p>
            <a:endParaRPr lang="en-US" baseline="0" dirty="0"/>
          </a:p>
          <a:p>
            <a:r>
              <a:rPr lang="en-US" baseline="0" dirty="0"/>
              <a:t>When you get in Larger team, or longer project, time spent reading code vs Time spent coding</a:t>
            </a:r>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4</a:t>
            </a:fld>
            <a:endParaRPr lang="en-US" dirty="0"/>
          </a:p>
        </p:txBody>
      </p:sp>
    </p:spTree>
    <p:extLst>
      <p:ext uri="{BB962C8B-B14F-4D97-AF65-F5344CB8AC3E}">
        <p14:creationId xmlns:p14="http://schemas.microsoft.com/office/powerpoint/2010/main" val="37885205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51</a:t>
            </a:fld>
            <a:endParaRPr lang="en-US" dirty="0"/>
          </a:p>
        </p:txBody>
      </p:sp>
    </p:spTree>
    <p:extLst>
      <p:ext uri="{BB962C8B-B14F-4D97-AF65-F5344CB8AC3E}">
        <p14:creationId xmlns:p14="http://schemas.microsoft.com/office/powerpoint/2010/main" val="2617767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16052816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the examples I gave earlier</a:t>
            </a:r>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53</a:t>
            </a:fld>
            <a:endParaRPr lang="en-US" dirty="0"/>
          </a:p>
        </p:txBody>
      </p:sp>
    </p:spTree>
    <p:extLst>
      <p:ext uri="{BB962C8B-B14F-4D97-AF65-F5344CB8AC3E}">
        <p14:creationId xmlns:p14="http://schemas.microsoft.com/office/powerpoint/2010/main" val="2801553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42631724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55</a:t>
            </a:fld>
            <a:endParaRPr lang="en-US" dirty="0"/>
          </a:p>
        </p:txBody>
      </p:sp>
    </p:spTree>
    <p:extLst>
      <p:ext uri="{BB962C8B-B14F-4D97-AF65-F5344CB8AC3E}">
        <p14:creationId xmlns:p14="http://schemas.microsoft.com/office/powerpoint/2010/main" val="8916886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23846496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58</a:t>
            </a:fld>
            <a:endParaRPr lang="en-US" dirty="0"/>
          </a:p>
        </p:txBody>
      </p:sp>
    </p:spTree>
    <p:extLst>
      <p:ext uri="{BB962C8B-B14F-4D97-AF65-F5344CB8AC3E}">
        <p14:creationId xmlns:p14="http://schemas.microsoft.com/office/powerpoint/2010/main" val="1284560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Getter</a:t>
            </a:r>
            <a:r>
              <a:rPr lang="en-US" baseline="0" dirty="0"/>
              <a:t> / Setters in advanced C++</a:t>
            </a:r>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59</a:t>
            </a:fld>
            <a:endParaRPr lang="en-US" dirty="0"/>
          </a:p>
        </p:txBody>
      </p:sp>
    </p:spTree>
    <p:extLst>
      <p:ext uri="{BB962C8B-B14F-4D97-AF65-F5344CB8AC3E}">
        <p14:creationId xmlns:p14="http://schemas.microsoft.com/office/powerpoint/2010/main" val="12285070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60</a:t>
            </a:fld>
            <a:endParaRPr lang="en-US" dirty="0"/>
          </a:p>
        </p:txBody>
      </p:sp>
    </p:spTree>
    <p:extLst>
      <p:ext uri="{BB962C8B-B14F-4D97-AF65-F5344CB8AC3E}">
        <p14:creationId xmlns:p14="http://schemas.microsoft.com/office/powerpoint/2010/main" val="26844396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63470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longer your project goes on, the more line of code you have in your code base, the more code you’ll read before doing something</a:t>
            </a:r>
          </a:p>
          <a:p>
            <a:endParaRPr lang="en-US" baseline="0" dirty="0"/>
          </a:p>
          <a:p>
            <a:r>
              <a:rPr lang="en-US" baseline="0" dirty="0"/>
              <a:t>The more people you have, the more time you will spend reading other </a:t>
            </a:r>
            <a:r>
              <a:rPr lang="en-US" baseline="0" dirty="0" err="1"/>
              <a:t>ppl</a:t>
            </a:r>
            <a:r>
              <a:rPr lang="en-US" baseline="0" dirty="0"/>
              <a:t> code</a:t>
            </a:r>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5</a:t>
            </a:fld>
            <a:endParaRPr lang="en-US" dirty="0"/>
          </a:p>
        </p:txBody>
      </p:sp>
    </p:spTree>
    <p:extLst>
      <p:ext uri="{BB962C8B-B14F-4D97-AF65-F5344CB8AC3E}">
        <p14:creationId xmlns:p14="http://schemas.microsoft.com/office/powerpoint/2010/main" val="2208776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WILL change</a:t>
            </a:r>
            <a:r>
              <a:rPr lang="en-US" baseline="0" dirty="0"/>
              <a:t> your non </a:t>
            </a:r>
            <a:r>
              <a:rPr lang="en-US" baseline="0" dirty="0" err="1"/>
              <a:t>Const</a:t>
            </a:r>
            <a:r>
              <a:rPr lang="en-US" baseline="0" dirty="0"/>
              <a:t> Value, somewhere, at some point</a:t>
            </a:r>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62</a:t>
            </a:fld>
            <a:endParaRPr lang="en-US" dirty="0"/>
          </a:p>
        </p:txBody>
      </p:sp>
    </p:spTree>
    <p:extLst>
      <p:ext uri="{BB962C8B-B14F-4D97-AF65-F5344CB8AC3E}">
        <p14:creationId xmlns:p14="http://schemas.microsoft.com/office/powerpoint/2010/main" val="25883534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compiler will</a:t>
            </a:r>
            <a:r>
              <a:rPr lang="en-US" baseline="0" dirty="0"/>
              <a:t> not complain if you pass </a:t>
            </a:r>
            <a:r>
              <a:rPr lang="en-US" baseline="0" dirty="0" err="1"/>
              <a:t>const</a:t>
            </a:r>
            <a:r>
              <a:rPr lang="en-US" baseline="0" dirty="0"/>
              <a:t>… but what happens if you actually modify it ?</a:t>
            </a:r>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63</a:t>
            </a:fld>
            <a:endParaRPr lang="en-US" dirty="0"/>
          </a:p>
        </p:txBody>
      </p:sp>
    </p:spTree>
    <p:extLst>
      <p:ext uri="{BB962C8B-B14F-4D97-AF65-F5344CB8AC3E}">
        <p14:creationId xmlns:p14="http://schemas.microsoft.com/office/powerpoint/2010/main" val="27965661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extLst>
      <p:ext uri="{BB962C8B-B14F-4D97-AF65-F5344CB8AC3E}">
        <p14:creationId xmlns:p14="http://schemas.microsoft.com/office/powerpoint/2010/main" val="2010048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is pre processed</a:t>
            </a:r>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65</a:t>
            </a:fld>
            <a:endParaRPr lang="en-US" dirty="0"/>
          </a:p>
        </p:txBody>
      </p:sp>
    </p:spTree>
    <p:extLst>
      <p:ext uri="{BB962C8B-B14F-4D97-AF65-F5344CB8AC3E}">
        <p14:creationId xmlns:p14="http://schemas.microsoft.com/office/powerpoint/2010/main" val="15400777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 With the exception of passing file name and line number to debug logs</a:t>
            </a:r>
          </a:p>
          <a:p>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#define </a:t>
            </a:r>
            <a:r>
              <a:rPr lang="en-US" sz="1200" kern="1200" dirty="0" err="1">
                <a:solidFill>
                  <a:schemeClr val="tx1"/>
                </a:solidFill>
                <a:effectLst/>
                <a:latin typeface="+mn-lt"/>
                <a:ea typeface="+mn-ea"/>
                <a:cs typeface="+mn-cs"/>
              </a:rPr>
              <a:t>malloc</a:t>
            </a:r>
            <a:r>
              <a:rPr lang="en-US" sz="1200" kern="1200" dirty="0">
                <a:solidFill>
                  <a:schemeClr val="tx1"/>
                </a:solidFill>
                <a:effectLst/>
                <a:latin typeface="+mn-lt"/>
                <a:ea typeface="+mn-ea"/>
                <a:cs typeface="+mn-cs"/>
              </a:rPr>
              <a:t>(x) </a:t>
            </a:r>
            <a:r>
              <a:rPr lang="en-US" sz="1200" kern="1200" dirty="0" err="1">
                <a:solidFill>
                  <a:schemeClr val="tx1"/>
                </a:solidFill>
                <a:effectLst/>
                <a:latin typeface="+mn-lt"/>
                <a:ea typeface="+mn-ea"/>
                <a:cs typeface="+mn-cs"/>
              </a:rPr>
              <a:t>my_debug_malloc</a:t>
            </a:r>
            <a:r>
              <a:rPr lang="en-US" sz="1200" kern="1200" dirty="0">
                <a:solidFill>
                  <a:schemeClr val="tx1"/>
                </a:solidFill>
                <a:effectLst/>
                <a:latin typeface="+mn-lt"/>
                <a:ea typeface="+mn-ea"/>
                <a:cs typeface="+mn-cs"/>
              </a:rPr>
              <a:t>(x, __FILE__, __LINE__) </a:t>
            </a:r>
          </a:p>
          <a:p>
            <a:r>
              <a:rPr lang="en-US" sz="1200" kern="1200" dirty="0">
                <a:solidFill>
                  <a:schemeClr val="tx1"/>
                </a:solidFill>
                <a:effectLst/>
                <a:latin typeface="+mn-lt"/>
                <a:ea typeface="+mn-ea"/>
                <a:cs typeface="+mn-cs"/>
              </a:rPr>
              <a:t>#define free(x) </a:t>
            </a:r>
            <a:r>
              <a:rPr lang="en-US" sz="1200" kern="1200" dirty="0" err="1">
                <a:solidFill>
                  <a:schemeClr val="tx1"/>
                </a:solidFill>
                <a:effectLst/>
                <a:latin typeface="+mn-lt"/>
                <a:ea typeface="+mn-ea"/>
                <a:cs typeface="+mn-cs"/>
              </a:rPr>
              <a:t>my_debug_free</a:t>
            </a:r>
            <a:r>
              <a:rPr lang="en-US" sz="1200" kern="1200" dirty="0">
                <a:solidFill>
                  <a:schemeClr val="tx1"/>
                </a:solidFill>
                <a:effectLst/>
                <a:latin typeface="+mn-lt"/>
                <a:ea typeface="+mn-ea"/>
                <a:cs typeface="+mn-cs"/>
              </a:rPr>
              <a:t>(x, __FILE__, __LINE__)</a:t>
            </a:r>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66</a:t>
            </a:fld>
            <a:endParaRPr lang="en-US" dirty="0"/>
          </a:p>
        </p:txBody>
      </p:sp>
    </p:spTree>
    <p:extLst>
      <p:ext uri="{BB962C8B-B14F-4D97-AF65-F5344CB8AC3E}">
        <p14:creationId xmlns:p14="http://schemas.microsoft.com/office/powerpoint/2010/main" val="1050726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9420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Crash when</a:t>
            </a:r>
            <a:r>
              <a:rPr lang="en-US" baseline="0" dirty="0"/>
              <a:t> you Read it</a:t>
            </a:r>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68</a:t>
            </a:fld>
            <a:endParaRPr lang="en-US" dirty="0"/>
          </a:p>
        </p:txBody>
      </p:sp>
    </p:spTree>
    <p:extLst>
      <p:ext uri="{BB962C8B-B14F-4D97-AF65-F5344CB8AC3E}">
        <p14:creationId xmlns:p14="http://schemas.microsoft.com/office/powerpoint/2010/main" val="4531858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Crash when</a:t>
            </a:r>
            <a:r>
              <a:rPr lang="en-US" baseline="0" dirty="0"/>
              <a:t> you Read it</a:t>
            </a:r>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69</a:t>
            </a:fld>
            <a:endParaRPr lang="en-US" dirty="0"/>
          </a:p>
        </p:txBody>
      </p:sp>
    </p:spTree>
    <p:extLst>
      <p:ext uri="{BB962C8B-B14F-4D97-AF65-F5344CB8AC3E}">
        <p14:creationId xmlns:p14="http://schemas.microsoft.com/office/powerpoint/2010/main" val="415264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Header Placeholder 3"/>
          <p:cNvSpPr>
            <a:spLocks noGrp="1"/>
          </p:cNvSpPr>
          <p:nvPr>
            <p:ph type="hdr" sz="quarter"/>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5"/>
          </p:nvPr>
        </p:nvSpPr>
        <p:spPr/>
        <p:txBody>
          <a:bodyPr/>
          <a:lstStyle/>
          <a:p>
            <a:pPr>
              <a:defRPr/>
            </a:pPr>
            <a:fld id="{D30966BC-0953-487A-9E68-45677D2F7D87}" type="slidenum">
              <a:rPr lang="en-US" smtClean="0"/>
              <a:pPr>
                <a:defRPr/>
              </a:pPr>
              <a:t>8</a:t>
            </a:fld>
            <a:endParaRPr lang="en-US" dirty="0"/>
          </a:p>
        </p:txBody>
      </p:sp>
    </p:spTree>
    <p:extLst>
      <p:ext uri="{BB962C8B-B14F-4D97-AF65-F5344CB8AC3E}">
        <p14:creationId xmlns:p14="http://schemas.microsoft.com/office/powerpoint/2010/main" val="2704999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 40 times the size of windows</a:t>
            </a:r>
            <a:r>
              <a:rPr lang="en-US" baseline="0" dirty="0"/>
              <a:t> OS</a:t>
            </a:r>
          </a:p>
          <a:p>
            <a:r>
              <a:rPr lang="en-US" baseline="0" dirty="0"/>
              <a:t>Google </a:t>
            </a:r>
            <a:r>
              <a:rPr lang="en-US" baseline="0" dirty="0" err="1"/>
              <a:t>Progs</a:t>
            </a:r>
            <a:r>
              <a:rPr lang="en-US" baseline="0" dirty="0"/>
              <a:t> have access to the full code base</a:t>
            </a:r>
          </a:p>
          <a:p>
            <a:endParaRPr lang="en-US" baseline="0" dirty="0"/>
          </a:p>
          <a:p>
            <a:r>
              <a:rPr lang="en-US" baseline="0" dirty="0"/>
              <a:t>Google is an Extreme case</a:t>
            </a:r>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12</a:t>
            </a:fld>
            <a:endParaRPr lang="en-US" dirty="0"/>
          </a:p>
        </p:txBody>
      </p:sp>
    </p:spTree>
    <p:extLst>
      <p:ext uri="{BB962C8B-B14F-4D97-AF65-F5344CB8AC3E}">
        <p14:creationId xmlns:p14="http://schemas.microsoft.com/office/powerpoint/2010/main" val="2911739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Header Placeholder 3"/>
          <p:cNvSpPr>
            <a:spLocks noGrp="1"/>
          </p:cNvSpPr>
          <p:nvPr>
            <p:ph type="hdr" sz="quarter"/>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5"/>
          </p:nvPr>
        </p:nvSpPr>
        <p:spPr/>
        <p:txBody>
          <a:bodyPr/>
          <a:lstStyle/>
          <a:p>
            <a:pPr>
              <a:defRPr/>
            </a:pPr>
            <a:fld id="{D30966BC-0953-487A-9E68-45677D2F7D87}" type="slidenum">
              <a:rPr lang="en-US" smtClean="0"/>
              <a:pPr>
                <a:defRPr/>
              </a:pPr>
              <a:t>13</a:t>
            </a:fld>
            <a:endParaRPr lang="en-US" dirty="0"/>
          </a:p>
        </p:txBody>
      </p:sp>
    </p:spTree>
    <p:extLst>
      <p:ext uri="{BB962C8B-B14F-4D97-AF65-F5344CB8AC3E}">
        <p14:creationId xmlns:p14="http://schemas.microsoft.com/office/powerpoint/2010/main" val="2732412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All content © 2014 DigiPen (SINGAPORE) Corporation, all rights reserved.</a:t>
            </a:r>
          </a:p>
        </p:txBody>
      </p:sp>
      <p:sp>
        <p:nvSpPr>
          <p:cNvPr id="5" name="Slide Number Placeholder 4"/>
          <p:cNvSpPr>
            <a:spLocks noGrp="1"/>
          </p:cNvSpPr>
          <p:nvPr>
            <p:ph type="sldNum" sz="quarter" idx="11"/>
          </p:nvPr>
        </p:nvSpPr>
        <p:spPr/>
        <p:txBody>
          <a:bodyPr/>
          <a:lstStyle/>
          <a:p>
            <a:pPr>
              <a:defRPr/>
            </a:pPr>
            <a:fld id="{D30966BC-0953-487A-9E68-45677D2F7D87}" type="slidenum">
              <a:rPr lang="en-US" smtClean="0"/>
              <a:pPr>
                <a:defRPr/>
              </a:pPr>
              <a:t>14</a:t>
            </a:fld>
            <a:endParaRPr lang="en-US" dirty="0"/>
          </a:p>
        </p:txBody>
      </p:sp>
    </p:spTree>
    <p:extLst>
      <p:ext uri="{BB962C8B-B14F-4D97-AF65-F5344CB8AC3E}">
        <p14:creationId xmlns:p14="http://schemas.microsoft.com/office/powerpoint/2010/main" val="443025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noAutofit/>
          </a:bodyPr>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r>
              <a:rPr lang="en-US"/>
              <a:t>Click to edit Master title style</a:t>
            </a:r>
            <a:endParaRPr dirty="0"/>
          </a:p>
        </p:txBody>
      </p:sp>
      <p:sp>
        <p:nvSpPr>
          <p:cNvPr id="11" name="Google Shape;11;p2"/>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559844"/>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r>
              <a:rPr lang="en-US"/>
              <a:t>Click to edit Master title style</a:t>
            </a:r>
            <a:endParaRPr/>
          </a:p>
        </p:txBody>
      </p:sp>
      <p:sp>
        <p:nvSpPr>
          <p:cNvPr id="28" name="Google Shape;28;p3"/>
          <p:cNvSpPr txBox="1">
            <a:spLocks noGrp="1"/>
          </p:cNvSpPr>
          <p:nvPr>
            <p:ph type="subTitle" idx="1"/>
          </p:nvPr>
        </p:nvSpPr>
        <p:spPr>
          <a:xfrm>
            <a:off x="1546025" y="3710548"/>
            <a:ext cx="5832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r>
              <a:rPr lang="en-US"/>
              <a:t>Click to edit Master subtitle style</a:t>
            </a:r>
            <a:endParaRPr/>
          </a:p>
        </p:txBody>
      </p:sp>
    </p:spTree>
    <p:extLst>
      <p:ext uri="{BB962C8B-B14F-4D97-AF65-F5344CB8AC3E}">
        <p14:creationId xmlns:p14="http://schemas.microsoft.com/office/powerpoint/2010/main" val="237741112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descr="connections-05.png"/>
          <p:cNvPicPr preferRelativeResize="0"/>
          <p:nvPr/>
        </p:nvPicPr>
        <p:blipFill>
          <a:blip r:embed="rId2">
            <a:alphaModFix/>
          </a:blip>
          <a:stretch>
            <a:fillRect/>
          </a:stretch>
        </p:blipFill>
        <p:spPr>
          <a:xfrm rot="10800000" flipH="1">
            <a:off x="5945" y="0"/>
            <a:ext cx="9132109" cy="6858000"/>
          </a:xfrm>
          <a:prstGeom prst="rect">
            <a:avLst/>
          </a:prstGeom>
          <a:noFill/>
          <a:ln>
            <a:noFill/>
          </a:ln>
        </p:spPr>
      </p:pic>
      <p:sp>
        <p:nvSpPr>
          <p:cNvPr id="31" name="Google Shape;31;p4"/>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pPr lvl="0"/>
            <a:r>
              <a:rPr lang="en-US"/>
              <a:t>Click to edit Master text styles</a:t>
            </a:r>
          </a:p>
        </p:txBody>
      </p:sp>
      <p:grpSp>
        <p:nvGrpSpPr>
          <p:cNvPr id="32" name="Google Shape;32;p4"/>
          <p:cNvGrpSpPr/>
          <p:nvPr/>
        </p:nvGrpSpPr>
        <p:grpSpPr>
          <a:xfrm>
            <a:off x="3593400" y="1074285"/>
            <a:ext cx="1957200" cy="1093200"/>
            <a:chOff x="3593400" y="1760085"/>
            <a:chExt cx="1957200" cy="1093200"/>
          </a:xfrm>
        </p:grpSpPr>
        <p:sp>
          <p:nvSpPr>
            <p:cNvPr id="33" name="Google Shape;33;p4"/>
            <p:cNvSpPr txBox="1"/>
            <p:nvPr/>
          </p:nvSpPr>
          <p:spPr>
            <a:xfrm>
              <a:off x="3593400" y="1872097"/>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0091EA"/>
                  </a:solidFill>
                  <a:latin typeface="Source Sans Pro"/>
                  <a:ea typeface="Source Sans Pro"/>
                  <a:cs typeface="Source Sans Pro"/>
                  <a:sym typeface="Source Sans Pro"/>
                </a:rPr>
                <a:t>“</a:t>
              </a:r>
              <a:endParaRPr sz="6000" b="1">
                <a:solidFill>
                  <a:srgbClr val="0091EA"/>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42095" y="871980"/>
            <a:ext cx="443400" cy="3624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114800" y="269685"/>
            <a:ext cx="457200" cy="804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49075" y="753125"/>
            <a:ext cx="95100" cy="3489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a:defRPr/>
            </a:pPr>
            <a:fld id="{A98C76AD-25FF-41ED-A861-F9915F36D5D3}" type="slidenum">
              <a:rPr lang="en-US" smtClean="0"/>
              <a:pPr>
                <a:defRPr/>
              </a:pPr>
              <a:t>‹#›</a:t>
            </a:fld>
            <a:endParaRPr lang="en-US" dirty="0"/>
          </a:p>
        </p:txBody>
      </p:sp>
    </p:spTree>
    <p:extLst>
      <p:ext uri="{BB962C8B-B14F-4D97-AF65-F5344CB8AC3E}">
        <p14:creationId xmlns:p14="http://schemas.microsoft.com/office/powerpoint/2010/main" val="175439080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2" name="Google Shape;42;p5"/>
          <p:cNvSpPr txBox="1">
            <a:spLocks noGrp="1"/>
          </p:cNvSpPr>
          <p:nvPr>
            <p:ph type="body" idx="1"/>
          </p:nvPr>
        </p:nvSpPr>
        <p:spPr>
          <a:xfrm>
            <a:off x="786150" y="1682267"/>
            <a:ext cx="7571700" cy="4566133"/>
          </a:xfrm>
          <a:prstGeom prst="rect">
            <a:avLst/>
          </a:prstGeom>
        </p:spPr>
        <p:txBody>
          <a:bodyPr spcFirstLastPara="1" wrap="square" lIns="91425" tIns="91425" rIns="91425" bIns="91425" anchor="ctr"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pPr lvl="0"/>
            <a:r>
              <a:rPr lang="en-US"/>
              <a:t>Click to edit Master text styles</a:t>
            </a:r>
          </a:p>
        </p:txBody>
      </p:sp>
      <p:sp>
        <p:nvSpPr>
          <p:cNvPr id="43" name="Google Shape;43;p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defRPr/>
            </a:pPr>
            <a:fld id="{A98C76AD-25FF-41ED-A861-F9915F36D5D3}" type="slidenum">
              <a:rPr lang="en-US" smtClean="0"/>
              <a:pPr>
                <a:defRPr/>
              </a:pPr>
              <a:t>‹#›</a:t>
            </a:fld>
            <a:endParaRPr lang="en-US" dirty="0"/>
          </a:p>
        </p:txBody>
      </p:sp>
    </p:spTree>
    <p:extLst>
      <p:ext uri="{BB962C8B-B14F-4D97-AF65-F5344CB8AC3E}">
        <p14:creationId xmlns:p14="http://schemas.microsoft.com/office/powerpoint/2010/main" val="113216312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defRPr/>
            </a:pPr>
            <a:fld id="{3D3E53DE-3EB5-4E57-9017-485BEEE6C471}" type="slidenum">
              <a:rPr lang="en-US" smtClean="0"/>
              <a:pPr>
                <a:defRPr/>
              </a:pPr>
              <a:t>‹#›</a:t>
            </a:fld>
            <a:endParaRPr lang="en-US" dirty="0"/>
          </a:p>
        </p:txBody>
      </p:sp>
    </p:spTree>
    <p:extLst>
      <p:ext uri="{BB962C8B-B14F-4D97-AF65-F5344CB8AC3E}">
        <p14:creationId xmlns:p14="http://schemas.microsoft.com/office/powerpoint/2010/main" val="71398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9800"/>
            <a:ext cx="9197100" cy="68976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defRPr/>
            </a:pPr>
            <a:fld id="{A98C76AD-25FF-41ED-A861-F9915F36D5D3}" type="slidenum">
              <a:rPr lang="en-US" smtClean="0"/>
              <a:pPr>
                <a:defRPr/>
              </a:pPr>
              <a:t>‹#›</a:t>
            </a:fld>
            <a:endParaRPr lang="en-US" dirty="0"/>
          </a:p>
        </p:txBody>
      </p:sp>
    </p:spTree>
    <p:extLst>
      <p:ext uri="{BB962C8B-B14F-4D97-AF65-F5344CB8AC3E}">
        <p14:creationId xmlns:p14="http://schemas.microsoft.com/office/powerpoint/2010/main" val="1194152435"/>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a:lvl1pPr>
          </a:lstStyle>
          <a:p>
            <a:pPr>
              <a:defRPr/>
            </a:pPr>
            <a:fld id="{C60355A1-B717-45D3-81A3-DCC3FF0177EF}" type="slidenum">
              <a:rPr lang="en-US"/>
              <a:pPr>
                <a:defRPr/>
              </a:pPr>
              <a:t>‹#›</a:t>
            </a:fld>
            <a:endParaRPr lang="en-US" dirty="0"/>
          </a:p>
        </p:txBody>
      </p:sp>
    </p:spTree>
    <p:extLst>
      <p:ext uri="{BB962C8B-B14F-4D97-AF65-F5344CB8AC3E}">
        <p14:creationId xmlns:p14="http://schemas.microsoft.com/office/powerpoint/2010/main" val="17658105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86150" y="1682267"/>
            <a:ext cx="7571700" cy="456613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2"/>
          <p:cNvSpPr>
            <a:spLocks noGrp="1"/>
          </p:cNvSpPr>
          <p:nvPr>
            <p:ph type="sldNum" sz="quarter" idx="12"/>
          </p:nvPr>
        </p:nvSpPr>
        <p:spPr/>
        <p:txBody>
          <a:bodyPr/>
          <a:lstStyle>
            <a:lvl1pPr>
              <a:defRPr/>
            </a:lvl1pPr>
          </a:lstStyle>
          <a:p>
            <a:pPr>
              <a:defRPr/>
            </a:pPr>
            <a:fld id="{DDB11058-8CC2-4382-B713-DE1775CF5CD0}" type="slidenum">
              <a:rPr lang="en-US"/>
              <a:pPr>
                <a:defRPr/>
              </a:pPr>
              <a:t>‹#›</a:t>
            </a:fld>
            <a:endParaRPr lang="en-US" dirty="0"/>
          </a:p>
        </p:txBody>
      </p:sp>
    </p:spTree>
    <p:extLst>
      <p:ext uri="{BB962C8B-B14F-4D97-AF65-F5344CB8AC3E}">
        <p14:creationId xmlns:p14="http://schemas.microsoft.com/office/powerpoint/2010/main" val="3385342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pPr>
              <a:defRPr/>
            </a:pPr>
            <a:fld id="{A98C76AD-25FF-41ED-A861-F9915F36D5D3}" type="slidenum">
              <a:rPr lang="en-US" smtClean="0"/>
              <a:pPr>
                <a:defRPr/>
              </a:pPr>
              <a:t>‹#›</a:t>
            </a:fld>
            <a:endParaRPr lang="en-US" dirty="0"/>
          </a:p>
        </p:txBody>
      </p:sp>
    </p:spTree>
    <p:extLst>
      <p:ext uri="{BB962C8B-B14F-4D97-AF65-F5344CB8AC3E}">
        <p14:creationId xmlns:p14="http://schemas.microsoft.com/office/powerpoint/2010/main" val="2506179324"/>
      </p:ext>
    </p:extLst>
  </p:cSld>
  <p:clrMap bg1="lt1" tx1="dk1" bg2="dk2" tx2="lt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8" r:id="rId5"/>
    <p:sldLayoutId id="2147484269" r:id="rId6"/>
    <p:sldLayoutId id="2147484271" r:id="rId7"/>
    <p:sldLayoutId id="2147484272" r:id="rId8"/>
  </p:sldLayoutIdLst>
  <p:transition>
    <p:fade thruBlk="1"/>
  </p:transition>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www.engadget.com/2014/10/06/the-crouch-that-changed-assassins-creed/?guccounter=1"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google.github.io/styleguide/cppguide.html"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hyperlink" Target="https://github.com/isocpp/CppCoreGuideline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n.wikipedia.org/wiki/Unix_philosophy" TargetMode="External"/><Relationship Id="rId5" Type="http://schemas.openxmlformats.org/officeDocument/2006/relationships/hyperlink" Target="https://en.wikipedia.org/wiki/Dennis_Ritchie" TargetMode="External"/><Relationship Id="rId4" Type="http://schemas.openxmlformats.org/officeDocument/2006/relationships/hyperlink" Target="https://en.wikipedia.org/wiki/Ken_Thompso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Optimizing_compiler" TargetMode="External"/><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hyperlink" Target="https://en.cppreference.com/w/cpp/language/raii" TargetMode="External"/><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752600" y="1371600"/>
            <a:ext cx="5807400" cy="2384700"/>
          </a:xfrm>
        </p:spPr>
        <p:txBody>
          <a:bodyPr/>
          <a:lstStyle/>
          <a:p>
            <a:pPr eaLnBrk="1" hangingPunct="1"/>
            <a:r>
              <a:rPr lang="en-US" dirty="0">
                <a:latin typeface="+mj-lt"/>
              </a:rPr>
              <a:t>Coding Guidelines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546" y="6303379"/>
            <a:ext cx="1009780" cy="392285"/>
          </a:xfrm>
          <a:prstGeom prst="rect">
            <a:avLst/>
          </a:prstGeom>
        </p:spPr>
      </p:pic>
      <p:sp>
        <p:nvSpPr>
          <p:cNvPr id="8" name="Google Shape;370;p35"/>
          <p:cNvSpPr txBox="1">
            <a:spLocks/>
          </p:cNvSpPr>
          <p:nvPr/>
        </p:nvSpPr>
        <p:spPr>
          <a:xfrm>
            <a:off x="1781012" y="3200400"/>
            <a:ext cx="1689315" cy="33888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100" dirty="0">
                <a:solidFill>
                  <a:srgbClr val="0091EA"/>
                </a:solidFill>
                <a:latin typeface="Source Sans Pro" panose="020B0604020202020204" charset="0"/>
                <a:ea typeface="Roboto Slab" panose="020B0604020202020204" charset="0"/>
              </a:rPr>
              <a:t>CSD1451 – Project</a:t>
            </a:r>
          </a:p>
        </p:txBody>
      </p:sp>
      <p:pic>
        <p:nvPicPr>
          <p:cNvPr id="6" name="Picture 2"/>
          <p:cNvPicPr>
            <a:picLocks noChangeAspect="1" noChangeArrowheads="1"/>
          </p:cNvPicPr>
          <p:nvPr/>
        </p:nvPicPr>
        <p:blipFill>
          <a:blip r:embed="rId4" cstate="print"/>
          <a:stretch>
            <a:fillRect/>
          </a:stretch>
        </p:blipFill>
        <p:spPr bwMode="auto">
          <a:xfrm>
            <a:off x="1870989" y="3691246"/>
            <a:ext cx="1509359" cy="1895475"/>
          </a:xfrm>
          <a:prstGeom prst="rect">
            <a:avLst/>
          </a:prstGeom>
          <a:noFill/>
          <a:ln w="9525">
            <a:noFill/>
            <a:miter lim="800000"/>
            <a:headEnd/>
            <a:tailEnd/>
          </a:ln>
        </p:spPr>
      </p:pic>
    </p:spTree>
    <p:extLst>
      <p:ext uri="{BB962C8B-B14F-4D97-AF65-F5344CB8AC3E}">
        <p14:creationId xmlns:p14="http://schemas.microsoft.com/office/powerpoint/2010/main" val="2803957966"/>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192000"/>
            <a:ext cx="9144000" cy="33465888"/>
          </a:xfrm>
          <a:prstGeom prst="rect">
            <a:avLst/>
          </a:prstGeom>
        </p:spPr>
      </p:pic>
    </p:spTree>
    <p:extLst>
      <p:ext uri="{BB962C8B-B14F-4D97-AF65-F5344CB8AC3E}">
        <p14:creationId xmlns:p14="http://schemas.microsoft.com/office/powerpoint/2010/main" val="9658109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354800"/>
            <a:ext cx="9144000" cy="33465888"/>
          </a:xfrm>
          <a:prstGeom prst="rect">
            <a:avLst/>
          </a:prstGeom>
        </p:spPr>
      </p:pic>
    </p:spTree>
    <p:extLst>
      <p:ext uri="{BB962C8B-B14F-4D97-AF65-F5344CB8AC3E}">
        <p14:creationId xmlns:p14="http://schemas.microsoft.com/office/powerpoint/2010/main" val="42252083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6607888"/>
            <a:ext cx="9144000" cy="33465888"/>
          </a:xfrm>
          <a:prstGeom prst="rect">
            <a:avLst/>
          </a:prstGeom>
        </p:spPr>
      </p:pic>
    </p:spTree>
    <p:extLst>
      <p:ext uri="{BB962C8B-B14F-4D97-AF65-F5344CB8AC3E}">
        <p14:creationId xmlns:p14="http://schemas.microsoft.com/office/powerpoint/2010/main" val="41190856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reading time Scales up</a:t>
            </a:r>
          </a:p>
        </p:txBody>
      </p:sp>
      <p:sp>
        <p:nvSpPr>
          <p:cNvPr id="3" name="Content Placeholder 2"/>
          <p:cNvSpPr>
            <a:spLocks noGrp="1"/>
          </p:cNvSpPr>
          <p:nvPr>
            <p:ph idx="1"/>
          </p:nvPr>
        </p:nvSpPr>
        <p:spPr/>
        <p:txBody>
          <a:bodyPr/>
          <a:lstStyle/>
          <a:p>
            <a:r>
              <a:rPr lang="en-US" dirty="0"/>
              <a:t>@ Google:</a:t>
            </a:r>
          </a:p>
          <a:p>
            <a:pPr lvl="1"/>
            <a:r>
              <a:rPr lang="en-US" dirty="0"/>
              <a:t>Big Code Base</a:t>
            </a:r>
          </a:p>
          <a:p>
            <a:pPr lvl="2"/>
            <a:r>
              <a:rPr lang="en-US" dirty="0"/>
              <a:t>2 Billion lines of code</a:t>
            </a:r>
          </a:p>
          <a:p>
            <a:pPr lvl="1"/>
            <a:endParaRPr lang="en-US" dirty="0"/>
          </a:p>
          <a:p>
            <a:pPr lvl="1"/>
            <a:r>
              <a:rPr lang="en-US" dirty="0"/>
              <a:t>Lots of Programmers</a:t>
            </a:r>
          </a:p>
          <a:p>
            <a:pPr lvl="2"/>
            <a:r>
              <a:rPr lang="en-US" dirty="0"/>
              <a:t>25000 Programmers</a:t>
            </a:r>
          </a:p>
        </p:txBody>
      </p:sp>
    </p:spTree>
    <p:extLst>
      <p:ext uri="{BB962C8B-B14F-4D97-AF65-F5344CB8AC3E}">
        <p14:creationId xmlns:p14="http://schemas.microsoft.com/office/powerpoint/2010/main" val="1730456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150" y="4419600"/>
            <a:ext cx="7571700" cy="1669807"/>
          </a:xfrm>
        </p:spPr>
        <p:txBody>
          <a:bodyPr anchor="b"/>
          <a:lstStyle/>
          <a:p>
            <a:pPr marL="38100" indent="0">
              <a:buNone/>
            </a:pPr>
            <a:r>
              <a:rPr lang="en-US" b="1" dirty="0">
                <a:solidFill>
                  <a:srgbClr val="0091EA"/>
                </a:solidFill>
              </a:rPr>
              <a:t>Someone</a:t>
            </a:r>
            <a:r>
              <a:rPr lang="en-US" b="1" dirty="0"/>
              <a:t>: </a:t>
            </a:r>
            <a:r>
              <a:rPr lang="en-US" dirty="0"/>
              <a:t>“</a:t>
            </a:r>
            <a:r>
              <a:rPr lang="en-US" i="1" dirty="0"/>
              <a:t>Hey, let’s remove the contextual crouch and let the player crouch when he wants</a:t>
            </a:r>
            <a:r>
              <a:rPr lang="en-US" dirty="0"/>
              <a:t>”</a:t>
            </a:r>
          </a:p>
        </p:txBody>
      </p:sp>
      <p:sp>
        <p:nvSpPr>
          <p:cNvPr id="4" name="Rectangle 3"/>
          <p:cNvSpPr/>
          <p:nvPr/>
        </p:nvSpPr>
        <p:spPr>
          <a:xfrm>
            <a:off x="1447800" y="6582941"/>
            <a:ext cx="7696200" cy="261610"/>
          </a:xfrm>
          <a:prstGeom prst="rect">
            <a:avLst/>
          </a:prstGeom>
        </p:spPr>
        <p:txBody>
          <a:bodyPr wrap="square">
            <a:spAutoFit/>
          </a:bodyPr>
          <a:lstStyle/>
          <a:p>
            <a:pPr algn="r"/>
            <a:r>
              <a:rPr lang="en-US" sz="1050" dirty="0">
                <a:latin typeface="+mn-lt"/>
              </a:rPr>
              <a:t>Source: </a:t>
            </a:r>
            <a:r>
              <a:rPr lang="en-US" sz="1050" dirty="0">
                <a:latin typeface="+mn-lt"/>
                <a:hlinkClick r:id="rId3"/>
              </a:rPr>
              <a:t>https://www.engadget.com/2014/10/06/the-crouch-that-changed-assassins-creed/?guccounter=1</a:t>
            </a:r>
            <a:endParaRPr lang="en-US" sz="1050" dirty="0">
              <a:latin typeface="+mn-lt"/>
            </a:endParaRPr>
          </a:p>
        </p:txBody>
      </p:sp>
      <p:pic>
        <p:nvPicPr>
          <p:cNvPr id="1026" name="Picture 2" descr="Image result for Assassin’s Creed Un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752600"/>
            <a:ext cx="20955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ssassin’s creed black flag"/>
          <p:cNvPicPr>
            <a:picLocks noChangeAspect="1" noChangeArrowheads="1"/>
          </p:cNvPicPr>
          <p:nvPr/>
        </p:nvPicPr>
        <p:blipFill rotWithShape="1">
          <a:blip r:embed="rId5">
            <a:extLst>
              <a:ext uri="{28A0092B-C50C-407E-A947-70E740481C1C}">
                <a14:useLocalDpi xmlns:a14="http://schemas.microsoft.com/office/drawing/2010/main" val="0"/>
              </a:ext>
            </a:extLst>
          </a:blip>
          <a:srcRect b="19741"/>
          <a:stretch/>
        </p:blipFill>
        <p:spPr bwMode="auto">
          <a:xfrm>
            <a:off x="1371600" y="1762126"/>
            <a:ext cx="2095500"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Striped Right Arrow 5"/>
          <p:cNvSpPr/>
          <p:nvPr/>
        </p:nvSpPr>
        <p:spPr>
          <a:xfrm>
            <a:off x="3733800" y="2286000"/>
            <a:ext cx="1447800" cy="15240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87643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pPr marL="0" indent="0">
              <a:buNone/>
            </a:pPr>
            <a:r>
              <a:rPr lang="en-US" sz="2800" dirty="0"/>
              <a:t>“We rewrote like 6 million lines of code for this. It’s not a joke. </a:t>
            </a:r>
          </a:p>
          <a:p>
            <a:pPr marL="0" indent="0">
              <a:buNone/>
            </a:pPr>
            <a:r>
              <a:rPr lang="en-US" sz="1400" dirty="0"/>
              <a:t>Our navigation seems very simple and very accessible, but to do this, it means that the system is calculating, before you’re actually moving, where the possibilities of where you’re actually going to go.”</a:t>
            </a:r>
          </a:p>
        </p:txBody>
      </p:sp>
      <p:sp>
        <p:nvSpPr>
          <p:cNvPr id="6" name="Rectangle 5"/>
          <p:cNvSpPr/>
          <p:nvPr/>
        </p:nvSpPr>
        <p:spPr>
          <a:xfrm>
            <a:off x="6629400" y="4419600"/>
            <a:ext cx="1055097" cy="415498"/>
          </a:xfrm>
          <a:prstGeom prst="rect">
            <a:avLst/>
          </a:prstGeom>
        </p:spPr>
        <p:txBody>
          <a:bodyPr wrap="none">
            <a:spAutoFit/>
          </a:bodyPr>
          <a:lstStyle/>
          <a:p>
            <a:r>
              <a:rPr lang="en-US" sz="1050" dirty="0">
                <a:solidFill>
                  <a:srgbClr val="181818"/>
                </a:solidFill>
                <a:latin typeface="+mj-lt"/>
              </a:rPr>
              <a:t>-</a:t>
            </a:r>
            <a:r>
              <a:rPr lang="en-US" sz="1050" dirty="0">
                <a:solidFill>
                  <a:srgbClr val="000000"/>
                </a:solidFill>
                <a:latin typeface="SNBody"/>
              </a:rPr>
              <a:t>Alex </a:t>
            </a:r>
            <a:r>
              <a:rPr lang="en-US" sz="1050" dirty="0" err="1">
                <a:solidFill>
                  <a:srgbClr val="000000"/>
                </a:solidFill>
                <a:latin typeface="SNBody"/>
              </a:rPr>
              <a:t>Amancio</a:t>
            </a:r>
            <a:endParaRPr lang="en-US" sz="1050" dirty="0"/>
          </a:p>
          <a:p>
            <a:pPr algn="ctr"/>
            <a:r>
              <a:rPr lang="en-US" sz="1050" dirty="0">
                <a:solidFill>
                  <a:srgbClr val="333333"/>
                </a:solidFill>
                <a:latin typeface="+mj-lt"/>
              </a:rPr>
              <a:t>(</a:t>
            </a:r>
            <a:r>
              <a:rPr lang="en-US" sz="1050" dirty="0" err="1">
                <a:solidFill>
                  <a:srgbClr val="333333"/>
                </a:solidFill>
                <a:latin typeface="+mj-lt"/>
              </a:rPr>
              <a:t>Ubisoft</a:t>
            </a:r>
            <a:r>
              <a:rPr lang="en-US" sz="1050" dirty="0">
                <a:solidFill>
                  <a:srgbClr val="333333"/>
                </a:solidFill>
                <a:latin typeface="+mj-lt"/>
              </a:rPr>
              <a:t>)</a:t>
            </a:r>
            <a:endParaRPr lang="en-US" sz="1050" dirty="0">
              <a:latin typeface="+mj-lt"/>
            </a:endParaRPr>
          </a:p>
        </p:txBody>
      </p:sp>
    </p:spTree>
    <p:extLst>
      <p:ext uri="{BB962C8B-B14F-4D97-AF65-F5344CB8AC3E}">
        <p14:creationId xmlns:p14="http://schemas.microsoft.com/office/powerpoint/2010/main" val="2470795660"/>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15000" y="1981948"/>
            <a:ext cx="2470200" cy="2470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323475" y="2443773"/>
            <a:ext cx="5378775" cy="1546500"/>
          </a:xfrm>
          <a:prstGeom prst="rect">
            <a:avLst/>
          </a:prstGeom>
        </p:spPr>
        <p:txBody>
          <a:bodyPr spcFirstLastPara="1" wrap="square" lIns="91425" tIns="91425" rIns="91425" bIns="91425" anchor="b" anchorCtr="0">
            <a:noAutofit/>
          </a:bodyPr>
          <a:lstStyle/>
          <a:p>
            <a:pPr lvl="0" algn="r"/>
            <a:r>
              <a:rPr lang="en-US" sz="3600" b="1" dirty="0"/>
              <a:t>W</a:t>
            </a:r>
            <a:r>
              <a:rPr lang="en" sz="3600" b="1" dirty="0"/>
              <a:t>e write good code, </a:t>
            </a:r>
            <a:br>
              <a:rPr lang="en" sz="3200" b="1" dirty="0"/>
            </a:br>
            <a:r>
              <a:rPr lang="en" sz="3600" b="1" dirty="0"/>
              <a:t>so it can be easily read</a:t>
            </a:r>
            <a:endParaRPr sz="3600" b="1" dirty="0"/>
          </a:p>
        </p:txBody>
      </p:sp>
      <p:sp>
        <p:nvSpPr>
          <p:cNvPr id="119" name="Google Shape;119;p18"/>
          <p:cNvSpPr txBox="1">
            <a:spLocks noGrp="1"/>
          </p:cNvSpPr>
          <p:nvPr>
            <p:ph type="subTitle" idx="4294967295"/>
          </p:nvPr>
        </p:nvSpPr>
        <p:spPr>
          <a:xfrm>
            <a:off x="1600588" y="3990273"/>
            <a:ext cx="4015800" cy="1046400"/>
          </a:xfrm>
          <a:prstGeom prst="rect">
            <a:avLst/>
          </a:prstGeom>
        </p:spPr>
        <p:txBody>
          <a:bodyPr spcFirstLastPara="1" wrap="square" lIns="91425" tIns="91425" rIns="91425" bIns="91425" anchor="t" anchorCtr="0">
            <a:noAutofit/>
          </a:bodyPr>
          <a:lstStyle/>
          <a:p>
            <a:pPr marL="0" indent="0" algn="r">
              <a:buNone/>
            </a:pPr>
            <a:r>
              <a:rPr lang="en-US" sz="1600" dirty="0"/>
              <a:t>Reading badly formatted code, or with bad practices, makes us lose a lot of time.</a:t>
            </a:r>
          </a:p>
          <a:p>
            <a:pPr marL="0" lvl="0" indent="0" algn="r" rtl="0">
              <a:spcBef>
                <a:spcPts val="600"/>
              </a:spcBef>
              <a:spcAft>
                <a:spcPts val="0"/>
              </a:spcAft>
              <a:buNone/>
            </a:pPr>
            <a:endParaRPr sz="1600" dirty="0"/>
          </a:p>
        </p:txBody>
      </p:sp>
      <p:cxnSp>
        <p:nvCxnSpPr>
          <p:cNvPr id="120" name="Google Shape;120;p18"/>
          <p:cNvCxnSpPr/>
          <p:nvPr/>
        </p:nvCxnSpPr>
        <p:spPr>
          <a:xfrm flipV="1">
            <a:off x="7136850" y="1524000"/>
            <a:ext cx="178350" cy="469198"/>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987975" y="1882525"/>
            <a:ext cx="394450" cy="637673"/>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flipH="1">
            <a:off x="8185200" y="2819400"/>
            <a:ext cx="767884" cy="397648"/>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912225" y="2179173"/>
            <a:ext cx="2075700" cy="2075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Picture 2"/>
          <p:cNvPicPr>
            <a:picLocks noChangeAspect="1"/>
          </p:cNvPicPr>
          <p:nvPr/>
        </p:nvPicPr>
        <p:blipFill>
          <a:blip r:embed="rId3"/>
          <a:stretch>
            <a:fillRect/>
          </a:stretch>
        </p:blipFill>
        <p:spPr>
          <a:xfrm>
            <a:off x="6239120" y="2386398"/>
            <a:ext cx="1421910" cy="1421910"/>
          </a:xfrm>
          <a:prstGeom prst="rect">
            <a:avLst/>
          </a:prstGeom>
        </p:spPr>
      </p:pic>
    </p:spTree>
    <p:extLst>
      <p:ext uri="{BB962C8B-B14F-4D97-AF65-F5344CB8AC3E}">
        <p14:creationId xmlns:p14="http://schemas.microsoft.com/office/powerpoint/2010/main" val="2196725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 guidelines are </a:t>
            </a:r>
            <a:r>
              <a:rPr lang="en-US" b="1" dirty="0"/>
              <a:t>actually</a:t>
            </a:r>
            <a:r>
              <a:rPr lang="en-US" dirty="0"/>
              <a:t> used</a:t>
            </a:r>
          </a:p>
        </p:txBody>
      </p:sp>
      <p:sp>
        <p:nvSpPr>
          <p:cNvPr id="4" name="Content Placeholder 3"/>
          <p:cNvSpPr>
            <a:spLocks noGrp="1"/>
          </p:cNvSpPr>
          <p:nvPr>
            <p:ph idx="1"/>
          </p:nvPr>
        </p:nvSpPr>
        <p:spPr/>
        <p:txBody>
          <a:bodyPr/>
          <a:lstStyle/>
          <a:p>
            <a:r>
              <a:rPr lang="en-US" dirty="0"/>
              <a:t>Google C++ Coding Guidelines</a:t>
            </a:r>
          </a:p>
          <a:p>
            <a:pPr lvl="1"/>
            <a:r>
              <a:rPr lang="en-US" sz="2000" dirty="0">
                <a:hlinkClick r:id="rId3"/>
              </a:rPr>
              <a:t>https://google.github.io/styleguide/cppguide.html</a:t>
            </a:r>
            <a:endParaRPr lang="en-US" sz="2000" dirty="0"/>
          </a:p>
          <a:p>
            <a:pPr lvl="1"/>
            <a:endParaRPr lang="en-US" sz="2000" dirty="0"/>
          </a:p>
          <a:p>
            <a:pPr lvl="1"/>
            <a:endParaRPr lang="en-US" sz="2000" dirty="0"/>
          </a:p>
          <a:p>
            <a:r>
              <a:rPr lang="en-US" sz="2600" dirty="0"/>
              <a:t>ISO compiled by </a:t>
            </a:r>
            <a:r>
              <a:rPr lang="en-US" sz="2800" dirty="0"/>
              <a:t>Bjarne </a:t>
            </a:r>
            <a:r>
              <a:rPr lang="en-US" sz="2800" dirty="0" err="1"/>
              <a:t>Stroustrup</a:t>
            </a:r>
            <a:endParaRPr lang="en-US" sz="2600" dirty="0"/>
          </a:p>
          <a:p>
            <a:pPr lvl="1"/>
            <a:r>
              <a:rPr lang="en-US" sz="2000" dirty="0">
                <a:hlinkClick r:id="rId4"/>
              </a:rPr>
              <a:t>https://github.com/isocpp/CppCoreGuidelines</a:t>
            </a:r>
            <a:endParaRPr lang="en-US" sz="2000" dirty="0"/>
          </a:p>
          <a:p>
            <a:pPr lvl="1"/>
            <a:endParaRPr lang="en-US" sz="2000" dirty="0"/>
          </a:p>
          <a:p>
            <a:endParaRPr lang="en-US" sz="2600" dirty="0"/>
          </a:p>
        </p:txBody>
      </p:sp>
    </p:spTree>
    <p:extLst>
      <p:ext uri="{BB962C8B-B14F-4D97-AF65-F5344CB8AC3E}">
        <p14:creationId xmlns:p14="http://schemas.microsoft.com/office/powerpoint/2010/main" val="13452717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DigiPen Students</a:t>
            </a:r>
          </a:p>
        </p:txBody>
      </p:sp>
      <p:sp>
        <p:nvSpPr>
          <p:cNvPr id="3" name="Content Placeholder 2"/>
          <p:cNvSpPr>
            <a:spLocks noGrp="1"/>
          </p:cNvSpPr>
          <p:nvPr>
            <p:ph idx="1"/>
          </p:nvPr>
        </p:nvSpPr>
        <p:spPr>
          <a:xfrm>
            <a:off x="4419600" y="1682267"/>
            <a:ext cx="4495800" cy="4566133"/>
          </a:xfrm>
        </p:spPr>
        <p:txBody>
          <a:bodyPr/>
          <a:lstStyle/>
          <a:p>
            <a:r>
              <a:rPr lang="en-US" sz="2400" dirty="0"/>
              <a:t>Available in the Library</a:t>
            </a:r>
          </a:p>
          <a:p>
            <a:endParaRPr lang="en-US" sz="2400" dirty="0"/>
          </a:p>
        </p:txBody>
      </p:sp>
      <p:pic>
        <p:nvPicPr>
          <p:cNvPr id="4" name="Picture 2"/>
          <p:cNvPicPr>
            <a:picLocks noChangeAspect="1" noChangeArrowheads="1"/>
          </p:cNvPicPr>
          <p:nvPr/>
        </p:nvPicPr>
        <p:blipFill>
          <a:blip r:embed="rId3" cstate="print"/>
          <a:stretch>
            <a:fillRect/>
          </a:stretch>
        </p:blipFill>
        <p:spPr bwMode="auto">
          <a:xfrm>
            <a:off x="685800" y="1682267"/>
            <a:ext cx="3477839" cy="4367521"/>
          </a:xfrm>
          <a:prstGeom prst="rect">
            <a:avLst/>
          </a:prstGeom>
          <a:noFill/>
          <a:ln w="9525">
            <a:noFill/>
            <a:miter lim="800000"/>
            <a:headEnd/>
            <a:tailEnd/>
          </a:ln>
        </p:spPr>
      </p:pic>
    </p:spTree>
    <p:extLst>
      <p:ext uri="{BB962C8B-B14F-4D97-AF65-F5344CB8AC3E}">
        <p14:creationId xmlns:p14="http://schemas.microsoft.com/office/powerpoint/2010/main" val="36669078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Best Practices</a:t>
            </a:r>
          </a:p>
        </p:txBody>
      </p:sp>
      <p:sp>
        <p:nvSpPr>
          <p:cNvPr id="19459" name="Content Placeholder 2"/>
          <p:cNvSpPr>
            <a:spLocks noGrp="1"/>
          </p:cNvSpPr>
          <p:nvPr>
            <p:ph idx="1"/>
          </p:nvPr>
        </p:nvSpPr>
        <p:spPr/>
        <p:txBody>
          <a:bodyPr/>
          <a:lstStyle/>
          <a:p>
            <a:r>
              <a:rPr lang="en-US" dirty="0"/>
              <a:t>What is meant by “Best Practices”?</a:t>
            </a:r>
          </a:p>
          <a:p>
            <a:pPr lvl="1"/>
            <a:r>
              <a:rPr lang="en-US" sz="1600" dirty="0"/>
              <a:t>“A method or technique that has consistently shown results superior to those achieved with other means…”</a:t>
            </a:r>
          </a:p>
          <a:p>
            <a:pPr marL="990600" lvl="2" indent="0">
              <a:buNone/>
            </a:pPr>
            <a:r>
              <a:rPr lang="en-US" sz="1200" dirty="0"/>
              <a:t>					-- Wikipedia.org</a:t>
            </a:r>
          </a:p>
          <a:p>
            <a:pPr lvl="2"/>
            <a:endParaRPr lang="en-US" sz="1600" dirty="0"/>
          </a:p>
          <a:p>
            <a:r>
              <a:rPr lang="en-US" dirty="0"/>
              <a:t>What is meant by “Best Coding Practices”?</a:t>
            </a:r>
          </a:p>
          <a:p>
            <a:pPr lvl="1"/>
            <a:r>
              <a:rPr lang="en-US" sz="1600" dirty="0"/>
              <a:t>“A set of informal rules that the software development community has learned over time to improve the quality of applications and simplify their maintenance.”</a:t>
            </a:r>
          </a:p>
          <a:p>
            <a:pPr marL="990600" lvl="2" indent="0">
              <a:buNone/>
            </a:pPr>
            <a:r>
              <a:rPr lang="en-US" sz="1200" dirty="0"/>
              <a:t>					-- Wikipedia.org</a:t>
            </a:r>
          </a:p>
          <a:p>
            <a:pPr lvl="1"/>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3D3576-2E9B-437A-B729-0BE02417FC4E}"/>
              </a:ext>
            </a:extLst>
          </p:cNvPr>
          <p:cNvSpPr>
            <a:spLocks noGrp="1"/>
          </p:cNvSpPr>
          <p:nvPr>
            <p:ph type="title"/>
          </p:nvPr>
        </p:nvSpPr>
        <p:spPr/>
        <p:txBody>
          <a:bodyPr/>
          <a:lstStyle/>
          <a:p>
            <a:r>
              <a:rPr lang="en-US" dirty="0" err="1"/>
              <a:t>Summmary</a:t>
            </a:r>
            <a:endParaRPr lang="en-SG" dirty="0"/>
          </a:p>
        </p:txBody>
      </p:sp>
      <p:sp>
        <p:nvSpPr>
          <p:cNvPr id="5" name="Text Placeholder 4">
            <a:extLst>
              <a:ext uri="{FF2B5EF4-FFF2-40B4-BE49-F238E27FC236}">
                <a16:creationId xmlns:a16="http://schemas.microsoft.com/office/drawing/2014/main" id="{A33A5F14-AF3D-4BBB-A0B7-736D4318D899}"/>
              </a:ext>
            </a:extLst>
          </p:cNvPr>
          <p:cNvSpPr>
            <a:spLocks noGrp="1"/>
          </p:cNvSpPr>
          <p:nvPr>
            <p:ph type="body" idx="1"/>
          </p:nvPr>
        </p:nvSpPr>
        <p:spPr/>
        <p:txBody>
          <a:bodyPr/>
          <a:lstStyle/>
          <a:p>
            <a:pPr marL="609600" indent="-571500">
              <a:lnSpc>
                <a:spcPct val="150000"/>
              </a:lnSpc>
              <a:buFont typeface="+mj-lt"/>
              <a:buAutoNum type="arabicPeriod"/>
            </a:pPr>
            <a:r>
              <a:rPr lang="en-US" dirty="0"/>
              <a:t>Why clean code matters</a:t>
            </a:r>
          </a:p>
          <a:p>
            <a:pPr marL="609600" indent="-571500">
              <a:lnSpc>
                <a:spcPct val="150000"/>
              </a:lnSpc>
              <a:buFont typeface="+mj-lt"/>
              <a:buAutoNum type="arabicPeriod"/>
            </a:pPr>
            <a:r>
              <a:rPr lang="en-US" dirty="0"/>
              <a:t>Unix Philosophy</a:t>
            </a:r>
          </a:p>
          <a:p>
            <a:pPr marL="609600" indent="-571500">
              <a:lnSpc>
                <a:spcPct val="150000"/>
              </a:lnSpc>
              <a:buFont typeface="+mj-lt"/>
              <a:buAutoNum type="arabicPeriod"/>
            </a:pPr>
            <a:r>
              <a:rPr lang="en-US" dirty="0" err="1"/>
              <a:t>DigiPen</a:t>
            </a:r>
            <a:r>
              <a:rPr lang="en-US" dirty="0"/>
              <a:t> Guidelines</a:t>
            </a:r>
          </a:p>
          <a:p>
            <a:pPr marL="609600" indent="-571500">
              <a:lnSpc>
                <a:spcPct val="150000"/>
              </a:lnSpc>
              <a:buFont typeface="+mj-lt"/>
              <a:buAutoNum type="arabicPeriod"/>
            </a:pPr>
            <a:r>
              <a:rPr lang="en-US" dirty="0"/>
              <a:t>Few more tips</a:t>
            </a:r>
          </a:p>
          <a:p>
            <a:pPr marL="609600" indent="-571500">
              <a:buFont typeface="+mj-lt"/>
              <a:buAutoNum type="arabicPeriod"/>
            </a:pPr>
            <a:endParaRPr lang="en-US" dirty="0"/>
          </a:p>
          <a:p>
            <a:pPr marL="609600" indent="-571500">
              <a:buFont typeface="+mj-lt"/>
              <a:buAutoNum type="arabicPeriod"/>
            </a:pPr>
            <a:endParaRPr lang="en-SG" dirty="0"/>
          </a:p>
        </p:txBody>
      </p:sp>
    </p:spTree>
    <p:extLst>
      <p:ext uri="{BB962C8B-B14F-4D97-AF65-F5344CB8AC3E}">
        <p14:creationId xmlns:p14="http://schemas.microsoft.com/office/powerpoint/2010/main" val="215347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15000" y="1981948"/>
            <a:ext cx="2470200" cy="2470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323475" y="2819400"/>
            <a:ext cx="5378775" cy="154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b="1" dirty="0"/>
              <a:t>Best Practices </a:t>
            </a:r>
            <a:br>
              <a:rPr lang="en-US" sz="3600" b="1" dirty="0"/>
            </a:br>
            <a:r>
              <a:rPr lang="en-US" sz="3600" b="1" dirty="0"/>
              <a:t>= </a:t>
            </a:r>
            <a:br>
              <a:rPr lang="en-US" sz="3600" b="1" dirty="0"/>
            </a:br>
            <a:r>
              <a:rPr lang="en-US" sz="3600" b="1" dirty="0"/>
              <a:t>principles to produce better code</a:t>
            </a:r>
            <a:endParaRPr sz="3600" b="1" dirty="0"/>
          </a:p>
        </p:txBody>
      </p:sp>
      <p:sp>
        <p:nvSpPr>
          <p:cNvPr id="119" name="Google Shape;119;p18"/>
          <p:cNvSpPr txBox="1">
            <a:spLocks noGrp="1"/>
          </p:cNvSpPr>
          <p:nvPr>
            <p:ph type="subTitle" idx="4294967295"/>
          </p:nvPr>
        </p:nvSpPr>
        <p:spPr>
          <a:xfrm>
            <a:off x="1600588" y="4365900"/>
            <a:ext cx="4015800" cy="1046400"/>
          </a:xfrm>
          <a:prstGeom prst="rect">
            <a:avLst/>
          </a:prstGeom>
        </p:spPr>
        <p:txBody>
          <a:bodyPr spcFirstLastPara="1" wrap="square" lIns="91425" tIns="91425" rIns="91425" bIns="91425" anchor="t" anchorCtr="0">
            <a:noAutofit/>
          </a:bodyPr>
          <a:lstStyle/>
          <a:p>
            <a:pPr marL="0" indent="0" algn="r">
              <a:buNone/>
            </a:pPr>
            <a:r>
              <a:rPr lang="en-US" sz="1600" dirty="0"/>
              <a:t>- Easier to understand</a:t>
            </a:r>
          </a:p>
          <a:p>
            <a:pPr marL="0" indent="0" algn="r">
              <a:buNone/>
            </a:pPr>
            <a:r>
              <a:rPr lang="en-US" sz="1600" dirty="0"/>
              <a:t>- With less bugs</a:t>
            </a:r>
          </a:p>
          <a:p>
            <a:pPr marL="0" lvl="0" indent="0" algn="r" rtl="0">
              <a:spcBef>
                <a:spcPts val="600"/>
              </a:spcBef>
              <a:spcAft>
                <a:spcPts val="0"/>
              </a:spcAft>
              <a:buNone/>
            </a:pPr>
            <a:endParaRPr sz="1600" dirty="0"/>
          </a:p>
        </p:txBody>
      </p:sp>
      <p:cxnSp>
        <p:nvCxnSpPr>
          <p:cNvPr id="120" name="Google Shape;120;p18"/>
          <p:cNvCxnSpPr/>
          <p:nvPr/>
        </p:nvCxnSpPr>
        <p:spPr>
          <a:xfrm flipV="1">
            <a:off x="7136850" y="1524000"/>
            <a:ext cx="178350" cy="469198"/>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987975" y="1882525"/>
            <a:ext cx="394450" cy="637673"/>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flipH="1">
            <a:off x="8185200" y="2819400"/>
            <a:ext cx="767884" cy="397648"/>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912225" y="2179173"/>
            <a:ext cx="2075700" cy="2075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Picture 2"/>
          <p:cNvPicPr>
            <a:picLocks noChangeAspect="1"/>
          </p:cNvPicPr>
          <p:nvPr/>
        </p:nvPicPr>
        <p:blipFill>
          <a:blip r:embed="rId3"/>
          <a:stretch>
            <a:fillRect/>
          </a:stretch>
        </p:blipFill>
        <p:spPr>
          <a:xfrm>
            <a:off x="6239120" y="2386398"/>
            <a:ext cx="1421910" cy="1421910"/>
          </a:xfrm>
          <a:prstGeom prst="rect">
            <a:avLst/>
          </a:prstGeom>
        </p:spPr>
      </p:pic>
    </p:spTree>
    <p:extLst>
      <p:ext uri="{BB962C8B-B14F-4D97-AF65-F5344CB8AC3E}">
        <p14:creationId xmlns:p14="http://schemas.microsoft.com/office/powerpoint/2010/main" val="3943038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Unix Philosophy</a:t>
            </a:r>
          </a:p>
        </p:txBody>
      </p:sp>
      <p:sp>
        <p:nvSpPr>
          <p:cNvPr id="5" name="Subtitle 4"/>
          <p:cNvSpPr>
            <a:spLocks noGrp="1"/>
          </p:cNvSpPr>
          <p:nvPr>
            <p:ph type="subTitle" idx="1"/>
          </p:nvPr>
        </p:nvSpPr>
        <p:spPr>
          <a:xfrm>
            <a:off x="1676400" y="3581425"/>
            <a:ext cx="4343400" cy="1569630"/>
          </a:xfrm>
        </p:spPr>
        <p:txBody>
          <a:bodyPr wrap="square">
            <a:noAutofit/>
          </a:bodyPr>
          <a:lstStyle/>
          <a:p>
            <a:pPr marL="0" indent="0"/>
            <a:r>
              <a:rPr lang="en-US" dirty="0"/>
              <a:t>Design rules for modular software development</a:t>
            </a:r>
          </a:p>
          <a:p>
            <a:pPr marL="0" indent="0"/>
            <a:endParaRPr lang="en-US" dirty="0"/>
          </a:p>
        </p:txBody>
      </p:sp>
      <p:pic>
        <p:nvPicPr>
          <p:cNvPr id="1026" name="Picture 2">
            <a:extLst>
              <a:ext uri="{FF2B5EF4-FFF2-40B4-BE49-F238E27FC236}">
                <a16:creationId xmlns:a16="http://schemas.microsoft.com/office/drawing/2014/main" id="{DC5E9D46-3F72-4805-BE58-7FF53B5AF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04800"/>
            <a:ext cx="2952750" cy="19145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82C3104-B0FD-4DBA-9F9D-5DA7FC9833E4}"/>
              </a:ext>
            </a:extLst>
          </p:cNvPr>
          <p:cNvSpPr/>
          <p:nvPr/>
        </p:nvSpPr>
        <p:spPr>
          <a:xfrm>
            <a:off x="6781800" y="2209800"/>
            <a:ext cx="2154757" cy="246221"/>
          </a:xfrm>
          <a:prstGeom prst="rect">
            <a:avLst/>
          </a:prstGeom>
        </p:spPr>
        <p:txBody>
          <a:bodyPr wrap="none">
            <a:spAutoFit/>
          </a:bodyPr>
          <a:lstStyle/>
          <a:p>
            <a:r>
              <a:rPr lang="en-US" sz="1000" dirty="0">
                <a:solidFill>
                  <a:srgbClr val="0B0080"/>
                </a:solidFill>
                <a:latin typeface="Arial" panose="020B0604020202020204" pitchFamily="34" charset="0"/>
                <a:hlinkClick r:id="rId4" tooltip="Ken Thompson"/>
              </a:rPr>
              <a:t>Ken Thompson</a:t>
            </a:r>
            <a:r>
              <a:rPr lang="en-US" sz="1000" dirty="0">
                <a:solidFill>
                  <a:srgbClr val="202122"/>
                </a:solidFill>
                <a:latin typeface="Arial" panose="020B0604020202020204" pitchFamily="34" charset="0"/>
              </a:rPr>
              <a:t> and </a:t>
            </a:r>
            <a:r>
              <a:rPr lang="en-US" sz="1000" dirty="0">
                <a:solidFill>
                  <a:srgbClr val="0B0080"/>
                </a:solidFill>
                <a:latin typeface="Arial" panose="020B0604020202020204" pitchFamily="34" charset="0"/>
                <a:hlinkClick r:id="rId5"/>
              </a:rPr>
              <a:t>Dennis Ritchie</a:t>
            </a:r>
            <a:endParaRPr lang="en-SG" sz="1000" dirty="0"/>
          </a:p>
        </p:txBody>
      </p:sp>
      <p:sp>
        <p:nvSpPr>
          <p:cNvPr id="3" name="Rectangle 2">
            <a:extLst>
              <a:ext uri="{FF2B5EF4-FFF2-40B4-BE49-F238E27FC236}">
                <a16:creationId xmlns:a16="http://schemas.microsoft.com/office/drawing/2014/main" id="{485D9966-9472-472A-981F-443FE4DFA484}"/>
              </a:ext>
            </a:extLst>
          </p:cNvPr>
          <p:cNvSpPr/>
          <p:nvPr/>
        </p:nvSpPr>
        <p:spPr>
          <a:xfrm>
            <a:off x="6927" y="6561754"/>
            <a:ext cx="4572000" cy="261610"/>
          </a:xfrm>
          <a:prstGeom prst="rect">
            <a:avLst/>
          </a:prstGeom>
        </p:spPr>
        <p:txBody>
          <a:bodyPr>
            <a:spAutoFit/>
          </a:bodyPr>
          <a:lstStyle/>
          <a:p>
            <a:r>
              <a:rPr lang="en-SG" sz="1100" dirty="0">
                <a:hlinkClick r:id="rId6"/>
              </a:rPr>
              <a:t>https://en.wikipedia.org/wiki/Unix_philosophy</a:t>
            </a:r>
            <a:endParaRPr lang="en-SG" sz="1100" dirty="0"/>
          </a:p>
        </p:txBody>
      </p:sp>
    </p:spTree>
    <p:extLst>
      <p:ext uri="{BB962C8B-B14F-4D97-AF65-F5344CB8AC3E}">
        <p14:creationId xmlns:p14="http://schemas.microsoft.com/office/powerpoint/2010/main" val="327364851"/>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52CFF-7B5C-4915-9811-99A65ED0BC4F}"/>
              </a:ext>
            </a:extLst>
          </p:cNvPr>
          <p:cNvSpPr>
            <a:spLocks noGrp="1"/>
          </p:cNvSpPr>
          <p:nvPr>
            <p:ph type="title"/>
          </p:nvPr>
        </p:nvSpPr>
        <p:spPr/>
        <p:txBody>
          <a:bodyPr/>
          <a:lstStyle/>
          <a:p>
            <a:r>
              <a:rPr lang="en-US" dirty="0"/>
              <a:t>The rules</a:t>
            </a:r>
            <a:endParaRPr lang="en-SG" dirty="0"/>
          </a:p>
        </p:txBody>
      </p:sp>
      <p:sp>
        <p:nvSpPr>
          <p:cNvPr id="5" name="Content Placeholder 4">
            <a:extLst>
              <a:ext uri="{FF2B5EF4-FFF2-40B4-BE49-F238E27FC236}">
                <a16:creationId xmlns:a16="http://schemas.microsoft.com/office/drawing/2014/main" id="{F9BFF7A8-6022-4356-8269-7E17AB4E0990}"/>
              </a:ext>
            </a:extLst>
          </p:cNvPr>
          <p:cNvSpPr>
            <a:spLocks noGrp="1"/>
          </p:cNvSpPr>
          <p:nvPr>
            <p:ph idx="1"/>
          </p:nvPr>
        </p:nvSpPr>
        <p:spPr/>
        <p:txBody>
          <a:bodyPr/>
          <a:lstStyle/>
          <a:p>
            <a:pPr>
              <a:buSzPct val="100000"/>
              <a:buFont typeface="+mj-lt"/>
              <a:buAutoNum type="arabicPeriod"/>
            </a:pPr>
            <a:r>
              <a:rPr lang="en-US" sz="1200" dirty="0"/>
              <a:t>Rule of Modularity: Write simple parts connected by clean interfaces.</a:t>
            </a:r>
          </a:p>
          <a:p>
            <a:pPr>
              <a:buSzPct val="100000"/>
              <a:buFont typeface="+mj-lt"/>
              <a:buAutoNum type="arabicPeriod"/>
            </a:pPr>
            <a:r>
              <a:rPr lang="en-US" sz="1200" dirty="0">
                <a:solidFill>
                  <a:srgbClr val="0091EA"/>
                </a:solidFill>
              </a:rPr>
              <a:t>Rule of Clarity: </a:t>
            </a:r>
            <a:r>
              <a:rPr lang="en-US" sz="1200" dirty="0"/>
              <a:t>Clarity is better than cleverness.</a:t>
            </a:r>
          </a:p>
          <a:p>
            <a:pPr>
              <a:buSzPct val="100000"/>
              <a:buFont typeface="+mj-lt"/>
              <a:buAutoNum type="arabicPeriod"/>
            </a:pPr>
            <a:r>
              <a:rPr lang="en-US" sz="1200" dirty="0"/>
              <a:t>Rule of Composition: Design programs to be connected to other programs.</a:t>
            </a:r>
          </a:p>
          <a:p>
            <a:pPr>
              <a:buSzPct val="100000"/>
              <a:buFont typeface="+mj-lt"/>
              <a:buAutoNum type="arabicPeriod"/>
            </a:pPr>
            <a:r>
              <a:rPr lang="en-US" sz="1200" dirty="0"/>
              <a:t>Rule of Separation: Separate policy from mechanism; separate interfaces from engines.</a:t>
            </a:r>
          </a:p>
          <a:p>
            <a:pPr>
              <a:buSzPct val="100000"/>
              <a:buFont typeface="+mj-lt"/>
              <a:buAutoNum type="arabicPeriod"/>
            </a:pPr>
            <a:r>
              <a:rPr lang="en-US" sz="1200" dirty="0">
                <a:solidFill>
                  <a:srgbClr val="0091EA"/>
                </a:solidFill>
              </a:rPr>
              <a:t>Rule of Simplicity: </a:t>
            </a:r>
            <a:r>
              <a:rPr lang="en-US" sz="1200" dirty="0"/>
              <a:t>Design for simplicity; add complexity only where you must.</a:t>
            </a:r>
          </a:p>
          <a:p>
            <a:pPr>
              <a:buSzPct val="100000"/>
              <a:buFont typeface="+mj-lt"/>
              <a:buAutoNum type="arabicPeriod"/>
            </a:pPr>
            <a:r>
              <a:rPr lang="en-US" sz="1200" dirty="0"/>
              <a:t>Rule of Parsimony: Write a big program only when it is clear by demonstration that nothing else will do.</a:t>
            </a:r>
          </a:p>
          <a:p>
            <a:pPr>
              <a:buSzPct val="100000"/>
              <a:buFont typeface="+mj-lt"/>
              <a:buAutoNum type="arabicPeriod"/>
            </a:pPr>
            <a:r>
              <a:rPr lang="en-US" sz="1200" dirty="0">
                <a:solidFill>
                  <a:srgbClr val="0091EA"/>
                </a:solidFill>
              </a:rPr>
              <a:t>Rule of Transparency</a:t>
            </a:r>
            <a:r>
              <a:rPr lang="en-US" sz="1200" dirty="0"/>
              <a:t>: Design for visibility to make inspection and debugging easier.</a:t>
            </a:r>
          </a:p>
          <a:p>
            <a:pPr>
              <a:buSzPct val="100000"/>
              <a:buFont typeface="+mj-lt"/>
              <a:buAutoNum type="arabicPeriod"/>
            </a:pPr>
            <a:r>
              <a:rPr lang="en-US" sz="1200" dirty="0">
                <a:solidFill>
                  <a:srgbClr val="0091EA"/>
                </a:solidFill>
              </a:rPr>
              <a:t>Rule of Robustness: </a:t>
            </a:r>
            <a:r>
              <a:rPr lang="en-US" sz="1200" dirty="0"/>
              <a:t>Robustness is the child of transparency and simplicity.</a:t>
            </a:r>
          </a:p>
          <a:p>
            <a:pPr>
              <a:buSzPct val="100000"/>
              <a:buFont typeface="+mj-lt"/>
              <a:buAutoNum type="arabicPeriod"/>
            </a:pPr>
            <a:r>
              <a:rPr lang="en-US" sz="1200" dirty="0">
                <a:solidFill>
                  <a:srgbClr val="0091EA"/>
                </a:solidFill>
              </a:rPr>
              <a:t>Rule of Representation: </a:t>
            </a:r>
            <a:r>
              <a:rPr lang="en-US" sz="1200" dirty="0"/>
              <a:t>Fold knowledge into data so program logic can be stupid and robust.</a:t>
            </a:r>
          </a:p>
          <a:p>
            <a:pPr>
              <a:buSzPct val="100000"/>
              <a:buFont typeface="+mj-lt"/>
              <a:buAutoNum type="arabicPeriod"/>
            </a:pPr>
            <a:r>
              <a:rPr lang="en-US" sz="1200" dirty="0"/>
              <a:t>Rule of Least Surprise: In interface design, always do the least surprising thing.</a:t>
            </a:r>
          </a:p>
          <a:p>
            <a:pPr>
              <a:buSzPct val="100000"/>
              <a:buFont typeface="+mj-lt"/>
              <a:buAutoNum type="arabicPeriod"/>
            </a:pPr>
            <a:r>
              <a:rPr lang="en-US" sz="1200" dirty="0"/>
              <a:t>Rule of Silence: When a program has nothing surprising to say, it should say nothing.</a:t>
            </a:r>
          </a:p>
          <a:p>
            <a:pPr>
              <a:buSzPct val="100000"/>
              <a:buFont typeface="+mj-lt"/>
              <a:buAutoNum type="arabicPeriod"/>
            </a:pPr>
            <a:r>
              <a:rPr lang="en-US" sz="1200" dirty="0">
                <a:solidFill>
                  <a:srgbClr val="0091EA"/>
                </a:solidFill>
              </a:rPr>
              <a:t>Rule of Repair: </a:t>
            </a:r>
            <a:r>
              <a:rPr lang="en-US" sz="1200" dirty="0"/>
              <a:t>When you must fail, fail noisily and as soon as possible.</a:t>
            </a:r>
          </a:p>
          <a:p>
            <a:pPr>
              <a:buSzPct val="100000"/>
              <a:buFont typeface="+mj-lt"/>
              <a:buAutoNum type="arabicPeriod"/>
            </a:pPr>
            <a:r>
              <a:rPr lang="en-US" sz="1200" dirty="0"/>
              <a:t>Rule of Economy: Programmer time is expensive; conserve it in preference to machine time.</a:t>
            </a:r>
          </a:p>
          <a:p>
            <a:pPr>
              <a:buSzPct val="100000"/>
              <a:buFont typeface="+mj-lt"/>
              <a:buAutoNum type="arabicPeriod"/>
            </a:pPr>
            <a:r>
              <a:rPr lang="en-US" sz="1200" dirty="0"/>
              <a:t>Rule of Generation: Avoid hand-hacking; write programs to write programs when you can.</a:t>
            </a:r>
          </a:p>
          <a:p>
            <a:pPr>
              <a:buSzPct val="100000"/>
              <a:buFont typeface="+mj-lt"/>
              <a:buAutoNum type="arabicPeriod"/>
            </a:pPr>
            <a:r>
              <a:rPr lang="en-US" sz="1200" dirty="0">
                <a:solidFill>
                  <a:srgbClr val="0091EA"/>
                </a:solidFill>
              </a:rPr>
              <a:t>Rule of Optimization: </a:t>
            </a:r>
            <a:r>
              <a:rPr lang="en-US" sz="1200" dirty="0"/>
              <a:t>Prototype before polishing. Get it working before you optimize it.</a:t>
            </a:r>
          </a:p>
          <a:p>
            <a:pPr>
              <a:buSzPct val="100000"/>
              <a:buFont typeface="+mj-lt"/>
              <a:buAutoNum type="arabicPeriod"/>
            </a:pPr>
            <a:r>
              <a:rPr lang="en-US" sz="1200" dirty="0"/>
              <a:t>Rule of Diversity: Distrust all claims for “one true way”.</a:t>
            </a:r>
          </a:p>
          <a:p>
            <a:pPr>
              <a:buSzPct val="100000"/>
              <a:buFont typeface="+mj-lt"/>
              <a:buAutoNum type="arabicPeriod"/>
            </a:pPr>
            <a:r>
              <a:rPr lang="en-US" sz="1200" dirty="0"/>
              <a:t>Rule of Extensibility: Design for the future, because it will be here sooner than you think.</a:t>
            </a:r>
          </a:p>
          <a:p>
            <a:endParaRPr lang="en-SG" sz="1200" dirty="0"/>
          </a:p>
        </p:txBody>
      </p:sp>
    </p:spTree>
    <p:extLst>
      <p:ext uri="{BB962C8B-B14F-4D97-AF65-F5344CB8AC3E}">
        <p14:creationId xmlns:p14="http://schemas.microsoft.com/office/powerpoint/2010/main" val="134184831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4845A8-1827-4E11-9B4F-FA58B32D6E4B}"/>
              </a:ext>
            </a:extLst>
          </p:cNvPr>
          <p:cNvSpPr>
            <a:spLocks noGrp="1"/>
          </p:cNvSpPr>
          <p:nvPr>
            <p:ph idx="1"/>
          </p:nvPr>
        </p:nvSpPr>
        <p:spPr/>
        <p:txBody>
          <a:bodyPr/>
          <a:lstStyle/>
          <a:p>
            <a:pPr marL="38100" indent="0" algn="ctr">
              <a:lnSpc>
                <a:spcPct val="200000"/>
              </a:lnSpc>
              <a:buNone/>
            </a:pPr>
            <a:r>
              <a:rPr lang="en-US" sz="3600" dirty="0">
                <a:sym typeface="Roboto Slab"/>
              </a:rPr>
              <a:t>Value</a:t>
            </a:r>
            <a:r>
              <a:rPr lang="en-US" sz="3600" b="1" dirty="0">
                <a:sym typeface="Roboto Slab"/>
              </a:rPr>
              <a:t> </a:t>
            </a:r>
            <a:r>
              <a:rPr lang="en-US" sz="3600" b="1" dirty="0">
                <a:solidFill>
                  <a:srgbClr val="0091EA"/>
                </a:solidFill>
                <a:sym typeface="Roboto Slab"/>
              </a:rPr>
              <a:t>simplicity and maintainability </a:t>
            </a:r>
            <a:br>
              <a:rPr lang="en-US" sz="3600" b="1" dirty="0">
                <a:solidFill>
                  <a:srgbClr val="0091EA"/>
                </a:solidFill>
                <a:sym typeface="Roboto Slab"/>
              </a:rPr>
            </a:br>
            <a:r>
              <a:rPr lang="en-US" sz="3600" dirty="0">
                <a:sym typeface="Roboto Slab"/>
              </a:rPr>
              <a:t>over</a:t>
            </a:r>
            <a:r>
              <a:rPr lang="en-US" sz="3600" b="1" dirty="0">
                <a:sym typeface="Roboto Slab"/>
              </a:rPr>
              <a:t> </a:t>
            </a:r>
            <a:r>
              <a:rPr lang="en-US" sz="3600" b="1" dirty="0">
                <a:solidFill>
                  <a:srgbClr val="C00000"/>
                </a:solidFill>
                <a:sym typeface="Roboto Slab"/>
              </a:rPr>
              <a:t>performance and complexity</a:t>
            </a:r>
            <a:endParaRPr lang="en-SG" dirty="0"/>
          </a:p>
        </p:txBody>
      </p:sp>
      <p:sp>
        <p:nvSpPr>
          <p:cNvPr id="127" name="Google Shape;127;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4" name="Title 3">
            <a:extLst>
              <a:ext uri="{FF2B5EF4-FFF2-40B4-BE49-F238E27FC236}">
                <a16:creationId xmlns:a16="http://schemas.microsoft.com/office/drawing/2014/main" id="{19B8E7C8-85D3-43BF-99F5-E19B09E060A6}"/>
              </a:ext>
            </a:extLst>
          </p:cNvPr>
          <p:cNvSpPr>
            <a:spLocks noGrp="1"/>
          </p:cNvSpPr>
          <p:nvPr>
            <p:ph type="title"/>
          </p:nvPr>
        </p:nvSpPr>
        <p:spPr>
          <a:xfrm>
            <a:off x="786150" y="410826"/>
            <a:ext cx="7571700" cy="936900"/>
          </a:xfrm>
        </p:spPr>
        <p:txBody>
          <a:bodyPr/>
          <a:lstStyle/>
          <a:p>
            <a:r>
              <a:rPr lang="en-US" dirty="0"/>
              <a:t>TLDR</a:t>
            </a:r>
            <a:endParaRPr lang="en-SG" dirty="0"/>
          </a:p>
        </p:txBody>
      </p:sp>
    </p:spTree>
    <p:extLst>
      <p:ext uri="{BB962C8B-B14F-4D97-AF65-F5344CB8AC3E}">
        <p14:creationId xmlns:p14="http://schemas.microsoft.com/office/powerpoint/2010/main" val="13891463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eep It Simple, Stupid - Perry Cooper - Medium">
            <a:extLst>
              <a:ext uri="{FF2B5EF4-FFF2-40B4-BE49-F238E27FC236}">
                <a16:creationId xmlns:a16="http://schemas.microsoft.com/office/drawing/2014/main" id="{86BD559F-08B5-416B-B2DD-723E31A66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81200"/>
            <a:ext cx="6553200" cy="312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24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432637"/>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743200" y="2590800"/>
            <a:ext cx="5661183" cy="1546500"/>
          </a:xfrm>
          <a:prstGeom prst="rect">
            <a:avLst/>
          </a:prstGeom>
        </p:spPr>
        <p:txBody>
          <a:bodyPr spcFirstLastPara="1" wrap="square" lIns="91425" tIns="91425" rIns="91425" bIns="91425" anchor="ctr" anchorCtr="0">
            <a:noAutofit/>
          </a:bodyPr>
          <a:lstStyle/>
          <a:p>
            <a:r>
              <a:rPr lang="en-US" sz="4400" dirty="0"/>
              <a:t>Rule of Clarity</a:t>
            </a:r>
          </a:p>
        </p:txBody>
      </p:sp>
      <p:sp>
        <p:nvSpPr>
          <p:cNvPr id="123" name="Google Shape;123;p18"/>
          <p:cNvSpPr/>
          <p:nvPr/>
        </p:nvSpPr>
        <p:spPr>
          <a:xfrm>
            <a:off x="806825" y="2629862"/>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2" name="TextBox 1"/>
          <p:cNvSpPr txBox="1"/>
          <p:nvPr/>
        </p:nvSpPr>
        <p:spPr>
          <a:xfrm>
            <a:off x="806825" y="2716975"/>
            <a:ext cx="1588576" cy="1446550"/>
          </a:xfrm>
          <a:prstGeom prst="rect">
            <a:avLst/>
          </a:prstGeom>
          <a:noFill/>
        </p:spPr>
        <p:txBody>
          <a:bodyPr wrap="square" rtlCol="0">
            <a:spAutoFit/>
          </a:bodyPr>
          <a:lstStyle/>
          <a:p>
            <a:pPr algn="ctr"/>
            <a:r>
              <a:rPr lang="en-US" sz="8800" b="1" dirty="0">
                <a:solidFill>
                  <a:srgbClr val="CFD8DC"/>
                </a:solidFill>
                <a:latin typeface="+mj-lt"/>
              </a:rPr>
              <a:t>2</a:t>
            </a:r>
          </a:p>
        </p:txBody>
      </p:sp>
      <p:sp>
        <p:nvSpPr>
          <p:cNvPr id="10" name="Subtitle 4">
            <a:extLst>
              <a:ext uri="{FF2B5EF4-FFF2-40B4-BE49-F238E27FC236}">
                <a16:creationId xmlns:a16="http://schemas.microsoft.com/office/drawing/2014/main" id="{49D2A668-8AA1-40D7-9ED1-6B38FF275848}"/>
              </a:ext>
            </a:extLst>
          </p:cNvPr>
          <p:cNvSpPr txBox="1">
            <a:spLocks/>
          </p:cNvSpPr>
          <p:nvPr/>
        </p:nvSpPr>
        <p:spPr>
          <a:xfrm>
            <a:off x="2743200" y="3657600"/>
            <a:ext cx="6172200" cy="121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1pPr>
            <a:lvl2pPr marL="914400" marR="0" lvl="1" indent="-3810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2pPr>
            <a:lvl3pPr marL="1371600" marR="0" lvl="2" indent="-3810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3pPr>
            <a:lvl4pPr marL="1828800" marR="0" lvl="3" indent="-3429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4pPr>
            <a:lvl5pPr marL="2286000" marR="0" lvl="4" indent="-3429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5pPr>
            <a:lvl6pPr marL="2743200" marR="0" lvl="5"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6pPr>
            <a:lvl7pPr marL="3200400" marR="0" lvl="6"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7pPr>
            <a:lvl8pPr marL="3657600" marR="0" lvl="7"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8pPr>
            <a:lvl9pPr marL="4114800" marR="0" lvl="8"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9pPr>
          </a:lstStyle>
          <a:p>
            <a:r>
              <a:rPr lang="en-US" sz="3200" i="1" dirty="0"/>
              <a:t>Clarity is better than cleverness.</a:t>
            </a:r>
          </a:p>
        </p:txBody>
      </p:sp>
    </p:spTree>
    <p:extLst>
      <p:ext uri="{BB962C8B-B14F-4D97-AF65-F5344CB8AC3E}">
        <p14:creationId xmlns:p14="http://schemas.microsoft.com/office/powerpoint/2010/main" val="2660415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98850" y="358603"/>
            <a:ext cx="2068195" cy="461665"/>
          </a:xfrm>
          <a:prstGeom prst="rect">
            <a:avLst/>
          </a:prstGeom>
        </p:spPr>
        <p:txBody>
          <a:bodyPr wrap="none">
            <a:spAutoFit/>
          </a:bodyPr>
          <a:lstStyle/>
          <a:p>
            <a:r>
              <a:rPr lang="en-US" sz="2400" dirty="0">
                <a:solidFill>
                  <a:srgbClr val="0091EA"/>
                </a:solidFill>
                <a:latin typeface="+mn-lt"/>
              </a:rPr>
              <a:t>Example: ???</a:t>
            </a:r>
          </a:p>
        </p:txBody>
      </p:sp>
      <p:sp>
        <p:nvSpPr>
          <p:cNvPr id="6" name="TextBox 5"/>
          <p:cNvSpPr txBox="1"/>
          <p:nvPr/>
        </p:nvSpPr>
        <p:spPr>
          <a:xfrm>
            <a:off x="228600" y="1219200"/>
            <a:ext cx="8534400" cy="5078313"/>
          </a:xfrm>
          <a:prstGeom prst="rect">
            <a:avLst/>
          </a:prstGeom>
          <a:noFill/>
          <a:ln>
            <a:solidFill>
              <a:srgbClr val="CFD8DC"/>
            </a:solidFill>
          </a:ln>
        </p:spPr>
        <p:txBody>
          <a:bodyPr wrap="square" rtlCol="0">
            <a:spAutoFit/>
          </a:bodyPr>
          <a:lstStyle/>
          <a:p>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err="1">
                <a:solidFill>
                  <a:srgbClr val="483D8B"/>
                </a:solidFill>
                <a:latin typeface="Consolas" panose="020B0609020204030204" pitchFamily="49" charset="0"/>
              </a:rPr>
              <a:t>Q_rsqrt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long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float</a:t>
            </a:r>
            <a:r>
              <a:rPr lang="en-US" dirty="0">
                <a:solidFill>
                  <a:srgbClr val="000000"/>
                </a:solidFill>
                <a:latin typeface="Consolas" panose="020B0609020204030204" pitchFamily="49" charset="0"/>
              </a:rPr>
              <a:t> x2, y;</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threehalfs</a:t>
            </a:r>
            <a:r>
              <a:rPr lang="en-US" dirty="0">
                <a:solidFill>
                  <a:srgbClr val="000000"/>
                </a:solidFill>
                <a:latin typeface="Consolas" panose="020B0609020204030204" pitchFamily="49" charset="0"/>
              </a:rPr>
              <a:t> = 1.5F;</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x2 = </a:t>
            </a:r>
            <a:r>
              <a:rPr lang="en-US" dirty="0">
                <a:solidFill>
                  <a:srgbClr val="808080"/>
                </a:solidFill>
                <a:latin typeface="Consolas" panose="020B0609020204030204" pitchFamily="49" charset="0"/>
              </a:rPr>
              <a:t>number</a:t>
            </a:r>
            <a:r>
              <a:rPr lang="en-US" dirty="0">
                <a:solidFill>
                  <a:srgbClr val="000000"/>
                </a:solidFill>
                <a:latin typeface="Consolas" panose="020B0609020204030204" pitchFamily="49" charset="0"/>
              </a:rPr>
              <a:t> * 0.5F;</a:t>
            </a:r>
          </a:p>
          <a:p>
            <a:r>
              <a:rPr lang="en-US" dirty="0">
                <a:solidFill>
                  <a:srgbClr val="000000"/>
                </a:solidFill>
                <a:latin typeface="Consolas" panose="020B0609020204030204" pitchFamily="49" charset="0"/>
              </a:rPr>
              <a:t>    y = </a:t>
            </a:r>
            <a:r>
              <a:rPr lang="en-US" dirty="0">
                <a:solidFill>
                  <a:srgbClr val="808080"/>
                </a:solidFill>
                <a:latin typeface="Consolas" panose="020B0609020204030204" pitchFamily="49" charset="0"/>
              </a:rPr>
              <a:t>number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*)&amp;y;    </a:t>
            </a:r>
            <a:r>
              <a:rPr lang="en-US" dirty="0">
                <a:solidFill>
                  <a:srgbClr val="008000"/>
                </a:solidFill>
                <a:latin typeface="Consolas" panose="020B0609020204030204" pitchFamily="49" charset="0"/>
              </a:rPr>
              <a:t>// evil floating point bit level hacking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0x5f3759df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&gt;&gt; 1);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whatttt</a:t>
            </a:r>
            <a:r>
              <a:rPr lang="en-US" dirty="0">
                <a:solidFill>
                  <a:srgbClr val="008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y =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*)&amp;</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y = y * (</a:t>
            </a:r>
            <a:r>
              <a:rPr lang="en-US" dirty="0" err="1">
                <a:solidFill>
                  <a:srgbClr val="000000"/>
                </a:solidFill>
                <a:latin typeface="Consolas" panose="020B0609020204030204" pitchFamily="49" charset="0"/>
              </a:rPr>
              <a:t>threehalfs</a:t>
            </a:r>
            <a:r>
              <a:rPr lang="en-US" dirty="0">
                <a:solidFill>
                  <a:srgbClr val="000000"/>
                </a:solidFill>
                <a:latin typeface="Consolas" panose="020B0609020204030204" pitchFamily="49" charset="0"/>
              </a:rPr>
              <a:t> - (x2 * y * y));   </a:t>
            </a:r>
            <a:r>
              <a:rPr lang="en-US" dirty="0">
                <a:solidFill>
                  <a:srgbClr val="008000"/>
                </a:solidFill>
                <a:latin typeface="Consolas" panose="020B0609020204030204" pitchFamily="49" charset="0"/>
              </a:rPr>
              <a:t>// 1st iteration</a:t>
            </a:r>
          </a:p>
          <a:p>
            <a:endParaRPr lang="en-US" dirty="0">
              <a:solidFill>
                <a:srgbClr val="008000"/>
              </a:solidFill>
              <a:latin typeface="Consolas" panose="020B0609020204030204" pitchFamily="49" charset="0"/>
            </a:endParaRPr>
          </a:p>
          <a:p>
            <a:r>
              <a:rPr lang="en-US" dirty="0">
                <a:solidFill>
                  <a:srgbClr val="008000"/>
                </a:solidFill>
                <a:latin typeface="Consolas" panose="020B0609020204030204" pitchFamily="49" charset="0"/>
              </a:rPr>
              <a:t>    // 2nd iteration, this can be removed</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//y  = y * ( </a:t>
            </a:r>
            <a:r>
              <a:rPr lang="en-US" dirty="0" err="1">
                <a:solidFill>
                  <a:srgbClr val="008000"/>
                </a:solidFill>
                <a:latin typeface="Consolas" panose="020B0609020204030204" pitchFamily="49" charset="0"/>
              </a:rPr>
              <a:t>threehalfs</a:t>
            </a:r>
            <a:r>
              <a:rPr lang="en-US" dirty="0">
                <a:solidFill>
                  <a:srgbClr val="008000"/>
                </a:solidFill>
                <a:latin typeface="Consolas" panose="020B0609020204030204" pitchFamily="49" charset="0"/>
              </a:rPr>
              <a:t> - ( x2 * y * y ) );   </a:t>
            </a:r>
          </a:p>
          <a:p>
            <a:r>
              <a:rPr lang="en-US" dirty="0">
                <a:solidFill>
                  <a:srgbClr val="008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y;</a:t>
            </a:r>
          </a:p>
          <a:p>
            <a:r>
              <a:rPr lang="en-US" dirty="0">
                <a:solidFill>
                  <a:srgbClr val="000000"/>
                </a:solidFill>
                <a:latin typeface="Consolas" panose="020B0609020204030204" pitchFamily="49" charset="0"/>
              </a:rPr>
              <a:t>}</a:t>
            </a:r>
            <a:endParaRPr lang="en-US" dirty="0"/>
          </a:p>
        </p:txBody>
      </p:sp>
      <p:sp>
        <p:nvSpPr>
          <p:cNvPr id="7" name="Rectangle 6"/>
          <p:cNvSpPr/>
          <p:nvPr/>
        </p:nvSpPr>
        <p:spPr>
          <a:xfrm>
            <a:off x="1066800" y="1244600"/>
            <a:ext cx="914400" cy="279400"/>
          </a:xfrm>
          <a:prstGeom prst="rect">
            <a:avLst/>
          </a:prstGeom>
          <a:solidFill>
            <a:srgbClr val="0091E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8" name="Picture 7">
            <a:extLst>
              <a:ext uri="{FF2B5EF4-FFF2-40B4-BE49-F238E27FC236}">
                <a16:creationId xmlns:a16="http://schemas.microsoft.com/office/drawing/2014/main" id="{3CAF828A-1984-4783-8286-3585418366A5}"/>
              </a:ext>
            </a:extLst>
          </p:cNvPr>
          <p:cNvPicPr>
            <a:picLocks noChangeAspect="1"/>
          </p:cNvPicPr>
          <p:nvPr/>
        </p:nvPicPr>
        <p:blipFill>
          <a:blip r:embed="rId3"/>
          <a:stretch>
            <a:fillRect/>
          </a:stretch>
        </p:blipFill>
        <p:spPr>
          <a:xfrm>
            <a:off x="304800" y="381000"/>
            <a:ext cx="404967" cy="404967"/>
          </a:xfrm>
          <a:prstGeom prst="rect">
            <a:avLst/>
          </a:prstGeom>
        </p:spPr>
      </p:pic>
    </p:spTree>
    <p:extLst>
      <p:ext uri="{BB962C8B-B14F-4D97-AF65-F5344CB8AC3E}">
        <p14:creationId xmlns:p14="http://schemas.microsoft.com/office/powerpoint/2010/main" val="6555118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98850" y="358603"/>
            <a:ext cx="3607783" cy="461665"/>
          </a:xfrm>
          <a:prstGeom prst="rect">
            <a:avLst/>
          </a:prstGeom>
        </p:spPr>
        <p:txBody>
          <a:bodyPr wrap="none">
            <a:spAutoFit/>
          </a:bodyPr>
          <a:lstStyle/>
          <a:p>
            <a:r>
              <a:rPr lang="en-US" sz="2400" dirty="0">
                <a:solidFill>
                  <a:srgbClr val="0091EA"/>
                </a:solidFill>
                <a:latin typeface="+mn-lt"/>
              </a:rPr>
              <a:t>Example: Quake 3 Arena</a:t>
            </a:r>
          </a:p>
        </p:txBody>
      </p:sp>
      <p:sp>
        <p:nvSpPr>
          <p:cNvPr id="6" name="TextBox 5"/>
          <p:cNvSpPr txBox="1"/>
          <p:nvPr/>
        </p:nvSpPr>
        <p:spPr>
          <a:xfrm>
            <a:off x="228600" y="1219200"/>
            <a:ext cx="8534400" cy="5078313"/>
          </a:xfrm>
          <a:prstGeom prst="rect">
            <a:avLst/>
          </a:prstGeom>
          <a:noFill/>
          <a:ln>
            <a:solidFill>
              <a:srgbClr val="CFD8DC"/>
            </a:solidFill>
          </a:ln>
        </p:spPr>
        <p:txBody>
          <a:bodyPr wrap="square" rtlCol="0">
            <a:spAutoFit/>
          </a:bodyPr>
          <a:lstStyle/>
          <a:p>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err="1">
                <a:solidFill>
                  <a:srgbClr val="483D8B"/>
                </a:solidFill>
                <a:latin typeface="Consolas" panose="020B0609020204030204" pitchFamily="49" charset="0"/>
              </a:rPr>
              <a:t>Q_rsqrt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long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float</a:t>
            </a:r>
            <a:r>
              <a:rPr lang="en-US" dirty="0">
                <a:solidFill>
                  <a:srgbClr val="000000"/>
                </a:solidFill>
                <a:latin typeface="Consolas" panose="020B0609020204030204" pitchFamily="49" charset="0"/>
              </a:rPr>
              <a:t> x2, y;</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threehalfs</a:t>
            </a:r>
            <a:r>
              <a:rPr lang="en-US" dirty="0">
                <a:solidFill>
                  <a:srgbClr val="000000"/>
                </a:solidFill>
                <a:latin typeface="Consolas" panose="020B0609020204030204" pitchFamily="49" charset="0"/>
              </a:rPr>
              <a:t> = 1.5F;</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x2 = </a:t>
            </a:r>
            <a:r>
              <a:rPr lang="en-US" dirty="0">
                <a:solidFill>
                  <a:srgbClr val="808080"/>
                </a:solidFill>
                <a:latin typeface="Consolas" panose="020B0609020204030204" pitchFamily="49" charset="0"/>
              </a:rPr>
              <a:t>number</a:t>
            </a:r>
            <a:r>
              <a:rPr lang="en-US" dirty="0">
                <a:solidFill>
                  <a:srgbClr val="000000"/>
                </a:solidFill>
                <a:latin typeface="Consolas" panose="020B0609020204030204" pitchFamily="49" charset="0"/>
              </a:rPr>
              <a:t> * 0.5F;</a:t>
            </a:r>
          </a:p>
          <a:p>
            <a:r>
              <a:rPr lang="en-US" dirty="0">
                <a:solidFill>
                  <a:srgbClr val="000000"/>
                </a:solidFill>
                <a:latin typeface="Consolas" panose="020B0609020204030204" pitchFamily="49" charset="0"/>
              </a:rPr>
              <a:t>    y = </a:t>
            </a:r>
            <a:r>
              <a:rPr lang="en-US" dirty="0">
                <a:solidFill>
                  <a:srgbClr val="808080"/>
                </a:solidFill>
                <a:latin typeface="Consolas" panose="020B0609020204030204" pitchFamily="49" charset="0"/>
              </a:rPr>
              <a:t>number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*)&amp;y;    </a:t>
            </a:r>
            <a:r>
              <a:rPr lang="en-US" dirty="0">
                <a:solidFill>
                  <a:srgbClr val="008000"/>
                </a:solidFill>
                <a:latin typeface="Consolas" panose="020B0609020204030204" pitchFamily="49" charset="0"/>
              </a:rPr>
              <a:t>// evil floating point bit level hacking</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0x5f3759df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&gt;&gt; 1);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whatttt</a:t>
            </a:r>
            <a:r>
              <a:rPr lang="en-US" dirty="0">
                <a:solidFill>
                  <a:srgbClr val="008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y =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*)&amp;</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y = y * (</a:t>
            </a:r>
            <a:r>
              <a:rPr lang="en-US" dirty="0" err="1">
                <a:solidFill>
                  <a:srgbClr val="000000"/>
                </a:solidFill>
                <a:latin typeface="Consolas" panose="020B0609020204030204" pitchFamily="49" charset="0"/>
              </a:rPr>
              <a:t>threehalfs</a:t>
            </a:r>
            <a:r>
              <a:rPr lang="en-US" dirty="0">
                <a:solidFill>
                  <a:srgbClr val="000000"/>
                </a:solidFill>
                <a:latin typeface="Consolas" panose="020B0609020204030204" pitchFamily="49" charset="0"/>
              </a:rPr>
              <a:t> - (x2 * y * y));   </a:t>
            </a:r>
            <a:r>
              <a:rPr lang="en-US" dirty="0">
                <a:solidFill>
                  <a:srgbClr val="008000"/>
                </a:solidFill>
                <a:latin typeface="Consolas" panose="020B0609020204030204" pitchFamily="49" charset="0"/>
              </a:rPr>
              <a:t>// 1st iteration</a:t>
            </a:r>
          </a:p>
          <a:p>
            <a:endParaRPr lang="en-US" dirty="0">
              <a:solidFill>
                <a:srgbClr val="008000"/>
              </a:solidFill>
              <a:latin typeface="Consolas" panose="020B0609020204030204" pitchFamily="49" charset="0"/>
            </a:endParaRPr>
          </a:p>
          <a:p>
            <a:r>
              <a:rPr lang="en-US" dirty="0">
                <a:solidFill>
                  <a:srgbClr val="008000"/>
                </a:solidFill>
                <a:latin typeface="Consolas" panose="020B0609020204030204" pitchFamily="49" charset="0"/>
              </a:rPr>
              <a:t>    // 2nd iteration, this can be removed</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//y  = y * ( </a:t>
            </a:r>
            <a:r>
              <a:rPr lang="en-US" dirty="0" err="1">
                <a:solidFill>
                  <a:srgbClr val="008000"/>
                </a:solidFill>
                <a:latin typeface="Consolas" panose="020B0609020204030204" pitchFamily="49" charset="0"/>
              </a:rPr>
              <a:t>threehalfs</a:t>
            </a:r>
            <a:r>
              <a:rPr lang="en-US" dirty="0">
                <a:solidFill>
                  <a:srgbClr val="008000"/>
                </a:solidFill>
                <a:latin typeface="Consolas" panose="020B0609020204030204" pitchFamily="49" charset="0"/>
              </a:rPr>
              <a:t> - ( x2 * y * y ) );   </a:t>
            </a:r>
          </a:p>
          <a:p>
            <a:r>
              <a:rPr lang="en-US" dirty="0">
                <a:solidFill>
                  <a:srgbClr val="008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y;</a:t>
            </a:r>
          </a:p>
          <a:p>
            <a:r>
              <a:rPr lang="en-US" dirty="0">
                <a:solidFill>
                  <a:srgbClr val="000000"/>
                </a:solidFill>
                <a:latin typeface="Consolas" panose="020B0609020204030204" pitchFamily="49" charset="0"/>
              </a:rPr>
              <a:t>}</a:t>
            </a:r>
            <a:endParaRPr lang="en-US" dirty="0"/>
          </a:p>
        </p:txBody>
      </p:sp>
      <p:pic>
        <p:nvPicPr>
          <p:cNvPr id="7" name="Picture 6">
            <a:extLst>
              <a:ext uri="{FF2B5EF4-FFF2-40B4-BE49-F238E27FC236}">
                <a16:creationId xmlns:a16="http://schemas.microsoft.com/office/drawing/2014/main" id="{2203290B-6629-4845-8A73-714486E8B6B2}"/>
              </a:ext>
            </a:extLst>
          </p:cNvPr>
          <p:cNvPicPr>
            <a:picLocks noChangeAspect="1"/>
          </p:cNvPicPr>
          <p:nvPr/>
        </p:nvPicPr>
        <p:blipFill>
          <a:blip r:embed="rId3"/>
          <a:stretch>
            <a:fillRect/>
          </a:stretch>
        </p:blipFill>
        <p:spPr>
          <a:xfrm>
            <a:off x="304800" y="381000"/>
            <a:ext cx="404967" cy="404967"/>
          </a:xfrm>
          <a:prstGeom prst="rect">
            <a:avLst/>
          </a:prstGeom>
        </p:spPr>
      </p:pic>
    </p:spTree>
    <p:extLst>
      <p:ext uri="{BB962C8B-B14F-4D97-AF65-F5344CB8AC3E}">
        <p14:creationId xmlns:p14="http://schemas.microsoft.com/office/powerpoint/2010/main" val="25172402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Fast inverse square root</a:t>
            </a:r>
          </a:p>
          <a:p>
            <a:pPr lvl="1"/>
            <a:r>
              <a:rPr lang="en-US" dirty="0"/>
              <a:t>Used to Normalize Vectors</a:t>
            </a:r>
          </a:p>
          <a:p>
            <a:endParaRPr lang="en-US" dirty="0"/>
          </a:p>
          <a:p>
            <a:r>
              <a:rPr lang="en-US" dirty="0"/>
              <a:t>hardware advancements, (especially the x86 SSE instruction) made it generally </a:t>
            </a:r>
            <a:r>
              <a:rPr lang="en-US" dirty="0">
                <a:solidFill>
                  <a:srgbClr val="0091EA"/>
                </a:solidFill>
              </a:rPr>
              <a:t>obsolete</a:t>
            </a:r>
          </a:p>
          <a:p>
            <a:endParaRPr lang="en-US" dirty="0"/>
          </a:p>
        </p:txBody>
      </p:sp>
      <p:sp>
        <p:nvSpPr>
          <p:cNvPr id="5" name="Rectangle 4"/>
          <p:cNvSpPr/>
          <p:nvPr/>
        </p:nvSpPr>
        <p:spPr>
          <a:xfrm>
            <a:off x="798850" y="358603"/>
            <a:ext cx="3607783" cy="461665"/>
          </a:xfrm>
          <a:prstGeom prst="rect">
            <a:avLst/>
          </a:prstGeom>
        </p:spPr>
        <p:txBody>
          <a:bodyPr wrap="none">
            <a:spAutoFit/>
          </a:bodyPr>
          <a:lstStyle/>
          <a:p>
            <a:r>
              <a:rPr lang="en-US" sz="2400" dirty="0">
                <a:solidFill>
                  <a:srgbClr val="0091EA"/>
                </a:solidFill>
                <a:latin typeface="+mn-lt"/>
              </a:rPr>
              <a:t>Example: Quake 3 Arena</a:t>
            </a:r>
          </a:p>
        </p:txBody>
      </p:sp>
      <p:pic>
        <p:nvPicPr>
          <p:cNvPr id="6" name="Picture 5">
            <a:extLst>
              <a:ext uri="{FF2B5EF4-FFF2-40B4-BE49-F238E27FC236}">
                <a16:creationId xmlns:a16="http://schemas.microsoft.com/office/drawing/2014/main" id="{E637A2F4-2DBC-42EF-BA95-57F77BAC2075}"/>
              </a:ext>
            </a:extLst>
          </p:cNvPr>
          <p:cNvPicPr>
            <a:picLocks noChangeAspect="1"/>
          </p:cNvPicPr>
          <p:nvPr/>
        </p:nvPicPr>
        <p:blipFill>
          <a:blip r:embed="rId2"/>
          <a:stretch>
            <a:fillRect/>
          </a:stretch>
        </p:blipFill>
        <p:spPr>
          <a:xfrm>
            <a:off x="304800" y="381000"/>
            <a:ext cx="404967" cy="404967"/>
          </a:xfrm>
          <a:prstGeom prst="rect">
            <a:avLst/>
          </a:prstGeom>
        </p:spPr>
      </p:pic>
    </p:spTree>
    <p:extLst>
      <p:ext uri="{BB962C8B-B14F-4D97-AF65-F5344CB8AC3E}">
        <p14:creationId xmlns:p14="http://schemas.microsoft.com/office/powerpoint/2010/main" val="3245319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ABC6-6606-4312-989B-0E7A5B4AED84}"/>
              </a:ext>
            </a:extLst>
          </p:cNvPr>
          <p:cNvSpPr>
            <a:spLocks noGrp="1"/>
          </p:cNvSpPr>
          <p:nvPr>
            <p:ph type="title"/>
          </p:nvPr>
        </p:nvSpPr>
        <p:spPr/>
        <p:txBody>
          <a:bodyPr/>
          <a:lstStyle/>
          <a:p>
            <a:r>
              <a:rPr lang="en-US" dirty="0"/>
              <a:t>Rule of Clarity</a:t>
            </a:r>
            <a:endParaRPr lang="en-SG" dirty="0"/>
          </a:p>
        </p:txBody>
      </p:sp>
      <p:sp>
        <p:nvSpPr>
          <p:cNvPr id="3" name="Content Placeholder 2">
            <a:extLst>
              <a:ext uri="{FF2B5EF4-FFF2-40B4-BE49-F238E27FC236}">
                <a16:creationId xmlns:a16="http://schemas.microsoft.com/office/drawing/2014/main" id="{CD3F4CBF-479A-4B7B-B0A9-FAFB14E1B660}"/>
              </a:ext>
            </a:extLst>
          </p:cNvPr>
          <p:cNvSpPr>
            <a:spLocks noGrp="1"/>
          </p:cNvSpPr>
          <p:nvPr>
            <p:ph idx="1"/>
          </p:nvPr>
        </p:nvSpPr>
        <p:spPr/>
        <p:txBody>
          <a:bodyPr/>
          <a:lstStyle/>
          <a:p>
            <a:r>
              <a:rPr lang="en-US" dirty="0">
                <a:solidFill>
                  <a:srgbClr val="0091EA"/>
                </a:solidFill>
              </a:rPr>
              <a:t>Comment</a:t>
            </a:r>
            <a:r>
              <a:rPr lang="en-US" dirty="0"/>
              <a:t> your code properly</a:t>
            </a:r>
          </a:p>
          <a:p>
            <a:endParaRPr lang="en-US" dirty="0"/>
          </a:p>
          <a:p>
            <a:r>
              <a:rPr lang="en-US" dirty="0"/>
              <a:t>Do not use “Magic Formulas”</a:t>
            </a:r>
          </a:p>
          <a:p>
            <a:pPr lvl="1"/>
            <a:r>
              <a:rPr lang="en-US" dirty="0"/>
              <a:t>They might not work as you think, with marginal benefits</a:t>
            </a:r>
          </a:p>
          <a:p>
            <a:pPr lvl="1"/>
            <a:endParaRPr lang="en-US" dirty="0"/>
          </a:p>
          <a:p>
            <a:r>
              <a:rPr lang="en-US" dirty="0"/>
              <a:t>Think about your </a:t>
            </a:r>
            <a:r>
              <a:rPr lang="en-US" dirty="0">
                <a:solidFill>
                  <a:srgbClr val="0091EA"/>
                </a:solidFill>
              </a:rPr>
              <a:t>coworker</a:t>
            </a:r>
            <a:r>
              <a:rPr lang="en-US" dirty="0"/>
              <a:t>, how they will use and </a:t>
            </a:r>
            <a:r>
              <a:rPr lang="en-US" dirty="0">
                <a:solidFill>
                  <a:srgbClr val="0091EA"/>
                </a:solidFill>
              </a:rPr>
              <a:t>maintain your code</a:t>
            </a:r>
            <a:endParaRPr lang="en-SG" dirty="0">
              <a:solidFill>
                <a:srgbClr val="0091EA"/>
              </a:solidFill>
            </a:endParaRPr>
          </a:p>
        </p:txBody>
      </p:sp>
    </p:spTree>
    <p:extLst>
      <p:ext uri="{BB962C8B-B14F-4D97-AF65-F5344CB8AC3E}">
        <p14:creationId xmlns:p14="http://schemas.microsoft.com/office/powerpoint/2010/main" val="3081053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00200" y="2362200"/>
            <a:ext cx="5832600" cy="18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solidFill>
                  <a:srgbClr val="CFD8DC"/>
                </a:solidFill>
              </a:rPr>
              <a:t>1.</a:t>
            </a:r>
            <a:endParaRPr sz="1600" dirty="0">
              <a:solidFill>
                <a:srgbClr val="CFD8DC"/>
              </a:solidFill>
            </a:endParaRPr>
          </a:p>
          <a:p>
            <a:pPr marL="0" lvl="0" indent="0" algn="l" rtl="0">
              <a:spcBef>
                <a:spcPts val="0"/>
              </a:spcBef>
              <a:spcAft>
                <a:spcPts val="0"/>
              </a:spcAft>
              <a:buNone/>
            </a:pPr>
            <a:r>
              <a:rPr lang="en-SG" dirty="0"/>
              <a:t>Why clean code Matters</a:t>
            </a:r>
            <a:endParaRPr dirty="0"/>
          </a:p>
        </p:txBody>
      </p:sp>
      <p:sp>
        <p:nvSpPr>
          <p:cNvPr id="99" name="Google Shape;99;p15"/>
          <p:cNvSpPr txBox="1">
            <a:spLocks noGrp="1"/>
          </p:cNvSpPr>
          <p:nvPr>
            <p:ph type="sldNum" idx="4294967295"/>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941518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432637"/>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743200" y="2590800"/>
            <a:ext cx="5661183" cy="1546500"/>
          </a:xfrm>
          <a:prstGeom prst="rect">
            <a:avLst/>
          </a:prstGeom>
        </p:spPr>
        <p:txBody>
          <a:bodyPr spcFirstLastPara="1" wrap="square" lIns="91425" tIns="91425" rIns="91425" bIns="91425" anchor="ctr" anchorCtr="0">
            <a:noAutofit/>
          </a:bodyPr>
          <a:lstStyle/>
          <a:p>
            <a:r>
              <a:rPr lang="en-US" sz="4400" dirty="0"/>
              <a:t>Rule of Simplicity</a:t>
            </a:r>
          </a:p>
        </p:txBody>
      </p:sp>
      <p:sp>
        <p:nvSpPr>
          <p:cNvPr id="123" name="Google Shape;123;p18"/>
          <p:cNvSpPr/>
          <p:nvPr/>
        </p:nvSpPr>
        <p:spPr>
          <a:xfrm>
            <a:off x="806825" y="2629862"/>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2" name="TextBox 1"/>
          <p:cNvSpPr txBox="1"/>
          <p:nvPr/>
        </p:nvSpPr>
        <p:spPr>
          <a:xfrm>
            <a:off x="806825" y="2716975"/>
            <a:ext cx="1588576" cy="1446550"/>
          </a:xfrm>
          <a:prstGeom prst="rect">
            <a:avLst/>
          </a:prstGeom>
          <a:noFill/>
        </p:spPr>
        <p:txBody>
          <a:bodyPr wrap="square" rtlCol="0">
            <a:spAutoFit/>
          </a:bodyPr>
          <a:lstStyle/>
          <a:p>
            <a:pPr algn="ctr"/>
            <a:r>
              <a:rPr lang="en-US" sz="8800" b="1" dirty="0">
                <a:solidFill>
                  <a:srgbClr val="CFD8DC"/>
                </a:solidFill>
                <a:latin typeface="+mj-lt"/>
              </a:rPr>
              <a:t>5</a:t>
            </a:r>
          </a:p>
        </p:txBody>
      </p:sp>
      <p:sp>
        <p:nvSpPr>
          <p:cNvPr id="10" name="Subtitle 4">
            <a:extLst>
              <a:ext uri="{FF2B5EF4-FFF2-40B4-BE49-F238E27FC236}">
                <a16:creationId xmlns:a16="http://schemas.microsoft.com/office/drawing/2014/main" id="{49D2A668-8AA1-40D7-9ED1-6B38FF275848}"/>
              </a:ext>
            </a:extLst>
          </p:cNvPr>
          <p:cNvSpPr txBox="1">
            <a:spLocks/>
          </p:cNvSpPr>
          <p:nvPr/>
        </p:nvSpPr>
        <p:spPr>
          <a:xfrm>
            <a:off x="2743200" y="3657600"/>
            <a:ext cx="6248400" cy="121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1pPr>
            <a:lvl2pPr marL="914400" marR="0" lvl="1" indent="-3810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2pPr>
            <a:lvl3pPr marL="1371600" marR="0" lvl="2" indent="-3810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3pPr>
            <a:lvl4pPr marL="1828800" marR="0" lvl="3" indent="-3429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4pPr>
            <a:lvl5pPr marL="2286000" marR="0" lvl="4" indent="-3429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5pPr>
            <a:lvl6pPr marL="2743200" marR="0" lvl="5"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6pPr>
            <a:lvl7pPr marL="3200400" marR="0" lvl="6"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7pPr>
            <a:lvl8pPr marL="3657600" marR="0" lvl="7"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8pPr>
            <a:lvl9pPr marL="4114800" marR="0" lvl="8"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9pPr>
          </a:lstStyle>
          <a:p>
            <a:r>
              <a:rPr lang="en-US" sz="3200" i="1" dirty="0"/>
              <a:t>Design for simplicity. </a:t>
            </a:r>
          </a:p>
          <a:p>
            <a:r>
              <a:rPr lang="en-US" sz="3200" i="1" dirty="0"/>
              <a:t>Add complexity only where you must</a:t>
            </a:r>
          </a:p>
        </p:txBody>
      </p:sp>
    </p:spTree>
    <p:extLst>
      <p:ext uri="{BB962C8B-B14F-4D97-AF65-F5344CB8AC3E}">
        <p14:creationId xmlns:p14="http://schemas.microsoft.com/office/powerpoint/2010/main" val="4087250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093D-EC4E-4ED4-8CC2-F6BA865F3FA4}"/>
              </a:ext>
            </a:extLst>
          </p:cNvPr>
          <p:cNvSpPr>
            <a:spLocks noGrp="1"/>
          </p:cNvSpPr>
          <p:nvPr>
            <p:ph type="title"/>
          </p:nvPr>
        </p:nvSpPr>
        <p:spPr/>
        <p:txBody>
          <a:bodyPr/>
          <a:lstStyle/>
          <a:p>
            <a:r>
              <a:rPr lang="en-US" dirty="0"/>
              <a:t>Rule of simplicity</a:t>
            </a:r>
            <a:endParaRPr lang="en-SG" dirty="0"/>
          </a:p>
        </p:txBody>
      </p:sp>
      <p:sp>
        <p:nvSpPr>
          <p:cNvPr id="3" name="Content Placeholder 2">
            <a:extLst>
              <a:ext uri="{FF2B5EF4-FFF2-40B4-BE49-F238E27FC236}">
                <a16:creationId xmlns:a16="http://schemas.microsoft.com/office/drawing/2014/main" id="{C62B893C-5F85-43A9-AF76-5F44A2C033CC}"/>
              </a:ext>
            </a:extLst>
          </p:cNvPr>
          <p:cNvSpPr>
            <a:spLocks noGrp="1"/>
          </p:cNvSpPr>
          <p:nvPr>
            <p:ph idx="1"/>
          </p:nvPr>
        </p:nvSpPr>
        <p:spPr/>
        <p:txBody>
          <a:bodyPr/>
          <a:lstStyle/>
          <a:p>
            <a:r>
              <a:rPr lang="en-US" dirty="0"/>
              <a:t>Develop what you need </a:t>
            </a:r>
            <a:r>
              <a:rPr lang="en-US" dirty="0">
                <a:solidFill>
                  <a:srgbClr val="0091EA"/>
                </a:solidFill>
              </a:rPr>
              <a:t>now</a:t>
            </a:r>
          </a:p>
          <a:p>
            <a:pPr lvl="1"/>
            <a:r>
              <a:rPr lang="en-US" dirty="0"/>
              <a:t>Avoid </a:t>
            </a:r>
            <a:r>
              <a:rPr lang="en-US" dirty="0">
                <a:solidFill>
                  <a:srgbClr val="0091EA"/>
                </a:solidFill>
              </a:rPr>
              <a:t>Feature creep</a:t>
            </a:r>
          </a:p>
          <a:p>
            <a:endParaRPr lang="en-US" dirty="0">
              <a:solidFill>
                <a:srgbClr val="0091EA"/>
              </a:solidFill>
            </a:endParaRPr>
          </a:p>
          <a:p>
            <a:r>
              <a:rPr lang="en-US" dirty="0"/>
              <a:t>More features </a:t>
            </a:r>
          </a:p>
          <a:p>
            <a:pPr marL="38100" indent="0">
              <a:buNone/>
            </a:pPr>
            <a:r>
              <a:rPr lang="en-US" dirty="0">
                <a:solidFill>
                  <a:srgbClr val="0091EA"/>
                </a:solidFill>
              </a:rPr>
              <a:t>	== more complexity </a:t>
            </a:r>
          </a:p>
          <a:p>
            <a:pPr marL="38100" indent="0">
              <a:buNone/>
            </a:pPr>
            <a:r>
              <a:rPr lang="en-US" dirty="0">
                <a:solidFill>
                  <a:srgbClr val="0091EA"/>
                </a:solidFill>
              </a:rPr>
              <a:t>	== more bugs</a:t>
            </a:r>
          </a:p>
          <a:p>
            <a:pPr marL="38100" indent="0">
              <a:buNone/>
            </a:pPr>
            <a:r>
              <a:rPr lang="en-US" dirty="0">
                <a:solidFill>
                  <a:srgbClr val="0091EA"/>
                </a:solidFill>
              </a:rPr>
              <a:t>	== more code to maintain</a:t>
            </a:r>
          </a:p>
          <a:p>
            <a:pPr marL="38100" indent="0">
              <a:buNone/>
            </a:pPr>
            <a:r>
              <a:rPr lang="en-US" dirty="0">
                <a:solidFill>
                  <a:srgbClr val="0091EA"/>
                </a:solidFill>
              </a:rPr>
              <a:t>	== more code to test</a:t>
            </a:r>
          </a:p>
        </p:txBody>
      </p:sp>
    </p:spTree>
    <p:extLst>
      <p:ext uri="{BB962C8B-B14F-4D97-AF65-F5344CB8AC3E}">
        <p14:creationId xmlns:p14="http://schemas.microsoft.com/office/powerpoint/2010/main" val="10668712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432637"/>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743200" y="2590800"/>
            <a:ext cx="5661183" cy="1546500"/>
          </a:xfrm>
          <a:prstGeom prst="rect">
            <a:avLst/>
          </a:prstGeom>
        </p:spPr>
        <p:txBody>
          <a:bodyPr spcFirstLastPara="1" wrap="square" lIns="91425" tIns="91425" rIns="91425" bIns="91425" anchor="ctr" anchorCtr="0">
            <a:noAutofit/>
          </a:bodyPr>
          <a:lstStyle/>
          <a:p>
            <a:r>
              <a:rPr lang="en-US" sz="4400" dirty="0"/>
              <a:t>Rule of Transparency</a:t>
            </a:r>
          </a:p>
        </p:txBody>
      </p:sp>
      <p:sp>
        <p:nvSpPr>
          <p:cNvPr id="123" name="Google Shape;123;p18"/>
          <p:cNvSpPr/>
          <p:nvPr/>
        </p:nvSpPr>
        <p:spPr>
          <a:xfrm>
            <a:off x="806825" y="2629862"/>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2" name="TextBox 1"/>
          <p:cNvSpPr txBox="1"/>
          <p:nvPr/>
        </p:nvSpPr>
        <p:spPr>
          <a:xfrm>
            <a:off x="806825" y="2716975"/>
            <a:ext cx="1588576" cy="1446550"/>
          </a:xfrm>
          <a:prstGeom prst="rect">
            <a:avLst/>
          </a:prstGeom>
          <a:noFill/>
        </p:spPr>
        <p:txBody>
          <a:bodyPr wrap="square" rtlCol="0">
            <a:spAutoFit/>
          </a:bodyPr>
          <a:lstStyle/>
          <a:p>
            <a:pPr algn="ctr"/>
            <a:r>
              <a:rPr lang="en-US" sz="8800" b="1" dirty="0">
                <a:solidFill>
                  <a:srgbClr val="CFD8DC"/>
                </a:solidFill>
                <a:latin typeface="+mj-lt"/>
              </a:rPr>
              <a:t>7</a:t>
            </a:r>
          </a:p>
        </p:txBody>
      </p:sp>
      <p:sp>
        <p:nvSpPr>
          <p:cNvPr id="10" name="Subtitle 4">
            <a:extLst>
              <a:ext uri="{FF2B5EF4-FFF2-40B4-BE49-F238E27FC236}">
                <a16:creationId xmlns:a16="http://schemas.microsoft.com/office/drawing/2014/main" id="{49D2A668-8AA1-40D7-9ED1-6B38FF275848}"/>
              </a:ext>
            </a:extLst>
          </p:cNvPr>
          <p:cNvSpPr txBox="1">
            <a:spLocks/>
          </p:cNvSpPr>
          <p:nvPr/>
        </p:nvSpPr>
        <p:spPr>
          <a:xfrm>
            <a:off x="2743200" y="3657600"/>
            <a:ext cx="6172200" cy="121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1pPr>
            <a:lvl2pPr marL="914400" marR="0" lvl="1" indent="-3810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2pPr>
            <a:lvl3pPr marL="1371600" marR="0" lvl="2" indent="-3810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3pPr>
            <a:lvl4pPr marL="1828800" marR="0" lvl="3" indent="-3429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4pPr>
            <a:lvl5pPr marL="2286000" marR="0" lvl="4" indent="-3429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5pPr>
            <a:lvl6pPr marL="2743200" marR="0" lvl="5"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6pPr>
            <a:lvl7pPr marL="3200400" marR="0" lvl="6"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7pPr>
            <a:lvl8pPr marL="3657600" marR="0" lvl="7"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8pPr>
            <a:lvl9pPr marL="4114800" marR="0" lvl="8"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9pPr>
          </a:lstStyle>
          <a:p>
            <a:r>
              <a:rPr lang="en-US" sz="3200" i="1" dirty="0"/>
              <a:t>Design for visibility to make inspection and debugging easier.</a:t>
            </a:r>
          </a:p>
        </p:txBody>
      </p:sp>
    </p:spTree>
    <p:extLst>
      <p:ext uri="{BB962C8B-B14F-4D97-AF65-F5344CB8AC3E}">
        <p14:creationId xmlns:p14="http://schemas.microsoft.com/office/powerpoint/2010/main" val="3426408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67B2-2BE8-454C-8098-B40DEB9DC2DA}"/>
              </a:ext>
            </a:extLst>
          </p:cNvPr>
          <p:cNvSpPr>
            <a:spLocks noGrp="1"/>
          </p:cNvSpPr>
          <p:nvPr>
            <p:ph type="title"/>
          </p:nvPr>
        </p:nvSpPr>
        <p:spPr/>
        <p:txBody>
          <a:bodyPr/>
          <a:lstStyle/>
          <a:p>
            <a:r>
              <a:rPr lang="en-US" dirty="0"/>
              <a:t>Rule of Transparency</a:t>
            </a:r>
            <a:endParaRPr lang="en-SG" dirty="0"/>
          </a:p>
        </p:txBody>
      </p:sp>
      <p:sp>
        <p:nvSpPr>
          <p:cNvPr id="3" name="Content Placeholder 2">
            <a:extLst>
              <a:ext uri="{FF2B5EF4-FFF2-40B4-BE49-F238E27FC236}">
                <a16:creationId xmlns:a16="http://schemas.microsoft.com/office/drawing/2014/main" id="{22499790-9CA7-4FA4-850B-9D06DC52A55C}"/>
              </a:ext>
            </a:extLst>
          </p:cNvPr>
          <p:cNvSpPr>
            <a:spLocks noGrp="1"/>
          </p:cNvSpPr>
          <p:nvPr>
            <p:ph idx="1"/>
          </p:nvPr>
        </p:nvSpPr>
        <p:spPr>
          <a:xfrm>
            <a:off x="838200" y="1676400"/>
            <a:ext cx="7571700" cy="4566133"/>
          </a:xfrm>
        </p:spPr>
        <p:txBody>
          <a:bodyPr/>
          <a:lstStyle/>
          <a:p>
            <a:r>
              <a:rPr lang="en-US" dirty="0"/>
              <a:t>Understand what a class does by reading the Declaration</a:t>
            </a:r>
          </a:p>
          <a:p>
            <a:endParaRPr lang="en-US" dirty="0"/>
          </a:p>
          <a:p>
            <a:r>
              <a:rPr lang="en-US" dirty="0"/>
              <a:t>Understand the execution while you debug</a:t>
            </a:r>
          </a:p>
          <a:p>
            <a:endParaRPr lang="en-US" dirty="0"/>
          </a:p>
          <a:p>
            <a:r>
              <a:rPr lang="en-US" dirty="0"/>
              <a:t>Requires :</a:t>
            </a:r>
          </a:p>
          <a:p>
            <a:pPr lvl="1"/>
            <a:r>
              <a:rPr lang="en-US" dirty="0"/>
              <a:t>Proper naming</a:t>
            </a:r>
          </a:p>
          <a:p>
            <a:pPr lvl="1"/>
            <a:r>
              <a:rPr lang="en-US" dirty="0"/>
              <a:t>Proper comments</a:t>
            </a:r>
          </a:p>
          <a:p>
            <a:pPr lvl="1"/>
            <a:r>
              <a:rPr lang="en-US" dirty="0"/>
              <a:t>Proper access ( private, protected, public )</a:t>
            </a:r>
          </a:p>
          <a:p>
            <a:pPr lvl="1"/>
            <a:r>
              <a:rPr lang="en-US" dirty="0"/>
              <a:t>Proper Function breakdown</a:t>
            </a:r>
            <a:endParaRPr lang="en-SG" dirty="0"/>
          </a:p>
        </p:txBody>
      </p:sp>
    </p:spTree>
    <p:extLst>
      <p:ext uri="{BB962C8B-B14F-4D97-AF65-F5344CB8AC3E}">
        <p14:creationId xmlns:p14="http://schemas.microsoft.com/office/powerpoint/2010/main" val="3683877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432637"/>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743200" y="2590800"/>
            <a:ext cx="6019800" cy="1546500"/>
          </a:xfrm>
          <a:prstGeom prst="rect">
            <a:avLst/>
          </a:prstGeom>
        </p:spPr>
        <p:txBody>
          <a:bodyPr spcFirstLastPara="1" wrap="square" lIns="91425" tIns="91425" rIns="91425" bIns="91425" anchor="ctr" anchorCtr="0">
            <a:noAutofit/>
          </a:bodyPr>
          <a:lstStyle/>
          <a:p>
            <a:r>
              <a:rPr lang="en-US" sz="4400" dirty="0"/>
              <a:t>Rule of Representation</a:t>
            </a:r>
          </a:p>
        </p:txBody>
      </p:sp>
      <p:sp>
        <p:nvSpPr>
          <p:cNvPr id="123" name="Google Shape;123;p18"/>
          <p:cNvSpPr/>
          <p:nvPr/>
        </p:nvSpPr>
        <p:spPr>
          <a:xfrm>
            <a:off x="806825" y="2629862"/>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2" name="TextBox 1"/>
          <p:cNvSpPr txBox="1"/>
          <p:nvPr/>
        </p:nvSpPr>
        <p:spPr>
          <a:xfrm>
            <a:off x="806825" y="2716975"/>
            <a:ext cx="1588576" cy="1446550"/>
          </a:xfrm>
          <a:prstGeom prst="rect">
            <a:avLst/>
          </a:prstGeom>
          <a:noFill/>
        </p:spPr>
        <p:txBody>
          <a:bodyPr wrap="square" rtlCol="0">
            <a:spAutoFit/>
          </a:bodyPr>
          <a:lstStyle/>
          <a:p>
            <a:pPr algn="ctr"/>
            <a:r>
              <a:rPr lang="en-US" sz="8800" b="1" dirty="0">
                <a:solidFill>
                  <a:srgbClr val="CFD8DC"/>
                </a:solidFill>
                <a:latin typeface="+mj-lt"/>
              </a:rPr>
              <a:t>9</a:t>
            </a:r>
          </a:p>
        </p:txBody>
      </p:sp>
      <p:sp>
        <p:nvSpPr>
          <p:cNvPr id="10" name="Subtitle 4">
            <a:extLst>
              <a:ext uri="{FF2B5EF4-FFF2-40B4-BE49-F238E27FC236}">
                <a16:creationId xmlns:a16="http://schemas.microsoft.com/office/drawing/2014/main" id="{49D2A668-8AA1-40D7-9ED1-6B38FF275848}"/>
              </a:ext>
            </a:extLst>
          </p:cNvPr>
          <p:cNvSpPr txBox="1">
            <a:spLocks/>
          </p:cNvSpPr>
          <p:nvPr/>
        </p:nvSpPr>
        <p:spPr>
          <a:xfrm>
            <a:off x="2743200" y="3657600"/>
            <a:ext cx="6172200" cy="121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1pPr>
            <a:lvl2pPr marL="914400" marR="0" lvl="1" indent="-3810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2pPr>
            <a:lvl3pPr marL="1371600" marR="0" lvl="2" indent="-3810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3pPr>
            <a:lvl4pPr marL="1828800" marR="0" lvl="3" indent="-3429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4pPr>
            <a:lvl5pPr marL="2286000" marR="0" lvl="4" indent="-3429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5pPr>
            <a:lvl6pPr marL="2743200" marR="0" lvl="5"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6pPr>
            <a:lvl7pPr marL="3200400" marR="0" lvl="6"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7pPr>
            <a:lvl8pPr marL="3657600" marR="0" lvl="7"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8pPr>
            <a:lvl9pPr marL="4114800" marR="0" lvl="8"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9pPr>
          </a:lstStyle>
          <a:p>
            <a:r>
              <a:rPr lang="en-US" sz="3200" i="1" dirty="0"/>
              <a:t>Fold knowledge into data so program logic can be stupid and robust.</a:t>
            </a:r>
          </a:p>
        </p:txBody>
      </p:sp>
    </p:spTree>
    <p:extLst>
      <p:ext uri="{BB962C8B-B14F-4D97-AF65-F5344CB8AC3E}">
        <p14:creationId xmlns:p14="http://schemas.microsoft.com/office/powerpoint/2010/main" val="866329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0F269-4D5B-4FC9-9E7A-BB06A2992918}"/>
              </a:ext>
            </a:extLst>
          </p:cNvPr>
          <p:cNvSpPr>
            <a:spLocks noGrp="1"/>
          </p:cNvSpPr>
          <p:nvPr>
            <p:ph type="title"/>
          </p:nvPr>
        </p:nvSpPr>
        <p:spPr/>
        <p:txBody>
          <a:bodyPr/>
          <a:lstStyle/>
          <a:p>
            <a:r>
              <a:rPr lang="en-SG" dirty="0"/>
              <a:t>Rule of Representation</a:t>
            </a:r>
          </a:p>
        </p:txBody>
      </p:sp>
      <p:sp>
        <p:nvSpPr>
          <p:cNvPr id="4" name="Content Placeholder 3">
            <a:extLst>
              <a:ext uri="{FF2B5EF4-FFF2-40B4-BE49-F238E27FC236}">
                <a16:creationId xmlns:a16="http://schemas.microsoft.com/office/drawing/2014/main" id="{29A0E151-1ACE-4367-9D8B-7C5F3AADF78D}"/>
              </a:ext>
            </a:extLst>
          </p:cNvPr>
          <p:cNvSpPr>
            <a:spLocks noGrp="1"/>
          </p:cNvSpPr>
          <p:nvPr>
            <p:ph idx="1"/>
          </p:nvPr>
        </p:nvSpPr>
        <p:spPr/>
        <p:txBody>
          <a:bodyPr/>
          <a:lstStyle/>
          <a:p>
            <a:r>
              <a:rPr lang="en-US" dirty="0"/>
              <a:t>Humans are better at </a:t>
            </a:r>
            <a:r>
              <a:rPr lang="en-US" dirty="0">
                <a:solidFill>
                  <a:srgbClr val="0091EA"/>
                </a:solidFill>
              </a:rPr>
              <a:t>visualizing data </a:t>
            </a:r>
            <a:r>
              <a:rPr lang="en-US" dirty="0"/>
              <a:t>than reading code flow</a:t>
            </a:r>
          </a:p>
          <a:p>
            <a:endParaRPr lang="en-US" dirty="0"/>
          </a:p>
          <a:p>
            <a:r>
              <a:rPr lang="en-US" dirty="0"/>
              <a:t>Move complex information into structures</a:t>
            </a:r>
          </a:p>
          <a:p>
            <a:pPr lvl="1"/>
            <a:r>
              <a:rPr lang="en-US" dirty="0"/>
              <a:t>Process structures with algorithm</a:t>
            </a:r>
          </a:p>
          <a:p>
            <a:pPr lvl="1"/>
            <a:r>
              <a:rPr lang="en-US" dirty="0"/>
              <a:t>Avoid long winded functions with parameters</a:t>
            </a:r>
          </a:p>
          <a:p>
            <a:pPr lvl="1"/>
            <a:endParaRPr lang="en-SG" dirty="0"/>
          </a:p>
        </p:txBody>
      </p:sp>
    </p:spTree>
    <p:extLst>
      <p:ext uri="{BB962C8B-B14F-4D97-AF65-F5344CB8AC3E}">
        <p14:creationId xmlns:p14="http://schemas.microsoft.com/office/powerpoint/2010/main" val="2552254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C6E33E-8A6B-46AA-9192-5BAE6677E617}"/>
              </a:ext>
            </a:extLst>
          </p:cNvPr>
          <p:cNvSpPr>
            <a:spLocks noGrp="1"/>
          </p:cNvSpPr>
          <p:nvPr>
            <p:ph idx="4294967295"/>
          </p:nvPr>
        </p:nvSpPr>
        <p:spPr>
          <a:xfrm>
            <a:off x="381000" y="1828800"/>
            <a:ext cx="8305800" cy="685800"/>
          </a:xfrm>
        </p:spPr>
        <p:txBody>
          <a:bodyPr/>
          <a:lstStyle/>
          <a:p>
            <a:pPr marL="38100" indent="0" algn="ctr">
              <a:buNone/>
            </a:pPr>
            <a:r>
              <a:rPr lang="en-US" sz="1800" dirty="0">
                <a:solidFill>
                  <a:srgbClr val="C00000"/>
                </a:solidFill>
              </a:rPr>
              <a:t>If the Attack logic change, Update ALL the function calls</a:t>
            </a:r>
          </a:p>
        </p:txBody>
      </p:sp>
      <p:pic>
        <p:nvPicPr>
          <p:cNvPr id="5" name="Picture 4">
            <a:extLst>
              <a:ext uri="{FF2B5EF4-FFF2-40B4-BE49-F238E27FC236}">
                <a16:creationId xmlns:a16="http://schemas.microsoft.com/office/drawing/2014/main" id="{8863CDCC-A5D6-4BC0-9DA8-1FEE7C533BE4}"/>
              </a:ext>
            </a:extLst>
          </p:cNvPr>
          <p:cNvPicPr>
            <a:picLocks noChangeAspect="1"/>
          </p:cNvPicPr>
          <p:nvPr/>
        </p:nvPicPr>
        <p:blipFill>
          <a:blip r:embed="rId2"/>
          <a:stretch>
            <a:fillRect/>
          </a:stretch>
        </p:blipFill>
        <p:spPr>
          <a:xfrm>
            <a:off x="533400" y="1600200"/>
            <a:ext cx="8434137" cy="228600"/>
          </a:xfrm>
          <a:prstGeom prst="rect">
            <a:avLst/>
          </a:prstGeom>
        </p:spPr>
      </p:pic>
      <p:pic>
        <p:nvPicPr>
          <p:cNvPr id="6" name="Picture 5">
            <a:extLst>
              <a:ext uri="{FF2B5EF4-FFF2-40B4-BE49-F238E27FC236}">
                <a16:creationId xmlns:a16="http://schemas.microsoft.com/office/drawing/2014/main" id="{030C43E4-7D6F-4E51-9660-A3F27139DDE7}"/>
              </a:ext>
            </a:extLst>
          </p:cNvPr>
          <p:cNvPicPr>
            <a:picLocks noChangeAspect="1"/>
          </p:cNvPicPr>
          <p:nvPr/>
        </p:nvPicPr>
        <p:blipFill>
          <a:blip r:embed="rId3"/>
          <a:stretch>
            <a:fillRect/>
          </a:stretch>
        </p:blipFill>
        <p:spPr>
          <a:xfrm>
            <a:off x="2667000" y="3962400"/>
            <a:ext cx="3733800" cy="2114172"/>
          </a:xfrm>
          <a:prstGeom prst="rect">
            <a:avLst/>
          </a:prstGeom>
        </p:spPr>
      </p:pic>
      <p:sp>
        <p:nvSpPr>
          <p:cNvPr id="7" name="Content Placeholder 2">
            <a:extLst>
              <a:ext uri="{FF2B5EF4-FFF2-40B4-BE49-F238E27FC236}">
                <a16:creationId xmlns:a16="http://schemas.microsoft.com/office/drawing/2014/main" id="{858BF77B-D04F-420C-A20F-BF57132A221B}"/>
              </a:ext>
            </a:extLst>
          </p:cNvPr>
          <p:cNvSpPr txBox="1">
            <a:spLocks/>
          </p:cNvSpPr>
          <p:nvPr/>
        </p:nvSpPr>
        <p:spPr>
          <a:xfrm>
            <a:off x="304800" y="6019800"/>
            <a:ext cx="845820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eaLnBrk="1" hangingPunct="1">
              <a:lnSpc>
                <a:spcPct val="100000"/>
              </a:lnSpc>
              <a:spcBef>
                <a:spcPts val="600"/>
              </a:spcBef>
              <a:spcAft>
                <a:spcPts val="0"/>
              </a:spcAft>
              <a:buClr>
                <a:srgbClr val="CFD8DC"/>
              </a:buClr>
              <a:buSzPts val="3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914400" marR="0" lvl="1" indent="-381000" algn="l" rtl="0" eaLnBrk="1" hangingPunct="1">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1371600" marR="0" lvl="2" indent="-381000" algn="l" rtl="0" eaLnBrk="1" hangingPunct="1">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828800" marR="0" lvl="3"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4pPr>
            <a:lvl5pPr marL="2286000" marR="0" lvl="4"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5pPr>
            <a:lvl6pPr marL="2743200" marR="0" lvl="5"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6pPr>
            <a:lvl7pPr marL="3200400" marR="0" lvl="6"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7pPr>
            <a:lvl8pPr marL="3657600" marR="0" lvl="7"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8pPr>
            <a:lvl9pPr marL="4114800" marR="0" lvl="8"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9pPr>
          </a:lstStyle>
          <a:p>
            <a:pPr marL="38100" indent="0" algn="ctr" fontAlgn="auto">
              <a:buFont typeface="Source Sans Pro"/>
              <a:buNone/>
            </a:pPr>
            <a:r>
              <a:rPr lang="en-US" sz="1800" kern="0" dirty="0">
                <a:solidFill>
                  <a:srgbClr val="0091EA"/>
                </a:solidFill>
              </a:rPr>
              <a:t>Can change all the AI locally, without touching the main calls</a:t>
            </a:r>
          </a:p>
        </p:txBody>
      </p:sp>
      <p:sp>
        <p:nvSpPr>
          <p:cNvPr id="8" name="Content Placeholder 2">
            <a:extLst>
              <a:ext uri="{FF2B5EF4-FFF2-40B4-BE49-F238E27FC236}">
                <a16:creationId xmlns:a16="http://schemas.microsoft.com/office/drawing/2014/main" id="{6B85578B-B742-4F75-B4A8-4E5561927289}"/>
              </a:ext>
            </a:extLst>
          </p:cNvPr>
          <p:cNvSpPr txBox="1">
            <a:spLocks/>
          </p:cNvSpPr>
          <p:nvPr/>
        </p:nvSpPr>
        <p:spPr>
          <a:xfrm>
            <a:off x="228600" y="2819400"/>
            <a:ext cx="8458200" cy="5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419100" algn="l" rtl="0" eaLnBrk="1" hangingPunct="1">
              <a:lnSpc>
                <a:spcPct val="100000"/>
              </a:lnSpc>
              <a:spcBef>
                <a:spcPts val="600"/>
              </a:spcBef>
              <a:spcAft>
                <a:spcPts val="0"/>
              </a:spcAft>
              <a:buClr>
                <a:srgbClr val="CFD8DC"/>
              </a:buClr>
              <a:buSzPts val="3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914400" marR="0" lvl="1" indent="-381000" algn="l" rtl="0" eaLnBrk="1" hangingPunct="1">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1371600" marR="0" lvl="2" indent="-381000" algn="l" rtl="0" eaLnBrk="1" hangingPunct="1">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828800" marR="0" lvl="3"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4pPr>
            <a:lvl5pPr marL="2286000" marR="0" lvl="4"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5pPr>
            <a:lvl6pPr marL="2743200" marR="0" lvl="5"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6pPr>
            <a:lvl7pPr marL="3200400" marR="0" lvl="6"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7pPr>
            <a:lvl8pPr marL="3657600" marR="0" lvl="7"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8pPr>
            <a:lvl9pPr marL="4114800" marR="0" lvl="8"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9pPr>
          </a:lstStyle>
          <a:p>
            <a:pPr marL="38100" indent="0" algn="ctr" fontAlgn="auto">
              <a:buFont typeface="Source Sans Pro"/>
              <a:buNone/>
            </a:pPr>
            <a:r>
              <a:rPr lang="en-US" sz="6000" kern="0" dirty="0"/>
              <a:t>VS</a:t>
            </a:r>
          </a:p>
        </p:txBody>
      </p:sp>
    </p:spTree>
    <p:extLst>
      <p:ext uri="{BB962C8B-B14F-4D97-AF65-F5344CB8AC3E}">
        <p14:creationId xmlns:p14="http://schemas.microsoft.com/office/powerpoint/2010/main" val="122639135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432637"/>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743200" y="2590800"/>
            <a:ext cx="6019800" cy="1546500"/>
          </a:xfrm>
          <a:prstGeom prst="rect">
            <a:avLst/>
          </a:prstGeom>
        </p:spPr>
        <p:txBody>
          <a:bodyPr spcFirstLastPara="1" wrap="square" lIns="91425" tIns="91425" rIns="91425" bIns="91425" anchor="ctr" anchorCtr="0">
            <a:noAutofit/>
          </a:bodyPr>
          <a:lstStyle/>
          <a:p>
            <a:r>
              <a:rPr lang="en-US" sz="4400" dirty="0"/>
              <a:t>Rule of Repair</a:t>
            </a:r>
          </a:p>
        </p:txBody>
      </p:sp>
      <p:sp>
        <p:nvSpPr>
          <p:cNvPr id="123" name="Google Shape;123;p18"/>
          <p:cNvSpPr/>
          <p:nvPr/>
        </p:nvSpPr>
        <p:spPr>
          <a:xfrm>
            <a:off x="806825" y="2629862"/>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2" name="TextBox 1"/>
          <p:cNvSpPr txBox="1"/>
          <p:nvPr/>
        </p:nvSpPr>
        <p:spPr>
          <a:xfrm>
            <a:off x="806825" y="2716975"/>
            <a:ext cx="1588576" cy="1446550"/>
          </a:xfrm>
          <a:prstGeom prst="rect">
            <a:avLst/>
          </a:prstGeom>
          <a:noFill/>
        </p:spPr>
        <p:txBody>
          <a:bodyPr wrap="square" rtlCol="0">
            <a:spAutoFit/>
          </a:bodyPr>
          <a:lstStyle/>
          <a:p>
            <a:pPr algn="ctr"/>
            <a:r>
              <a:rPr lang="en-US" sz="8800" b="1" dirty="0">
                <a:solidFill>
                  <a:srgbClr val="CFD8DC"/>
                </a:solidFill>
                <a:latin typeface="+mj-lt"/>
              </a:rPr>
              <a:t>11</a:t>
            </a:r>
          </a:p>
        </p:txBody>
      </p:sp>
      <p:sp>
        <p:nvSpPr>
          <p:cNvPr id="10" name="Subtitle 4">
            <a:extLst>
              <a:ext uri="{FF2B5EF4-FFF2-40B4-BE49-F238E27FC236}">
                <a16:creationId xmlns:a16="http://schemas.microsoft.com/office/drawing/2014/main" id="{49D2A668-8AA1-40D7-9ED1-6B38FF275848}"/>
              </a:ext>
            </a:extLst>
          </p:cNvPr>
          <p:cNvSpPr txBox="1">
            <a:spLocks/>
          </p:cNvSpPr>
          <p:nvPr/>
        </p:nvSpPr>
        <p:spPr>
          <a:xfrm>
            <a:off x="2743200" y="3657600"/>
            <a:ext cx="6172200" cy="121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1pPr>
            <a:lvl2pPr marL="914400" marR="0" lvl="1" indent="-3810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2pPr>
            <a:lvl3pPr marL="1371600" marR="0" lvl="2" indent="-3810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3pPr>
            <a:lvl4pPr marL="1828800" marR="0" lvl="3" indent="-3429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4pPr>
            <a:lvl5pPr marL="2286000" marR="0" lvl="4" indent="-3429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5pPr>
            <a:lvl6pPr marL="2743200" marR="0" lvl="5"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6pPr>
            <a:lvl7pPr marL="3200400" marR="0" lvl="6"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7pPr>
            <a:lvl8pPr marL="3657600" marR="0" lvl="7"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8pPr>
            <a:lvl9pPr marL="4114800" marR="0" lvl="8"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9pPr>
          </a:lstStyle>
          <a:p>
            <a:r>
              <a:rPr lang="en-US" sz="3200" i="1" dirty="0"/>
              <a:t>When you must fail, fail noisily and as soon as possible.</a:t>
            </a:r>
          </a:p>
        </p:txBody>
      </p:sp>
    </p:spTree>
    <p:extLst>
      <p:ext uri="{BB962C8B-B14F-4D97-AF65-F5344CB8AC3E}">
        <p14:creationId xmlns:p14="http://schemas.microsoft.com/office/powerpoint/2010/main" val="405798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15D4-1385-473F-8C10-4EF18AC8AB6B}"/>
              </a:ext>
            </a:extLst>
          </p:cNvPr>
          <p:cNvSpPr>
            <a:spLocks noGrp="1"/>
          </p:cNvSpPr>
          <p:nvPr>
            <p:ph type="title"/>
          </p:nvPr>
        </p:nvSpPr>
        <p:spPr/>
        <p:txBody>
          <a:bodyPr/>
          <a:lstStyle/>
          <a:p>
            <a:r>
              <a:rPr lang="en-US" dirty="0"/>
              <a:t>Rule of Repair</a:t>
            </a:r>
            <a:endParaRPr lang="en-SG" dirty="0"/>
          </a:p>
        </p:txBody>
      </p:sp>
      <p:sp>
        <p:nvSpPr>
          <p:cNvPr id="3" name="Content Placeholder 2">
            <a:extLst>
              <a:ext uri="{FF2B5EF4-FFF2-40B4-BE49-F238E27FC236}">
                <a16:creationId xmlns:a16="http://schemas.microsoft.com/office/drawing/2014/main" id="{E537F683-4051-4A1F-90A1-F41BA0661D57}"/>
              </a:ext>
            </a:extLst>
          </p:cNvPr>
          <p:cNvSpPr>
            <a:spLocks noGrp="1"/>
          </p:cNvSpPr>
          <p:nvPr>
            <p:ph idx="1"/>
          </p:nvPr>
        </p:nvSpPr>
        <p:spPr/>
        <p:txBody>
          <a:bodyPr/>
          <a:lstStyle/>
          <a:p>
            <a:r>
              <a:rPr lang="en-US" dirty="0">
                <a:solidFill>
                  <a:srgbClr val="C00000"/>
                </a:solidFill>
              </a:rPr>
              <a:t>Avoid</a:t>
            </a:r>
            <a:r>
              <a:rPr lang="en-US" dirty="0"/>
              <a:t> Defensive programming</a:t>
            </a:r>
          </a:p>
          <a:p>
            <a:pPr lvl="1"/>
            <a:r>
              <a:rPr lang="en-US" dirty="0"/>
              <a:t>“Ensure the continuing function of a piece of Software under unforeseen circumstances”</a:t>
            </a:r>
          </a:p>
          <a:p>
            <a:pPr lvl="1"/>
            <a:r>
              <a:rPr lang="en-US" dirty="0"/>
              <a:t>Code becomes </a:t>
            </a:r>
            <a:r>
              <a:rPr lang="en-US" dirty="0">
                <a:solidFill>
                  <a:srgbClr val="0091EA"/>
                </a:solidFill>
              </a:rPr>
              <a:t>increasingly complex</a:t>
            </a:r>
          </a:p>
          <a:p>
            <a:pPr lvl="1"/>
            <a:endParaRPr lang="en-US" dirty="0">
              <a:solidFill>
                <a:srgbClr val="0091EA"/>
              </a:solidFill>
            </a:endParaRPr>
          </a:p>
          <a:p>
            <a:r>
              <a:rPr lang="en-US" dirty="0">
                <a:solidFill>
                  <a:srgbClr val="0091EA"/>
                </a:solidFill>
              </a:rPr>
              <a:t>Use Assert !</a:t>
            </a:r>
          </a:p>
          <a:p>
            <a:pPr lvl="1"/>
            <a:r>
              <a:rPr lang="en-US" dirty="0"/>
              <a:t>Crash during development, fix the flow issues</a:t>
            </a:r>
          </a:p>
        </p:txBody>
      </p:sp>
    </p:spTree>
    <p:extLst>
      <p:ext uri="{BB962C8B-B14F-4D97-AF65-F5344CB8AC3E}">
        <p14:creationId xmlns:p14="http://schemas.microsoft.com/office/powerpoint/2010/main" val="1639605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449A1-4411-4D91-909A-28428CAF1C32}"/>
              </a:ext>
            </a:extLst>
          </p:cNvPr>
          <p:cNvPicPr>
            <a:picLocks noChangeAspect="1"/>
          </p:cNvPicPr>
          <p:nvPr/>
        </p:nvPicPr>
        <p:blipFill>
          <a:blip r:embed="rId2"/>
          <a:stretch>
            <a:fillRect/>
          </a:stretch>
        </p:blipFill>
        <p:spPr>
          <a:xfrm>
            <a:off x="762000" y="1371600"/>
            <a:ext cx="7591425" cy="4086225"/>
          </a:xfrm>
          <a:prstGeom prst="rect">
            <a:avLst/>
          </a:prstGeom>
        </p:spPr>
      </p:pic>
      <p:sp>
        <p:nvSpPr>
          <p:cNvPr id="5" name="Content Placeholder 2">
            <a:extLst>
              <a:ext uri="{FF2B5EF4-FFF2-40B4-BE49-F238E27FC236}">
                <a16:creationId xmlns:a16="http://schemas.microsoft.com/office/drawing/2014/main" id="{639DF479-1FB9-4683-AE89-C3A452ADA0E9}"/>
              </a:ext>
            </a:extLst>
          </p:cNvPr>
          <p:cNvSpPr txBox="1">
            <a:spLocks/>
          </p:cNvSpPr>
          <p:nvPr/>
        </p:nvSpPr>
        <p:spPr>
          <a:xfrm>
            <a:off x="457200" y="5486400"/>
            <a:ext cx="8305800"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eaLnBrk="1" hangingPunct="1">
              <a:lnSpc>
                <a:spcPct val="100000"/>
              </a:lnSpc>
              <a:spcBef>
                <a:spcPts val="600"/>
              </a:spcBef>
              <a:spcAft>
                <a:spcPts val="0"/>
              </a:spcAft>
              <a:buClr>
                <a:srgbClr val="CFD8DC"/>
              </a:buClr>
              <a:buSzPts val="3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914400" marR="0" lvl="1" indent="-381000" algn="l" rtl="0" eaLnBrk="1" hangingPunct="1">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1371600" marR="0" lvl="2" indent="-381000" algn="l" rtl="0" eaLnBrk="1" hangingPunct="1">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828800" marR="0" lvl="3"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4pPr>
            <a:lvl5pPr marL="2286000" marR="0" lvl="4"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5pPr>
            <a:lvl6pPr marL="2743200" marR="0" lvl="5"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6pPr>
            <a:lvl7pPr marL="3200400" marR="0" lvl="6"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7pPr>
            <a:lvl8pPr marL="3657600" marR="0" lvl="7"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8pPr>
            <a:lvl9pPr marL="4114800" marR="0" lvl="8"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9pPr>
          </a:lstStyle>
          <a:p>
            <a:pPr marL="38100" indent="0" algn="ctr" fontAlgn="auto">
              <a:buFont typeface="Source Sans Pro"/>
              <a:buNone/>
            </a:pPr>
            <a:r>
              <a:rPr lang="en-US" sz="1800" kern="0" dirty="0">
                <a:solidFill>
                  <a:srgbClr val="C00000"/>
                </a:solidFill>
              </a:rPr>
              <a:t>You have to handle the return of 0 everywhere</a:t>
            </a:r>
          </a:p>
        </p:txBody>
      </p:sp>
    </p:spTree>
    <p:extLst>
      <p:ext uri="{BB962C8B-B14F-4D97-AF65-F5344CB8AC3E}">
        <p14:creationId xmlns:p14="http://schemas.microsoft.com/office/powerpoint/2010/main" val="1006628002"/>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Mes Documents\Bureau\CleanCode\Illustrations\wtfm.jpg"/>
          <p:cNvPicPr>
            <a:picLocks noChangeAspect="1" noChangeArrowheads="1"/>
          </p:cNvPicPr>
          <p:nvPr/>
        </p:nvPicPr>
        <p:blipFill>
          <a:blip r:embed="rId3" cstate="print"/>
          <a:srcRect/>
          <a:stretch>
            <a:fillRect/>
          </a:stretch>
        </p:blipFill>
        <p:spPr bwMode="auto">
          <a:xfrm>
            <a:off x="838200" y="304800"/>
            <a:ext cx="7391400" cy="601770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B075CD-51B8-4EBB-9251-1240091D2E1F}"/>
              </a:ext>
            </a:extLst>
          </p:cNvPr>
          <p:cNvPicPr>
            <a:picLocks noChangeAspect="1"/>
          </p:cNvPicPr>
          <p:nvPr/>
        </p:nvPicPr>
        <p:blipFill>
          <a:blip r:embed="rId2"/>
          <a:stretch>
            <a:fillRect/>
          </a:stretch>
        </p:blipFill>
        <p:spPr>
          <a:xfrm>
            <a:off x="1219200" y="533400"/>
            <a:ext cx="6477000" cy="5176784"/>
          </a:xfrm>
          <a:prstGeom prst="rect">
            <a:avLst/>
          </a:prstGeom>
        </p:spPr>
      </p:pic>
      <p:sp>
        <p:nvSpPr>
          <p:cNvPr id="3" name="Content Placeholder 2">
            <a:extLst>
              <a:ext uri="{FF2B5EF4-FFF2-40B4-BE49-F238E27FC236}">
                <a16:creationId xmlns:a16="http://schemas.microsoft.com/office/drawing/2014/main" id="{F6E7317C-905D-45D8-AEF9-22C71B47ADFC}"/>
              </a:ext>
            </a:extLst>
          </p:cNvPr>
          <p:cNvSpPr txBox="1">
            <a:spLocks/>
          </p:cNvSpPr>
          <p:nvPr/>
        </p:nvSpPr>
        <p:spPr>
          <a:xfrm>
            <a:off x="304800" y="5562600"/>
            <a:ext cx="8458200" cy="83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eaLnBrk="1" hangingPunct="1">
              <a:lnSpc>
                <a:spcPct val="100000"/>
              </a:lnSpc>
              <a:spcBef>
                <a:spcPts val="600"/>
              </a:spcBef>
              <a:spcAft>
                <a:spcPts val="0"/>
              </a:spcAft>
              <a:buClr>
                <a:srgbClr val="CFD8DC"/>
              </a:buClr>
              <a:buSzPts val="3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914400" marR="0" lvl="1" indent="-381000" algn="l" rtl="0" eaLnBrk="1" hangingPunct="1">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1371600" marR="0" lvl="2" indent="-381000" algn="l" rtl="0" eaLnBrk="1" hangingPunct="1">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828800" marR="0" lvl="3"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4pPr>
            <a:lvl5pPr marL="2286000" marR="0" lvl="4"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5pPr>
            <a:lvl6pPr marL="2743200" marR="0" lvl="5"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6pPr>
            <a:lvl7pPr marL="3200400" marR="0" lvl="6"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7pPr>
            <a:lvl8pPr marL="3657600" marR="0" lvl="7"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8pPr>
            <a:lvl9pPr marL="4114800" marR="0" lvl="8" indent="-342900" algn="l" rtl="0" eaLnBrk="1" hangingPunct="1">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9pPr>
          </a:lstStyle>
          <a:p>
            <a:pPr marL="38100" indent="0" algn="ctr" fontAlgn="auto">
              <a:buFont typeface="Source Sans Pro"/>
              <a:buNone/>
            </a:pPr>
            <a:r>
              <a:rPr lang="en-US" sz="1800" kern="0" dirty="0"/>
              <a:t>It will Crash in case of wrong </a:t>
            </a:r>
            <a:r>
              <a:rPr lang="en-US" sz="1800" kern="0" dirty="0" err="1"/>
              <a:t>DamageType</a:t>
            </a:r>
            <a:r>
              <a:rPr lang="en-US" sz="1800" kern="0" dirty="0"/>
              <a:t>... </a:t>
            </a:r>
          </a:p>
          <a:p>
            <a:pPr marL="38100" indent="0" algn="ctr" fontAlgn="auto">
              <a:buFont typeface="Source Sans Pro"/>
              <a:buNone/>
            </a:pPr>
            <a:r>
              <a:rPr lang="en-US" sz="1800" kern="0" dirty="0">
                <a:solidFill>
                  <a:srgbClr val="0091EA"/>
                </a:solidFill>
              </a:rPr>
              <a:t>Fix the wrong calls</a:t>
            </a:r>
            <a:r>
              <a:rPr lang="en-US" sz="1800" kern="0" dirty="0"/>
              <a:t>, not the consequences of a wrong call</a:t>
            </a:r>
          </a:p>
        </p:txBody>
      </p:sp>
    </p:spTree>
    <p:extLst>
      <p:ext uri="{BB962C8B-B14F-4D97-AF65-F5344CB8AC3E}">
        <p14:creationId xmlns:p14="http://schemas.microsoft.com/office/powerpoint/2010/main" val="1831038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432637"/>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743200" y="2590800"/>
            <a:ext cx="6019800" cy="1546500"/>
          </a:xfrm>
          <a:prstGeom prst="rect">
            <a:avLst/>
          </a:prstGeom>
        </p:spPr>
        <p:txBody>
          <a:bodyPr spcFirstLastPara="1" wrap="square" lIns="91425" tIns="91425" rIns="91425" bIns="91425" anchor="ctr" anchorCtr="0">
            <a:noAutofit/>
          </a:bodyPr>
          <a:lstStyle/>
          <a:p>
            <a:r>
              <a:rPr lang="en-US" sz="4400" dirty="0"/>
              <a:t>Rule of Optimization</a:t>
            </a:r>
          </a:p>
        </p:txBody>
      </p:sp>
      <p:sp>
        <p:nvSpPr>
          <p:cNvPr id="123" name="Google Shape;123;p18"/>
          <p:cNvSpPr/>
          <p:nvPr/>
        </p:nvSpPr>
        <p:spPr>
          <a:xfrm>
            <a:off x="806825" y="2629862"/>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2" name="TextBox 1"/>
          <p:cNvSpPr txBox="1"/>
          <p:nvPr/>
        </p:nvSpPr>
        <p:spPr>
          <a:xfrm>
            <a:off x="806825" y="2716975"/>
            <a:ext cx="1588576" cy="1446550"/>
          </a:xfrm>
          <a:prstGeom prst="rect">
            <a:avLst/>
          </a:prstGeom>
          <a:noFill/>
        </p:spPr>
        <p:txBody>
          <a:bodyPr wrap="square" rtlCol="0">
            <a:spAutoFit/>
          </a:bodyPr>
          <a:lstStyle/>
          <a:p>
            <a:pPr algn="ctr"/>
            <a:r>
              <a:rPr lang="en-US" sz="8800" b="1" dirty="0">
                <a:solidFill>
                  <a:srgbClr val="CFD8DC"/>
                </a:solidFill>
                <a:latin typeface="+mj-lt"/>
              </a:rPr>
              <a:t>15</a:t>
            </a:r>
          </a:p>
        </p:txBody>
      </p:sp>
      <p:sp>
        <p:nvSpPr>
          <p:cNvPr id="10" name="Subtitle 4">
            <a:extLst>
              <a:ext uri="{FF2B5EF4-FFF2-40B4-BE49-F238E27FC236}">
                <a16:creationId xmlns:a16="http://schemas.microsoft.com/office/drawing/2014/main" id="{49D2A668-8AA1-40D7-9ED1-6B38FF275848}"/>
              </a:ext>
            </a:extLst>
          </p:cNvPr>
          <p:cNvSpPr txBox="1">
            <a:spLocks/>
          </p:cNvSpPr>
          <p:nvPr/>
        </p:nvSpPr>
        <p:spPr>
          <a:xfrm>
            <a:off x="2743200" y="3657600"/>
            <a:ext cx="6172200" cy="121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1pPr>
            <a:lvl2pPr marL="914400" marR="0" lvl="1" indent="-3810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2pPr>
            <a:lvl3pPr marL="1371600" marR="0" lvl="2" indent="-3810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3pPr>
            <a:lvl4pPr marL="1828800" marR="0" lvl="3" indent="-3429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4pPr>
            <a:lvl5pPr marL="2286000" marR="0" lvl="4" indent="-342900" eaLnBrk="1" hangingPunct="1">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5pPr>
            <a:lvl6pPr marL="2743200" marR="0" lvl="5"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6pPr>
            <a:lvl7pPr marL="3200400" marR="0" lvl="6"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7pPr>
            <a:lvl8pPr marL="3657600" marR="0" lvl="7"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8pPr>
            <a:lvl9pPr marL="4114800" marR="0" lvl="8" indent="-342900">
              <a:lnSpc>
                <a:spcPct val="100000"/>
              </a:lnSpc>
              <a:spcBef>
                <a:spcPts val="0"/>
              </a:spcBef>
              <a:spcAft>
                <a:spcPts val="0"/>
              </a:spcAft>
              <a:buClr>
                <a:srgbClr val="607D8B"/>
              </a:buClr>
              <a:buSzPts val="3000"/>
              <a:buFont typeface="Source Sans Pro"/>
              <a:buNone/>
              <a:defRPr sz="3000" b="0" i="0" u="none" strike="noStrike" cap="none">
                <a:solidFill>
                  <a:srgbClr val="607D8B"/>
                </a:solidFill>
                <a:latin typeface="Source Sans Pro"/>
                <a:ea typeface="Source Sans Pro"/>
                <a:cs typeface="Source Sans Pro"/>
                <a:sym typeface="Source Sans Pro"/>
              </a:defRPr>
            </a:lvl9pPr>
          </a:lstStyle>
          <a:p>
            <a:r>
              <a:rPr lang="en-US" sz="3200" i="1" dirty="0"/>
              <a:t>Prototype before polishing. Get it working before you optimize it.</a:t>
            </a:r>
          </a:p>
        </p:txBody>
      </p:sp>
    </p:spTree>
    <p:extLst>
      <p:ext uri="{BB962C8B-B14F-4D97-AF65-F5344CB8AC3E}">
        <p14:creationId xmlns:p14="http://schemas.microsoft.com/office/powerpoint/2010/main" val="2718493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A872-9914-4022-B205-C9024EC5B636}"/>
              </a:ext>
            </a:extLst>
          </p:cNvPr>
          <p:cNvSpPr>
            <a:spLocks noGrp="1"/>
          </p:cNvSpPr>
          <p:nvPr>
            <p:ph type="title"/>
          </p:nvPr>
        </p:nvSpPr>
        <p:spPr/>
        <p:txBody>
          <a:bodyPr/>
          <a:lstStyle/>
          <a:p>
            <a:r>
              <a:rPr lang="en-US" dirty="0"/>
              <a:t>Rule of Optimization</a:t>
            </a:r>
            <a:endParaRPr lang="en-SG" dirty="0"/>
          </a:p>
        </p:txBody>
      </p:sp>
      <p:sp>
        <p:nvSpPr>
          <p:cNvPr id="3" name="Content Placeholder 2">
            <a:extLst>
              <a:ext uri="{FF2B5EF4-FFF2-40B4-BE49-F238E27FC236}">
                <a16:creationId xmlns:a16="http://schemas.microsoft.com/office/drawing/2014/main" id="{654411C1-B2B6-4C9E-8809-5F9B6F35270D}"/>
              </a:ext>
            </a:extLst>
          </p:cNvPr>
          <p:cNvSpPr>
            <a:spLocks noGrp="1"/>
          </p:cNvSpPr>
          <p:nvPr>
            <p:ph idx="1"/>
          </p:nvPr>
        </p:nvSpPr>
        <p:spPr/>
        <p:txBody>
          <a:bodyPr/>
          <a:lstStyle/>
          <a:p>
            <a:r>
              <a:rPr lang="en-US" dirty="0"/>
              <a:t>Make your code </a:t>
            </a:r>
            <a:r>
              <a:rPr lang="en-US" dirty="0">
                <a:solidFill>
                  <a:srgbClr val="0091EA"/>
                </a:solidFill>
              </a:rPr>
              <a:t>work first</a:t>
            </a:r>
            <a:r>
              <a:rPr lang="en-US" dirty="0"/>
              <a:t>, </a:t>
            </a:r>
            <a:r>
              <a:rPr lang="en-US" dirty="0">
                <a:solidFill>
                  <a:srgbClr val="0091EA"/>
                </a:solidFill>
              </a:rPr>
              <a:t>optimize later</a:t>
            </a:r>
          </a:p>
          <a:p>
            <a:endParaRPr lang="en-US" dirty="0">
              <a:solidFill>
                <a:srgbClr val="0091EA"/>
              </a:solidFill>
            </a:endParaRPr>
          </a:p>
          <a:p>
            <a:r>
              <a:rPr lang="en-US" dirty="0">
                <a:solidFill>
                  <a:srgbClr val="0091EA"/>
                </a:solidFill>
              </a:rPr>
              <a:t>Measure Performance. </a:t>
            </a:r>
            <a:r>
              <a:rPr lang="en-US" dirty="0"/>
              <a:t>Don’t optimize until you've measured</a:t>
            </a:r>
          </a:p>
        </p:txBody>
      </p:sp>
    </p:spTree>
    <p:extLst>
      <p:ext uri="{BB962C8B-B14F-4D97-AF65-F5344CB8AC3E}">
        <p14:creationId xmlns:p14="http://schemas.microsoft.com/office/powerpoint/2010/main" val="2973481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00200" y="2362200"/>
            <a:ext cx="5832600" cy="18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solidFill>
                  <a:srgbClr val="CFD8DC"/>
                </a:solidFill>
              </a:rPr>
              <a:t>3.</a:t>
            </a:r>
            <a:endParaRPr sz="1600" dirty="0">
              <a:solidFill>
                <a:srgbClr val="CFD8DC"/>
              </a:solidFill>
            </a:endParaRPr>
          </a:p>
          <a:p>
            <a:pPr marL="0" lvl="0" indent="0" algn="l" rtl="0">
              <a:spcBef>
                <a:spcPts val="0"/>
              </a:spcBef>
              <a:spcAft>
                <a:spcPts val="0"/>
              </a:spcAft>
              <a:buNone/>
            </a:pPr>
            <a:r>
              <a:rPr lang="en-SG" dirty="0" err="1"/>
              <a:t>DigiPen</a:t>
            </a:r>
            <a:r>
              <a:rPr lang="en-SG" dirty="0"/>
              <a:t> Guidelines</a:t>
            </a:r>
            <a:endParaRPr dirty="0"/>
          </a:p>
        </p:txBody>
      </p:sp>
      <p:sp>
        <p:nvSpPr>
          <p:cNvPr id="99" name="Google Shape;99;p15"/>
          <p:cNvSpPr txBox="1">
            <a:spLocks noGrp="1"/>
          </p:cNvSpPr>
          <p:nvPr>
            <p:ph type="sldNum" idx="4294967295"/>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pic>
        <p:nvPicPr>
          <p:cNvPr id="4" name="Picture 2">
            <a:extLst>
              <a:ext uri="{FF2B5EF4-FFF2-40B4-BE49-F238E27FC236}">
                <a16:creationId xmlns:a16="http://schemas.microsoft.com/office/drawing/2014/main" id="{152B6B2A-09F0-46B4-A9C5-E8705CE7E153}"/>
              </a:ext>
            </a:extLst>
          </p:cNvPr>
          <p:cNvPicPr>
            <a:picLocks noChangeAspect="1" noChangeArrowheads="1"/>
          </p:cNvPicPr>
          <p:nvPr/>
        </p:nvPicPr>
        <p:blipFill>
          <a:blip r:embed="rId3" cstate="print"/>
          <a:stretch>
            <a:fillRect/>
          </a:stretch>
        </p:blipFill>
        <p:spPr bwMode="auto">
          <a:xfrm>
            <a:off x="6934200" y="381000"/>
            <a:ext cx="1629361" cy="2046175"/>
          </a:xfrm>
          <a:prstGeom prst="rect">
            <a:avLst/>
          </a:prstGeom>
          <a:noFill/>
          <a:ln w="9525">
            <a:noFill/>
            <a:miter lim="800000"/>
            <a:headEnd/>
            <a:tailEnd/>
          </a:ln>
        </p:spPr>
      </p:pic>
    </p:spTree>
    <p:extLst>
      <p:ext uri="{BB962C8B-B14F-4D97-AF65-F5344CB8AC3E}">
        <p14:creationId xmlns:p14="http://schemas.microsoft.com/office/powerpoint/2010/main" val="294626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291763"/>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850137" y="2526126"/>
            <a:ext cx="5226050" cy="1546500"/>
          </a:xfrm>
          <a:prstGeom prst="rect">
            <a:avLst/>
          </a:prstGeom>
        </p:spPr>
        <p:txBody>
          <a:bodyPr spcFirstLastPara="1" wrap="square" lIns="91425" tIns="91425" rIns="91425" bIns="91425" anchor="b" anchorCtr="0">
            <a:noAutofit/>
          </a:bodyPr>
          <a:lstStyle/>
          <a:p>
            <a:r>
              <a:rPr lang="en-US" sz="4400" dirty="0"/>
              <a:t>Don’t sweat the small stuff.</a:t>
            </a:r>
          </a:p>
        </p:txBody>
      </p:sp>
      <p:sp>
        <p:nvSpPr>
          <p:cNvPr id="123" name="Google Shape;123;p18"/>
          <p:cNvSpPr/>
          <p:nvPr/>
        </p:nvSpPr>
        <p:spPr>
          <a:xfrm>
            <a:off x="806825" y="2488988"/>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
        <p:nvSpPr>
          <p:cNvPr id="2" name="TextBox 1"/>
          <p:cNvSpPr txBox="1"/>
          <p:nvPr/>
        </p:nvSpPr>
        <p:spPr>
          <a:xfrm>
            <a:off x="1025450" y="2576101"/>
            <a:ext cx="1183525" cy="1446550"/>
          </a:xfrm>
          <a:prstGeom prst="rect">
            <a:avLst/>
          </a:prstGeom>
          <a:noFill/>
        </p:spPr>
        <p:txBody>
          <a:bodyPr wrap="square" rtlCol="0">
            <a:spAutoFit/>
          </a:bodyPr>
          <a:lstStyle/>
          <a:p>
            <a:pPr algn="ctr"/>
            <a:r>
              <a:rPr lang="en-US" sz="8800" b="1" dirty="0">
                <a:solidFill>
                  <a:srgbClr val="CFD8DC"/>
                </a:solidFill>
                <a:latin typeface="+mj-lt"/>
              </a:rPr>
              <a:t>0</a:t>
            </a:r>
          </a:p>
        </p:txBody>
      </p:sp>
    </p:spTree>
    <p:extLst>
      <p:ext uri="{BB962C8B-B14F-4D97-AF65-F5344CB8AC3E}">
        <p14:creationId xmlns:p14="http://schemas.microsoft.com/office/powerpoint/2010/main" val="2963052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Don’t sweat the small stuff</a:t>
            </a:r>
          </a:p>
        </p:txBody>
      </p:sp>
      <p:sp>
        <p:nvSpPr>
          <p:cNvPr id="19459" name="Content Placeholder 2"/>
          <p:cNvSpPr>
            <a:spLocks noGrp="1"/>
          </p:cNvSpPr>
          <p:nvPr>
            <p:ph idx="1"/>
          </p:nvPr>
        </p:nvSpPr>
        <p:spPr/>
        <p:txBody>
          <a:bodyPr/>
          <a:lstStyle/>
          <a:p>
            <a:r>
              <a:rPr lang="en-US" dirty="0"/>
              <a:t>Know what </a:t>
            </a:r>
            <a:r>
              <a:rPr lang="en-US" dirty="0">
                <a:solidFill>
                  <a:srgbClr val="0091EA"/>
                </a:solidFill>
              </a:rPr>
              <a:t>not</a:t>
            </a:r>
            <a:r>
              <a:rPr lang="en-US" dirty="0"/>
              <a:t> to standardize.</a:t>
            </a:r>
          </a:p>
          <a:p>
            <a:pPr lvl="1"/>
            <a:endParaRPr lang="en-US" dirty="0"/>
          </a:p>
          <a:p>
            <a:r>
              <a:rPr lang="en-US" dirty="0"/>
              <a:t>Don’t enforce personal tastes or obsolete practices.</a:t>
            </a:r>
          </a:p>
          <a:p>
            <a:pPr lvl="1"/>
            <a:r>
              <a:rPr lang="en-US" dirty="0"/>
              <a:t>“Don’t over legislate naming, but do use a consistent naming convention.”</a:t>
            </a:r>
          </a:p>
          <a:p>
            <a:pPr lvl="1"/>
            <a:endParaRPr lang="en-US" dirty="0"/>
          </a:p>
          <a:p>
            <a:pPr lvl="1"/>
            <a:r>
              <a:rPr lang="en-US" dirty="0"/>
              <a:t>“Don’t prescribe commenting styles, but do write useful comments.”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291763"/>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850137" y="2526126"/>
            <a:ext cx="5226050" cy="1546500"/>
          </a:xfrm>
          <a:prstGeom prst="rect">
            <a:avLst/>
          </a:prstGeom>
        </p:spPr>
        <p:txBody>
          <a:bodyPr spcFirstLastPara="1" wrap="square" lIns="91425" tIns="91425" rIns="91425" bIns="91425" anchor="b" anchorCtr="0">
            <a:noAutofit/>
          </a:bodyPr>
          <a:lstStyle/>
          <a:p>
            <a:r>
              <a:rPr lang="en-US" sz="4400" dirty="0"/>
              <a:t>Compile cleanly at high warning levels</a:t>
            </a:r>
          </a:p>
        </p:txBody>
      </p:sp>
      <p:sp>
        <p:nvSpPr>
          <p:cNvPr id="123" name="Google Shape;123;p18"/>
          <p:cNvSpPr/>
          <p:nvPr/>
        </p:nvSpPr>
        <p:spPr>
          <a:xfrm>
            <a:off x="806825" y="2488988"/>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
        <p:nvSpPr>
          <p:cNvPr id="2" name="TextBox 1"/>
          <p:cNvSpPr txBox="1"/>
          <p:nvPr/>
        </p:nvSpPr>
        <p:spPr>
          <a:xfrm>
            <a:off x="1025450" y="2576101"/>
            <a:ext cx="1183525" cy="1446550"/>
          </a:xfrm>
          <a:prstGeom prst="rect">
            <a:avLst/>
          </a:prstGeom>
          <a:noFill/>
        </p:spPr>
        <p:txBody>
          <a:bodyPr wrap="square" rtlCol="0">
            <a:spAutoFit/>
          </a:bodyPr>
          <a:lstStyle/>
          <a:p>
            <a:pPr algn="ctr"/>
            <a:r>
              <a:rPr lang="en-US" sz="8800" b="1" dirty="0">
                <a:solidFill>
                  <a:srgbClr val="CFD8DC"/>
                </a:solidFill>
                <a:latin typeface="+mj-lt"/>
              </a:rPr>
              <a:t>1</a:t>
            </a:r>
          </a:p>
        </p:txBody>
      </p:sp>
    </p:spTree>
    <p:extLst>
      <p:ext uri="{BB962C8B-B14F-4D97-AF65-F5344CB8AC3E}">
        <p14:creationId xmlns:p14="http://schemas.microsoft.com/office/powerpoint/2010/main" val="3192348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Compile cleanly at high warning levels.</a:t>
            </a:r>
          </a:p>
        </p:txBody>
      </p:sp>
      <p:sp>
        <p:nvSpPr>
          <p:cNvPr id="19459" name="Content Placeholder 2"/>
          <p:cNvSpPr>
            <a:spLocks noGrp="1"/>
          </p:cNvSpPr>
          <p:nvPr>
            <p:ph idx="1"/>
          </p:nvPr>
        </p:nvSpPr>
        <p:spPr/>
        <p:txBody>
          <a:bodyPr/>
          <a:lstStyle/>
          <a:p>
            <a:r>
              <a:rPr lang="en-US" dirty="0"/>
              <a:t>“Your compiler is your friend.”</a:t>
            </a:r>
          </a:p>
          <a:p>
            <a:pPr lvl="1"/>
            <a:r>
              <a:rPr lang="en-US" dirty="0"/>
              <a:t>Warnings are potential problems in your code.</a:t>
            </a:r>
          </a:p>
          <a:p>
            <a:pPr lvl="1"/>
            <a:endParaRPr lang="en-US" dirty="0"/>
          </a:p>
          <a:p>
            <a:pPr lvl="1"/>
            <a:r>
              <a:rPr lang="en-US" dirty="0"/>
              <a:t>Ignoring warnings will allow serious bugs to creep into your code.</a:t>
            </a:r>
          </a:p>
          <a:p>
            <a:pPr lvl="1"/>
            <a:endParaRPr lang="en-US" dirty="0"/>
          </a:p>
          <a:p>
            <a:pPr lvl="1"/>
            <a:r>
              <a:rPr lang="en-US" dirty="0"/>
              <a:t>Consider enabling “Treat warnings as errors” option in VS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291763"/>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850137" y="2526126"/>
            <a:ext cx="5226050" cy="1546500"/>
          </a:xfrm>
          <a:prstGeom prst="rect">
            <a:avLst/>
          </a:prstGeom>
        </p:spPr>
        <p:txBody>
          <a:bodyPr spcFirstLastPara="1" wrap="square" lIns="91425" tIns="91425" rIns="91425" bIns="91425" anchor="b" anchorCtr="0">
            <a:noAutofit/>
          </a:bodyPr>
          <a:lstStyle/>
          <a:p>
            <a:r>
              <a:rPr lang="en-US" sz="4400" dirty="0"/>
              <a:t>Invest in Code reviews</a:t>
            </a:r>
          </a:p>
        </p:txBody>
      </p:sp>
      <p:sp>
        <p:nvSpPr>
          <p:cNvPr id="123" name="Google Shape;123;p18"/>
          <p:cNvSpPr/>
          <p:nvPr/>
        </p:nvSpPr>
        <p:spPr>
          <a:xfrm>
            <a:off x="806825" y="2488988"/>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
        <p:nvSpPr>
          <p:cNvPr id="2" name="TextBox 1"/>
          <p:cNvSpPr txBox="1"/>
          <p:nvPr/>
        </p:nvSpPr>
        <p:spPr>
          <a:xfrm>
            <a:off x="1025450" y="2576101"/>
            <a:ext cx="1183525" cy="1446550"/>
          </a:xfrm>
          <a:prstGeom prst="rect">
            <a:avLst/>
          </a:prstGeom>
          <a:noFill/>
        </p:spPr>
        <p:txBody>
          <a:bodyPr wrap="square" rtlCol="0">
            <a:spAutoFit/>
          </a:bodyPr>
          <a:lstStyle/>
          <a:p>
            <a:pPr algn="ctr"/>
            <a:r>
              <a:rPr lang="en-US" sz="8800" b="1" dirty="0">
                <a:solidFill>
                  <a:srgbClr val="CFD8DC"/>
                </a:solidFill>
                <a:latin typeface="+mj-lt"/>
              </a:rPr>
              <a:t>4</a:t>
            </a:r>
          </a:p>
        </p:txBody>
      </p:sp>
    </p:spTree>
    <p:extLst>
      <p:ext uri="{BB962C8B-B14F-4D97-AF65-F5344CB8AC3E}">
        <p14:creationId xmlns:p14="http://schemas.microsoft.com/office/powerpoint/2010/main" val="1210381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Invest in code reviews</a:t>
            </a:r>
          </a:p>
        </p:txBody>
      </p:sp>
      <p:sp>
        <p:nvSpPr>
          <p:cNvPr id="19459" name="Content Placeholder 2"/>
          <p:cNvSpPr>
            <a:spLocks noGrp="1"/>
          </p:cNvSpPr>
          <p:nvPr>
            <p:ph idx="1"/>
          </p:nvPr>
        </p:nvSpPr>
        <p:spPr/>
        <p:txBody>
          <a:bodyPr/>
          <a:lstStyle/>
          <a:p>
            <a:r>
              <a:rPr lang="en-US" dirty="0"/>
              <a:t>“More eyes will help make more quality.  Show your code and read others’. You’ll all learn and benefit.”</a:t>
            </a:r>
          </a:p>
          <a:p>
            <a:pPr lvl="1"/>
            <a:endParaRPr lang="en-US" dirty="0"/>
          </a:p>
          <a:p>
            <a:r>
              <a:rPr lang="en-US" dirty="0"/>
              <a:t>When done right, the benefits far outweigh the costs</a:t>
            </a:r>
          </a:p>
          <a:p>
            <a:pPr lvl="1"/>
            <a:r>
              <a:rPr lang="en-US" dirty="0"/>
              <a:t>Teach / Learn about code blocks</a:t>
            </a:r>
          </a:p>
          <a:p>
            <a:pPr lvl="1"/>
            <a:r>
              <a:rPr lang="en-US" dirty="0"/>
              <a:t>Enforce proper usage of systems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Professional Programmer Responsibilities</a:t>
            </a:r>
          </a:p>
        </p:txBody>
      </p:sp>
      <p:sp>
        <p:nvSpPr>
          <p:cNvPr id="4" name="Content Placeholder 3"/>
          <p:cNvSpPr>
            <a:spLocks noGrp="1"/>
          </p:cNvSpPr>
          <p:nvPr>
            <p:ph idx="1"/>
          </p:nvPr>
        </p:nvSpPr>
        <p:spPr/>
        <p:txBody>
          <a:bodyPr anchor="ctr"/>
          <a:lstStyle/>
          <a:p>
            <a:pPr>
              <a:lnSpc>
                <a:spcPct val="150000"/>
              </a:lnSpc>
            </a:pPr>
            <a:r>
              <a:rPr lang="en-US" dirty="0"/>
              <a:t>Write Code</a:t>
            </a:r>
          </a:p>
          <a:p>
            <a:pPr lvl="1">
              <a:lnSpc>
                <a:spcPct val="150000"/>
              </a:lnSpc>
            </a:pPr>
            <a:r>
              <a:rPr lang="en-US" dirty="0"/>
              <a:t>That </a:t>
            </a:r>
            <a:r>
              <a:rPr lang="en-US" b="1" dirty="0">
                <a:solidFill>
                  <a:srgbClr val="0091EA"/>
                </a:solidFill>
              </a:rPr>
              <a:t>Runs</a:t>
            </a:r>
          </a:p>
          <a:p>
            <a:pPr lvl="1">
              <a:lnSpc>
                <a:spcPct val="150000"/>
              </a:lnSpc>
            </a:pPr>
            <a:r>
              <a:rPr lang="en-US" dirty="0"/>
              <a:t>That Can be easily be </a:t>
            </a:r>
            <a:r>
              <a:rPr lang="en-US" b="1" dirty="0">
                <a:solidFill>
                  <a:srgbClr val="0091EA"/>
                </a:solidFill>
              </a:rPr>
              <a:t>Understood</a:t>
            </a:r>
          </a:p>
          <a:p>
            <a:pPr lvl="1">
              <a:lnSpc>
                <a:spcPct val="150000"/>
              </a:lnSpc>
            </a:pPr>
            <a:r>
              <a:rPr lang="en-US" dirty="0"/>
              <a:t>That Can be easily </a:t>
            </a:r>
            <a:r>
              <a:rPr lang="en-US" b="1" dirty="0">
                <a:solidFill>
                  <a:srgbClr val="0091EA"/>
                </a:solidFill>
              </a:rPr>
              <a:t>Modified</a:t>
            </a:r>
          </a:p>
        </p:txBody>
      </p:sp>
    </p:spTree>
    <p:extLst>
      <p:ext uri="{BB962C8B-B14F-4D97-AF65-F5344CB8AC3E}">
        <p14:creationId xmlns:p14="http://schemas.microsoft.com/office/powerpoint/2010/main" val="1461304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291763"/>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796651" y="2734877"/>
            <a:ext cx="5226050" cy="1546500"/>
          </a:xfrm>
          <a:prstGeom prst="rect">
            <a:avLst/>
          </a:prstGeom>
        </p:spPr>
        <p:txBody>
          <a:bodyPr spcFirstLastPara="1" wrap="square" lIns="91425" tIns="91425" rIns="91425" bIns="91425" anchor="b" anchorCtr="0">
            <a:noAutofit/>
          </a:bodyPr>
          <a:lstStyle/>
          <a:p>
            <a:r>
              <a:rPr lang="en-US" sz="4400" dirty="0"/>
              <a:t>Give one entity one cohesive responsibility</a:t>
            </a:r>
          </a:p>
        </p:txBody>
      </p:sp>
      <p:sp>
        <p:nvSpPr>
          <p:cNvPr id="123" name="Google Shape;123;p18"/>
          <p:cNvSpPr/>
          <p:nvPr/>
        </p:nvSpPr>
        <p:spPr>
          <a:xfrm>
            <a:off x="806825" y="2488988"/>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
        <p:nvSpPr>
          <p:cNvPr id="2" name="TextBox 1"/>
          <p:cNvSpPr txBox="1"/>
          <p:nvPr/>
        </p:nvSpPr>
        <p:spPr>
          <a:xfrm>
            <a:off x="1025450" y="2576101"/>
            <a:ext cx="1183525" cy="1446550"/>
          </a:xfrm>
          <a:prstGeom prst="rect">
            <a:avLst/>
          </a:prstGeom>
          <a:noFill/>
        </p:spPr>
        <p:txBody>
          <a:bodyPr wrap="square" rtlCol="0">
            <a:spAutoFit/>
          </a:bodyPr>
          <a:lstStyle/>
          <a:p>
            <a:pPr algn="ctr"/>
            <a:r>
              <a:rPr lang="en-US" sz="8800" b="1" dirty="0">
                <a:solidFill>
                  <a:srgbClr val="CFD8DC"/>
                </a:solidFill>
                <a:latin typeface="+mj-lt"/>
              </a:rPr>
              <a:t>5</a:t>
            </a:r>
          </a:p>
        </p:txBody>
      </p:sp>
    </p:spTree>
    <p:extLst>
      <p:ext uri="{BB962C8B-B14F-4D97-AF65-F5344CB8AC3E}">
        <p14:creationId xmlns:p14="http://schemas.microsoft.com/office/powerpoint/2010/main" val="2942696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Give one entity one cohesive responsibility.</a:t>
            </a:r>
          </a:p>
        </p:txBody>
      </p:sp>
      <p:sp>
        <p:nvSpPr>
          <p:cNvPr id="11267" name="Content Placeholder 2"/>
          <p:cNvSpPr>
            <a:spLocks noGrp="1"/>
          </p:cNvSpPr>
          <p:nvPr>
            <p:ph idx="1"/>
          </p:nvPr>
        </p:nvSpPr>
        <p:spPr/>
        <p:txBody>
          <a:bodyPr/>
          <a:lstStyle/>
          <a:p>
            <a:r>
              <a:rPr lang="en-US" dirty="0"/>
              <a:t>Entities can be files, classes, </a:t>
            </a:r>
            <a:r>
              <a:rPr lang="en-US" dirty="0" err="1"/>
              <a:t>structs</a:t>
            </a:r>
            <a:r>
              <a:rPr lang="en-US" dirty="0"/>
              <a:t>, variables…</a:t>
            </a:r>
          </a:p>
          <a:p>
            <a:endParaRPr lang="en-US" dirty="0"/>
          </a:p>
          <a:p>
            <a:r>
              <a:rPr lang="en-US" dirty="0"/>
              <a:t>The smaller your entity, the easier to use.</a:t>
            </a:r>
          </a:p>
          <a:p>
            <a:endParaRPr lang="en-US" dirty="0"/>
          </a:p>
          <a:p>
            <a:r>
              <a:rPr lang="en-US" dirty="0"/>
              <a:t>One responsibility = easier refinement, update and readiness.</a:t>
            </a:r>
          </a:p>
        </p:txBody>
      </p:sp>
    </p:spTree>
    <p:extLst>
      <p:ext uri="{BB962C8B-B14F-4D97-AF65-F5344CB8AC3E}">
        <p14:creationId xmlns:p14="http://schemas.microsoft.com/office/powerpoint/2010/main" val="1986838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Give one entity one cohesive responsibility.</a:t>
            </a:r>
          </a:p>
        </p:txBody>
      </p:sp>
      <p:sp>
        <p:nvSpPr>
          <p:cNvPr id="11267" name="Content Placeholder 2"/>
          <p:cNvSpPr>
            <a:spLocks noGrp="1"/>
          </p:cNvSpPr>
          <p:nvPr>
            <p:ph idx="1"/>
          </p:nvPr>
        </p:nvSpPr>
        <p:spPr/>
        <p:txBody>
          <a:bodyPr/>
          <a:lstStyle/>
          <a:p>
            <a:r>
              <a:rPr lang="en-US" dirty="0"/>
              <a:t>Consider simple and short functions.</a:t>
            </a:r>
          </a:p>
          <a:p>
            <a:endParaRPr lang="en-US" dirty="0"/>
          </a:p>
          <a:p>
            <a:r>
              <a:rPr lang="en-US" dirty="0"/>
              <a:t>How difficult is it to maintain a module (.</a:t>
            </a:r>
            <a:r>
              <a:rPr lang="en-US" dirty="0" err="1"/>
              <a:t>cpp</a:t>
            </a:r>
            <a:r>
              <a:rPr lang="en-US" dirty="0"/>
              <a:t>/.h)?</a:t>
            </a:r>
          </a:p>
          <a:p>
            <a:pPr lvl="1"/>
            <a:r>
              <a:rPr lang="en-US" dirty="0"/>
              <a:t>The bigger your files the worst in:</a:t>
            </a:r>
          </a:p>
          <a:p>
            <a:pPr lvl="2"/>
            <a:r>
              <a:rPr lang="en-US" dirty="0"/>
              <a:t>Maintenance.</a:t>
            </a:r>
          </a:p>
          <a:p>
            <a:pPr lvl="2"/>
            <a:r>
              <a:rPr lang="en-US" dirty="0"/>
              <a:t>Compilation time.</a:t>
            </a:r>
          </a:p>
          <a:p>
            <a:pPr lvl="2"/>
            <a:r>
              <a:rPr lang="en-US" dirty="0"/>
              <a:t>Splitting.</a:t>
            </a:r>
          </a:p>
          <a:p>
            <a:pPr lvl="2"/>
            <a:r>
              <a:rPr lang="en-US" dirty="0"/>
              <a:t>Reading and navigation.</a:t>
            </a:r>
          </a:p>
        </p:txBody>
      </p:sp>
    </p:spTree>
    <p:extLst>
      <p:ext uri="{BB962C8B-B14F-4D97-AF65-F5344CB8AC3E}">
        <p14:creationId xmlns:p14="http://schemas.microsoft.com/office/powerpoint/2010/main" val="9297638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291763"/>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850137" y="2526126"/>
            <a:ext cx="5226050" cy="1546500"/>
          </a:xfrm>
          <a:prstGeom prst="rect">
            <a:avLst/>
          </a:prstGeom>
        </p:spPr>
        <p:txBody>
          <a:bodyPr spcFirstLastPara="1" wrap="square" lIns="91425" tIns="91425" rIns="91425" bIns="91425" anchor="b" anchorCtr="0">
            <a:noAutofit/>
          </a:bodyPr>
          <a:lstStyle/>
          <a:p>
            <a:r>
              <a:rPr lang="en-US" sz="4400" dirty="0"/>
              <a:t>Correctness, simplicity and clarity</a:t>
            </a:r>
          </a:p>
        </p:txBody>
      </p:sp>
      <p:sp>
        <p:nvSpPr>
          <p:cNvPr id="123" name="Google Shape;123;p18"/>
          <p:cNvSpPr/>
          <p:nvPr/>
        </p:nvSpPr>
        <p:spPr>
          <a:xfrm>
            <a:off x="806825" y="2488988"/>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
        <p:nvSpPr>
          <p:cNvPr id="2" name="TextBox 1"/>
          <p:cNvSpPr txBox="1"/>
          <p:nvPr/>
        </p:nvSpPr>
        <p:spPr>
          <a:xfrm>
            <a:off x="1025450" y="2576101"/>
            <a:ext cx="1183525" cy="1446550"/>
          </a:xfrm>
          <a:prstGeom prst="rect">
            <a:avLst/>
          </a:prstGeom>
          <a:noFill/>
        </p:spPr>
        <p:txBody>
          <a:bodyPr wrap="square" rtlCol="0">
            <a:spAutoFit/>
          </a:bodyPr>
          <a:lstStyle/>
          <a:p>
            <a:pPr algn="ctr"/>
            <a:r>
              <a:rPr lang="en-US" sz="8800" b="1" dirty="0">
                <a:solidFill>
                  <a:srgbClr val="CFD8DC"/>
                </a:solidFill>
                <a:latin typeface="+mj-lt"/>
              </a:rPr>
              <a:t>6</a:t>
            </a:r>
          </a:p>
        </p:txBody>
      </p:sp>
    </p:spTree>
    <p:extLst>
      <p:ext uri="{BB962C8B-B14F-4D97-AF65-F5344CB8AC3E}">
        <p14:creationId xmlns:p14="http://schemas.microsoft.com/office/powerpoint/2010/main" val="5814621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Correctness, simplicity, and clarity come first</a:t>
            </a:r>
          </a:p>
        </p:txBody>
      </p:sp>
      <p:sp>
        <p:nvSpPr>
          <p:cNvPr id="14339" name="Content Placeholder 2"/>
          <p:cNvSpPr>
            <a:spLocks noGrp="1"/>
          </p:cNvSpPr>
          <p:nvPr>
            <p:ph idx="1"/>
          </p:nvPr>
        </p:nvSpPr>
        <p:spPr/>
        <p:txBody>
          <a:bodyPr/>
          <a:lstStyle/>
          <a:p>
            <a:r>
              <a:rPr lang="en-US" dirty="0"/>
              <a:t>Improve readability and maintainability</a:t>
            </a:r>
          </a:p>
          <a:p>
            <a:endParaRPr lang="en-US" dirty="0"/>
          </a:p>
          <a:p>
            <a:r>
              <a:rPr lang="en-US" dirty="0"/>
              <a:t>Often Clarity &gt; Optimization</a:t>
            </a:r>
          </a:p>
          <a:p>
            <a:pPr lvl="1"/>
            <a:r>
              <a:rPr lang="en-US" dirty="0"/>
              <a:t>Modern compilers perform many optimizations to your code</a:t>
            </a:r>
          </a:p>
          <a:p>
            <a:pPr marL="990600" lvl="2" indent="0">
              <a:buNone/>
            </a:pPr>
            <a:r>
              <a:rPr lang="en-US" sz="1800" dirty="0">
                <a:hlinkClick r:id="rId3"/>
              </a:rPr>
              <a:t>https://en.wikipedia.org/wiki/Optimizing_compiler</a:t>
            </a:r>
            <a:endParaRPr lang="en-US" sz="1800" dirty="0"/>
          </a:p>
          <a:p>
            <a:pPr lvl="2"/>
            <a:endParaRPr lang="en-US" sz="1800" dirty="0"/>
          </a:p>
          <a:p>
            <a:pPr lvl="1"/>
            <a:r>
              <a:rPr lang="en-US" dirty="0"/>
              <a:t>Optimize after measuring performance</a:t>
            </a:r>
          </a:p>
        </p:txBody>
      </p:sp>
    </p:spTree>
    <p:extLst>
      <p:ext uri="{BB962C8B-B14F-4D97-AF65-F5344CB8AC3E}">
        <p14:creationId xmlns:p14="http://schemas.microsoft.com/office/powerpoint/2010/main" val="712320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291763"/>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850137" y="2526126"/>
            <a:ext cx="5226050" cy="1546500"/>
          </a:xfrm>
          <a:prstGeom prst="rect">
            <a:avLst/>
          </a:prstGeom>
        </p:spPr>
        <p:txBody>
          <a:bodyPr spcFirstLastPara="1" wrap="square" lIns="91425" tIns="91425" rIns="91425" bIns="91425" anchor="b" anchorCtr="0">
            <a:noAutofit/>
          </a:bodyPr>
          <a:lstStyle/>
          <a:p>
            <a:r>
              <a:rPr lang="en-US" sz="4400" dirty="0"/>
              <a:t>Minimize Global &amp; Shared data</a:t>
            </a:r>
          </a:p>
        </p:txBody>
      </p:sp>
      <p:sp>
        <p:nvSpPr>
          <p:cNvPr id="123" name="Google Shape;123;p18"/>
          <p:cNvSpPr/>
          <p:nvPr/>
        </p:nvSpPr>
        <p:spPr>
          <a:xfrm>
            <a:off x="806825" y="2488988"/>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
        <p:nvSpPr>
          <p:cNvPr id="2" name="TextBox 1"/>
          <p:cNvSpPr txBox="1"/>
          <p:nvPr/>
        </p:nvSpPr>
        <p:spPr>
          <a:xfrm>
            <a:off x="806825" y="2576101"/>
            <a:ext cx="1588576" cy="1446550"/>
          </a:xfrm>
          <a:prstGeom prst="rect">
            <a:avLst/>
          </a:prstGeom>
          <a:noFill/>
        </p:spPr>
        <p:txBody>
          <a:bodyPr wrap="square" rtlCol="0">
            <a:spAutoFit/>
          </a:bodyPr>
          <a:lstStyle/>
          <a:p>
            <a:pPr algn="ctr"/>
            <a:r>
              <a:rPr lang="en-US" sz="8800" b="1" dirty="0">
                <a:solidFill>
                  <a:srgbClr val="CFD8DC"/>
                </a:solidFill>
                <a:latin typeface="+mj-lt"/>
              </a:rPr>
              <a:t>10</a:t>
            </a:r>
          </a:p>
        </p:txBody>
      </p:sp>
    </p:spTree>
    <p:extLst>
      <p:ext uri="{BB962C8B-B14F-4D97-AF65-F5344CB8AC3E}">
        <p14:creationId xmlns:p14="http://schemas.microsoft.com/office/powerpoint/2010/main" val="32431905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Minimize Global &amp; Shared data</a:t>
            </a:r>
          </a:p>
        </p:txBody>
      </p:sp>
      <p:sp>
        <p:nvSpPr>
          <p:cNvPr id="15363" name="Content Placeholder 2"/>
          <p:cNvSpPr>
            <a:spLocks noGrp="1"/>
          </p:cNvSpPr>
          <p:nvPr>
            <p:ph idx="1"/>
          </p:nvPr>
        </p:nvSpPr>
        <p:spPr/>
        <p:txBody>
          <a:bodyPr/>
          <a:lstStyle/>
          <a:p>
            <a:r>
              <a:rPr lang="en-US" dirty="0"/>
              <a:t>Decrease coupling (interdependency)</a:t>
            </a:r>
          </a:p>
          <a:p>
            <a:endParaRPr lang="en-US" dirty="0"/>
          </a:p>
          <a:p>
            <a:r>
              <a:rPr lang="en-US" dirty="0"/>
              <a:t>Example: animations</a:t>
            </a:r>
          </a:p>
          <a:p>
            <a:pPr lvl="1"/>
            <a:r>
              <a:rPr lang="en-US" dirty="0"/>
              <a:t>Should the screen display code know the internals of the animation code?</a:t>
            </a:r>
          </a:p>
          <a:p>
            <a:pPr lvl="1"/>
            <a:r>
              <a:rPr lang="en-US" dirty="0"/>
              <a:t>Should the animation code know the internals of the screen display code?</a:t>
            </a:r>
          </a:p>
          <a:p>
            <a:pPr lvl="1"/>
            <a:r>
              <a:rPr lang="en-US" dirty="0"/>
              <a:t>Define functions that allow the two systems to operate together.</a:t>
            </a:r>
          </a:p>
        </p:txBody>
      </p:sp>
    </p:spTree>
    <p:extLst>
      <p:ext uri="{BB962C8B-B14F-4D97-AF65-F5344CB8AC3E}">
        <p14:creationId xmlns:p14="http://schemas.microsoft.com/office/powerpoint/2010/main" val="106541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291763"/>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850137" y="2526126"/>
            <a:ext cx="5226050" cy="1546500"/>
          </a:xfrm>
          <a:prstGeom prst="rect">
            <a:avLst/>
          </a:prstGeom>
        </p:spPr>
        <p:txBody>
          <a:bodyPr spcFirstLastPara="1" wrap="square" lIns="91425" tIns="91425" rIns="91425" bIns="91425" anchor="ctr" anchorCtr="0">
            <a:noAutofit/>
          </a:bodyPr>
          <a:lstStyle/>
          <a:p>
            <a:r>
              <a:rPr lang="en-US" sz="4400" dirty="0"/>
              <a:t>Hide Information</a:t>
            </a:r>
          </a:p>
        </p:txBody>
      </p:sp>
      <p:sp>
        <p:nvSpPr>
          <p:cNvPr id="123" name="Google Shape;123;p18"/>
          <p:cNvSpPr/>
          <p:nvPr/>
        </p:nvSpPr>
        <p:spPr>
          <a:xfrm>
            <a:off x="806825" y="2488988"/>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sp>
        <p:nvSpPr>
          <p:cNvPr id="2" name="TextBox 1"/>
          <p:cNvSpPr txBox="1"/>
          <p:nvPr/>
        </p:nvSpPr>
        <p:spPr>
          <a:xfrm>
            <a:off x="806825" y="2576101"/>
            <a:ext cx="1588576" cy="1446550"/>
          </a:xfrm>
          <a:prstGeom prst="rect">
            <a:avLst/>
          </a:prstGeom>
          <a:noFill/>
        </p:spPr>
        <p:txBody>
          <a:bodyPr wrap="square" rtlCol="0">
            <a:spAutoFit/>
          </a:bodyPr>
          <a:lstStyle/>
          <a:p>
            <a:pPr algn="ctr"/>
            <a:r>
              <a:rPr lang="en-US" sz="8800" b="1" dirty="0">
                <a:solidFill>
                  <a:srgbClr val="CFD8DC"/>
                </a:solidFill>
                <a:latin typeface="+mj-lt"/>
              </a:rPr>
              <a:t>10</a:t>
            </a:r>
          </a:p>
        </p:txBody>
      </p:sp>
    </p:spTree>
    <p:extLst>
      <p:ext uri="{BB962C8B-B14F-4D97-AF65-F5344CB8AC3E}">
        <p14:creationId xmlns:p14="http://schemas.microsoft.com/office/powerpoint/2010/main" val="30614805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Hide information</a:t>
            </a:r>
          </a:p>
        </p:txBody>
      </p:sp>
      <p:sp>
        <p:nvSpPr>
          <p:cNvPr id="16387" name="Content Placeholder 2"/>
          <p:cNvSpPr>
            <a:spLocks noGrp="1"/>
          </p:cNvSpPr>
          <p:nvPr>
            <p:ph idx="1"/>
          </p:nvPr>
        </p:nvSpPr>
        <p:spPr/>
        <p:txBody>
          <a:bodyPr/>
          <a:lstStyle/>
          <a:p>
            <a:r>
              <a:rPr lang="en-US" dirty="0"/>
              <a:t>Don’t give up control of your information.</a:t>
            </a:r>
          </a:p>
          <a:p>
            <a:endParaRPr lang="en-US" dirty="0"/>
          </a:p>
          <a:p>
            <a:r>
              <a:rPr lang="en-US" dirty="0"/>
              <a:t>Provide an abstract interface that controls access to information.</a:t>
            </a:r>
          </a:p>
          <a:p>
            <a:endParaRPr lang="en-US" dirty="0"/>
          </a:p>
          <a:p>
            <a:r>
              <a:rPr lang="en-US" dirty="0"/>
              <a:t>Prevents control of data within module</a:t>
            </a:r>
          </a:p>
          <a:p>
            <a:endParaRPr lang="en-US" dirty="0"/>
          </a:p>
          <a:p>
            <a:r>
              <a:rPr lang="en-US" dirty="0"/>
              <a:t>Potentially improves flexibility</a:t>
            </a:r>
          </a:p>
        </p:txBody>
      </p:sp>
    </p:spTree>
    <p:extLst>
      <p:ext uri="{BB962C8B-B14F-4D97-AF65-F5344CB8AC3E}">
        <p14:creationId xmlns:p14="http://schemas.microsoft.com/office/powerpoint/2010/main" val="2447771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r>
              <a:rPr lang="en-US" dirty="0"/>
              <a:t>“health” is defined as public </a:t>
            </a:r>
          </a:p>
          <a:p>
            <a:pPr lvl="1"/>
            <a:r>
              <a:rPr lang="en-US" dirty="0"/>
              <a:t>(or </a:t>
            </a:r>
            <a:r>
              <a:rPr lang="en-US" dirty="0" err="1"/>
              <a:t>extern’ed</a:t>
            </a:r>
            <a:r>
              <a:rPr lang="en-US" dirty="0"/>
              <a:t> in header)</a:t>
            </a:r>
          </a:p>
          <a:p>
            <a:endParaRPr lang="en-US" dirty="0"/>
          </a:p>
          <a:p>
            <a:r>
              <a:rPr lang="en-US" dirty="0"/>
              <a:t>Anyone can, and probably will, write:</a:t>
            </a:r>
          </a:p>
          <a:p>
            <a:pPr lvl="2"/>
            <a:endParaRPr lang="en-US" dirty="0"/>
          </a:p>
          <a:p>
            <a:pPr lvl="2"/>
            <a:endParaRPr lang="en-US" dirty="0"/>
          </a:p>
          <a:p>
            <a:r>
              <a:rPr lang="en-US" dirty="0"/>
              <a:t>What can happen ?</a:t>
            </a:r>
          </a:p>
          <a:p>
            <a:pPr lvl="1"/>
            <a:r>
              <a:rPr lang="en-US" dirty="0"/>
              <a:t>What if health is already zero?</a:t>
            </a:r>
          </a:p>
          <a:p>
            <a:pPr lvl="1"/>
            <a:r>
              <a:rPr lang="en-US" dirty="0"/>
              <a:t>What if health becomes negative?</a:t>
            </a:r>
          </a:p>
        </p:txBody>
      </p:sp>
      <p:sp>
        <p:nvSpPr>
          <p:cNvPr id="4" name="TextBox 3"/>
          <p:cNvSpPr txBox="1"/>
          <p:nvPr/>
        </p:nvSpPr>
        <p:spPr>
          <a:xfrm>
            <a:off x="2133600" y="4038600"/>
            <a:ext cx="4648200" cy="369332"/>
          </a:xfrm>
          <a:prstGeom prst="rect">
            <a:avLst/>
          </a:prstGeom>
          <a:noFill/>
          <a:ln>
            <a:solidFill>
              <a:srgbClr val="CFD8DC"/>
            </a:solidFill>
          </a:ln>
        </p:spPr>
        <p:txBody>
          <a:bodyPr wrap="square" rtlCol="0">
            <a:spAutoFit/>
          </a:bodyPr>
          <a:lstStyle/>
          <a:p>
            <a:r>
              <a:rPr lang="en-US" dirty="0">
                <a:latin typeface="Consolas" panose="020B0609020204030204" pitchFamily="49" charset="0"/>
              </a:rPr>
              <a:t>enemy-&gt;health </a:t>
            </a:r>
            <a:r>
              <a:rPr lang="en-US" b="1" dirty="0">
                <a:latin typeface="Consolas" panose="020B0609020204030204" pitchFamily="49" charset="0"/>
              </a:rPr>
              <a:t>-=</a:t>
            </a:r>
            <a:r>
              <a:rPr lang="en-US" dirty="0">
                <a:latin typeface="Consolas" panose="020B0609020204030204" pitchFamily="49" charset="0"/>
              </a:rPr>
              <a:t> weapon-&gt;damage;</a:t>
            </a:r>
            <a:endParaRPr lang="en-US" dirty="0"/>
          </a:p>
        </p:txBody>
      </p:sp>
      <p:pic>
        <p:nvPicPr>
          <p:cNvPr id="2" name="Picture 1"/>
          <p:cNvPicPr>
            <a:picLocks noChangeAspect="1"/>
          </p:cNvPicPr>
          <p:nvPr/>
        </p:nvPicPr>
        <p:blipFill>
          <a:blip r:embed="rId3"/>
          <a:stretch>
            <a:fillRect/>
          </a:stretch>
        </p:blipFill>
        <p:spPr>
          <a:xfrm>
            <a:off x="126915" y="204633"/>
            <a:ext cx="671935" cy="671935"/>
          </a:xfrm>
          <a:prstGeom prst="rect">
            <a:avLst/>
          </a:prstGeom>
        </p:spPr>
      </p:pic>
      <p:sp>
        <p:nvSpPr>
          <p:cNvPr id="3" name="Rectangle 2"/>
          <p:cNvSpPr/>
          <p:nvPr/>
        </p:nvSpPr>
        <p:spPr>
          <a:xfrm>
            <a:off x="798850" y="358603"/>
            <a:ext cx="2393604" cy="461665"/>
          </a:xfrm>
          <a:prstGeom prst="rect">
            <a:avLst/>
          </a:prstGeom>
        </p:spPr>
        <p:txBody>
          <a:bodyPr wrap="none">
            <a:spAutoFit/>
          </a:bodyPr>
          <a:lstStyle/>
          <a:p>
            <a:r>
              <a:rPr lang="en-US" sz="2400" dirty="0">
                <a:solidFill>
                  <a:srgbClr val="0091EA"/>
                </a:solidFill>
                <a:latin typeface="+mn-lt"/>
              </a:rPr>
              <a:t>Example: health</a:t>
            </a:r>
          </a:p>
        </p:txBody>
      </p:sp>
    </p:spTree>
    <p:extLst>
      <p:ext uri="{BB962C8B-B14F-4D97-AF65-F5344CB8AC3E}">
        <p14:creationId xmlns:p14="http://schemas.microsoft.com/office/powerpoint/2010/main" val="3364125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p>
        </p:txBody>
      </p:sp>
      <p:sp>
        <p:nvSpPr>
          <p:cNvPr id="3" name="Content Placeholder 2"/>
          <p:cNvSpPr>
            <a:spLocks noGrp="1"/>
          </p:cNvSpPr>
          <p:nvPr>
            <p:ph idx="1"/>
          </p:nvPr>
        </p:nvSpPr>
        <p:spPr/>
        <p:txBody>
          <a:bodyPr/>
          <a:lstStyle/>
          <a:p>
            <a:pPr marL="38100" indent="0" algn="ctr">
              <a:buNone/>
            </a:pPr>
            <a:r>
              <a:rPr lang="en-US" dirty="0"/>
              <a:t>Time spent </a:t>
            </a:r>
            <a:r>
              <a:rPr lang="en-US" dirty="0">
                <a:solidFill>
                  <a:srgbClr val="0091EA"/>
                </a:solidFill>
              </a:rPr>
              <a:t>reading</a:t>
            </a:r>
            <a:r>
              <a:rPr lang="en-US" dirty="0"/>
              <a:t> code </a:t>
            </a:r>
          </a:p>
          <a:p>
            <a:pPr marL="38100" indent="0" algn="ctr">
              <a:buNone/>
            </a:pPr>
            <a:r>
              <a:rPr lang="en-US" sz="4800" b="1" dirty="0"/>
              <a:t>&gt; </a:t>
            </a:r>
          </a:p>
          <a:p>
            <a:pPr marL="38100" indent="0" algn="ctr">
              <a:buNone/>
            </a:pPr>
            <a:r>
              <a:rPr lang="en-US" dirty="0"/>
              <a:t>Time spent </a:t>
            </a:r>
            <a:r>
              <a:rPr lang="en-US" dirty="0">
                <a:solidFill>
                  <a:srgbClr val="0091EA"/>
                </a:solidFill>
              </a:rPr>
              <a:t>Writing</a:t>
            </a:r>
            <a:r>
              <a:rPr lang="en-US" dirty="0"/>
              <a:t> code</a:t>
            </a:r>
          </a:p>
        </p:txBody>
      </p:sp>
    </p:spTree>
    <p:extLst>
      <p:ext uri="{BB962C8B-B14F-4D97-AF65-F5344CB8AC3E}">
        <p14:creationId xmlns:p14="http://schemas.microsoft.com/office/powerpoint/2010/main" val="104727792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p:txBody>
          <a:bodyPr/>
          <a:lstStyle/>
          <a:p>
            <a:r>
              <a:rPr lang="en-US" dirty="0"/>
              <a:t>Provide an abstract interface to your data, e.g.:</a:t>
            </a:r>
          </a:p>
          <a:p>
            <a:pPr lvl="1"/>
            <a:endParaRPr lang="en-US" dirty="0"/>
          </a:p>
          <a:p>
            <a:pPr lvl="1"/>
            <a:endParaRPr lang="en-US" dirty="0"/>
          </a:p>
          <a:p>
            <a:pPr lvl="1"/>
            <a:endParaRPr lang="en-US" dirty="0"/>
          </a:p>
          <a:p>
            <a:pPr lvl="1"/>
            <a:endParaRPr lang="en-US" dirty="0"/>
          </a:p>
          <a:p>
            <a:pPr lvl="1"/>
            <a:endParaRPr lang="en-US" dirty="0"/>
          </a:p>
          <a:p>
            <a:endParaRPr lang="en-US" dirty="0"/>
          </a:p>
          <a:p>
            <a:r>
              <a:rPr lang="en-US" dirty="0"/>
              <a:t>These abstract functions can</a:t>
            </a:r>
          </a:p>
          <a:p>
            <a:pPr lvl="1"/>
            <a:r>
              <a:rPr lang="en-US" dirty="0"/>
              <a:t>Prevent out-of-range values</a:t>
            </a:r>
          </a:p>
          <a:p>
            <a:pPr lvl="1"/>
            <a:r>
              <a:rPr lang="en-US" dirty="0"/>
              <a:t>Perform error checking</a:t>
            </a:r>
          </a:p>
          <a:p>
            <a:pPr lvl="1"/>
            <a:r>
              <a:rPr lang="en-US" dirty="0"/>
              <a:t>Trigger events, if necessary</a:t>
            </a:r>
          </a:p>
        </p:txBody>
      </p:sp>
      <p:sp>
        <p:nvSpPr>
          <p:cNvPr id="4" name="TextBox 3"/>
          <p:cNvSpPr txBox="1"/>
          <p:nvPr/>
        </p:nvSpPr>
        <p:spPr>
          <a:xfrm>
            <a:off x="533400" y="2590800"/>
            <a:ext cx="8382000" cy="2031325"/>
          </a:xfrm>
          <a:prstGeom prst="rect">
            <a:avLst/>
          </a:prstGeom>
          <a:noFill/>
          <a:ln>
            <a:solidFill>
              <a:srgbClr val="CFD8DC"/>
            </a:solidFill>
          </a:ln>
        </p:spPr>
        <p:txBody>
          <a:bodyPr wrap="square" rtlCol="0">
            <a:spAutoFit/>
          </a:bodyPr>
          <a:lstStyle/>
          <a:p>
            <a:r>
              <a:rPr lang="en-US" dirty="0">
                <a:solidFill>
                  <a:srgbClr val="008000"/>
                </a:solidFill>
                <a:latin typeface="Consolas" panose="020B0609020204030204" pitchFamily="49" charset="0"/>
              </a:rPr>
              <a:t>// Set an NPC’s health to a specific value.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NpcSetHealth</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health)</a:t>
            </a:r>
          </a:p>
          <a:p>
            <a:r>
              <a:rPr lang="en-US" dirty="0">
                <a:solidFill>
                  <a:srgbClr val="000000"/>
                </a:solidFill>
                <a:latin typeface="Consolas" panose="020B0609020204030204" pitchFamily="49" charset="0"/>
              </a:rPr>
              <a:t>{ ...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Modify an NPC’s health up/down by a specific amount.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NpcModifyHealth</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health)</a:t>
            </a:r>
          </a:p>
          <a:p>
            <a:r>
              <a:rPr lang="en-US" dirty="0">
                <a:solidFill>
                  <a:srgbClr val="000000"/>
                </a:solidFill>
                <a:latin typeface="Consolas" panose="020B0609020204030204" pitchFamily="49" charset="0"/>
              </a:rPr>
              <a:t>{ ... }</a:t>
            </a:r>
            <a:endParaRPr lang="en-US" dirty="0"/>
          </a:p>
        </p:txBody>
      </p:sp>
      <p:pic>
        <p:nvPicPr>
          <p:cNvPr id="5" name="Picture 4"/>
          <p:cNvPicPr>
            <a:picLocks noChangeAspect="1"/>
          </p:cNvPicPr>
          <p:nvPr/>
        </p:nvPicPr>
        <p:blipFill>
          <a:blip r:embed="rId3"/>
          <a:stretch>
            <a:fillRect/>
          </a:stretch>
        </p:blipFill>
        <p:spPr>
          <a:xfrm>
            <a:off x="126915" y="204633"/>
            <a:ext cx="671935" cy="671935"/>
          </a:xfrm>
          <a:prstGeom prst="rect">
            <a:avLst/>
          </a:prstGeom>
        </p:spPr>
      </p:pic>
      <p:sp>
        <p:nvSpPr>
          <p:cNvPr id="6" name="Rectangle 5"/>
          <p:cNvSpPr/>
          <p:nvPr/>
        </p:nvSpPr>
        <p:spPr>
          <a:xfrm>
            <a:off x="798850" y="358603"/>
            <a:ext cx="2393604" cy="461665"/>
          </a:xfrm>
          <a:prstGeom prst="rect">
            <a:avLst/>
          </a:prstGeom>
        </p:spPr>
        <p:txBody>
          <a:bodyPr wrap="none">
            <a:spAutoFit/>
          </a:bodyPr>
          <a:lstStyle/>
          <a:p>
            <a:r>
              <a:rPr lang="en-US" sz="2400" dirty="0">
                <a:solidFill>
                  <a:srgbClr val="0091EA"/>
                </a:solidFill>
                <a:latin typeface="+mn-lt"/>
              </a:rPr>
              <a:t>Example: health</a:t>
            </a:r>
          </a:p>
        </p:txBody>
      </p:sp>
    </p:spTree>
    <p:extLst>
      <p:ext uri="{BB962C8B-B14F-4D97-AF65-F5344CB8AC3E}">
        <p14:creationId xmlns:p14="http://schemas.microsoft.com/office/powerpoint/2010/main" val="7016292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p:txBody>
          <a:bodyPr/>
          <a:lstStyle/>
          <a:p>
            <a:r>
              <a:rPr lang="en-US" dirty="0"/>
              <a:t>Consider the following function:</a:t>
            </a:r>
          </a:p>
          <a:p>
            <a:pPr lvl="2"/>
            <a:endParaRPr lang="en-US" dirty="0"/>
          </a:p>
          <a:p>
            <a:pPr lvl="2"/>
            <a:endParaRPr lang="en-US" dirty="0"/>
          </a:p>
          <a:p>
            <a:r>
              <a:rPr lang="en-US" dirty="0"/>
              <a:t>Return value: has the health actually changed ?</a:t>
            </a:r>
          </a:p>
          <a:p>
            <a:pPr lvl="1"/>
            <a:r>
              <a:rPr lang="en-US" dirty="0"/>
              <a:t>Useful for triggering visual and/or aural effects</a:t>
            </a:r>
          </a:p>
        </p:txBody>
      </p:sp>
      <p:sp>
        <p:nvSpPr>
          <p:cNvPr id="4" name="TextBox 3"/>
          <p:cNvSpPr txBox="1"/>
          <p:nvPr/>
        </p:nvSpPr>
        <p:spPr>
          <a:xfrm>
            <a:off x="1828800" y="3288268"/>
            <a:ext cx="4648200" cy="369332"/>
          </a:xfrm>
          <a:prstGeom prst="rect">
            <a:avLst/>
          </a:prstGeom>
          <a:noFill/>
          <a:ln>
            <a:solidFill>
              <a:srgbClr val="CFD8DC"/>
            </a:solidFill>
          </a:ln>
        </p:spPr>
        <p:txBody>
          <a:bodyPr wrap="square" rtlCol="0">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NpcModifyHealth</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health</a:t>
            </a:r>
            <a:r>
              <a:rPr lang="en-US" dirty="0">
                <a:solidFill>
                  <a:srgbClr val="000000"/>
                </a:solidFill>
                <a:latin typeface="Consolas" panose="020B0609020204030204" pitchFamily="49" charset="0"/>
              </a:rPr>
              <a:t>);</a:t>
            </a:r>
            <a:endParaRPr lang="en-US" dirty="0"/>
          </a:p>
        </p:txBody>
      </p:sp>
      <p:pic>
        <p:nvPicPr>
          <p:cNvPr id="5" name="Picture 4"/>
          <p:cNvPicPr>
            <a:picLocks noChangeAspect="1"/>
          </p:cNvPicPr>
          <p:nvPr/>
        </p:nvPicPr>
        <p:blipFill>
          <a:blip r:embed="rId3"/>
          <a:stretch>
            <a:fillRect/>
          </a:stretch>
        </p:blipFill>
        <p:spPr>
          <a:xfrm>
            <a:off x="126915" y="204633"/>
            <a:ext cx="671935" cy="671935"/>
          </a:xfrm>
          <a:prstGeom prst="rect">
            <a:avLst/>
          </a:prstGeom>
        </p:spPr>
      </p:pic>
      <p:sp>
        <p:nvSpPr>
          <p:cNvPr id="6" name="Rectangle 5"/>
          <p:cNvSpPr/>
          <p:nvPr/>
        </p:nvSpPr>
        <p:spPr>
          <a:xfrm>
            <a:off x="798850" y="358603"/>
            <a:ext cx="2393604" cy="461665"/>
          </a:xfrm>
          <a:prstGeom prst="rect">
            <a:avLst/>
          </a:prstGeom>
        </p:spPr>
        <p:txBody>
          <a:bodyPr wrap="none">
            <a:spAutoFit/>
          </a:bodyPr>
          <a:lstStyle/>
          <a:p>
            <a:r>
              <a:rPr lang="en-US" sz="2400" dirty="0">
                <a:solidFill>
                  <a:srgbClr val="0091EA"/>
                </a:solidFill>
                <a:latin typeface="+mn-lt"/>
              </a:rPr>
              <a:t>Example: health</a:t>
            </a:r>
          </a:p>
        </p:txBody>
      </p:sp>
    </p:spTree>
    <p:extLst>
      <p:ext uri="{BB962C8B-B14F-4D97-AF65-F5344CB8AC3E}">
        <p14:creationId xmlns:p14="http://schemas.microsoft.com/office/powerpoint/2010/main" val="23801959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291763"/>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850136" y="2526126"/>
            <a:ext cx="5554247" cy="1546500"/>
          </a:xfrm>
          <a:prstGeom prst="rect">
            <a:avLst/>
          </a:prstGeom>
        </p:spPr>
        <p:txBody>
          <a:bodyPr spcFirstLastPara="1" wrap="square" lIns="91425" tIns="91425" rIns="91425" bIns="91425" anchor="ctr" anchorCtr="0">
            <a:noAutofit/>
          </a:bodyPr>
          <a:lstStyle/>
          <a:p>
            <a:r>
              <a:rPr lang="en-US" sz="4400" dirty="0"/>
              <a:t>Use </a:t>
            </a:r>
            <a:r>
              <a:rPr lang="en-US" sz="4400" dirty="0" err="1"/>
              <a:t>const</a:t>
            </a:r>
            <a:r>
              <a:rPr lang="en-US" sz="4400" dirty="0"/>
              <a:t> proactively</a:t>
            </a:r>
          </a:p>
        </p:txBody>
      </p:sp>
      <p:sp>
        <p:nvSpPr>
          <p:cNvPr id="123" name="Google Shape;123;p18"/>
          <p:cNvSpPr/>
          <p:nvPr/>
        </p:nvSpPr>
        <p:spPr>
          <a:xfrm>
            <a:off x="806825" y="2488988"/>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
        <p:nvSpPr>
          <p:cNvPr id="2" name="TextBox 1"/>
          <p:cNvSpPr txBox="1"/>
          <p:nvPr/>
        </p:nvSpPr>
        <p:spPr>
          <a:xfrm>
            <a:off x="806825" y="2576101"/>
            <a:ext cx="1588576" cy="1446550"/>
          </a:xfrm>
          <a:prstGeom prst="rect">
            <a:avLst/>
          </a:prstGeom>
          <a:noFill/>
        </p:spPr>
        <p:txBody>
          <a:bodyPr wrap="square" rtlCol="0">
            <a:spAutoFit/>
          </a:bodyPr>
          <a:lstStyle/>
          <a:p>
            <a:pPr algn="ctr"/>
            <a:r>
              <a:rPr lang="en-US" sz="8800" b="1" dirty="0">
                <a:solidFill>
                  <a:srgbClr val="CFD8DC"/>
                </a:solidFill>
                <a:latin typeface="+mj-lt"/>
              </a:rPr>
              <a:t>10</a:t>
            </a:r>
          </a:p>
        </p:txBody>
      </p:sp>
    </p:spTree>
    <p:extLst>
      <p:ext uri="{BB962C8B-B14F-4D97-AF65-F5344CB8AC3E}">
        <p14:creationId xmlns:p14="http://schemas.microsoft.com/office/powerpoint/2010/main" val="3513091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p:txBody>
          <a:bodyPr/>
          <a:lstStyle/>
          <a:p>
            <a:r>
              <a:rPr lang="en-US" dirty="0"/>
              <a:t>Can the following value be changed?</a:t>
            </a:r>
          </a:p>
          <a:p>
            <a:pPr lvl="2"/>
            <a:endParaRPr lang="en-US" dirty="0"/>
          </a:p>
          <a:p>
            <a:pPr lvl="2"/>
            <a:endParaRPr lang="en-US" dirty="0"/>
          </a:p>
          <a:p>
            <a:pPr lvl="1"/>
            <a:endParaRPr lang="en-US" dirty="0"/>
          </a:p>
          <a:p>
            <a:r>
              <a:rPr lang="en-US" dirty="0"/>
              <a:t>What about this one?</a:t>
            </a:r>
          </a:p>
          <a:p>
            <a:pPr lvl="2"/>
            <a:endParaRPr lang="en-US" dirty="0"/>
          </a:p>
        </p:txBody>
      </p:sp>
      <p:sp>
        <p:nvSpPr>
          <p:cNvPr id="4" name="TextBox 3"/>
          <p:cNvSpPr txBox="1"/>
          <p:nvPr/>
        </p:nvSpPr>
        <p:spPr>
          <a:xfrm>
            <a:off x="2057400" y="3352800"/>
            <a:ext cx="4648200" cy="369332"/>
          </a:xfrm>
          <a:prstGeom prst="rect">
            <a:avLst/>
          </a:prstGeom>
          <a:noFill/>
          <a:ln>
            <a:solidFill>
              <a:srgbClr val="CFD8DC"/>
            </a:solidFill>
          </a:ln>
        </p:spPr>
        <p:txBody>
          <a:bodyPr wrap="square" rtlCol="0">
            <a:spAutoFit/>
          </a:bodyPr>
          <a:lstStyle/>
          <a:p>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Gravity = </a:t>
            </a:r>
            <a:r>
              <a:rPr lang="en-US" dirty="0">
                <a:solidFill>
                  <a:schemeClr val="accent6"/>
                </a:solidFill>
                <a:latin typeface="Consolas" panose="020B0609020204030204" pitchFamily="49" charset="0"/>
              </a:rPr>
              <a:t>9.81f</a:t>
            </a:r>
            <a:r>
              <a:rPr lang="en-US" dirty="0">
                <a:solidFill>
                  <a:srgbClr val="000000"/>
                </a:solidFill>
                <a:latin typeface="Consolas" panose="020B0609020204030204" pitchFamily="49" charset="0"/>
              </a:rPr>
              <a:t>;</a:t>
            </a:r>
            <a:endParaRPr lang="en-US" dirty="0"/>
          </a:p>
        </p:txBody>
      </p:sp>
      <p:sp>
        <p:nvSpPr>
          <p:cNvPr id="5" name="TextBox 4"/>
          <p:cNvSpPr txBox="1"/>
          <p:nvPr/>
        </p:nvSpPr>
        <p:spPr>
          <a:xfrm>
            <a:off x="2057400" y="5029200"/>
            <a:ext cx="4648200" cy="369332"/>
          </a:xfrm>
          <a:prstGeom prst="rect">
            <a:avLst/>
          </a:prstGeom>
          <a:noFill/>
          <a:ln>
            <a:solidFill>
              <a:srgbClr val="CFD8DC"/>
            </a:solidFill>
          </a:ln>
        </p:spPr>
        <p:txBody>
          <a:bodyPr wrap="square" rtlCol="0">
            <a:spAutoFit/>
          </a:bodyPr>
          <a:lstStyle/>
          <a:p>
            <a:r>
              <a:rPr lang="en-US" dirty="0" err="1">
                <a:solidFill>
                  <a:srgbClr val="0000FF"/>
                </a:solidFill>
                <a:latin typeface="Consolas" panose="020B0609020204030204" pitchFamily="49" charset="0"/>
              </a:rPr>
              <a:t>const</a:t>
            </a:r>
            <a:r>
              <a:rPr lang="en-US" dirty="0">
                <a:solidFill>
                  <a:srgbClr val="0000FF"/>
                </a:solidFill>
                <a:latin typeface="Consolas" panose="020B0609020204030204" pitchFamily="49" charset="0"/>
              </a:rPr>
              <a:t> float</a:t>
            </a:r>
            <a:r>
              <a:rPr lang="en-US" dirty="0">
                <a:solidFill>
                  <a:srgbClr val="000000"/>
                </a:solidFill>
                <a:latin typeface="Consolas" panose="020B0609020204030204" pitchFamily="49" charset="0"/>
              </a:rPr>
              <a:t> Gravity = </a:t>
            </a:r>
            <a:r>
              <a:rPr lang="en-US" dirty="0">
                <a:solidFill>
                  <a:schemeClr val="accent6"/>
                </a:solidFill>
                <a:latin typeface="Consolas" panose="020B0609020204030204" pitchFamily="49" charset="0"/>
              </a:rPr>
              <a:t>9.81f</a:t>
            </a:r>
            <a:r>
              <a:rPr lang="en-US" dirty="0">
                <a:solidFill>
                  <a:srgbClr val="000000"/>
                </a:solidFill>
                <a:latin typeface="Consolas" panose="020B0609020204030204" pitchFamily="49" charset="0"/>
              </a:rPr>
              <a:t>;</a:t>
            </a:r>
            <a:endParaRPr lang="en-US" dirty="0"/>
          </a:p>
        </p:txBody>
      </p:sp>
      <p:pic>
        <p:nvPicPr>
          <p:cNvPr id="6" name="Picture 5"/>
          <p:cNvPicPr>
            <a:picLocks noChangeAspect="1"/>
          </p:cNvPicPr>
          <p:nvPr/>
        </p:nvPicPr>
        <p:blipFill>
          <a:blip r:embed="rId3"/>
          <a:stretch>
            <a:fillRect/>
          </a:stretch>
        </p:blipFill>
        <p:spPr>
          <a:xfrm>
            <a:off x="126915" y="204633"/>
            <a:ext cx="671935" cy="671935"/>
          </a:xfrm>
          <a:prstGeom prst="rect">
            <a:avLst/>
          </a:prstGeom>
        </p:spPr>
      </p:pic>
      <p:sp>
        <p:nvSpPr>
          <p:cNvPr id="7" name="Rectangle 6"/>
          <p:cNvSpPr/>
          <p:nvPr/>
        </p:nvSpPr>
        <p:spPr>
          <a:xfrm>
            <a:off x="798850" y="358603"/>
            <a:ext cx="2528256" cy="461665"/>
          </a:xfrm>
          <a:prstGeom prst="rect">
            <a:avLst/>
          </a:prstGeom>
        </p:spPr>
        <p:txBody>
          <a:bodyPr wrap="none">
            <a:spAutoFit/>
          </a:bodyPr>
          <a:lstStyle/>
          <a:p>
            <a:r>
              <a:rPr lang="en-US" sz="2400" dirty="0">
                <a:solidFill>
                  <a:srgbClr val="0091EA"/>
                </a:solidFill>
                <a:latin typeface="+mn-lt"/>
              </a:rPr>
              <a:t>Example: Gravity</a:t>
            </a:r>
          </a:p>
        </p:txBody>
      </p:sp>
    </p:spTree>
    <p:extLst>
      <p:ext uri="{BB962C8B-B14F-4D97-AF65-F5344CB8AC3E}">
        <p14:creationId xmlns:p14="http://schemas.microsoft.com/office/powerpoint/2010/main" val="42318292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dirty="0"/>
              <a:t>Does this function modify the “text” data?</a:t>
            </a:r>
          </a:p>
          <a:p>
            <a:r>
              <a:rPr lang="en-US" dirty="0"/>
              <a:t>Will the compiler complain if you pass a const value?</a:t>
            </a:r>
          </a:p>
          <a:p>
            <a:endParaRPr lang="en-US" dirty="0"/>
          </a:p>
          <a:p>
            <a:pPr lvl="2"/>
            <a:endParaRPr lang="en-US" dirty="0"/>
          </a:p>
          <a:p>
            <a:endParaRPr lang="en-US" dirty="0"/>
          </a:p>
          <a:p>
            <a:r>
              <a:rPr lang="en-US" dirty="0"/>
              <a:t>The reader knows that the contents are not changed.</a:t>
            </a:r>
          </a:p>
        </p:txBody>
      </p:sp>
      <p:pic>
        <p:nvPicPr>
          <p:cNvPr id="4" name="Picture 3"/>
          <p:cNvPicPr>
            <a:picLocks noChangeAspect="1"/>
          </p:cNvPicPr>
          <p:nvPr/>
        </p:nvPicPr>
        <p:blipFill>
          <a:blip r:embed="rId3"/>
          <a:stretch>
            <a:fillRect/>
          </a:stretch>
        </p:blipFill>
        <p:spPr>
          <a:xfrm>
            <a:off x="126915" y="204633"/>
            <a:ext cx="671935" cy="671935"/>
          </a:xfrm>
          <a:prstGeom prst="rect">
            <a:avLst/>
          </a:prstGeom>
        </p:spPr>
      </p:pic>
      <p:sp>
        <p:nvSpPr>
          <p:cNvPr id="5" name="Rectangle 4"/>
          <p:cNvSpPr/>
          <p:nvPr/>
        </p:nvSpPr>
        <p:spPr>
          <a:xfrm>
            <a:off x="798850" y="358603"/>
            <a:ext cx="4532010" cy="461665"/>
          </a:xfrm>
          <a:prstGeom prst="rect">
            <a:avLst/>
          </a:prstGeom>
        </p:spPr>
        <p:txBody>
          <a:bodyPr wrap="none">
            <a:spAutoFit/>
          </a:bodyPr>
          <a:lstStyle/>
          <a:p>
            <a:r>
              <a:rPr lang="en-US" sz="2400" dirty="0">
                <a:solidFill>
                  <a:srgbClr val="0091EA"/>
                </a:solidFill>
                <a:latin typeface="+mn-lt"/>
              </a:rPr>
              <a:t>Example: Functions parameters</a:t>
            </a:r>
          </a:p>
        </p:txBody>
      </p:sp>
      <p:sp>
        <p:nvSpPr>
          <p:cNvPr id="7" name="TextBox 6"/>
          <p:cNvSpPr txBox="1"/>
          <p:nvPr/>
        </p:nvSpPr>
        <p:spPr>
          <a:xfrm>
            <a:off x="887116" y="1302801"/>
            <a:ext cx="7519649" cy="646331"/>
          </a:xfrm>
          <a:prstGeom prst="rect">
            <a:avLst/>
          </a:prstGeom>
          <a:noFill/>
          <a:ln>
            <a:solidFill>
              <a:srgbClr val="CFD8DC"/>
            </a:solidFill>
          </a:ln>
        </p:spPr>
        <p:txBody>
          <a:bodyPr wrap="square" rtlCol="0">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DrawText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text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p>
        </p:txBody>
      </p:sp>
      <p:sp>
        <p:nvSpPr>
          <p:cNvPr id="8" name="TextBox 7"/>
          <p:cNvSpPr txBox="1"/>
          <p:nvPr/>
        </p:nvSpPr>
        <p:spPr>
          <a:xfrm>
            <a:off x="925216" y="4191000"/>
            <a:ext cx="7421815" cy="646331"/>
          </a:xfrm>
          <a:prstGeom prst="rect">
            <a:avLst/>
          </a:prstGeom>
          <a:noFill/>
          <a:ln>
            <a:solidFill>
              <a:srgbClr val="CFD8DC"/>
            </a:solidFill>
          </a:ln>
        </p:spPr>
        <p:txBody>
          <a:bodyPr wrap="square" rtlCol="0">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DrawText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text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p>
        </p:txBody>
      </p:sp>
    </p:spTree>
    <p:extLst>
      <p:ext uri="{BB962C8B-B14F-4D97-AF65-F5344CB8AC3E}">
        <p14:creationId xmlns:p14="http://schemas.microsoft.com/office/powerpoint/2010/main" val="38477873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09600" y="2291763"/>
            <a:ext cx="2015226" cy="2015226"/>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850136" y="2526126"/>
            <a:ext cx="5554247" cy="1546500"/>
          </a:xfrm>
          <a:prstGeom prst="rect">
            <a:avLst/>
          </a:prstGeom>
        </p:spPr>
        <p:txBody>
          <a:bodyPr spcFirstLastPara="1" wrap="square" lIns="91425" tIns="91425" rIns="91425" bIns="91425" anchor="ctr" anchorCtr="0">
            <a:noAutofit/>
          </a:bodyPr>
          <a:lstStyle/>
          <a:p>
            <a:r>
              <a:rPr lang="en-US" sz="4400" dirty="0"/>
              <a:t>Avoid Macros</a:t>
            </a:r>
          </a:p>
        </p:txBody>
      </p:sp>
      <p:sp>
        <p:nvSpPr>
          <p:cNvPr id="123" name="Google Shape;123;p18"/>
          <p:cNvSpPr/>
          <p:nvPr/>
        </p:nvSpPr>
        <p:spPr>
          <a:xfrm>
            <a:off x="806825" y="2488988"/>
            <a:ext cx="1631575" cy="1631575"/>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64</a:t>
            </a:fld>
            <a:endParaRPr/>
          </a:p>
        </p:txBody>
      </p:sp>
      <p:sp>
        <p:nvSpPr>
          <p:cNvPr id="2" name="TextBox 1"/>
          <p:cNvSpPr txBox="1"/>
          <p:nvPr/>
        </p:nvSpPr>
        <p:spPr>
          <a:xfrm>
            <a:off x="806825" y="2576101"/>
            <a:ext cx="1588576" cy="1446550"/>
          </a:xfrm>
          <a:prstGeom prst="rect">
            <a:avLst/>
          </a:prstGeom>
          <a:noFill/>
        </p:spPr>
        <p:txBody>
          <a:bodyPr wrap="square" rtlCol="0">
            <a:spAutoFit/>
          </a:bodyPr>
          <a:lstStyle/>
          <a:p>
            <a:pPr algn="ctr"/>
            <a:r>
              <a:rPr lang="en-US" sz="8800" b="1" dirty="0">
                <a:solidFill>
                  <a:srgbClr val="CFD8DC"/>
                </a:solidFill>
                <a:latin typeface="+mj-lt"/>
              </a:rPr>
              <a:t>16</a:t>
            </a:r>
          </a:p>
        </p:txBody>
      </p:sp>
    </p:spTree>
    <p:extLst>
      <p:ext uri="{BB962C8B-B14F-4D97-AF65-F5344CB8AC3E}">
        <p14:creationId xmlns:p14="http://schemas.microsoft.com/office/powerpoint/2010/main" val="2879387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r>
              <a:rPr lang="en-US" dirty="0"/>
              <a:t>Occupies memory anywhere it is referenced</a:t>
            </a:r>
          </a:p>
          <a:p>
            <a:endParaRPr lang="en-US" dirty="0"/>
          </a:p>
          <a:p>
            <a:endParaRPr lang="en-US" dirty="0"/>
          </a:p>
          <a:p>
            <a:r>
              <a:rPr lang="en-US" dirty="0"/>
              <a:t>Data type is always well defined</a:t>
            </a:r>
          </a:p>
          <a:p>
            <a:r>
              <a:rPr lang="en-US" dirty="0"/>
              <a:t>Occupies a single memory location</a:t>
            </a:r>
          </a:p>
        </p:txBody>
      </p:sp>
      <p:pic>
        <p:nvPicPr>
          <p:cNvPr id="4" name="Picture 3"/>
          <p:cNvPicPr>
            <a:picLocks noChangeAspect="1"/>
          </p:cNvPicPr>
          <p:nvPr/>
        </p:nvPicPr>
        <p:blipFill>
          <a:blip r:embed="rId3"/>
          <a:stretch>
            <a:fillRect/>
          </a:stretch>
        </p:blipFill>
        <p:spPr>
          <a:xfrm>
            <a:off x="126915" y="204633"/>
            <a:ext cx="671935" cy="671935"/>
          </a:xfrm>
          <a:prstGeom prst="rect">
            <a:avLst/>
          </a:prstGeom>
        </p:spPr>
      </p:pic>
      <p:sp>
        <p:nvSpPr>
          <p:cNvPr id="5" name="Rectangle 4"/>
          <p:cNvSpPr/>
          <p:nvPr/>
        </p:nvSpPr>
        <p:spPr>
          <a:xfrm>
            <a:off x="798850" y="358603"/>
            <a:ext cx="3076483" cy="461665"/>
          </a:xfrm>
          <a:prstGeom prst="rect">
            <a:avLst/>
          </a:prstGeom>
        </p:spPr>
        <p:txBody>
          <a:bodyPr wrap="none">
            <a:spAutoFit/>
          </a:bodyPr>
          <a:lstStyle/>
          <a:p>
            <a:r>
              <a:rPr lang="en-US" sz="2400" dirty="0">
                <a:solidFill>
                  <a:srgbClr val="0091EA"/>
                </a:solidFill>
                <a:latin typeface="+mn-lt"/>
              </a:rPr>
              <a:t>Example: “constants”</a:t>
            </a:r>
          </a:p>
        </p:txBody>
      </p:sp>
      <p:sp>
        <p:nvSpPr>
          <p:cNvPr id="7" name="TextBox 6"/>
          <p:cNvSpPr txBox="1"/>
          <p:nvPr/>
        </p:nvSpPr>
        <p:spPr>
          <a:xfrm>
            <a:off x="887116" y="1917732"/>
            <a:ext cx="7519649" cy="369332"/>
          </a:xfrm>
          <a:prstGeom prst="rect">
            <a:avLst/>
          </a:prstGeom>
          <a:noFill/>
          <a:ln>
            <a:solidFill>
              <a:srgbClr val="CFD8DC"/>
            </a:solidFill>
          </a:ln>
        </p:spPr>
        <p:txBody>
          <a:bodyPr wrap="square" rtlCol="0">
            <a:spAutoFit/>
          </a:bodyPr>
          <a:lstStyle/>
          <a:p>
            <a:r>
              <a:rPr lang="en-US" dirty="0">
                <a:solidFill>
                  <a:schemeClr val="accent4"/>
                </a:solidFill>
                <a:latin typeface="Consolas" panose="020B0609020204030204" pitchFamily="49" charset="0"/>
              </a:rPr>
              <a:t>#define </a:t>
            </a:r>
            <a:r>
              <a:rPr lang="en-US" dirty="0">
                <a:solidFill>
                  <a:srgbClr val="6F008A"/>
                </a:solidFill>
                <a:latin typeface="Consolas" panose="020B0609020204030204" pitchFamily="49" charset="0"/>
              </a:rPr>
              <a:t>GRAVITY_VALUE</a:t>
            </a:r>
            <a:r>
              <a:rPr lang="en-US" dirty="0">
                <a:solidFill>
                  <a:srgbClr val="000000"/>
                </a:solidFill>
                <a:latin typeface="Consolas" panose="020B0609020204030204" pitchFamily="49" charset="0"/>
              </a:rPr>
              <a:t> 9.81f</a:t>
            </a:r>
          </a:p>
        </p:txBody>
      </p:sp>
      <p:sp>
        <p:nvSpPr>
          <p:cNvPr id="8" name="TextBox 7"/>
          <p:cNvSpPr txBox="1"/>
          <p:nvPr/>
        </p:nvSpPr>
        <p:spPr>
          <a:xfrm>
            <a:off x="899816" y="3990733"/>
            <a:ext cx="7519649" cy="369332"/>
          </a:xfrm>
          <a:prstGeom prst="rect">
            <a:avLst/>
          </a:prstGeom>
          <a:noFill/>
          <a:ln>
            <a:solidFill>
              <a:srgbClr val="CFD8DC"/>
            </a:solidFill>
          </a:ln>
        </p:spPr>
        <p:txBody>
          <a:bodyPr wrap="square" rtlCol="0">
            <a:spAutoFit/>
          </a:bodyPr>
          <a:lstStyle/>
          <a:p>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GravityValue</a:t>
            </a:r>
            <a:r>
              <a:rPr lang="en-US" dirty="0">
                <a:solidFill>
                  <a:srgbClr val="000000"/>
                </a:solidFill>
                <a:latin typeface="Consolas" panose="020B0609020204030204" pitchFamily="49" charset="0"/>
              </a:rPr>
              <a:t> = </a:t>
            </a:r>
            <a:r>
              <a:rPr lang="en-US" dirty="0">
                <a:solidFill>
                  <a:schemeClr val="accent6"/>
                </a:solidFill>
                <a:latin typeface="Consolas" panose="020B0609020204030204" pitchFamily="49" charset="0"/>
              </a:rPr>
              <a:t>9.81f</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88997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3" end="3"/>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Macros</a:t>
            </a:r>
          </a:p>
        </p:txBody>
      </p:sp>
      <p:sp>
        <p:nvSpPr>
          <p:cNvPr id="3" name="Content Placeholder 2"/>
          <p:cNvSpPr>
            <a:spLocks noGrp="1"/>
          </p:cNvSpPr>
          <p:nvPr>
            <p:ph idx="1"/>
          </p:nvPr>
        </p:nvSpPr>
        <p:spPr/>
        <p:txBody>
          <a:bodyPr/>
          <a:lstStyle/>
          <a:p>
            <a:r>
              <a:rPr lang="en-US" dirty="0"/>
              <a:t>Difficult to debug</a:t>
            </a:r>
          </a:p>
          <a:p>
            <a:endParaRPr lang="en-US" dirty="0"/>
          </a:p>
          <a:p>
            <a:r>
              <a:rPr lang="en-US" dirty="0"/>
              <a:t>Hard to read</a:t>
            </a:r>
          </a:p>
          <a:p>
            <a:endParaRPr lang="en-US" dirty="0"/>
          </a:p>
          <a:p>
            <a:endParaRPr lang="en-US" dirty="0"/>
          </a:p>
          <a:p>
            <a:r>
              <a:rPr lang="en-US" dirty="0"/>
              <a:t>Dangerous to Write</a:t>
            </a:r>
          </a:p>
          <a:p>
            <a:endParaRPr lang="en-US" dirty="0"/>
          </a:p>
        </p:txBody>
      </p:sp>
      <p:sp>
        <p:nvSpPr>
          <p:cNvPr id="5" name="TextBox 4"/>
          <p:cNvSpPr txBox="1"/>
          <p:nvPr/>
        </p:nvSpPr>
        <p:spPr>
          <a:xfrm>
            <a:off x="1282700" y="3780667"/>
            <a:ext cx="7519649" cy="369332"/>
          </a:xfrm>
          <a:prstGeom prst="rect">
            <a:avLst/>
          </a:prstGeom>
          <a:noFill/>
          <a:ln>
            <a:solidFill>
              <a:srgbClr val="CFD8DC"/>
            </a:solidFill>
          </a:ln>
        </p:spPr>
        <p:txBody>
          <a:bodyPr wrap="square" rtlCol="0">
            <a:spAutoFit/>
          </a:bodyPr>
          <a:lstStyle/>
          <a:p>
            <a:r>
              <a:rPr lang="en-US" dirty="0">
                <a:solidFill>
                  <a:srgbClr val="808080"/>
                </a:solidFill>
                <a:latin typeface="Consolas" panose="020B0609020204030204" pitchFamily="49" charset="0"/>
              </a:rPr>
              <a:t>#define</a:t>
            </a:r>
            <a:r>
              <a:rPr lang="en-US" dirty="0">
                <a:solidFill>
                  <a:srgbClr val="000000"/>
                </a:solidFill>
                <a:latin typeface="Consolas" panose="020B0609020204030204" pitchFamily="49" charset="0"/>
              </a:rPr>
              <a:t> </a:t>
            </a:r>
            <a:r>
              <a:rPr lang="en-US" dirty="0">
                <a:solidFill>
                  <a:srgbClr val="6F008A"/>
                </a:solidFill>
                <a:latin typeface="Consolas" panose="020B0609020204030204" pitchFamily="49" charset="0"/>
              </a:rPr>
              <a:t>MIN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a,b</a:t>
            </a:r>
            <a:r>
              <a:rPr lang="en-US" dirty="0">
                <a:solidFill>
                  <a:srgbClr val="000000"/>
                </a:solidFill>
                <a:latin typeface="Consolas" panose="020B0609020204030204" pitchFamily="49" charset="0"/>
              </a:rPr>
              <a:t>) (((a)&lt;(b))?(a):(b))</a:t>
            </a:r>
          </a:p>
        </p:txBody>
      </p:sp>
      <p:sp>
        <p:nvSpPr>
          <p:cNvPr id="6" name="TextBox 5"/>
          <p:cNvSpPr txBox="1"/>
          <p:nvPr/>
        </p:nvSpPr>
        <p:spPr>
          <a:xfrm>
            <a:off x="1282700" y="5410200"/>
            <a:ext cx="7519649" cy="369332"/>
          </a:xfrm>
          <a:prstGeom prst="rect">
            <a:avLst/>
          </a:prstGeom>
          <a:noFill/>
          <a:ln>
            <a:solidFill>
              <a:srgbClr val="CFD8DC"/>
            </a:solidFill>
          </a:ln>
        </p:spPr>
        <p:txBody>
          <a:bodyPr wrap="square" rtlCol="0">
            <a:spAutoFit/>
          </a:bodyPr>
          <a:lstStyle/>
          <a:p>
            <a:r>
              <a:rPr lang="en-US" dirty="0">
                <a:solidFill>
                  <a:srgbClr val="808080"/>
                </a:solidFill>
                <a:latin typeface="Consolas" panose="020B0609020204030204" pitchFamily="49" charset="0"/>
              </a:rPr>
              <a:t>#define</a:t>
            </a:r>
            <a:r>
              <a:rPr lang="en-US" dirty="0">
                <a:solidFill>
                  <a:srgbClr val="000000"/>
                </a:solidFill>
                <a:latin typeface="Consolas" panose="020B0609020204030204" pitchFamily="49" charset="0"/>
              </a:rPr>
              <a:t> </a:t>
            </a:r>
            <a:r>
              <a:rPr lang="en-US" dirty="0">
                <a:solidFill>
                  <a:srgbClr val="6F008A"/>
                </a:solidFill>
                <a:latin typeface="Consolas" panose="020B0609020204030204" pitchFamily="49" charset="0"/>
              </a:rPr>
              <a:t>square</a:t>
            </a:r>
            <a:r>
              <a:rPr lang="en-US" dirty="0">
                <a:solidFill>
                  <a:srgbClr val="000000"/>
                </a:solidFill>
                <a:latin typeface="Consolas" panose="020B0609020204030204" pitchFamily="49" charset="0"/>
              </a:rPr>
              <a:t>(X) X*X</a:t>
            </a:r>
          </a:p>
        </p:txBody>
      </p:sp>
    </p:spTree>
    <p:extLst>
      <p:ext uri="{BB962C8B-B14F-4D97-AF65-F5344CB8AC3E}">
        <p14:creationId xmlns:p14="http://schemas.microsoft.com/office/powerpoint/2010/main" val="2657979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00200" y="2362200"/>
            <a:ext cx="5832600" cy="18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solidFill>
                  <a:srgbClr val="CFD8DC"/>
                </a:solidFill>
              </a:rPr>
              <a:t>4.</a:t>
            </a:r>
            <a:endParaRPr sz="1600" dirty="0">
              <a:solidFill>
                <a:srgbClr val="CFD8DC"/>
              </a:solidFill>
            </a:endParaRPr>
          </a:p>
          <a:p>
            <a:pPr marL="0" lvl="0" indent="0" algn="l" rtl="0">
              <a:spcBef>
                <a:spcPts val="0"/>
              </a:spcBef>
              <a:spcAft>
                <a:spcPts val="0"/>
              </a:spcAft>
              <a:buNone/>
            </a:pPr>
            <a:r>
              <a:rPr lang="en-SG" dirty="0"/>
              <a:t>Few more Tips</a:t>
            </a:r>
            <a:endParaRPr dirty="0"/>
          </a:p>
        </p:txBody>
      </p:sp>
      <p:sp>
        <p:nvSpPr>
          <p:cNvPr id="99" name="Google Shape;99;p15"/>
          <p:cNvSpPr txBox="1">
            <a:spLocks noGrp="1"/>
          </p:cNvSpPr>
          <p:nvPr>
            <p:ph type="sldNum" idx="4294967295"/>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67</a:t>
            </a:fld>
            <a:endParaRPr/>
          </a:p>
        </p:txBody>
      </p:sp>
    </p:spTree>
    <p:extLst>
      <p:ext uri="{BB962C8B-B14F-4D97-AF65-F5344CB8AC3E}">
        <p14:creationId xmlns:p14="http://schemas.microsoft.com/office/powerpoint/2010/main" val="24941846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Dangling Pointers</a:t>
            </a:r>
          </a:p>
        </p:txBody>
      </p:sp>
      <p:sp>
        <p:nvSpPr>
          <p:cNvPr id="19459" name="Content Placeholder 2"/>
          <p:cNvSpPr>
            <a:spLocks noGrp="1"/>
          </p:cNvSpPr>
          <p:nvPr>
            <p:ph idx="1"/>
          </p:nvPr>
        </p:nvSpPr>
        <p:spPr/>
        <p:txBody>
          <a:bodyPr/>
          <a:lstStyle/>
          <a:p>
            <a:r>
              <a:rPr lang="en-US" dirty="0"/>
              <a:t>Pointer points to invalid memory</a:t>
            </a:r>
          </a:p>
          <a:p>
            <a:pPr lvl="1"/>
            <a:r>
              <a:rPr lang="en-US" dirty="0"/>
              <a:t>Deallocated memory</a:t>
            </a:r>
          </a:p>
          <a:p>
            <a:pPr lvl="1"/>
            <a:r>
              <a:rPr lang="en-US" dirty="0"/>
              <a:t>Uninitialized pointer (aka wild pointer)</a:t>
            </a:r>
          </a:p>
          <a:p>
            <a:pPr lvl="2"/>
            <a:endParaRPr lang="en-US" dirty="0"/>
          </a:p>
          <a:p>
            <a:r>
              <a:rPr lang="en-US" dirty="0"/>
              <a:t>Crash or silent memory corruption</a:t>
            </a:r>
          </a:p>
          <a:p>
            <a:pPr lvl="1"/>
            <a:r>
              <a:rPr lang="en-US" dirty="0"/>
              <a:t>Bugs may appear in unrelated systems</a:t>
            </a:r>
          </a:p>
          <a:p>
            <a:pPr lvl="2"/>
            <a:endParaRPr lang="en-US" dirty="0"/>
          </a:p>
          <a:p>
            <a:r>
              <a:rPr lang="en-US" dirty="0">
                <a:solidFill>
                  <a:schemeClr val="accent3"/>
                </a:solidFill>
              </a:rPr>
              <a:t>Solutions</a:t>
            </a:r>
          </a:p>
          <a:p>
            <a:pPr lvl="1"/>
            <a:r>
              <a:rPr lang="en-US" dirty="0"/>
              <a:t>Always initialize pointers</a:t>
            </a:r>
          </a:p>
          <a:p>
            <a:pPr lvl="1"/>
            <a:r>
              <a:rPr lang="en-US" dirty="0"/>
              <a:t>Always set “freed” pointers to “</a:t>
            </a:r>
            <a:r>
              <a:rPr lang="en-US" dirty="0" err="1">
                <a:solidFill>
                  <a:srgbClr val="0070C0"/>
                </a:solidFill>
              </a:rPr>
              <a:t>nullptr</a:t>
            </a:r>
            <a:r>
              <a:rPr lang="en-US" dirty="0"/>
              <a:t>”</a:t>
            </a:r>
          </a:p>
          <a:p>
            <a:pPr lvl="2"/>
            <a:endParaRPr lang="en-US" dirty="0"/>
          </a:p>
        </p:txBody>
      </p:sp>
    </p:spTree>
    <p:extLst>
      <p:ext uri="{BB962C8B-B14F-4D97-AF65-F5344CB8AC3E}">
        <p14:creationId xmlns:p14="http://schemas.microsoft.com/office/powerpoint/2010/main" val="4083755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5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Programmer Activity</a:t>
            </a:r>
          </a:p>
        </p:txBody>
      </p:sp>
      <p:graphicFrame>
        <p:nvGraphicFramePr>
          <p:cNvPr id="4" name="Graphique 12"/>
          <p:cNvGraphicFramePr>
            <a:graphicFrameLocks noGrp="1"/>
          </p:cNvGraphicFramePr>
          <p:nvPr>
            <p:ph idx="1"/>
            <p:extLst>
              <p:ext uri="{D42A27DB-BD31-4B8C-83A1-F6EECF244321}">
                <p14:modId xmlns:p14="http://schemas.microsoft.com/office/powerpoint/2010/main" val="2952100265"/>
              </p:ext>
            </p:extLst>
          </p:nvPr>
        </p:nvGraphicFramePr>
        <p:xfrm>
          <a:off x="507206" y="1373126"/>
          <a:ext cx="8129587" cy="4908780"/>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13"/>
          <p:cNvSpPr txBox="1"/>
          <p:nvPr/>
        </p:nvSpPr>
        <p:spPr>
          <a:xfrm>
            <a:off x="5533716" y="6591530"/>
            <a:ext cx="3610284" cy="215444"/>
          </a:xfrm>
          <a:prstGeom prst="rect">
            <a:avLst/>
          </a:prstGeom>
          <a:noFill/>
        </p:spPr>
        <p:txBody>
          <a:bodyPr wrap="none" rtlCol="0">
            <a:spAutoFit/>
          </a:bodyPr>
          <a:lstStyle/>
          <a:p>
            <a:r>
              <a:rPr lang="fr-FR" sz="800" dirty="0">
                <a:latin typeface="+mn-lt"/>
              </a:rPr>
              <a:t>Source : Peter </a:t>
            </a:r>
            <a:r>
              <a:rPr lang="fr-FR" sz="800" dirty="0" err="1">
                <a:latin typeface="+mn-lt"/>
              </a:rPr>
              <a:t>Hallam</a:t>
            </a:r>
            <a:r>
              <a:rPr lang="fr-FR" sz="800" dirty="0">
                <a:latin typeface="+mn-lt"/>
              </a:rPr>
              <a:t>, C# Compiler Software Design </a:t>
            </a:r>
            <a:r>
              <a:rPr lang="fr-FR" sz="800" dirty="0" err="1">
                <a:latin typeface="+mn-lt"/>
              </a:rPr>
              <a:t>Engineer</a:t>
            </a:r>
            <a:r>
              <a:rPr lang="fr-FR" sz="800" dirty="0">
                <a:latin typeface="+mn-lt"/>
              </a:rPr>
              <a:t> </a:t>
            </a:r>
            <a:r>
              <a:rPr lang="fr-FR" sz="800" dirty="0" err="1">
                <a:latin typeface="+mn-lt"/>
              </a:rPr>
              <a:t>at</a:t>
            </a:r>
            <a:r>
              <a:rPr lang="fr-FR" sz="800" dirty="0">
                <a:latin typeface="+mn-lt"/>
              </a:rPr>
              <a:t> Microsoft</a:t>
            </a:r>
          </a:p>
        </p:txBody>
      </p:sp>
    </p:spTree>
    <p:extLst>
      <p:ext uri="{BB962C8B-B14F-4D97-AF65-F5344CB8AC3E}">
        <p14:creationId xmlns:p14="http://schemas.microsoft.com/office/powerpoint/2010/main" val="215226061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Memory Leak</a:t>
            </a:r>
          </a:p>
        </p:txBody>
      </p:sp>
      <p:sp>
        <p:nvSpPr>
          <p:cNvPr id="19459" name="Content Placeholder 2"/>
          <p:cNvSpPr>
            <a:spLocks noGrp="1"/>
          </p:cNvSpPr>
          <p:nvPr>
            <p:ph idx="1"/>
          </p:nvPr>
        </p:nvSpPr>
        <p:spPr>
          <a:xfrm>
            <a:off x="786150" y="1682267"/>
            <a:ext cx="7748250" cy="4566133"/>
          </a:xfrm>
        </p:spPr>
        <p:txBody>
          <a:bodyPr/>
          <a:lstStyle/>
          <a:p>
            <a:r>
              <a:rPr lang="en-US" dirty="0"/>
              <a:t>Allocate Memory without releasing it</a:t>
            </a:r>
          </a:p>
          <a:p>
            <a:pPr lvl="1"/>
            <a:r>
              <a:rPr lang="en-US" dirty="0"/>
              <a:t>Pointer to a new memory bloc without releasing previous one</a:t>
            </a:r>
          </a:p>
          <a:p>
            <a:pPr lvl="2"/>
            <a:endParaRPr lang="en-US" dirty="0"/>
          </a:p>
          <a:p>
            <a:r>
              <a:rPr lang="en-US" dirty="0"/>
              <a:t>Out of memory crash</a:t>
            </a:r>
          </a:p>
          <a:p>
            <a:pPr lvl="2"/>
            <a:endParaRPr lang="en-US" dirty="0"/>
          </a:p>
          <a:p>
            <a:r>
              <a:rPr lang="en-US" dirty="0">
                <a:solidFill>
                  <a:schemeClr val="accent3"/>
                </a:solidFill>
              </a:rPr>
              <a:t>Solutions</a:t>
            </a:r>
          </a:p>
          <a:p>
            <a:pPr lvl="1"/>
            <a:r>
              <a:rPr lang="en-US" dirty="0"/>
              <a:t>Minimize allocations / deallocation</a:t>
            </a:r>
          </a:p>
          <a:p>
            <a:pPr lvl="1"/>
            <a:r>
              <a:rPr lang="en-US" dirty="0"/>
              <a:t>Bind allocation to the lifetime of an Object (RAII)</a:t>
            </a:r>
          </a:p>
          <a:p>
            <a:pPr lvl="2">
              <a:buFont typeface="Wingdings" panose="05000000000000000000" pitchFamily="2" charset="2"/>
              <a:buChar char="§"/>
            </a:pPr>
            <a:r>
              <a:rPr lang="en-US" sz="1800" dirty="0">
                <a:hlinkClick r:id="rId3"/>
              </a:rPr>
              <a:t>https://en.cppreference.com/w/cpp/language/raii</a:t>
            </a:r>
            <a:endParaRPr lang="en-US" sz="1800" dirty="0"/>
          </a:p>
          <a:p>
            <a:pPr lvl="2"/>
            <a:endParaRPr lang="en-US" dirty="0"/>
          </a:p>
        </p:txBody>
      </p:sp>
    </p:spTree>
    <p:extLst>
      <p:ext uri="{BB962C8B-B14F-4D97-AF65-F5344CB8AC3E}">
        <p14:creationId xmlns:p14="http://schemas.microsoft.com/office/powerpoint/2010/main" val="31884700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5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Buffer Overflow</a:t>
            </a:r>
          </a:p>
        </p:txBody>
      </p:sp>
      <p:sp>
        <p:nvSpPr>
          <p:cNvPr id="19459" name="Content Placeholder 2"/>
          <p:cNvSpPr>
            <a:spLocks noGrp="1"/>
          </p:cNvSpPr>
          <p:nvPr>
            <p:ph idx="1"/>
          </p:nvPr>
        </p:nvSpPr>
        <p:spPr/>
        <p:txBody>
          <a:bodyPr/>
          <a:lstStyle/>
          <a:p>
            <a:pPr marL="38100" indent="0">
              <a:buNone/>
            </a:pPr>
            <a:endParaRPr lang="en-US" dirty="0"/>
          </a:p>
          <a:p>
            <a:r>
              <a:rPr lang="en-US" dirty="0"/>
              <a:t>Writing data outside the boundaries of a buffer</a:t>
            </a:r>
          </a:p>
          <a:p>
            <a:pPr lvl="1"/>
            <a:r>
              <a:rPr lang="en-US" dirty="0"/>
              <a:t>Data can be overwritten (corrupted)</a:t>
            </a:r>
          </a:p>
          <a:p>
            <a:pPr lvl="1"/>
            <a:r>
              <a:rPr lang="en-US" dirty="0"/>
              <a:t>Malicious code can be injected</a:t>
            </a:r>
          </a:p>
          <a:p>
            <a:pPr lvl="1"/>
            <a:endParaRPr lang="en-US" dirty="0"/>
          </a:p>
          <a:p>
            <a:r>
              <a:rPr lang="en-US" dirty="0">
                <a:solidFill>
                  <a:schemeClr val="accent3"/>
                </a:solidFill>
              </a:rPr>
              <a:t>Solutions</a:t>
            </a:r>
          </a:p>
          <a:p>
            <a:pPr lvl="1"/>
            <a:r>
              <a:rPr lang="en-US" dirty="0"/>
              <a:t>Bounds checking</a:t>
            </a:r>
          </a:p>
          <a:p>
            <a:pPr lvl="1"/>
            <a:r>
              <a:rPr lang="en-US" dirty="0"/>
              <a:t>Use “safe” libraries</a:t>
            </a:r>
          </a:p>
          <a:p>
            <a:pPr lvl="1"/>
            <a:r>
              <a:rPr lang="en-US" dirty="0"/>
              <a:t>Use buffer overflow protection</a:t>
            </a:r>
          </a:p>
          <a:p>
            <a:pPr lvl="2"/>
            <a:endParaRPr lang="en-US" dirty="0"/>
          </a:p>
        </p:txBody>
      </p:sp>
    </p:spTree>
    <p:extLst>
      <p:ext uri="{BB962C8B-B14F-4D97-AF65-F5344CB8AC3E}">
        <p14:creationId xmlns:p14="http://schemas.microsoft.com/office/powerpoint/2010/main" val="31151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Questions?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987469"/>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33465888"/>
          </a:xfrm>
          <a:prstGeom prst="rect">
            <a:avLst/>
          </a:prstGeom>
        </p:spPr>
      </p:pic>
    </p:spTree>
    <p:extLst>
      <p:ext uri="{BB962C8B-B14F-4D97-AF65-F5344CB8AC3E}">
        <p14:creationId xmlns:p14="http://schemas.microsoft.com/office/powerpoint/2010/main" val="481778291"/>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257800"/>
            <a:ext cx="9144000" cy="33465888"/>
          </a:xfrm>
          <a:prstGeom prst="rect">
            <a:avLst/>
          </a:prstGeom>
        </p:spPr>
      </p:pic>
    </p:spTree>
    <p:extLst>
      <p:ext uri="{BB962C8B-B14F-4D97-AF65-F5344CB8AC3E}">
        <p14:creationId xmlns:p14="http://schemas.microsoft.com/office/powerpoint/2010/main" val="35238252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BlueTech">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Tech">
      <a:majorFont>
        <a:latin typeface="Roboto Slab"/>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Tech" id="{978E30E5-1A97-4FB7-8064-367E4750E33A}" vid="{4DCBC853-C78E-4D59-BA09-035EF5D99D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BlueTech</Template>
  <TotalTime>10928</TotalTime>
  <Words>3417</Words>
  <Application>Microsoft Office PowerPoint</Application>
  <PresentationFormat>On-screen Show (4:3)</PresentationFormat>
  <Paragraphs>550</Paragraphs>
  <Slides>72</Slides>
  <Notes>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SNBody</vt:lpstr>
      <vt:lpstr>Arial</vt:lpstr>
      <vt:lpstr>Calibri</vt:lpstr>
      <vt:lpstr>Consolas</vt:lpstr>
      <vt:lpstr>Roboto Slab</vt:lpstr>
      <vt:lpstr>Source Sans Pro</vt:lpstr>
      <vt:lpstr>Symbol</vt:lpstr>
      <vt:lpstr>Wingdings</vt:lpstr>
      <vt:lpstr>BlueTech</vt:lpstr>
      <vt:lpstr>Coding Guidelines</vt:lpstr>
      <vt:lpstr>Summmary</vt:lpstr>
      <vt:lpstr>1. Why clean code Matters</vt:lpstr>
      <vt:lpstr>PowerPoint Presentation</vt:lpstr>
      <vt:lpstr>Professional Programmer Responsibilities</vt:lpstr>
      <vt:lpstr>Why ?</vt:lpstr>
      <vt:lpstr>Programmer Activity</vt:lpstr>
      <vt:lpstr>PowerPoint Presentation</vt:lpstr>
      <vt:lpstr>PowerPoint Presentation</vt:lpstr>
      <vt:lpstr>PowerPoint Presentation</vt:lpstr>
      <vt:lpstr>PowerPoint Presentation</vt:lpstr>
      <vt:lpstr>PowerPoint Presentation</vt:lpstr>
      <vt:lpstr>Code reading time Scales up</vt:lpstr>
      <vt:lpstr>PowerPoint Presentation</vt:lpstr>
      <vt:lpstr>PowerPoint Presentation</vt:lpstr>
      <vt:lpstr>We write good code,  so it can be easily read</vt:lpstr>
      <vt:lpstr>Code guidelines are actually used</vt:lpstr>
      <vt:lpstr>For DigiPen Students</vt:lpstr>
      <vt:lpstr>Best Practices</vt:lpstr>
      <vt:lpstr>Best Practices  =  principles to produce better code</vt:lpstr>
      <vt:lpstr>Unix Philosophy</vt:lpstr>
      <vt:lpstr>The rules</vt:lpstr>
      <vt:lpstr>TLDR</vt:lpstr>
      <vt:lpstr>PowerPoint Presentation</vt:lpstr>
      <vt:lpstr>Rule of Clarity</vt:lpstr>
      <vt:lpstr>PowerPoint Presentation</vt:lpstr>
      <vt:lpstr>PowerPoint Presentation</vt:lpstr>
      <vt:lpstr>PowerPoint Presentation</vt:lpstr>
      <vt:lpstr>Rule of Clarity</vt:lpstr>
      <vt:lpstr>Rule of Simplicity</vt:lpstr>
      <vt:lpstr>Rule of simplicity</vt:lpstr>
      <vt:lpstr>Rule of Transparency</vt:lpstr>
      <vt:lpstr>Rule of Transparency</vt:lpstr>
      <vt:lpstr>Rule of Representation</vt:lpstr>
      <vt:lpstr>Rule of Representation</vt:lpstr>
      <vt:lpstr>PowerPoint Presentation</vt:lpstr>
      <vt:lpstr>Rule of Repair</vt:lpstr>
      <vt:lpstr>Rule of Repair</vt:lpstr>
      <vt:lpstr>PowerPoint Presentation</vt:lpstr>
      <vt:lpstr>PowerPoint Presentation</vt:lpstr>
      <vt:lpstr>Rule of Optimization</vt:lpstr>
      <vt:lpstr>Rule of Optimization</vt:lpstr>
      <vt:lpstr>3. DigiPen Guidelines</vt:lpstr>
      <vt:lpstr>Don’t sweat the small stuff.</vt:lpstr>
      <vt:lpstr>Don’t sweat the small stuff</vt:lpstr>
      <vt:lpstr>Compile cleanly at high warning levels</vt:lpstr>
      <vt:lpstr>Compile cleanly at high warning levels.</vt:lpstr>
      <vt:lpstr>Invest in Code reviews</vt:lpstr>
      <vt:lpstr>Invest in code reviews</vt:lpstr>
      <vt:lpstr>Give one entity one cohesive responsibility</vt:lpstr>
      <vt:lpstr>Give one entity one cohesive responsibility.</vt:lpstr>
      <vt:lpstr>Give one entity one cohesive responsibility.</vt:lpstr>
      <vt:lpstr>Correctness, simplicity and clarity</vt:lpstr>
      <vt:lpstr>Correctness, simplicity, and clarity come first</vt:lpstr>
      <vt:lpstr>Minimize Global &amp; Shared data</vt:lpstr>
      <vt:lpstr>Minimize Global &amp; Shared data</vt:lpstr>
      <vt:lpstr>Hide Information</vt:lpstr>
      <vt:lpstr>Hide information</vt:lpstr>
      <vt:lpstr>PowerPoint Presentation</vt:lpstr>
      <vt:lpstr>PowerPoint Presentation</vt:lpstr>
      <vt:lpstr>PowerPoint Presentation</vt:lpstr>
      <vt:lpstr>Use const proactively</vt:lpstr>
      <vt:lpstr>PowerPoint Presentation</vt:lpstr>
      <vt:lpstr>PowerPoint Presentation</vt:lpstr>
      <vt:lpstr>Avoid Macros</vt:lpstr>
      <vt:lpstr>PowerPoint Presentation</vt:lpstr>
      <vt:lpstr>Avoid Macros</vt:lpstr>
      <vt:lpstr>4. Few more Tips</vt:lpstr>
      <vt:lpstr>Dangling Pointers</vt:lpstr>
      <vt:lpstr>Memory Leak</vt:lpstr>
      <vt:lpstr>Buffer Overflow</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Shadow Algorithms</dc:title>
  <dc:creator>Wave</dc:creator>
  <cp:lastModifiedBy>Cheng Ding Xiang</cp:lastModifiedBy>
  <cp:revision>1717</cp:revision>
  <dcterms:created xsi:type="dcterms:W3CDTF">2006-08-16T00:00:00Z</dcterms:created>
  <dcterms:modified xsi:type="dcterms:W3CDTF">2023-03-06T03:01:36Z</dcterms:modified>
</cp:coreProperties>
</file>