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itchFamily="34" charset="0"/>
      <p:regular r:id="rId14"/>
      <p:bold r:id="rId15"/>
      <p:italic r:id="rId16"/>
      <p:boldItalic r:id="rId17"/>
    </p:embeddedFont>
    <p:embeddedFont>
      <p:font typeface="DM Sans Bold" charset="0"/>
      <p:regular r:id="rId18"/>
    </p:embeddedFont>
    <p:embeddedFont>
      <p:font typeface="DM Sans"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7.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11.svg"/><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24" Type="http://schemas.openxmlformats.org/officeDocument/2006/relationships/image" Target="../media/image23.sv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14.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13.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7.png"/><Relationship Id="rId24" Type="http://schemas.openxmlformats.org/officeDocument/2006/relationships/image" Target="../media/image25.svg"/><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11.png"/><Relationship Id="rId14" Type="http://schemas.openxmlformats.org/officeDocument/2006/relationships/hyperlink" Target="https://github.com/stefanproell/flughafend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MuhammadGhulamAbbas/Semester-Project-Datawarehousing/blob/main/Pipeline%20Python%20Script%20(Conversion%20Functions)%20(PYT)/ddl_sql2.py" TargetMode="External"/><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7.svg"/><Relationship Id="rId2" Type="http://schemas.openxmlformats.org/officeDocument/2006/relationships/image" Target="../media/image1.png"/><Relationship Id="rId16" Type="http://schemas.openxmlformats.org/officeDocument/2006/relationships/hyperlink" Target="https://github.com/MuhammadGhulamAbbas/Semester-Project-Datawarehousing/blob/main/Pipeline%20Python%20Script%20(Conversion%20Functions)%20(PYT)/Facts_and_Dimensions.py" TargetMode="External"/><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6.png"/><Relationship Id="rId15" Type="http://schemas.openxmlformats.org/officeDocument/2006/relationships/hyperlink" Target="https://github.com/MuhammadGhulamAbbas/Semester-Project-Datawarehousing/blob/main/Pipeline%20Python%20Script%20(Conversion%20Functions)%20(PYT)/export_data_to_bigquery.py" TargetMode="External"/><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11.png"/><Relationship Id="rId14" Type="http://schemas.openxmlformats.org/officeDocument/2006/relationships/hyperlink" Target="https://github.com/MuhammadGhulamAbbas/Semester-Project-Datawarehousing/blob/main/Pipeline%20Python%20Script%20(Conversion%20Functions)%20(PYT)/create_bigquery_table.py"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7.svg"/><Relationship Id="rId2" Type="http://schemas.openxmlformats.org/officeDocument/2006/relationships/image" Target="../media/image1.png"/><Relationship Id="rId16" Type="http://schemas.openxmlformats.org/officeDocument/2006/relationships/hyperlink" Target="https://github.com/MuhammadGhulamAbbas/Semester-Project-Datawarehousing/blob/main/Pipeline%20Python%20Script%20(Generation%20of%20Fact%20Table%20Snapshot)/Pipeline%20Python%20Script%20(Generation%20of%20Fact%20Table%20Snapshot).py" TargetMode="External"/><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6.png"/><Relationship Id="rId15" Type="http://schemas.openxmlformats.org/officeDocument/2006/relationships/hyperlink" Target="https://github.com/MuhammadGhulamAbbas/Semester-Project-Datawarehousing/tree/main/Pipeline%20Python%20Script%20(Dimensional%20Query%20Functions" TargetMode="External"/><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11.png"/><Relationship Id="rId14" Type="http://schemas.openxmlformats.org/officeDocument/2006/relationships/hyperlink" Target="https://github.com/MuhammadGhulamAbbas/Semester-Project-Datawarehousing/blob/main/Pipeline%20Python%20Script%20(Conversion%20Functions)%20(PYT)/ddl_sql2.py"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MuhammadGhulamAbbas/Semester-Project-Datawarehousing/blob/main/Pipeline%20Python%20Script%20(Conversion%20Functions)%20(PYT)/main_dags.py" TargetMode="External"/><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xmlns="" r:embed="rId30"/>
                </a:ext>
              </a:extLst>
            </a:blip>
            <a:stretch>
              <a:fillRect/>
            </a:stretch>
          </a:blipFill>
          <a:ln cap="sq">
            <a:noFill/>
            <a:prstDash val="solid"/>
            <a:miter/>
          </a:ln>
        </p:spPr>
      </p:sp>
      <p:sp>
        <p:nvSpPr>
          <p:cNvPr id="17" name="TextBox 17"/>
          <p:cNvSpPr txBox="1"/>
          <p:nvPr/>
        </p:nvSpPr>
        <p:spPr>
          <a:xfrm>
            <a:off x="3635340" y="1343025"/>
            <a:ext cx="10910396" cy="3200970"/>
          </a:xfrm>
          <a:prstGeom prst="rect">
            <a:avLst/>
          </a:prstGeom>
        </p:spPr>
        <p:txBody>
          <a:bodyPr lIns="0" tIns="0" rIns="0" bIns="0" rtlCol="0" anchor="t">
            <a:spAutoFit/>
          </a:bodyPr>
          <a:lstStyle/>
          <a:p>
            <a:pPr algn="ctr">
              <a:lnSpc>
                <a:spcPts val="12218"/>
              </a:lnSpc>
            </a:pPr>
            <a:r>
              <a:rPr lang="en-US" sz="12998">
                <a:solidFill>
                  <a:srgbClr val="000000"/>
                </a:solidFill>
                <a:latin typeface="DM Sans Bold"/>
              </a:rPr>
              <a:t>DWH PROJECT </a:t>
            </a:r>
          </a:p>
        </p:txBody>
      </p:sp>
      <p:sp>
        <p:nvSpPr>
          <p:cNvPr id="18" name="TextBox 18"/>
          <p:cNvSpPr txBox="1"/>
          <p:nvPr/>
        </p:nvSpPr>
        <p:spPr>
          <a:xfrm>
            <a:off x="4442586" y="4629720"/>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Flughafen  Air Travel Analysis</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20" name="TextBox 20"/>
          <p:cNvSpPr txBox="1"/>
          <p:nvPr/>
        </p:nvSpPr>
        <p:spPr>
          <a:xfrm>
            <a:off x="4831481" y="6749491"/>
            <a:ext cx="8459795" cy="16829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MUHAMMAD GHULAM ABBAS 29417</a:t>
            </a:r>
          </a:p>
          <a:p>
            <a:pPr algn="ctr">
              <a:lnSpc>
                <a:spcPts val="4381"/>
              </a:lnSpc>
            </a:pPr>
            <a:r>
              <a:rPr lang="en-US" sz="4381" spc="-87">
                <a:solidFill>
                  <a:srgbClr val="000000"/>
                </a:solidFill>
                <a:latin typeface="DM Sans Bold"/>
              </a:rPr>
              <a:t>ADNAN ALI 29401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302860" y="2504316"/>
            <a:ext cx="12627959" cy="7059875"/>
          </a:xfrm>
          <a:custGeom>
            <a:avLst/>
            <a:gdLst/>
            <a:ahLst/>
            <a:cxnLst/>
            <a:rect l="l" t="t" r="r" b="b"/>
            <a:pathLst>
              <a:path w="12627959" h="7059875">
                <a:moveTo>
                  <a:pt x="0" y="0"/>
                </a:moveTo>
                <a:lnTo>
                  <a:pt x="12627959" y="0"/>
                </a:lnTo>
                <a:lnTo>
                  <a:pt x="12627959" y="7059874"/>
                </a:lnTo>
                <a:lnTo>
                  <a:pt x="0" y="7059874"/>
                </a:lnTo>
                <a:lnTo>
                  <a:pt x="0" y="0"/>
                </a:lnTo>
                <a:close/>
              </a:path>
            </a:pathLst>
          </a:custGeom>
          <a:blipFill>
            <a:blip r:embed="rId3"/>
            <a:stretch>
              <a:fillRect/>
            </a:stretch>
          </a:blipFill>
        </p:spPr>
      </p:sp>
      <p:sp>
        <p:nvSpPr>
          <p:cNvPr id="4" name="TextBox 4"/>
          <p:cNvSpPr txBox="1"/>
          <p:nvPr/>
        </p:nvSpPr>
        <p:spPr>
          <a:xfrm>
            <a:off x="3757185" y="222126"/>
            <a:ext cx="9965165" cy="22821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Powerbi file After Change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6349947" y="2415847"/>
            <a:ext cx="4440229" cy="7871153"/>
          </a:xfrm>
          <a:custGeom>
            <a:avLst/>
            <a:gdLst/>
            <a:ahLst/>
            <a:cxnLst/>
            <a:rect l="l" t="t" r="r" b="b"/>
            <a:pathLst>
              <a:path w="4440229" h="7871153">
                <a:moveTo>
                  <a:pt x="0" y="0"/>
                </a:moveTo>
                <a:lnTo>
                  <a:pt x="4440230" y="0"/>
                </a:lnTo>
                <a:lnTo>
                  <a:pt x="4440230" y="7871153"/>
                </a:lnTo>
                <a:lnTo>
                  <a:pt x="0" y="7871153"/>
                </a:lnTo>
                <a:lnTo>
                  <a:pt x="0" y="0"/>
                </a:lnTo>
                <a:close/>
              </a:path>
            </a:pathLst>
          </a:custGeom>
          <a:blipFill>
            <a:blip r:embed="rId3"/>
            <a:stretch>
              <a:fillRect l="-1038" r="-1038"/>
            </a:stretch>
          </a:blipFill>
        </p:spPr>
      </p:sp>
      <p:sp>
        <p:nvSpPr>
          <p:cNvPr id="4" name="TextBox 4"/>
          <p:cNvSpPr txBox="1"/>
          <p:nvPr/>
        </p:nvSpPr>
        <p:spPr>
          <a:xfrm>
            <a:off x="3587479" y="190500"/>
            <a:ext cx="11916555" cy="22821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DIAGRAM FOR DATAWAREHOUSE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7896710" y="2630221"/>
            <a:ext cx="10014141" cy="5407636"/>
          </a:xfrm>
          <a:custGeom>
            <a:avLst/>
            <a:gdLst/>
            <a:ahLst/>
            <a:cxnLst/>
            <a:rect l="l" t="t" r="r" b="b"/>
            <a:pathLst>
              <a:path w="10014141" h="5407636">
                <a:moveTo>
                  <a:pt x="0" y="0"/>
                </a:moveTo>
                <a:lnTo>
                  <a:pt x="10014141" y="0"/>
                </a:lnTo>
                <a:lnTo>
                  <a:pt x="10014141" y="5407637"/>
                </a:lnTo>
                <a:lnTo>
                  <a:pt x="0" y="5407637"/>
                </a:lnTo>
                <a:lnTo>
                  <a:pt x="0" y="0"/>
                </a:lnTo>
                <a:close/>
              </a:path>
            </a:pathLst>
          </a:custGeom>
          <a:blipFill>
            <a:blip r:embed="rId13"/>
            <a:stretch>
              <a:fillRect/>
            </a:stretch>
          </a:blipFill>
        </p:spPr>
      </p:sp>
      <p:sp>
        <p:nvSpPr>
          <p:cNvPr id="9" name="TextBox 9"/>
          <p:cNvSpPr txBox="1"/>
          <p:nvPr/>
        </p:nvSpPr>
        <p:spPr>
          <a:xfrm>
            <a:off x="63290" y="1740402"/>
            <a:ext cx="8325003" cy="1241235"/>
          </a:xfrm>
          <a:prstGeom prst="rect">
            <a:avLst/>
          </a:prstGeom>
        </p:spPr>
        <p:txBody>
          <a:bodyPr lIns="0" tIns="0" rIns="0" bIns="0" rtlCol="0" anchor="t">
            <a:spAutoFit/>
          </a:bodyPr>
          <a:lstStyle/>
          <a:p>
            <a:pPr algn="l">
              <a:lnSpc>
                <a:spcPts val="9259"/>
              </a:lnSpc>
            </a:pPr>
            <a:r>
              <a:rPr lang="en-US" sz="9546">
                <a:solidFill>
                  <a:srgbClr val="000000"/>
                </a:solidFill>
                <a:latin typeface="DM Sans Bold"/>
              </a:rPr>
              <a:t>1.Database</a:t>
            </a:r>
          </a:p>
        </p:txBody>
      </p:sp>
      <p:sp>
        <p:nvSpPr>
          <p:cNvPr id="10" name="TextBox 10"/>
          <p:cNvSpPr txBox="1"/>
          <p:nvPr/>
        </p:nvSpPr>
        <p:spPr>
          <a:xfrm>
            <a:off x="63290" y="3324265"/>
            <a:ext cx="7707571" cy="3990975"/>
          </a:xfrm>
          <a:prstGeom prst="rect">
            <a:avLst/>
          </a:prstGeom>
        </p:spPr>
        <p:txBody>
          <a:bodyPr lIns="0" tIns="0" rIns="0" bIns="0" rtlCol="0" anchor="t">
            <a:spAutoFit/>
          </a:bodyPr>
          <a:lstStyle/>
          <a:p>
            <a:pPr algn="l">
              <a:lnSpc>
                <a:spcPts val="2699"/>
              </a:lnSpc>
            </a:pPr>
            <a:r>
              <a:rPr lang="en-US" sz="1999" spc="119">
                <a:solidFill>
                  <a:srgbClr val="000000"/>
                </a:solidFill>
                <a:latin typeface="DM Sans"/>
              </a:rPr>
              <a:t>We utilized the Flugahfendb small dataset (</a:t>
            </a:r>
            <a:r>
              <a:rPr lang="en-US" sz="1999" u="sng" spc="119">
                <a:solidFill>
                  <a:srgbClr val="000000"/>
                </a:solidFill>
                <a:latin typeface="DM Sans"/>
                <a:hlinkClick r:id="rId14" tooltip="https://github.com/stefanproell/flughafendb"/>
              </a:rPr>
              <a:t>https://github.com/stefanproell/flughafendb</a:t>
            </a:r>
            <a:r>
              <a:rPr lang="en-US" sz="1999" spc="119">
                <a:solidFill>
                  <a:srgbClr val="000000"/>
                </a:solidFill>
                <a:latin typeface="DM Sans"/>
              </a:rPr>
              <a:t>), a free sample provided by MySQL for demonstrating the warehousing capabilities of MySQL and Oracle products. Although a larger dataset is available, we opted for the smaller dataset, which we minimally modified and primarily retained in its original form. We extracted the data from the MySQL dump into CSV files for our use, focusing on a limited subset of the data.</a:t>
            </a:r>
          </a:p>
          <a:p>
            <a:pPr algn="l">
              <a:lnSpc>
                <a:spcPts val="2699"/>
              </a:lnSpc>
            </a:pPr>
            <a:endParaRPr lang="en-US" sz="1999" spc="119">
              <a:solidFill>
                <a:srgbClr val="000000"/>
              </a:solidFill>
              <a:latin typeface="DM Sans"/>
            </a:endParaRPr>
          </a:p>
          <a:p>
            <a:pPr algn="l">
              <a:lnSpc>
                <a:spcPts val="2699"/>
              </a:lnSpc>
            </a:pPr>
            <a:endParaRPr lang="en-US" sz="1999" spc="119">
              <a:solidFill>
                <a:srgbClr val="000000"/>
              </a:solidFill>
              <a:latin typeface="DM Sans"/>
            </a:endParaRPr>
          </a:p>
          <a:p>
            <a:pPr marL="0" lvl="0" indent="0" algn="l">
              <a:lnSpc>
                <a:spcPts val="2699"/>
              </a:lnSpc>
              <a:spcBef>
                <a:spcPct val="0"/>
              </a:spcBef>
            </a:pPr>
            <a:endParaRPr lang="en-US" sz="1999" spc="119">
              <a:solidFill>
                <a:srgbClr val="000000"/>
              </a:solidFill>
              <a:latin typeface="DM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8388293" y="2570570"/>
            <a:ext cx="9417176" cy="7201465"/>
          </a:xfrm>
          <a:custGeom>
            <a:avLst/>
            <a:gdLst/>
            <a:ahLst/>
            <a:cxnLst/>
            <a:rect l="l" t="t" r="r" b="b"/>
            <a:pathLst>
              <a:path w="9417176" h="7201465">
                <a:moveTo>
                  <a:pt x="0" y="0"/>
                </a:moveTo>
                <a:lnTo>
                  <a:pt x="9417176" y="0"/>
                </a:lnTo>
                <a:lnTo>
                  <a:pt x="9417176" y="7201465"/>
                </a:lnTo>
                <a:lnTo>
                  <a:pt x="0" y="7201465"/>
                </a:lnTo>
                <a:lnTo>
                  <a:pt x="0" y="0"/>
                </a:lnTo>
                <a:close/>
              </a:path>
            </a:pathLst>
          </a:custGeom>
          <a:blipFill>
            <a:blip r:embed="rId13"/>
            <a:stretch>
              <a:fillRect l="-1695" r="-1695" b="-4180"/>
            </a:stretch>
          </a:blipFill>
        </p:spPr>
      </p:sp>
      <p:sp>
        <p:nvSpPr>
          <p:cNvPr id="9" name="TextBox 9"/>
          <p:cNvSpPr txBox="1"/>
          <p:nvPr/>
        </p:nvSpPr>
        <p:spPr>
          <a:xfrm>
            <a:off x="63290" y="1740402"/>
            <a:ext cx="8325003" cy="1241235"/>
          </a:xfrm>
          <a:prstGeom prst="rect">
            <a:avLst/>
          </a:prstGeom>
        </p:spPr>
        <p:txBody>
          <a:bodyPr lIns="0" tIns="0" rIns="0" bIns="0" rtlCol="0" anchor="t">
            <a:spAutoFit/>
          </a:bodyPr>
          <a:lstStyle/>
          <a:p>
            <a:pPr algn="l">
              <a:lnSpc>
                <a:spcPts val="9259"/>
              </a:lnSpc>
            </a:pPr>
            <a:r>
              <a:rPr lang="en-US" sz="9546">
                <a:solidFill>
                  <a:srgbClr val="000000"/>
                </a:solidFill>
                <a:latin typeface="DM Sans Bold"/>
              </a:rPr>
              <a:t>2.Datamart</a:t>
            </a:r>
          </a:p>
        </p:txBody>
      </p:sp>
      <p:sp>
        <p:nvSpPr>
          <p:cNvPr id="10" name="TextBox 10"/>
          <p:cNvSpPr txBox="1"/>
          <p:nvPr/>
        </p:nvSpPr>
        <p:spPr>
          <a:xfrm>
            <a:off x="63290" y="3324265"/>
            <a:ext cx="7707571" cy="990600"/>
          </a:xfrm>
          <a:prstGeom prst="rect">
            <a:avLst/>
          </a:prstGeom>
        </p:spPr>
        <p:txBody>
          <a:bodyPr lIns="0" tIns="0" rIns="0" bIns="0" rtlCol="0" anchor="t">
            <a:spAutoFit/>
          </a:bodyPr>
          <a:lstStyle/>
          <a:p>
            <a:pPr algn="l">
              <a:lnSpc>
                <a:spcPts val="2699"/>
              </a:lnSpc>
            </a:pPr>
            <a:r>
              <a:rPr lang="en-US" sz="1999" spc="119">
                <a:solidFill>
                  <a:srgbClr val="000000"/>
                </a:solidFill>
                <a:latin typeface="DM Sans"/>
              </a:rPr>
              <a:t> </a:t>
            </a:r>
          </a:p>
          <a:p>
            <a:pPr marL="0" lvl="0" indent="0" algn="l">
              <a:lnSpc>
                <a:spcPts val="2699"/>
              </a:lnSpc>
              <a:spcBef>
                <a:spcPct val="0"/>
              </a:spcBef>
            </a:pPr>
            <a:r>
              <a:rPr lang="en-US" sz="1999" spc="119">
                <a:solidFill>
                  <a:srgbClr val="000000"/>
                </a:solidFill>
                <a:latin typeface="DM Sans"/>
              </a:rPr>
              <a:t>Implement a data mart providing analysis of flight bookings</a:t>
            </a:r>
          </a:p>
        </p:txBody>
      </p:sp>
      <p:sp>
        <p:nvSpPr>
          <p:cNvPr id="11" name="TextBox 11"/>
          <p:cNvSpPr txBox="1"/>
          <p:nvPr/>
        </p:nvSpPr>
        <p:spPr>
          <a:xfrm>
            <a:off x="0" y="4657765"/>
            <a:ext cx="7174321" cy="4337456"/>
          </a:xfrm>
          <a:prstGeom prst="rect">
            <a:avLst/>
          </a:prstGeom>
        </p:spPr>
        <p:txBody>
          <a:bodyPr lIns="0" tIns="0" rIns="0" bIns="0" rtlCol="0" anchor="t">
            <a:spAutoFit/>
          </a:bodyPr>
          <a:lstStyle/>
          <a:p>
            <a:pPr algn="l">
              <a:lnSpc>
                <a:spcPts val="2513"/>
              </a:lnSpc>
            </a:pPr>
            <a:r>
              <a:rPr lang="en-US" sz="1861" spc="111">
                <a:solidFill>
                  <a:srgbClr val="000000"/>
                </a:solidFill>
                <a:latin typeface="DM Sans"/>
              </a:rPr>
              <a:t>Our company specializes in flight management. Our transactional database stores comprehensive information about airports, airlines, passengers, flights, and bookings. Notably, a passenger can make multiple bookings on the same flight.</a:t>
            </a:r>
          </a:p>
          <a:p>
            <a:pPr algn="l">
              <a:lnSpc>
                <a:spcPts val="2513"/>
              </a:lnSpc>
            </a:pPr>
            <a:r>
              <a:rPr lang="en-US" sz="1861" spc="111">
                <a:solidFill>
                  <a:srgbClr val="000000"/>
                </a:solidFill>
                <a:latin typeface="DM Sans"/>
              </a:rPr>
              <a:t>The database also contains additional information, such as details about employees, weather, and flight schedules, which are not pertinent to our analysis.</a:t>
            </a:r>
          </a:p>
          <a:p>
            <a:pPr algn="l">
              <a:lnSpc>
                <a:spcPts val="2513"/>
              </a:lnSpc>
            </a:pPr>
            <a:endParaRPr lang="en-US" sz="1861" spc="111">
              <a:solidFill>
                <a:srgbClr val="000000"/>
              </a:solidFill>
              <a:latin typeface="DM Sans"/>
            </a:endParaRPr>
          </a:p>
          <a:p>
            <a:pPr algn="l">
              <a:lnSpc>
                <a:spcPts val="2513"/>
              </a:lnSpc>
            </a:pPr>
            <a:endParaRPr lang="en-US" sz="1861" spc="111">
              <a:solidFill>
                <a:srgbClr val="000000"/>
              </a:solidFill>
              <a:latin typeface="DM Sans"/>
            </a:endParaRPr>
          </a:p>
          <a:p>
            <a:pPr algn="l">
              <a:lnSpc>
                <a:spcPts val="2513"/>
              </a:lnSpc>
            </a:pPr>
            <a:endParaRPr lang="en-US" sz="1861" spc="111">
              <a:solidFill>
                <a:srgbClr val="000000"/>
              </a:solidFill>
              <a:latin typeface="DM Sans"/>
            </a:endParaRPr>
          </a:p>
          <a:p>
            <a:pPr algn="l">
              <a:lnSpc>
                <a:spcPts val="2513"/>
              </a:lnSpc>
            </a:pPr>
            <a:endParaRPr lang="en-US" sz="1861" spc="111">
              <a:solidFill>
                <a:srgbClr val="000000"/>
              </a:solidFill>
              <a:latin typeface="DM Sans"/>
            </a:endParaRPr>
          </a:p>
          <a:p>
            <a:pPr algn="l">
              <a:lnSpc>
                <a:spcPts val="2513"/>
              </a:lnSpc>
            </a:pPr>
            <a:endParaRPr lang="en-US" sz="1861" spc="111">
              <a:solidFill>
                <a:srgbClr val="000000"/>
              </a:solidFill>
              <a:latin typeface="DM Sans"/>
            </a:endParaRPr>
          </a:p>
          <a:p>
            <a:pPr marL="0" lvl="0" indent="0" algn="l">
              <a:lnSpc>
                <a:spcPts val="2513"/>
              </a:lnSpc>
              <a:spcBef>
                <a:spcPct val="0"/>
              </a:spcBef>
            </a:pPr>
            <a:endParaRPr lang="en-US" sz="1861" spc="111">
              <a:solidFill>
                <a:srgbClr val="000000"/>
              </a:solidFill>
              <a:latin typeface="DM Sans"/>
            </a:endParaRPr>
          </a:p>
        </p:txBody>
      </p:sp>
      <p:sp>
        <p:nvSpPr>
          <p:cNvPr id="12" name="TextBox 12"/>
          <p:cNvSpPr txBox="1"/>
          <p:nvPr/>
        </p:nvSpPr>
        <p:spPr>
          <a:xfrm>
            <a:off x="9144000" y="1913345"/>
            <a:ext cx="7707571" cy="657225"/>
          </a:xfrm>
          <a:prstGeom prst="rect">
            <a:avLst/>
          </a:prstGeom>
        </p:spPr>
        <p:txBody>
          <a:bodyPr lIns="0" tIns="0" rIns="0" bIns="0" rtlCol="0" anchor="t">
            <a:spAutoFit/>
          </a:bodyPr>
          <a:lstStyle/>
          <a:p>
            <a:pPr algn="l">
              <a:lnSpc>
                <a:spcPts val="2699"/>
              </a:lnSpc>
            </a:pPr>
            <a:r>
              <a:rPr lang="en-US" sz="1999" spc="119">
                <a:solidFill>
                  <a:srgbClr val="000000"/>
                </a:solidFill>
                <a:latin typeface="DM Sans"/>
              </a:rPr>
              <a:t> </a:t>
            </a:r>
          </a:p>
          <a:p>
            <a:pPr marL="0" lvl="0" indent="0" algn="l">
              <a:lnSpc>
                <a:spcPts val="2699"/>
              </a:lnSpc>
              <a:spcBef>
                <a:spcPct val="0"/>
              </a:spcBef>
            </a:pPr>
            <a:r>
              <a:rPr lang="en-US" sz="1999" spc="119">
                <a:solidFill>
                  <a:srgbClr val="000000"/>
                </a:solidFill>
                <a:latin typeface="DM Sans Bold"/>
              </a:rPr>
              <a:t>STAR SCHEMA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7174321" y="2038055"/>
            <a:ext cx="11113679" cy="4542952"/>
          </a:xfrm>
          <a:custGeom>
            <a:avLst/>
            <a:gdLst/>
            <a:ahLst/>
            <a:cxnLst/>
            <a:rect l="l" t="t" r="r" b="b"/>
            <a:pathLst>
              <a:path w="11113679" h="4542952">
                <a:moveTo>
                  <a:pt x="0" y="0"/>
                </a:moveTo>
                <a:lnTo>
                  <a:pt x="11113679" y="0"/>
                </a:lnTo>
                <a:lnTo>
                  <a:pt x="11113679" y="4542953"/>
                </a:lnTo>
                <a:lnTo>
                  <a:pt x="0" y="4542953"/>
                </a:lnTo>
                <a:lnTo>
                  <a:pt x="0" y="0"/>
                </a:lnTo>
                <a:close/>
              </a:path>
            </a:pathLst>
          </a:custGeom>
          <a:blipFill>
            <a:blip r:embed="rId13"/>
            <a:stretch>
              <a:fillRect r="-6280"/>
            </a:stretch>
          </a:blipFill>
        </p:spPr>
      </p:sp>
      <p:sp>
        <p:nvSpPr>
          <p:cNvPr id="9" name="TextBox 9"/>
          <p:cNvSpPr txBox="1"/>
          <p:nvPr/>
        </p:nvSpPr>
        <p:spPr>
          <a:xfrm>
            <a:off x="409422" y="623591"/>
            <a:ext cx="8325003" cy="1928331"/>
          </a:xfrm>
          <a:prstGeom prst="rect">
            <a:avLst/>
          </a:prstGeom>
        </p:spPr>
        <p:txBody>
          <a:bodyPr lIns="0" tIns="0" rIns="0" bIns="0" rtlCol="0" anchor="t">
            <a:spAutoFit/>
          </a:bodyPr>
          <a:lstStyle/>
          <a:p>
            <a:pPr algn="l">
              <a:lnSpc>
                <a:spcPts val="7417"/>
              </a:lnSpc>
            </a:pPr>
            <a:r>
              <a:rPr lang="en-US" sz="7646">
                <a:solidFill>
                  <a:srgbClr val="000000"/>
                </a:solidFill>
                <a:latin typeface="DM Sans Bold"/>
              </a:rPr>
              <a:t>3.Datawarehouse pipline</a:t>
            </a:r>
          </a:p>
        </p:txBody>
      </p:sp>
      <p:sp>
        <p:nvSpPr>
          <p:cNvPr id="10" name="TextBox 10"/>
          <p:cNvSpPr txBox="1"/>
          <p:nvPr/>
        </p:nvSpPr>
        <p:spPr>
          <a:xfrm>
            <a:off x="0" y="2846441"/>
            <a:ext cx="7174321" cy="7440559"/>
          </a:xfrm>
          <a:prstGeom prst="rect">
            <a:avLst/>
          </a:prstGeom>
        </p:spPr>
        <p:txBody>
          <a:bodyPr lIns="0" tIns="0" rIns="0" bIns="0" rtlCol="0" anchor="t">
            <a:spAutoFit/>
          </a:bodyPr>
          <a:lstStyle/>
          <a:p>
            <a:pPr marL="401925" lvl="1" indent="-200962" algn="l">
              <a:lnSpc>
                <a:spcPts val="2513"/>
              </a:lnSpc>
              <a:buFont typeface="Arial"/>
              <a:buChar char="•"/>
            </a:pPr>
            <a:r>
              <a:rPr lang="en-US" sz="1861" spc="111">
                <a:solidFill>
                  <a:srgbClr val="000000"/>
                </a:solidFill>
                <a:latin typeface="DM Sans"/>
              </a:rPr>
              <a:t>Python orchestrates data manipulation, transformation, and automation, ensuring code reusability and maintainability.</a:t>
            </a:r>
          </a:p>
          <a:p>
            <a:pPr marL="401925" lvl="1" indent="-200962" algn="l">
              <a:lnSpc>
                <a:spcPts val="2513"/>
              </a:lnSpc>
              <a:buFont typeface="Arial"/>
              <a:buChar char="•"/>
            </a:pPr>
            <a:r>
              <a:rPr lang="en-US" sz="1861" spc="111">
                <a:solidFill>
                  <a:srgbClr val="000000"/>
                </a:solidFill>
                <a:latin typeface="DM Sans"/>
              </a:rPr>
              <a:t>Libraries like Pandas and Google Cloud Client enhance Python's capabilities for data manipulation and integration with GCP services.</a:t>
            </a:r>
          </a:p>
          <a:p>
            <a:pPr marL="401925" lvl="1" indent="-200962" algn="l">
              <a:lnSpc>
                <a:spcPts val="2513"/>
              </a:lnSpc>
              <a:buFont typeface="Arial"/>
              <a:buChar char="•"/>
            </a:pPr>
            <a:r>
              <a:rPr lang="en-US" sz="1861" spc="111">
                <a:solidFill>
                  <a:srgbClr val="000000"/>
                </a:solidFill>
                <a:latin typeface="DM Sans"/>
              </a:rPr>
              <a:t>BigQuery serves as the core data repository and processing engine within the GCP environment, enabling storage and querying of vast volumes of structured data securely.</a:t>
            </a:r>
          </a:p>
          <a:p>
            <a:pPr marL="401925" lvl="1" indent="-200962" algn="l">
              <a:lnSpc>
                <a:spcPts val="2513"/>
              </a:lnSpc>
              <a:buFont typeface="Arial"/>
              <a:buChar char="•"/>
            </a:pPr>
            <a:r>
              <a:rPr lang="en-US" sz="1861" spc="111">
                <a:solidFill>
                  <a:srgbClr val="000000"/>
                </a:solidFill>
                <a:latin typeface="DM Sans"/>
              </a:rPr>
              <a:t>Apache Airflow acts as the orchestrator, providing workflow automation and monitoring functionalities through Directed Acyclic Graphs (DAGs), facilitating efficient execution of tasks.</a:t>
            </a:r>
          </a:p>
          <a:p>
            <a:pPr marL="401925" lvl="1" indent="-200962" algn="l">
              <a:lnSpc>
                <a:spcPts val="2513"/>
              </a:lnSpc>
              <a:buFont typeface="Arial"/>
              <a:buChar char="•"/>
            </a:pPr>
            <a:r>
              <a:rPr lang="en-US" sz="1861" spc="111">
                <a:solidFill>
                  <a:srgbClr val="000000"/>
                </a:solidFill>
                <a:latin typeface="DM Sans"/>
              </a:rPr>
              <a:t>A "Stored Procedure-Like Approach" encapsulates ETL logic into reusable Python functions, promoting modularity and maintainability.</a:t>
            </a:r>
          </a:p>
          <a:p>
            <a:pPr algn="l">
              <a:lnSpc>
                <a:spcPts val="2513"/>
              </a:lnSpc>
            </a:pPr>
            <a:r>
              <a:rPr lang="en-US" sz="1861" spc="111">
                <a:solidFill>
                  <a:srgbClr val="000000"/>
                </a:solidFill>
                <a:latin typeface="DM Sans"/>
              </a:rPr>
              <a:t>In summary, the integrated use of Python, GCP, BigQuery, and Apache Airflow results in a robust and scalable data engineering solution. This integration streamlines ETL processes, allowing organizations to derive valuable insights from their data assets for informed decision-making and business growth.</a:t>
            </a:r>
          </a:p>
          <a:p>
            <a:pPr marL="0" lvl="0" indent="0" algn="l">
              <a:lnSpc>
                <a:spcPts val="2513"/>
              </a:lnSpc>
              <a:spcBef>
                <a:spcPct val="0"/>
              </a:spcBef>
            </a:pPr>
            <a:endParaRPr lang="en-US" sz="1861" spc="111">
              <a:solidFill>
                <a:srgbClr val="000000"/>
              </a:solidFill>
              <a:latin typeface="DM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TextBox 8"/>
          <p:cNvSpPr txBox="1"/>
          <p:nvPr/>
        </p:nvSpPr>
        <p:spPr>
          <a:xfrm>
            <a:off x="409422" y="1090316"/>
            <a:ext cx="8325003" cy="994881"/>
          </a:xfrm>
          <a:prstGeom prst="rect">
            <a:avLst/>
          </a:prstGeom>
        </p:spPr>
        <p:txBody>
          <a:bodyPr lIns="0" tIns="0" rIns="0" bIns="0" rtlCol="0" anchor="t">
            <a:spAutoFit/>
          </a:bodyPr>
          <a:lstStyle/>
          <a:p>
            <a:pPr algn="l">
              <a:lnSpc>
                <a:spcPts val="7417"/>
              </a:lnSpc>
            </a:pPr>
            <a:r>
              <a:rPr lang="en-US" sz="7646">
                <a:solidFill>
                  <a:srgbClr val="000000"/>
                </a:solidFill>
                <a:latin typeface="DM Sans Bold"/>
              </a:rPr>
              <a:t>4.Coding files </a:t>
            </a:r>
          </a:p>
        </p:txBody>
      </p:sp>
      <p:sp>
        <p:nvSpPr>
          <p:cNvPr id="9" name="TextBox 9"/>
          <p:cNvSpPr txBox="1"/>
          <p:nvPr/>
        </p:nvSpPr>
        <p:spPr>
          <a:xfrm>
            <a:off x="178388" y="2056622"/>
            <a:ext cx="7174321" cy="3514680"/>
          </a:xfrm>
          <a:prstGeom prst="rect">
            <a:avLst/>
          </a:prstGeom>
        </p:spPr>
        <p:txBody>
          <a:bodyPr lIns="0" tIns="0" rIns="0" bIns="0" rtlCol="0" anchor="t">
            <a:spAutoFit/>
          </a:bodyPr>
          <a:lstStyle/>
          <a:p>
            <a:pPr algn="l">
              <a:lnSpc>
                <a:spcPts val="2513"/>
              </a:lnSpc>
            </a:pPr>
            <a:r>
              <a:rPr lang="en-US" sz="1861" spc="111" dirty="0">
                <a:solidFill>
                  <a:srgbClr val="000000"/>
                </a:solidFill>
                <a:latin typeface="DM Sans"/>
              </a:rPr>
              <a:t>The scope of the code is to connect to a MySQL database, retrieve schema information for its tables, convert the schema to a </a:t>
            </a:r>
            <a:r>
              <a:rPr lang="en-US" sz="1861" spc="111" dirty="0" err="1">
                <a:solidFill>
                  <a:srgbClr val="000000"/>
                </a:solidFill>
                <a:latin typeface="DM Sans"/>
              </a:rPr>
              <a:t>BigQuery</a:t>
            </a:r>
            <a:r>
              <a:rPr lang="en-US" sz="1861" spc="111" dirty="0">
                <a:solidFill>
                  <a:srgbClr val="000000"/>
                </a:solidFill>
                <a:latin typeface="DM Sans"/>
              </a:rPr>
              <a:t>-compatible format, and generate alter statements for primary keys if necessary.</a:t>
            </a:r>
          </a:p>
          <a:p>
            <a:pPr algn="l">
              <a:lnSpc>
                <a:spcPts val="2513"/>
              </a:lnSpc>
            </a:pPr>
            <a:endParaRPr lang="en-US" sz="1861" spc="111" dirty="0">
              <a:solidFill>
                <a:srgbClr val="000000"/>
              </a:solidFill>
              <a:latin typeface="DM Sans"/>
            </a:endParaRPr>
          </a:p>
          <a:p>
            <a:pPr algn="l">
              <a:lnSpc>
                <a:spcPts val="2513"/>
              </a:lnSpc>
              <a:spcBef>
                <a:spcPct val="0"/>
              </a:spcBef>
            </a:pPr>
            <a:r>
              <a:rPr lang="en-US" sz="1861" spc="111" dirty="0">
                <a:solidFill>
                  <a:srgbClr val="000000"/>
                </a:solidFill>
                <a:latin typeface="DM Sans"/>
                <a:hlinkClick r:id="rId13"/>
              </a:rPr>
              <a:t>https://github.com/MuhammadGhulamAbbas/Semester-Project-Datawarehousing/blob/main/Pipeline%20Python%20Script%20(Conversion%20Functions)%20(PYT)/</a:t>
            </a:r>
            <a:r>
              <a:rPr lang="en-US" sz="1861" spc="111" dirty="0" smtClean="0">
                <a:solidFill>
                  <a:srgbClr val="000000"/>
                </a:solidFill>
                <a:latin typeface="DM Sans"/>
                <a:hlinkClick r:id="rId13"/>
              </a:rPr>
              <a:t>ddl_sql2.py</a:t>
            </a:r>
            <a:endParaRPr lang="en-US" sz="1861" spc="111" dirty="0" smtClean="0">
              <a:solidFill>
                <a:srgbClr val="000000"/>
              </a:solidFill>
              <a:latin typeface="DM Sans"/>
            </a:endParaRPr>
          </a:p>
          <a:p>
            <a:pPr algn="l">
              <a:lnSpc>
                <a:spcPts val="2513"/>
              </a:lnSpc>
              <a:spcBef>
                <a:spcPct val="0"/>
              </a:spcBef>
            </a:pPr>
            <a:endParaRPr lang="en-US" sz="1861" spc="111" dirty="0">
              <a:solidFill>
                <a:srgbClr val="000000"/>
              </a:solidFill>
              <a:latin typeface="DM Sans"/>
            </a:endParaRPr>
          </a:p>
        </p:txBody>
      </p:sp>
      <p:sp>
        <p:nvSpPr>
          <p:cNvPr id="10" name="TextBox 10"/>
          <p:cNvSpPr txBox="1"/>
          <p:nvPr/>
        </p:nvSpPr>
        <p:spPr>
          <a:xfrm>
            <a:off x="0" y="5704389"/>
            <a:ext cx="7352709" cy="3667671"/>
          </a:xfrm>
          <a:prstGeom prst="rect">
            <a:avLst/>
          </a:prstGeom>
        </p:spPr>
        <p:txBody>
          <a:bodyPr lIns="0" tIns="0" rIns="0" bIns="0" rtlCol="0" anchor="t">
            <a:spAutoFit/>
          </a:bodyPr>
          <a:lstStyle/>
          <a:p>
            <a:pPr algn="l">
              <a:lnSpc>
                <a:spcPts val="2575"/>
              </a:lnSpc>
            </a:pPr>
            <a:r>
              <a:rPr lang="en-US" sz="1907" spc="114" dirty="0">
                <a:solidFill>
                  <a:srgbClr val="000000"/>
                </a:solidFill>
                <a:latin typeface="DM Sans"/>
              </a:rPr>
              <a:t>This code snippet focuses on the </a:t>
            </a:r>
            <a:r>
              <a:rPr lang="en-US" sz="1907" spc="114" dirty="0" err="1">
                <a:solidFill>
                  <a:srgbClr val="000000"/>
                </a:solidFill>
                <a:latin typeface="DM Sans"/>
              </a:rPr>
              <a:t>create_table_in_bigquery</a:t>
            </a:r>
            <a:r>
              <a:rPr lang="en-US" sz="1907" spc="114" dirty="0">
                <a:solidFill>
                  <a:srgbClr val="000000"/>
                </a:solidFill>
                <a:latin typeface="DM Sans"/>
              </a:rPr>
              <a:t> function, which is responsible for creating tables and primary keys in </a:t>
            </a:r>
            <a:r>
              <a:rPr lang="en-US" sz="1907" spc="114" dirty="0" err="1">
                <a:solidFill>
                  <a:srgbClr val="000000"/>
                </a:solidFill>
                <a:latin typeface="DM Sans"/>
              </a:rPr>
              <a:t>BigQuery</a:t>
            </a:r>
            <a:r>
              <a:rPr lang="en-US" sz="1907" spc="114" dirty="0">
                <a:solidFill>
                  <a:srgbClr val="000000"/>
                </a:solidFill>
                <a:latin typeface="DM Sans"/>
              </a:rPr>
              <a:t> based on DDL statements retrieved from another function. </a:t>
            </a:r>
          </a:p>
          <a:p>
            <a:pPr algn="l">
              <a:lnSpc>
                <a:spcPts val="2575"/>
              </a:lnSpc>
            </a:pPr>
            <a:endParaRPr lang="en-US" sz="1907" spc="114" dirty="0">
              <a:solidFill>
                <a:srgbClr val="000000"/>
              </a:solidFill>
              <a:latin typeface="DM Sans"/>
            </a:endParaRPr>
          </a:p>
          <a:p>
            <a:pPr algn="l">
              <a:lnSpc>
                <a:spcPts val="2575"/>
              </a:lnSpc>
              <a:spcBef>
                <a:spcPct val="0"/>
              </a:spcBef>
            </a:pPr>
            <a:r>
              <a:rPr lang="en-US" sz="1907" spc="114" dirty="0">
                <a:solidFill>
                  <a:srgbClr val="000000"/>
                </a:solidFill>
                <a:latin typeface="DM Sans"/>
                <a:hlinkClick r:id="rId14"/>
              </a:rPr>
              <a:t>https://github.com/MuhammadGhulamAbbas/Semester-Project-Datawarehousing/blob/main/Pipeline%20Python%20Script%20(Conversion%20Functions)%20(PYT)/</a:t>
            </a:r>
            <a:r>
              <a:rPr lang="en-US" sz="1907" spc="114" dirty="0" smtClean="0">
                <a:solidFill>
                  <a:srgbClr val="000000"/>
                </a:solidFill>
                <a:latin typeface="DM Sans"/>
                <a:hlinkClick r:id="rId14"/>
              </a:rPr>
              <a:t>create_bigquery_table.py</a:t>
            </a:r>
            <a:endParaRPr lang="en-US" sz="1907" spc="114" dirty="0" smtClean="0">
              <a:solidFill>
                <a:srgbClr val="000000"/>
              </a:solidFill>
              <a:latin typeface="DM Sans"/>
            </a:endParaRPr>
          </a:p>
          <a:p>
            <a:pPr algn="l">
              <a:lnSpc>
                <a:spcPts val="2575"/>
              </a:lnSpc>
              <a:spcBef>
                <a:spcPct val="0"/>
              </a:spcBef>
            </a:pPr>
            <a:endParaRPr lang="en-US" sz="1907" spc="114" dirty="0">
              <a:solidFill>
                <a:srgbClr val="000000"/>
              </a:solidFill>
              <a:latin typeface="DM Sans"/>
            </a:endParaRPr>
          </a:p>
        </p:txBody>
      </p:sp>
      <p:sp>
        <p:nvSpPr>
          <p:cNvPr id="11" name="TextBox 11"/>
          <p:cNvSpPr txBox="1"/>
          <p:nvPr/>
        </p:nvSpPr>
        <p:spPr>
          <a:xfrm>
            <a:off x="8734425" y="1746312"/>
            <a:ext cx="7174321" cy="3847207"/>
          </a:xfrm>
          <a:prstGeom prst="rect">
            <a:avLst/>
          </a:prstGeom>
        </p:spPr>
        <p:txBody>
          <a:bodyPr lIns="0" tIns="0" rIns="0" bIns="0" rtlCol="0" anchor="t">
            <a:spAutoFit/>
          </a:bodyPr>
          <a:lstStyle/>
          <a:p>
            <a:pPr algn="l">
              <a:lnSpc>
                <a:spcPts val="2513"/>
              </a:lnSpc>
            </a:pPr>
            <a:r>
              <a:rPr lang="en-US" sz="1861" spc="111" dirty="0">
                <a:solidFill>
                  <a:srgbClr val="000000"/>
                </a:solidFill>
                <a:latin typeface="DM Sans"/>
              </a:rPr>
              <a:t>The code's purpose is to automate the synchronization of data between a MySQL database and Google </a:t>
            </a:r>
            <a:r>
              <a:rPr lang="en-US" sz="1861" spc="111" dirty="0" err="1">
                <a:solidFill>
                  <a:srgbClr val="000000"/>
                </a:solidFill>
                <a:latin typeface="DM Sans"/>
              </a:rPr>
              <a:t>BigQuery</a:t>
            </a:r>
            <a:r>
              <a:rPr lang="en-US" sz="1861" spc="111" dirty="0">
                <a:solidFill>
                  <a:srgbClr val="000000"/>
                </a:solidFill>
                <a:latin typeface="DM Sans"/>
              </a:rPr>
              <a:t>, ensuring that the data in </a:t>
            </a:r>
            <a:r>
              <a:rPr lang="en-US" sz="1861" spc="111" dirty="0" err="1">
                <a:solidFill>
                  <a:srgbClr val="000000"/>
                </a:solidFill>
                <a:latin typeface="DM Sans"/>
              </a:rPr>
              <a:t>BigQuery</a:t>
            </a:r>
            <a:r>
              <a:rPr lang="en-US" sz="1861" spc="111" dirty="0">
                <a:solidFill>
                  <a:srgbClr val="000000"/>
                </a:solidFill>
                <a:latin typeface="DM Sans"/>
              </a:rPr>
              <a:t> remains up-to-date with the latest information from </a:t>
            </a:r>
            <a:r>
              <a:rPr lang="en-US" sz="1861" spc="111" dirty="0" err="1">
                <a:solidFill>
                  <a:srgbClr val="000000"/>
                </a:solidFill>
                <a:latin typeface="DM Sans"/>
              </a:rPr>
              <a:t>MySQL.By</a:t>
            </a:r>
            <a:r>
              <a:rPr lang="en-US" sz="1861" spc="111" dirty="0">
                <a:solidFill>
                  <a:srgbClr val="000000"/>
                </a:solidFill>
                <a:latin typeface="DM Sans"/>
              </a:rPr>
              <a:t> using this code we get new data</a:t>
            </a:r>
          </a:p>
          <a:p>
            <a:pPr algn="l">
              <a:lnSpc>
                <a:spcPts val="2513"/>
              </a:lnSpc>
            </a:pPr>
            <a:endParaRPr lang="en-US" sz="1861" spc="111" dirty="0">
              <a:solidFill>
                <a:srgbClr val="000000"/>
              </a:solidFill>
              <a:latin typeface="DM Sans"/>
            </a:endParaRPr>
          </a:p>
          <a:p>
            <a:pPr algn="l">
              <a:lnSpc>
                <a:spcPts val="2513"/>
              </a:lnSpc>
              <a:spcBef>
                <a:spcPct val="0"/>
              </a:spcBef>
            </a:pPr>
            <a:r>
              <a:rPr lang="en-US" sz="1861" spc="111" dirty="0">
                <a:solidFill>
                  <a:srgbClr val="000000"/>
                </a:solidFill>
                <a:latin typeface="DM Sans"/>
                <a:hlinkClick r:id="rId15"/>
              </a:rPr>
              <a:t>https://github.com/MuhammadGhulamAbbas/Semester-Project-Datawarehousing/blob/main/Pipeline%20Python%20Script%20(Conversion%20Functions)%20(PYT)/</a:t>
            </a:r>
            <a:r>
              <a:rPr lang="en-US" sz="1861" spc="111" dirty="0" smtClean="0">
                <a:solidFill>
                  <a:srgbClr val="000000"/>
                </a:solidFill>
                <a:latin typeface="DM Sans"/>
                <a:hlinkClick r:id="rId15"/>
              </a:rPr>
              <a:t>export_data_to_bigquery.py</a:t>
            </a:r>
            <a:endParaRPr lang="en-US" sz="1861" spc="111" dirty="0" smtClean="0">
              <a:solidFill>
                <a:srgbClr val="000000"/>
              </a:solidFill>
              <a:latin typeface="DM Sans"/>
            </a:endParaRPr>
          </a:p>
          <a:p>
            <a:pPr algn="l">
              <a:lnSpc>
                <a:spcPts val="2513"/>
              </a:lnSpc>
              <a:spcBef>
                <a:spcPct val="0"/>
              </a:spcBef>
            </a:pPr>
            <a:endParaRPr lang="en-US" sz="1861" spc="111" dirty="0">
              <a:solidFill>
                <a:srgbClr val="000000"/>
              </a:solidFill>
              <a:latin typeface="DM Sans"/>
            </a:endParaRPr>
          </a:p>
        </p:txBody>
      </p:sp>
      <p:sp>
        <p:nvSpPr>
          <p:cNvPr id="12" name="TextBox 12"/>
          <p:cNvSpPr txBox="1"/>
          <p:nvPr/>
        </p:nvSpPr>
        <p:spPr>
          <a:xfrm>
            <a:off x="8734425" y="5971970"/>
            <a:ext cx="7174321" cy="4488408"/>
          </a:xfrm>
          <a:prstGeom prst="rect">
            <a:avLst/>
          </a:prstGeom>
        </p:spPr>
        <p:txBody>
          <a:bodyPr lIns="0" tIns="0" rIns="0" bIns="0" rtlCol="0" anchor="t">
            <a:spAutoFit/>
          </a:bodyPr>
          <a:lstStyle/>
          <a:p>
            <a:pPr algn="l">
              <a:lnSpc>
                <a:spcPts val="2513"/>
              </a:lnSpc>
            </a:pPr>
            <a:r>
              <a:rPr lang="en-US" sz="1861" spc="111" dirty="0">
                <a:solidFill>
                  <a:srgbClr val="000000"/>
                </a:solidFill>
                <a:latin typeface="DM Sans"/>
              </a:rPr>
              <a:t>This code provides a script for creating and defining the schema for an airline reservation system data warehouse in </a:t>
            </a:r>
            <a:r>
              <a:rPr lang="en-US" sz="1861" spc="111" dirty="0" err="1">
                <a:solidFill>
                  <a:srgbClr val="000000"/>
                </a:solidFill>
                <a:latin typeface="DM Sans"/>
              </a:rPr>
              <a:t>BigQuery</a:t>
            </a:r>
            <a:r>
              <a:rPr lang="en-US" sz="1861" spc="111" dirty="0">
                <a:solidFill>
                  <a:srgbClr val="000000"/>
                </a:solidFill>
                <a:latin typeface="DM Sans"/>
              </a:rPr>
              <a:t>. It emphasizes data integrity by including primary and foreign key constraints, although they are not strictly enforced by default.</a:t>
            </a:r>
          </a:p>
          <a:p>
            <a:pPr algn="l">
              <a:lnSpc>
                <a:spcPts val="2513"/>
              </a:lnSpc>
            </a:pPr>
            <a:r>
              <a:rPr lang="en-US" sz="1861" spc="111" dirty="0">
                <a:solidFill>
                  <a:srgbClr val="000000"/>
                </a:solidFill>
                <a:latin typeface="DM Sans"/>
                <a:hlinkClick r:id="rId16"/>
              </a:rPr>
              <a:t>https://github.com/MuhammadGhulamAbbas/Semester-Project-Datawarehousing/blob/main/Pipeline%20Python%20Script%20(Conversion%20Functions)%20(PYT)/</a:t>
            </a:r>
            <a:r>
              <a:rPr lang="en-US" sz="1861" spc="111" dirty="0" smtClean="0">
                <a:solidFill>
                  <a:srgbClr val="000000"/>
                </a:solidFill>
                <a:latin typeface="DM Sans"/>
                <a:hlinkClick r:id="rId16"/>
              </a:rPr>
              <a:t>Facts_and_Dimensions.py</a:t>
            </a:r>
            <a:endParaRPr lang="en-US" sz="1861" spc="111" dirty="0" smtClean="0">
              <a:solidFill>
                <a:srgbClr val="000000"/>
              </a:solidFill>
              <a:latin typeface="DM Sans"/>
            </a:endParaRPr>
          </a:p>
          <a:p>
            <a:pPr algn="l">
              <a:lnSpc>
                <a:spcPts val="2513"/>
              </a:lnSpc>
            </a:pPr>
            <a:endParaRPr lang="en-US" sz="1861" spc="111" dirty="0">
              <a:solidFill>
                <a:srgbClr val="000000"/>
              </a:solidFill>
              <a:latin typeface="DM Sans"/>
            </a:endParaRPr>
          </a:p>
          <a:p>
            <a:pPr algn="l">
              <a:lnSpc>
                <a:spcPts val="2513"/>
              </a:lnSpc>
            </a:pPr>
            <a:endParaRPr lang="en-US" sz="1861" spc="111" dirty="0" smtClean="0">
              <a:solidFill>
                <a:srgbClr val="000000"/>
              </a:solidFill>
              <a:latin typeface="DM Sans"/>
            </a:endParaRPr>
          </a:p>
          <a:p>
            <a:pPr algn="l">
              <a:lnSpc>
                <a:spcPts val="2513"/>
              </a:lnSpc>
            </a:pPr>
            <a:endParaRPr lang="en-US" sz="1861" spc="111" dirty="0">
              <a:solidFill>
                <a:srgbClr val="000000"/>
              </a:solidFill>
              <a:latin typeface="DM Sans"/>
            </a:endParaRPr>
          </a:p>
          <a:p>
            <a:pPr algn="l">
              <a:lnSpc>
                <a:spcPts val="2513"/>
              </a:lnSpc>
              <a:spcBef>
                <a:spcPct val="0"/>
              </a:spcBef>
            </a:pPr>
            <a:endParaRPr lang="en-US" sz="1861" spc="111" dirty="0">
              <a:solidFill>
                <a:srgbClr val="000000"/>
              </a:solidFill>
              <a:latin typeface="DM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8444923" y="4884744"/>
            <a:ext cx="8299113" cy="4868813"/>
          </a:xfrm>
          <a:custGeom>
            <a:avLst/>
            <a:gdLst/>
            <a:ahLst/>
            <a:cxnLst/>
            <a:rect l="l" t="t" r="r" b="b"/>
            <a:pathLst>
              <a:path w="8299113" h="4868813">
                <a:moveTo>
                  <a:pt x="0" y="0"/>
                </a:moveTo>
                <a:lnTo>
                  <a:pt x="8299113" y="0"/>
                </a:lnTo>
                <a:lnTo>
                  <a:pt x="8299113" y="4868813"/>
                </a:lnTo>
                <a:lnTo>
                  <a:pt x="0" y="4868813"/>
                </a:lnTo>
                <a:lnTo>
                  <a:pt x="0" y="0"/>
                </a:lnTo>
                <a:close/>
              </a:path>
            </a:pathLst>
          </a:custGeom>
          <a:blipFill>
            <a:blip r:embed="rId13"/>
            <a:stretch>
              <a:fillRect/>
            </a:stretch>
          </a:blipFill>
        </p:spPr>
      </p:sp>
      <p:sp>
        <p:nvSpPr>
          <p:cNvPr id="9" name="TextBox 9"/>
          <p:cNvSpPr txBox="1"/>
          <p:nvPr/>
        </p:nvSpPr>
        <p:spPr>
          <a:xfrm>
            <a:off x="409422" y="1090316"/>
            <a:ext cx="8325003" cy="994881"/>
          </a:xfrm>
          <a:prstGeom prst="rect">
            <a:avLst/>
          </a:prstGeom>
        </p:spPr>
        <p:txBody>
          <a:bodyPr lIns="0" tIns="0" rIns="0" bIns="0" rtlCol="0" anchor="t">
            <a:spAutoFit/>
          </a:bodyPr>
          <a:lstStyle/>
          <a:p>
            <a:pPr algn="l">
              <a:lnSpc>
                <a:spcPts val="7417"/>
              </a:lnSpc>
            </a:pPr>
            <a:r>
              <a:rPr lang="en-US" sz="7646">
                <a:solidFill>
                  <a:srgbClr val="000000"/>
                </a:solidFill>
                <a:latin typeface="DM Sans Bold"/>
              </a:rPr>
              <a:t>5.Coding files </a:t>
            </a:r>
          </a:p>
        </p:txBody>
      </p:sp>
      <p:sp>
        <p:nvSpPr>
          <p:cNvPr id="10" name="TextBox 10"/>
          <p:cNvSpPr txBox="1"/>
          <p:nvPr/>
        </p:nvSpPr>
        <p:spPr>
          <a:xfrm>
            <a:off x="178388" y="2056622"/>
            <a:ext cx="7174321" cy="3514680"/>
          </a:xfrm>
          <a:prstGeom prst="rect">
            <a:avLst/>
          </a:prstGeom>
        </p:spPr>
        <p:txBody>
          <a:bodyPr lIns="0" tIns="0" rIns="0" bIns="0" rtlCol="0" anchor="t">
            <a:spAutoFit/>
          </a:bodyPr>
          <a:lstStyle/>
          <a:p>
            <a:pPr algn="l">
              <a:lnSpc>
                <a:spcPts val="2513"/>
              </a:lnSpc>
            </a:pPr>
            <a:r>
              <a:rPr lang="en-US" sz="1861" spc="111" dirty="0">
                <a:solidFill>
                  <a:srgbClr val="000000"/>
                </a:solidFill>
                <a:latin typeface="DM Sans"/>
              </a:rPr>
              <a:t>this script automates the process of transferring data from an OLTP dataset to an OLAP dataset in Google </a:t>
            </a:r>
            <a:r>
              <a:rPr lang="en-US" sz="1861" spc="111" dirty="0" err="1">
                <a:solidFill>
                  <a:srgbClr val="000000"/>
                </a:solidFill>
                <a:latin typeface="DM Sans"/>
              </a:rPr>
              <a:t>BigQuery</a:t>
            </a:r>
            <a:r>
              <a:rPr lang="en-US" sz="1861" spc="111" dirty="0">
                <a:solidFill>
                  <a:srgbClr val="000000"/>
                </a:solidFill>
                <a:latin typeface="DM Sans"/>
              </a:rPr>
              <a:t>, ensuring data cleanliness and integrity throughout the process by using the concept of stored procedure</a:t>
            </a:r>
          </a:p>
          <a:p>
            <a:pPr algn="l">
              <a:lnSpc>
                <a:spcPts val="2513"/>
              </a:lnSpc>
            </a:pPr>
            <a:endParaRPr lang="en-US" sz="1861" spc="111" dirty="0">
              <a:solidFill>
                <a:srgbClr val="000000"/>
              </a:solidFill>
              <a:latin typeface="DM Sans"/>
            </a:endParaRPr>
          </a:p>
          <a:p>
            <a:pPr algn="l">
              <a:lnSpc>
                <a:spcPts val="2513"/>
              </a:lnSpc>
              <a:spcBef>
                <a:spcPct val="0"/>
              </a:spcBef>
            </a:pPr>
            <a:r>
              <a:rPr lang="en-US" sz="1861" spc="111" dirty="0">
                <a:solidFill>
                  <a:srgbClr val="000000"/>
                </a:solidFill>
                <a:latin typeface="DM Sans"/>
                <a:hlinkClick r:id="rId14"/>
              </a:rPr>
              <a:t>https://github.com/MuhammadGhulamAbbas/Semester-Project-Datawarehousing/blob/main/Pipeline%20Python%20Script%20(Conversion%20Functions)%20(PYT)/</a:t>
            </a:r>
            <a:r>
              <a:rPr lang="en-US" sz="1861" spc="111" dirty="0" smtClean="0">
                <a:solidFill>
                  <a:srgbClr val="000000"/>
                </a:solidFill>
                <a:latin typeface="DM Sans"/>
                <a:hlinkClick r:id="rId14"/>
              </a:rPr>
              <a:t>ddl_sql2.py</a:t>
            </a:r>
            <a:endParaRPr lang="en-US" sz="1861" spc="111" dirty="0" smtClean="0">
              <a:solidFill>
                <a:srgbClr val="000000"/>
              </a:solidFill>
              <a:latin typeface="DM Sans"/>
            </a:endParaRPr>
          </a:p>
          <a:p>
            <a:pPr algn="l">
              <a:lnSpc>
                <a:spcPts val="2513"/>
              </a:lnSpc>
              <a:spcBef>
                <a:spcPct val="0"/>
              </a:spcBef>
            </a:pPr>
            <a:endParaRPr lang="en-US" sz="1861" spc="111" dirty="0">
              <a:solidFill>
                <a:srgbClr val="000000"/>
              </a:solidFill>
              <a:latin typeface="DM Sans"/>
            </a:endParaRPr>
          </a:p>
        </p:txBody>
      </p:sp>
      <p:sp>
        <p:nvSpPr>
          <p:cNvPr id="11" name="TextBox 11"/>
          <p:cNvSpPr txBox="1"/>
          <p:nvPr/>
        </p:nvSpPr>
        <p:spPr>
          <a:xfrm>
            <a:off x="8444923" y="1478219"/>
            <a:ext cx="7174321" cy="3206006"/>
          </a:xfrm>
          <a:prstGeom prst="rect">
            <a:avLst/>
          </a:prstGeom>
        </p:spPr>
        <p:txBody>
          <a:bodyPr lIns="0" tIns="0" rIns="0" bIns="0" rtlCol="0" anchor="t">
            <a:spAutoFit/>
          </a:bodyPr>
          <a:lstStyle/>
          <a:p>
            <a:pPr algn="l">
              <a:lnSpc>
                <a:spcPts val="2513"/>
              </a:lnSpc>
            </a:pPr>
            <a:endParaRPr dirty="0"/>
          </a:p>
          <a:p>
            <a:pPr algn="l">
              <a:lnSpc>
                <a:spcPts val="2513"/>
              </a:lnSpc>
            </a:pPr>
            <a:r>
              <a:rPr lang="en-US" sz="1861" spc="111" dirty="0">
                <a:solidFill>
                  <a:srgbClr val="000000"/>
                </a:solidFill>
                <a:latin typeface="DM Sans"/>
              </a:rPr>
              <a:t>this script serves as a tool to analyze data in your </a:t>
            </a:r>
            <a:r>
              <a:rPr lang="en-US" sz="1861" spc="111" dirty="0" err="1">
                <a:solidFill>
                  <a:srgbClr val="000000"/>
                </a:solidFill>
                <a:latin typeface="DM Sans"/>
              </a:rPr>
              <a:t>BigQuery</a:t>
            </a:r>
            <a:r>
              <a:rPr lang="en-US" sz="1861" spc="111" dirty="0">
                <a:solidFill>
                  <a:srgbClr val="000000"/>
                </a:solidFill>
                <a:latin typeface="DM Sans"/>
              </a:rPr>
              <a:t> OLAP data warehouse by executing predefined SQL queries and presenting the results in a clear and structured format (using </a:t>
            </a:r>
            <a:r>
              <a:rPr lang="en-US" sz="1861" spc="111" dirty="0" err="1">
                <a:solidFill>
                  <a:srgbClr val="000000"/>
                </a:solidFill>
                <a:latin typeface="DM Sans"/>
              </a:rPr>
              <a:t>DataFrames</a:t>
            </a:r>
            <a:r>
              <a:rPr lang="en-US" sz="1861" spc="111" dirty="0">
                <a:solidFill>
                  <a:srgbClr val="000000"/>
                </a:solidFill>
                <a:latin typeface="DM Sans"/>
              </a:rPr>
              <a:t>).</a:t>
            </a:r>
          </a:p>
          <a:p>
            <a:pPr>
              <a:lnSpc>
                <a:spcPts val="2513"/>
              </a:lnSpc>
              <a:spcBef>
                <a:spcPct val="0"/>
              </a:spcBef>
            </a:pPr>
            <a:r>
              <a:rPr lang="en-US" sz="1861" spc="111" dirty="0">
                <a:solidFill>
                  <a:srgbClr val="000000"/>
                </a:solidFill>
                <a:latin typeface="DM Sans"/>
                <a:hlinkClick r:id="rId15"/>
              </a:rPr>
              <a:t>https://</a:t>
            </a:r>
            <a:r>
              <a:rPr lang="en-US" sz="1861" spc="111" dirty="0" smtClean="0">
                <a:solidFill>
                  <a:srgbClr val="000000"/>
                </a:solidFill>
                <a:latin typeface="DM Sans"/>
                <a:hlinkClick r:id="rId15"/>
              </a:rPr>
              <a:t>github.com/MuhammadGhulamAbbas/Semester-Project-Datawarehousing/tree/main/Pipeline%20Python%20Script%20(Dimensional%20Query%20Functions</a:t>
            </a:r>
            <a:endParaRPr lang="en-US" sz="1861" spc="111" dirty="0" smtClean="0">
              <a:solidFill>
                <a:srgbClr val="000000"/>
              </a:solidFill>
              <a:latin typeface="DM Sans"/>
            </a:endParaRPr>
          </a:p>
          <a:p>
            <a:pPr>
              <a:lnSpc>
                <a:spcPts val="2513"/>
              </a:lnSpc>
              <a:spcBef>
                <a:spcPct val="0"/>
              </a:spcBef>
            </a:pPr>
            <a:endParaRPr lang="en-US" sz="1861" spc="111" dirty="0">
              <a:solidFill>
                <a:srgbClr val="000000"/>
              </a:solidFill>
              <a:latin typeface="DM Sans"/>
            </a:endParaRPr>
          </a:p>
        </p:txBody>
      </p:sp>
      <p:sp>
        <p:nvSpPr>
          <p:cNvPr id="12" name="TextBox 12"/>
          <p:cNvSpPr txBox="1"/>
          <p:nvPr/>
        </p:nvSpPr>
        <p:spPr>
          <a:xfrm>
            <a:off x="0" y="5851775"/>
            <a:ext cx="7174321" cy="4167808"/>
          </a:xfrm>
          <a:prstGeom prst="rect">
            <a:avLst/>
          </a:prstGeom>
        </p:spPr>
        <p:txBody>
          <a:bodyPr lIns="0" tIns="0" rIns="0" bIns="0" rtlCol="0" anchor="t">
            <a:spAutoFit/>
          </a:bodyPr>
          <a:lstStyle/>
          <a:p>
            <a:pPr algn="l">
              <a:lnSpc>
                <a:spcPts val="2513"/>
              </a:lnSpc>
            </a:pPr>
            <a:endParaRPr dirty="0"/>
          </a:p>
          <a:p>
            <a:pPr algn="l">
              <a:lnSpc>
                <a:spcPts val="2513"/>
              </a:lnSpc>
            </a:pPr>
            <a:r>
              <a:rPr lang="en-US" sz="1861" spc="111" dirty="0">
                <a:solidFill>
                  <a:srgbClr val="000000"/>
                </a:solidFill>
                <a:latin typeface="DM Sans"/>
              </a:rPr>
              <a:t>this script creates a snapshot for the fact table by joining all dimensions and fact together  </a:t>
            </a:r>
          </a:p>
          <a:p>
            <a:pPr algn="l">
              <a:lnSpc>
                <a:spcPts val="2513"/>
              </a:lnSpc>
            </a:pPr>
            <a:endParaRPr lang="en-US" sz="1861" spc="111" dirty="0">
              <a:solidFill>
                <a:srgbClr val="000000"/>
              </a:solidFill>
              <a:latin typeface="DM Sans"/>
            </a:endParaRPr>
          </a:p>
          <a:p>
            <a:pPr algn="l">
              <a:lnSpc>
                <a:spcPts val="2513"/>
              </a:lnSpc>
            </a:pPr>
            <a:r>
              <a:rPr lang="en-US" sz="1861" spc="111" dirty="0">
                <a:solidFill>
                  <a:srgbClr val="000000"/>
                </a:solidFill>
                <a:latin typeface="DM Sans"/>
                <a:hlinkClick r:id="rId16"/>
              </a:rPr>
              <a:t>https://github.com/MuhammadGhulamAbbas/Semester-Project-Datawarehousing/blob/main/Pipeline%20Python%20Script%20(Generation%20of%20Fact%20Table%20Snapshot)/Pipeline%20Python%20Script%20(Generation%20of%20Fact%20Table%20Snapshot).</a:t>
            </a:r>
            <a:r>
              <a:rPr lang="en-US" sz="1861" spc="111" dirty="0" smtClean="0">
                <a:solidFill>
                  <a:srgbClr val="000000"/>
                </a:solidFill>
                <a:latin typeface="DM Sans"/>
                <a:hlinkClick r:id="rId16"/>
              </a:rPr>
              <a:t>py</a:t>
            </a:r>
            <a:endParaRPr lang="en-US" sz="1861" spc="111" dirty="0" smtClean="0">
              <a:solidFill>
                <a:srgbClr val="000000"/>
              </a:solidFill>
              <a:latin typeface="DM Sans"/>
            </a:endParaRPr>
          </a:p>
          <a:p>
            <a:pPr algn="l">
              <a:lnSpc>
                <a:spcPts val="2513"/>
              </a:lnSpc>
            </a:pPr>
            <a:endParaRPr lang="en-US" sz="1861" spc="111" dirty="0">
              <a:solidFill>
                <a:srgbClr val="000000"/>
              </a:solidFill>
              <a:latin typeface="DM Sans"/>
            </a:endParaRPr>
          </a:p>
          <a:p>
            <a:pPr algn="l">
              <a:lnSpc>
                <a:spcPts val="2513"/>
              </a:lnSpc>
            </a:pPr>
            <a:endParaRPr lang="en-US" sz="1861" spc="111" dirty="0">
              <a:solidFill>
                <a:srgbClr val="000000"/>
              </a:solidFill>
              <a:latin typeface="DM Sans"/>
            </a:endParaRPr>
          </a:p>
          <a:p>
            <a:pPr algn="l">
              <a:lnSpc>
                <a:spcPts val="2513"/>
              </a:lnSpc>
              <a:spcBef>
                <a:spcPct val="0"/>
              </a:spcBef>
            </a:pPr>
            <a:r>
              <a:rPr lang="en-US" sz="1861" spc="111" dirty="0">
                <a:solidFill>
                  <a:srgbClr val="000000"/>
                </a:solidFill>
                <a:latin typeface="DM Sans"/>
              </a:rPr>
              <a:t>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5219623" y="862111"/>
            <a:ext cx="11348849" cy="934223"/>
          </a:xfrm>
          <a:prstGeom prst="rect">
            <a:avLst/>
          </a:prstGeom>
        </p:spPr>
        <p:txBody>
          <a:bodyPr lIns="0" tIns="0" rIns="0" bIns="0" rtlCol="0" anchor="t">
            <a:spAutoFit/>
          </a:bodyPr>
          <a:lstStyle/>
          <a:p>
            <a:pPr algn="l">
              <a:lnSpc>
                <a:spcPts val="6984"/>
              </a:lnSpc>
            </a:pPr>
            <a:r>
              <a:rPr lang="en-US" sz="7200">
                <a:solidFill>
                  <a:srgbClr val="000000"/>
                </a:solidFill>
                <a:latin typeface="DM Sans Bold"/>
              </a:rPr>
              <a:t>MAIN DAG AIRFLOW  FILE</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9" name="TextBox 9"/>
          <p:cNvSpPr txBox="1"/>
          <p:nvPr/>
        </p:nvSpPr>
        <p:spPr>
          <a:xfrm>
            <a:off x="0" y="1644331"/>
            <a:ext cx="18012889" cy="8964890"/>
          </a:xfrm>
          <a:prstGeom prst="rect">
            <a:avLst/>
          </a:prstGeom>
        </p:spPr>
        <p:txBody>
          <a:bodyPr lIns="0" tIns="0" rIns="0" bIns="0" rtlCol="0" anchor="t">
            <a:spAutoFit/>
          </a:bodyPr>
          <a:lstStyle/>
          <a:p>
            <a:pPr algn="l">
              <a:lnSpc>
                <a:spcPts val="2513"/>
              </a:lnSpc>
            </a:pPr>
            <a:r>
              <a:rPr lang="en-US" sz="1861" spc="111" dirty="0">
                <a:solidFill>
                  <a:srgbClr val="000000"/>
                </a:solidFill>
                <a:latin typeface="DM Sans"/>
              </a:rPr>
              <a:t>This Airflow DAG automates the process of moving data from an OLTP system to an OLAP system using Google Cloud services. Here's how it works:</a:t>
            </a:r>
          </a:p>
          <a:p>
            <a:pPr marL="401925" lvl="1" indent="-200962" algn="l">
              <a:lnSpc>
                <a:spcPts val="2513"/>
              </a:lnSpc>
              <a:buAutoNum type="arabicPeriod"/>
            </a:pPr>
            <a:r>
              <a:rPr lang="en-US" sz="1861" spc="111" dirty="0">
                <a:solidFill>
                  <a:srgbClr val="000000"/>
                </a:solidFill>
                <a:latin typeface="DM Sans"/>
              </a:rPr>
              <a:t>Setup Default Arguments:</a:t>
            </a:r>
          </a:p>
          <a:p>
            <a:pPr marL="803850" lvl="2" indent="-267950" algn="l">
              <a:lnSpc>
                <a:spcPts val="2513"/>
              </a:lnSpc>
              <a:buFont typeface="Arial"/>
              <a:buChar char="⚬"/>
            </a:pPr>
            <a:r>
              <a:rPr lang="en-US" sz="1861" spc="111" dirty="0">
                <a:solidFill>
                  <a:srgbClr val="000000"/>
                </a:solidFill>
                <a:latin typeface="DM Sans"/>
              </a:rPr>
              <a:t>The DAG is initialized with default arguments like owner, start date, retries, and retry delay.</a:t>
            </a:r>
          </a:p>
          <a:p>
            <a:pPr marL="401925" lvl="1" indent="-200962" algn="l">
              <a:lnSpc>
                <a:spcPts val="2513"/>
              </a:lnSpc>
              <a:buAutoNum type="arabicPeriod"/>
            </a:pPr>
            <a:r>
              <a:rPr lang="en-US" sz="1861" spc="111" dirty="0">
                <a:solidFill>
                  <a:srgbClr val="000000"/>
                </a:solidFill>
                <a:latin typeface="DM Sans"/>
              </a:rPr>
              <a:t>Task Definitions:</a:t>
            </a:r>
          </a:p>
          <a:p>
            <a:pPr marL="803850" lvl="2" indent="-267950" algn="l">
              <a:lnSpc>
                <a:spcPts val="2513"/>
              </a:lnSpc>
              <a:buFont typeface="Arial"/>
              <a:buChar char="⚬"/>
            </a:pPr>
            <a:r>
              <a:rPr lang="en-US" sz="1861" spc="111" dirty="0">
                <a:solidFill>
                  <a:srgbClr val="000000"/>
                </a:solidFill>
                <a:latin typeface="DM Sans"/>
              </a:rPr>
              <a:t>Several </a:t>
            </a:r>
            <a:r>
              <a:rPr lang="en-US" sz="1861" spc="111" dirty="0" err="1">
                <a:solidFill>
                  <a:srgbClr val="000000"/>
                </a:solidFill>
                <a:latin typeface="DM Sans"/>
              </a:rPr>
              <a:t>PythonOperator</a:t>
            </a:r>
            <a:r>
              <a:rPr lang="en-US" sz="1861" spc="111" dirty="0">
                <a:solidFill>
                  <a:srgbClr val="000000"/>
                </a:solidFill>
                <a:latin typeface="DM Sans"/>
              </a:rPr>
              <a:t> tasks are defined:</a:t>
            </a:r>
          </a:p>
          <a:p>
            <a:pPr marL="1205774" lvl="3" indent="-301444" algn="l">
              <a:lnSpc>
                <a:spcPts val="2513"/>
              </a:lnSpc>
              <a:buFont typeface="Arial"/>
              <a:buChar char="￭"/>
            </a:pPr>
            <a:r>
              <a:rPr lang="en-US" sz="1861" spc="111" dirty="0" err="1">
                <a:solidFill>
                  <a:srgbClr val="000000"/>
                </a:solidFill>
                <a:latin typeface="DM Sans"/>
              </a:rPr>
              <a:t>create_table_in_bigquery</a:t>
            </a:r>
            <a:r>
              <a:rPr lang="en-US" sz="1861" spc="111" dirty="0">
                <a:solidFill>
                  <a:srgbClr val="000000"/>
                </a:solidFill>
                <a:latin typeface="DM Sans"/>
              </a:rPr>
              <a:t>: Extracts schemas from the OLTP system and creates tables in </a:t>
            </a:r>
            <a:r>
              <a:rPr lang="en-US" sz="1861" spc="111" dirty="0" err="1">
                <a:solidFill>
                  <a:srgbClr val="000000"/>
                </a:solidFill>
                <a:latin typeface="DM Sans"/>
              </a:rPr>
              <a:t>BigQuery's</a:t>
            </a:r>
            <a:r>
              <a:rPr lang="en-US" sz="1861" spc="111" dirty="0">
                <a:solidFill>
                  <a:srgbClr val="000000"/>
                </a:solidFill>
                <a:latin typeface="DM Sans"/>
              </a:rPr>
              <a:t> staging dataset.</a:t>
            </a:r>
          </a:p>
          <a:p>
            <a:pPr marL="1205774" lvl="3" indent="-301444" algn="l">
              <a:lnSpc>
                <a:spcPts val="2513"/>
              </a:lnSpc>
              <a:buFont typeface="Arial"/>
              <a:buChar char="￭"/>
            </a:pPr>
            <a:r>
              <a:rPr lang="en-US" sz="1861" spc="111" dirty="0" err="1">
                <a:solidFill>
                  <a:srgbClr val="000000"/>
                </a:solidFill>
                <a:latin typeface="DM Sans"/>
              </a:rPr>
              <a:t>export_data_to_bigquery</a:t>
            </a:r>
            <a:r>
              <a:rPr lang="en-US" sz="1861" spc="111" dirty="0">
                <a:solidFill>
                  <a:srgbClr val="000000"/>
                </a:solidFill>
                <a:latin typeface="DM Sans"/>
              </a:rPr>
              <a:t>: Transfers data from a MySQL OLTP database to </a:t>
            </a:r>
            <a:r>
              <a:rPr lang="en-US" sz="1861" spc="111" dirty="0" err="1">
                <a:solidFill>
                  <a:srgbClr val="000000"/>
                </a:solidFill>
                <a:latin typeface="DM Sans"/>
              </a:rPr>
              <a:t>BigQuery</a:t>
            </a:r>
            <a:r>
              <a:rPr lang="en-US" sz="1861" spc="111" dirty="0">
                <a:solidFill>
                  <a:srgbClr val="000000"/>
                </a:solidFill>
                <a:latin typeface="DM Sans"/>
              </a:rPr>
              <a:t>.</a:t>
            </a:r>
          </a:p>
          <a:p>
            <a:pPr marL="1205774" lvl="3" indent="-301444" algn="l">
              <a:lnSpc>
                <a:spcPts val="2513"/>
              </a:lnSpc>
              <a:buFont typeface="Arial"/>
              <a:buChar char="￭"/>
            </a:pPr>
            <a:r>
              <a:rPr lang="en-US" sz="1861" spc="111" dirty="0" err="1">
                <a:solidFill>
                  <a:srgbClr val="000000"/>
                </a:solidFill>
                <a:latin typeface="DM Sans"/>
              </a:rPr>
              <a:t>Facts_and_Dimensions</a:t>
            </a:r>
            <a:r>
              <a:rPr lang="en-US" sz="1861" spc="111" dirty="0">
                <a:solidFill>
                  <a:srgbClr val="000000"/>
                </a:solidFill>
                <a:latin typeface="DM Sans"/>
              </a:rPr>
              <a:t>: Creates facts and dimensions tables in the OLAP database.</a:t>
            </a:r>
          </a:p>
          <a:p>
            <a:pPr marL="1205774" lvl="3" indent="-301444" algn="l">
              <a:lnSpc>
                <a:spcPts val="2513"/>
              </a:lnSpc>
              <a:buFont typeface="Arial"/>
              <a:buChar char="￭"/>
            </a:pPr>
            <a:r>
              <a:rPr lang="en-US" sz="1861" spc="111" dirty="0" err="1">
                <a:solidFill>
                  <a:srgbClr val="000000"/>
                </a:solidFill>
                <a:latin typeface="DM Sans"/>
              </a:rPr>
              <a:t>export_data_from_OLTP_to_OLAP</a:t>
            </a:r>
            <a:r>
              <a:rPr lang="en-US" sz="1861" spc="111" dirty="0">
                <a:solidFill>
                  <a:srgbClr val="000000"/>
                </a:solidFill>
                <a:latin typeface="DM Sans"/>
              </a:rPr>
              <a:t>: Cleans data in the staging database and exports it to the OLAP dataset.</a:t>
            </a:r>
          </a:p>
          <a:p>
            <a:pPr marL="401925" lvl="1" indent="-200962" algn="l">
              <a:lnSpc>
                <a:spcPts val="2513"/>
              </a:lnSpc>
              <a:buAutoNum type="arabicPeriod"/>
            </a:pPr>
            <a:r>
              <a:rPr lang="en-US" sz="1861" spc="111" dirty="0">
                <a:solidFill>
                  <a:srgbClr val="000000"/>
                </a:solidFill>
                <a:latin typeface="DM Sans"/>
              </a:rPr>
              <a:t>DAG Structure:</a:t>
            </a:r>
          </a:p>
          <a:p>
            <a:pPr marL="803850" lvl="2" indent="-267950" algn="l">
              <a:lnSpc>
                <a:spcPts val="2513"/>
              </a:lnSpc>
              <a:buFont typeface="Arial"/>
              <a:buChar char="⚬"/>
            </a:pPr>
            <a:r>
              <a:rPr lang="en-US" sz="1861" spc="111" dirty="0">
                <a:solidFill>
                  <a:srgbClr val="000000"/>
                </a:solidFill>
                <a:latin typeface="DM Sans"/>
              </a:rPr>
              <a:t>Tasks are organized with dependencies using the &gt;&gt; operator, ensuring they run sequentially. For instance, </a:t>
            </a:r>
            <a:r>
              <a:rPr lang="en-US" sz="1861" spc="111" dirty="0" err="1">
                <a:solidFill>
                  <a:srgbClr val="000000"/>
                </a:solidFill>
                <a:latin typeface="DM Sans"/>
              </a:rPr>
              <a:t>create_table_in_bigquery</a:t>
            </a:r>
            <a:r>
              <a:rPr lang="en-US" sz="1861" spc="111" dirty="0">
                <a:solidFill>
                  <a:srgbClr val="000000"/>
                </a:solidFill>
                <a:latin typeface="DM Sans"/>
              </a:rPr>
              <a:t> must finish before </a:t>
            </a:r>
            <a:r>
              <a:rPr lang="en-US" sz="1861" spc="111" dirty="0" err="1">
                <a:solidFill>
                  <a:srgbClr val="000000"/>
                </a:solidFill>
                <a:latin typeface="DM Sans"/>
              </a:rPr>
              <a:t>export_data_to_bigquery</a:t>
            </a:r>
            <a:r>
              <a:rPr lang="en-US" sz="1861" spc="111" dirty="0">
                <a:solidFill>
                  <a:srgbClr val="000000"/>
                </a:solidFill>
                <a:latin typeface="DM Sans"/>
              </a:rPr>
              <a:t> starts.</a:t>
            </a:r>
          </a:p>
          <a:p>
            <a:pPr marL="401925" lvl="1" indent="-200962" algn="l">
              <a:lnSpc>
                <a:spcPts val="2513"/>
              </a:lnSpc>
              <a:buAutoNum type="arabicPeriod"/>
            </a:pPr>
            <a:r>
              <a:rPr lang="en-US" sz="1861" spc="111" dirty="0">
                <a:solidFill>
                  <a:srgbClr val="000000"/>
                </a:solidFill>
                <a:latin typeface="DM Sans"/>
              </a:rPr>
              <a:t>Schedule Interval:</a:t>
            </a:r>
          </a:p>
          <a:p>
            <a:pPr marL="803850" lvl="2" indent="-267950" algn="l">
              <a:lnSpc>
                <a:spcPts val="2513"/>
              </a:lnSpc>
              <a:buFont typeface="Arial"/>
              <a:buChar char="⚬"/>
            </a:pPr>
            <a:r>
              <a:rPr lang="en-US" sz="1861" spc="111" dirty="0">
                <a:solidFill>
                  <a:srgbClr val="000000"/>
                </a:solidFill>
                <a:latin typeface="DM Sans"/>
              </a:rPr>
              <a:t>The DAG is scheduled to run every 10 minutes ("*/10 * * * *").</a:t>
            </a:r>
          </a:p>
          <a:p>
            <a:pPr marL="401925" lvl="1" indent="-200962" algn="l">
              <a:lnSpc>
                <a:spcPts val="2513"/>
              </a:lnSpc>
              <a:buAutoNum type="arabicPeriod"/>
            </a:pPr>
            <a:r>
              <a:rPr lang="en-US" sz="1861" spc="111" dirty="0" err="1">
                <a:solidFill>
                  <a:srgbClr val="000000"/>
                </a:solidFill>
                <a:latin typeface="DM Sans"/>
              </a:rPr>
              <a:t>Catchup</a:t>
            </a:r>
            <a:r>
              <a:rPr lang="en-US" sz="1861" spc="111" dirty="0">
                <a:solidFill>
                  <a:srgbClr val="000000"/>
                </a:solidFill>
                <a:latin typeface="DM Sans"/>
              </a:rPr>
              <a:t> and Max Active Runs:</a:t>
            </a:r>
          </a:p>
          <a:p>
            <a:pPr marL="803850" lvl="2" indent="-267950" algn="l">
              <a:lnSpc>
                <a:spcPts val="2513"/>
              </a:lnSpc>
              <a:buFont typeface="Arial"/>
              <a:buChar char="⚬"/>
            </a:pPr>
            <a:r>
              <a:rPr lang="en-US" sz="1861" spc="111" dirty="0">
                <a:solidFill>
                  <a:srgbClr val="000000"/>
                </a:solidFill>
                <a:latin typeface="DM Sans"/>
              </a:rPr>
              <a:t>Parameters like </a:t>
            </a:r>
            <a:r>
              <a:rPr lang="en-US" sz="1861" spc="111" dirty="0" err="1">
                <a:solidFill>
                  <a:srgbClr val="000000"/>
                </a:solidFill>
                <a:latin typeface="DM Sans"/>
              </a:rPr>
              <a:t>catchup</a:t>
            </a:r>
            <a:r>
              <a:rPr lang="en-US" sz="1861" spc="111" dirty="0">
                <a:solidFill>
                  <a:srgbClr val="000000"/>
                </a:solidFill>
                <a:latin typeface="DM Sans"/>
              </a:rPr>
              <a:t> and </a:t>
            </a:r>
            <a:r>
              <a:rPr lang="en-US" sz="1861" spc="111" dirty="0" err="1">
                <a:solidFill>
                  <a:srgbClr val="000000"/>
                </a:solidFill>
                <a:latin typeface="DM Sans"/>
              </a:rPr>
              <a:t>max_active_runs</a:t>
            </a:r>
            <a:r>
              <a:rPr lang="en-US" sz="1861" spc="111" dirty="0">
                <a:solidFill>
                  <a:srgbClr val="000000"/>
                </a:solidFill>
                <a:latin typeface="DM Sans"/>
              </a:rPr>
              <a:t> control Airflow's handling of past runs and the maximum number of concurrent DAG runs.</a:t>
            </a:r>
          </a:p>
          <a:p>
            <a:pPr marL="401925" lvl="1" indent="-200962" algn="l">
              <a:lnSpc>
                <a:spcPts val="2513"/>
              </a:lnSpc>
              <a:buAutoNum type="arabicPeriod"/>
            </a:pPr>
            <a:r>
              <a:rPr lang="en-US" sz="1861" spc="111" dirty="0">
                <a:solidFill>
                  <a:srgbClr val="000000"/>
                </a:solidFill>
                <a:latin typeface="DM Sans"/>
              </a:rPr>
              <a:t>Tags:</a:t>
            </a:r>
          </a:p>
          <a:p>
            <a:pPr marL="803850" lvl="2" indent="-267950" algn="l">
              <a:lnSpc>
                <a:spcPts val="2513"/>
              </a:lnSpc>
              <a:buFont typeface="Arial"/>
              <a:buChar char="⚬"/>
            </a:pPr>
            <a:r>
              <a:rPr lang="en-US" sz="1861" spc="111" dirty="0">
                <a:solidFill>
                  <a:srgbClr val="000000"/>
                </a:solidFill>
                <a:latin typeface="DM Sans"/>
              </a:rPr>
              <a:t>Tags are added to categorize the DAG for organizational purposes.</a:t>
            </a:r>
          </a:p>
          <a:p>
            <a:pPr algn="l">
              <a:lnSpc>
                <a:spcPts val="2513"/>
              </a:lnSpc>
            </a:pPr>
            <a:r>
              <a:rPr lang="en-US" sz="1861" spc="111" dirty="0">
                <a:solidFill>
                  <a:srgbClr val="000000"/>
                </a:solidFill>
                <a:latin typeface="DM Sans"/>
              </a:rPr>
              <a:t>When triggered, Airflow schedules and executes tasks based on dependencies and schedule intervals. Each task invokes a Python function to perform its data processing task. Airflow logs the status and results of each task, providing visibility into the pipeline's progress and any issues encountered.</a:t>
            </a:r>
          </a:p>
          <a:p>
            <a:pPr algn="l">
              <a:lnSpc>
                <a:spcPts val="2513"/>
              </a:lnSpc>
            </a:pPr>
            <a:r>
              <a:rPr lang="en-US" sz="1861" spc="111" dirty="0">
                <a:solidFill>
                  <a:srgbClr val="000000"/>
                </a:solidFill>
                <a:latin typeface="DM Sans"/>
              </a:rPr>
              <a:t>This setup ensures a robust and automated data pipeline, facilitating efficient data movement from OLTP to OLAP systems.</a:t>
            </a:r>
          </a:p>
          <a:p>
            <a:pPr algn="l">
              <a:lnSpc>
                <a:spcPts val="2513"/>
              </a:lnSpc>
            </a:pPr>
            <a:r>
              <a:rPr lang="en-US" sz="1861" spc="111" dirty="0">
                <a:solidFill>
                  <a:srgbClr val="000000"/>
                </a:solidFill>
                <a:latin typeface="DM Sans"/>
                <a:hlinkClick r:id="rId13"/>
              </a:rPr>
              <a:t>https://github.com/MuhammadGhulamAbbas/Semester-Project-Datawarehousing/blob/main/Pipeline%20Python%20Script%20(Conversion%20Functions)%20(PYT</a:t>
            </a:r>
            <a:r>
              <a:rPr lang="en-US" sz="1861" spc="111">
                <a:solidFill>
                  <a:srgbClr val="000000"/>
                </a:solidFill>
                <a:latin typeface="DM Sans"/>
                <a:hlinkClick r:id="rId13"/>
              </a:rPr>
              <a:t>)/</a:t>
            </a:r>
            <a:r>
              <a:rPr lang="en-US" sz="1861" spc="111" smtClean="0">
                <a:solidFill>
                  <a:srgbClr val="000000"/>
                </a:solidFill>
                <a:latin typeface="DM Sans"/>
                <a:hlinkClick r:id="rId13"/>
              </a:rPr>
              <a:t>main_dags.py</a:t>
            </a:r>
            <a:endParaRPr lang="en-US" sz="1861" spc="111" smtClean="0">
              <a:solidFill>
                <a:srgbClr val="000000"/>
              </a:solidFill>
              <a:latin typeface="DM Sans"/>
            </a:endParaRPr>
          </a:p>
          <a:p>
            <a:pPr algn="l">
              <a:lnSpc>
                <a:spcPts val="2513"/>
              </a:lnSpc>
            </a:pPr>
            <a:endParaRPr lang="en-US" sz="1861" spc="111" dirty="0">
              <a:solidFill>
                <a:srgbClr val="000000"/>
              </a:solidFill>
              <a:latin typeface="DM Sans"/>
            </a:endParaRPr>
          </a:p>
          <a:p>
            <a:pPr algn="l">
              <a:lnSpc>
                <a:spcPts val="2513"/>
              </a:lnSpc>
            </a:pPr>
            <a:endParaRPr lang="en-US" sz="1861" spc="111" dirty="0">
              <a:solidFill>
                <a:srgbClr val="000000"/>
              </a:solidFill>
              <a:latin typeface="DM Sans"/>
            </a:endParaRPr>
          </a:p>
          <a:p>
            <a:pPr algn="l">
              <a:lnSpc>
                <a:spcPts val="2513"/>
              </a:lnSpc>
              <a:spcBef>
                <a:spcPct val="0"/>
              </a:spcBef>
            </a:pPr>
            <a:endParaRPr lang="en-US" sz="1861" spc="111" dirty="0">
              <a:solidFill>
                <a:srgbClr val="000000"/>
              </a:solidFill>
              <a:latin typeface="DM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91052" y="1366371"/>
            <a:ext cx="10014141" cy="3849881"/>
          </a:xfrm>
          <a:custGeom>
            <a:avLst/>
            <a:gdLst/>
            <a:ahLst/>
            <a:cxnLst/>
            <a:rect l="l" t="t" r="r" b="b"/>
            <a:pathLst>
              <a:path w="10014141" h="3849881">
                <a:moveTo>
                  <a:pt x="0" y="0"/>
                </a:moveTo>
                <a:lnTo>
                  <a:pt x="10014141" y="0"/>
                </a:lnTo>
                <a:lnTo>
                  <a:pt x="10014141" y="3849881"/>
                </a:lnTo>
                <a:lnTo>
                  <a:pt x="0" y="3849881"/>
                </a:lnTo>
                <a:lnTo>
                  <a:pt x="0" y="0"/>
                </a:lnTo>
                <a:close/>
              </a:path>
            </a:pathLst>
          </a:custGeom>
          <a:blipFill>
            <a:blip r:embed="rId11"/>
            <a:stretch>
              <a:fillRect/>
            </a:stretch>
          </a:blipFill>
        </p:spPr>
      </p:sp>
      <p:sp>
        <p:nvSpPr>
          <p:cNvPr id="8" name="Freeform 8"/>
          <p:cNvSpPr/>
          <p:nvPr/>
        </p:nvSpPr>
        <p:spPr>
          <a:xfrm>
            <a:off x="-36337" y="5426067"/>
            <a:ext cx="9704709" cy="4443735"/>
          </a:xfrm>
          <a:custGeom>
            <a:avLst/>
            <a:gdLst/>
            <a:ahLst/>
            <a:cxnLst/>
            <a:rect l="l" t="t" r="r" b="b"/>
            <a:pathLst>
              <a:path w="9704709" h="4443735">
                <a:moveTo>
                  <a:pt x="0" y="0"/>
                </a:moveTo>
                <a:lnTo>
                  <a:pt x="9704710" y="0"/>
                </a:lnTo>
                <a:lnTo>
                  <a:pt x="9704710" y="4443735"/>
                </a:lnTo>
                <a:lnTo>
                  <a:pt x="0" y="4443735"/>
                </a:lnTo>
                <a:lnTo>
                  <a:pt x="0" y="0"/>
                </a:lnTo>
                <a:close/>
              </a:path>
            </a:pathLst>
          </a:custGeom>
          <a:blipFill>
            <a:blip r:embed="rId12"/>
            <a:stretch>
              <a:fillRect/>
            </a:stretch>
          </a:blipFill>
        </p:spPr>
      </p:sp>
      <p:sp>
        <p:nvSpPr>
          <p:cNvPr id="9" name="Freeform 9"/>
          <p:cNvSpPr/>
          <p:nvPr/>
        </p:nvSpPr>
        <p:spPr>
          <a:xfrm>
            <a:off x="9668373" y="1366371"/>
            <a:ext cx="8619627" cy="4532178"/>
          </a:xfrm>
          <a:custGeom>
            <a:avLst/>
            <a:gdLst/>
            <a:ahLst/>
            <a:cxnLst/>
            <a:rect l="l" t="t" r="r" b="b"/>
            <a:pathLst>
              <a:path w="8619627" h="4532178">
                <a:moveTo>
                  <a:pt x="0" y="0"/>
                </a:moveTo>
                <a:lnTo>
                  <a:pt x="8619627" y="0"/>
                </a:lnTo>
                <a:lnTo>
                  <a:pt x="8619627" y="4532178"/>
                </a:lnTo>
                <a:lnTo>
                  <a:pt x="0" y="4532178"/>
                </a:lnTo>
                <a:lnTo>
                  <a:pt x="0" y="0"/>
                </a:lnTo>
                <a:close/>
              </a:path>
            </a:pathLst>
          </a:custGeom>
          <a:blipFill>
            <a:blip r:embed="rId13"/>
            <a:stretch>
              <a:fillRect r="-12109"/>
            </a:stretch>
          </a:blipFill>
        </p:spPr>
      </p:sp>
      <p:sp>
        <p:nvSpPr>
          <p:cNvPr id="10" name="Freeform 10"/>
          <p:cNvSpPr/>
          <p:nvPr/>
        </p:nvSpPr>
        <p:spPr>
          <a:xfrm>
            <a:off x="9823089" y="6094410"/>
            <a:ext cx="8464911" cy="4192590"/>
          </a:xfrm>
          <a:custGeom>
            <a:avLst/>
            <a:gdLst/>
            <a:ahLst/>
            <a:cxnLst/>
            <a:rect l="l" t="t" r="r" b="b"/>
            <a:pathLst>
              <a:path w="8464911" h="4192590">
                <a:moveTo>
                  <a:pt x="0" y="0"/>
                </a:moveTo>
                <a:lnTo>
                  <a:pt x="8464911" y="0"/>
                </a:lnTo>
                <a:lnTo>
                  <a:pt x="8464911" y="4192590"/>
                </a:lnTo>
                <a:lnTo>
                  <a:pt x="0" y="4192590"/>
                </a:lnTo>
                <a:lnTo>
                  <a:pt x="0" y="0"/>
                </a:lnTo>
                <a:close/>
              </a:path>
            </a:pathLst>
          </a:custGeom>
          <a:blipFill>
            <a:blip r:embed="rId14"/>
            <a:stretch>
              <a:fillRect l="-16137"/>
            </a:stretch>
          </a:blipFill>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37603" y="2619532"/>
            <a:ext cx="11811676" cy="6638768"/>
          </a:xfrm>
          <a:custGeom>
            <a:avLst/>
            <a:gdLst/>
            <a:ahLst/>
            <a:cxnLst/>
            <a:rect l="l" t="t" r="r" b="b"/>
            <a:pathLst>
              <a:path w="11811676" h="6638768">
                <a:moveTo>
                  <a:pt x="0" y="0"/>
                </a:moveTo>
                <a:lnTo>
                  <a:pt x="11811676" y="0"/>
                </a:lnTo>
                <a:lnTo>
                  <a:pt x="11811676" y="6638768"/>
                </a:lnTo>
                <a:lnTo>
                  <a:pt x="0" y="6638768"/>
                </a:lnTo>
                <a:lnTo>
                  <a:pt x="0" y="0"/>
                </a:lnTo>
                <a:close/>
              </a:path>
            </a:pathLst>
          </a:custGeom>
          <a:blipFill>
            <a:blip r:embed="rId3"/>
            <a:stretch>
              <a:fillRect/>
            </a:stretch>
          </a:blipFill>
        </p:spPr>
      </p:sp>
      <p:sp>
        <p:nvSpPr>
          <p:cNvPr id="4" name="TextBox 4"/>
          <p:cNvSpPr txBox="1"/>
          <p:nvPr/>
        </p:nvSpPr>
        <p:spPr>
          <a:xfrm>
            <a:off x="3757185" y="222126"/>
            <a:ext cx="9965165" cy="22821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Powerbi file Before Change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908</Words>
  <Application>Microsoft Office PowerPoint</Application>
  <PresentationFormat>Custom</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DM Sans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DWH PROJECT</dc:title>
  <cp:lastModifiedBy>lenovo1</cp:lastModifiedBy>
  <cp:revision>3</cp:revision>
  <dcterms:created xsi:type="dcterms:W3CDTF">2006-08-16T00:00:00Z</dcterms:created>
  <dcterms:modified xsi:type="dcterms:W3CDTF">2024-06-07T19:12:16Z</dcterms:modified>
  <dc:identifier>DAGHcvJWGbA</dc:identifier>
</cp:coreProperties>
</file>