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65" r:id="rId2"/>
    <p:sldId id="256" r:id="rId3"/>
    <p:sldId id="257" r:id="rId4"/>
    <p:sldId id="258" r:id="rId5"/>
    <p:sldId id="259" r:id="rId6"/>
    <p:sldId id="261" r:id="rId7"/>
    <p:sldId id="262" r:id="rId8"/>
    <p:sldId id="260" r:id="rId9"/>
    <p:sldId id="263" r:id="rId10"/>
    <p:sldId id="264" r:id="rId11"/>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44" d="100"/>
          <a:sy n="44" d="100"/>
        </p:scale>
        <p:origin x="116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5729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B832C-7698-BCC3-0864-A5DCC6840D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0A1A3A-7C89-F553-6F49-3994C35F4C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65B417-44A1-A5DE-2419-3338DE2FAEC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DE53FE9-9C6B-0325-5E8F-2FD485F65528}"/>
              </a:ext>
            </a:extLst>
          </p:cNvPr>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3119121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26E44-272C-2F8E-0E8B-E29667B2FD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623CDB-B0A4-5F29-D824-9E2F3CB542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3A2D0B-63FC-1327-4B6C-B87A4AFE427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D44D1FE-CE9D-5CC4-E9B1-79EBC5B90F4F}"/>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813167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856EA-6256-EA94-B3CF-56FBEA763B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B711AC-6874-5F2E-B613-CE471D3907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E01D22-EBCC-B9D6-B87E-F2000989C9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AA67B8-4A02-B966-BE01-F41A12B11AD2}"/>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40957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8A3B7-0984-CA9D-3E1E-5E7D4FF335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10DAE2-A3C9-C3E3-16B7-EEA3F8701C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2AEBBB-A441-AA0D-9419-916517EE050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C51559-FC6A-457B-F1A0-7B2A04727CB4}"/>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582705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33647-DE84-EA86-8220-3515690477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26F935-58B7-B99D-3208-80E38183E9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513926-BB10-4778-38C7-77285E5B4B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906117-D8F8-2CF5-0C8B-B4330321E71F}"/>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910903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AA035-80B3-153A-986D-BEC88482D8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E9CACA-3E6F-3D08-5DA8-1B19CD800D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59250D-4C1A-F61C-5EEB-12B795B4F5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D42125-68EF-8A68-41DE-60E95ACB7D0A}"/>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963215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0BFA1-A15D-F18D-ACBC-1B67D43FD9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C45495-0717-FD53-3100-A70626D185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18D19C-8947-2556-E840-32F45A3B4D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A2EC7B3-E55B-D039-8DE8-5E2AB6F0DBC0}"/>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211854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07056" y="3017521"/>
            <a:ext cx="10698479" cy="2715337"/>
          </a:xfrm>
        </p:spPr>
        <p:txBody>
          <a:bodyPr anchor="b">
            <a:normAutofit/>
          </a:bodyPr>
          <a:lstStyle>
            <a:lvl1pPr>
              <a:defRPr sz="6480"/>
            </a:lvl1pPr>
          </a:lstStyle>
          <a:p>
            <a:r>
              <a:rPr lang="en-US"/>
              <a:t>Click to edit Master title style</a:t>
            </a:r>
            <a:endParaRPr lang="en-US" dirty="0"/>
          </a:p>
        </p:txBody>
      </p:sp>
      <p:sp>
        <p:nvSpPr>
          <p:cNvPr id="3" name="Subtitle 2"/>
          <p:cNvSpPr>
            <a:spLocks noGrp="1"/>
          </p:cNvSpPr>
          <p:nvPr>
            <p:ph type="subTitle" idx="1"/>
          </p:nvPr>
        </p:nvSpPr>
        <p:spPr>
          <a:xfrm>
            <a:off x="3107056" y="5732855"/>
            <a:ext cx="10698479" cy="1351540"/>
          </a:xfrm>
        </p:spPr>
        <p:txBody>
          <a:bodyPr anchor="t"/>
          <a:lstStyle>
            <a:lvl1pPr marL="0" indent="0" algn="l">
              <a:buNone/>
              <a:defRPr>
                <a:solidFill>
                  <a:schemeClr val="tx1">
                    <a:lumMod val="65000"/>
                    <a:lumOff val="3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5188573"/>
            <a:ext cx="2093582" cy="934307"/>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638175" y="5435449"/>
            <a:ext cx="935720" cy="438150"/>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3693990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107055" y="731520"/>
            <a:ext cx="10698479" cy="3740448"/>
          </a:xfrm>
        </p:spPr>
        <p:txBody>
          <a:bodyPr anchor="ctr">
            <a:normAutofit/>
          </a:bodyPr>
          <a:lstStyle>
            <a:lvl1pPr algn="l">
              <a:defRPr sz="5760" b="0" cap="none"/>
            </a:lvl1pPr>
          </a:lstStyle>
          <a:p>
            <a:r>
              <a:rPr lang="en-US"/>
              <a:t>Click to edit Master title style</a:t>
            </a:r>
            <a:endParaRPr lang="en-US" dirty="0"/>
          </a:p>
        </p:txBody>
      </p:sp>
      <p:sp>
        <p:nvSpPr>
          <p:cNvPr id="3" name="Text Placeholder 2"/>
          <p:cNvSpPr>
            <a:spLocks noGrp="1"/>
          </p:cNvSpPr>
          <p:nvPr>
            <p:ph type="body" idx="1"/>
          </p:nvPr>
        </p:nvSpPr>
        <p:spPr>
          <a:xfrm>
            <a:off x="3107055" y="5224855"/>
            <a:ext cx="10698479" cy="1867037"/>
          </a:xfrm>
        </p:spPr>
        <p:txBody>
          <a:bodyPr anchor="ctr">
            <a:normAutofit/>
          </a:bodyPr>
          <a:lstStyle>
            <a:lvl1pPr marL="0" indent="0" algn="l">
              <a:buNone/>
              <a:defRPr sz="2160">
                <a:solidFill>
                  <a:schemeClr val="tx1">
                    <a:lumMod val="65000"/>
                    <a:lumOff val="3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5026" y="381381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638175" y="3892967"/>
            <a:ext cx="935720" cy="438150"/>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3226749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19939" y="731520"/>
            <a:ext cx="10072711" cy="3474720"/>
          </a:xfrm>
        </p:spPr>
        <p:txBody>
          <a:bodyPr anchor="ctr">
            <a:normAutofit/>
          </a:bodyPr>
          <a:lstStyle>
            <a:lvl1pPr algn="l">
              <a:defRPr sz="576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930014" y="4206240"/>
            <a:ext cx="9043865" cy="457200"/>
          </a:xfrm>
        </p:spPr>
        <p:txBody>
          <a:bodyPr anchor="ctr">
            <a:noAutofit/>
          </a:bodyPr>
          <a:lstStyle>
            <a:lvl1pPr marL="0" indent="0">
              <a:buFontTx/>
              <a:buNone/>
              <a:defRPr sz="1920">
                <a:solidFill>
                  <a:schemeClr val="tx1">
                    <a:lumMod val="50000"/>
                    <a:lumOff val="50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3107055" y="5224855"/>
            <a:ext cx="10698479" cy="1867037"/>
          </a:xfrm>
        </p:spPr>
        <p:txBody>
          <a:bodyPr anchor="ctr">
            <a:normAutofit/>
          </a:bodyPr>
          <a:lstStyle>
            <a:lvl1pPr marL="0" indent="0" algn="l">
              <a:buNone/>
              <a:defRPr sz="2160">
                <a:solidFill>
                  <a:schemeClr val="tx1">
                    <a:lumMod val="65000"/>
                    <a:lumOff val="3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026" y="381381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638175" y="3892967"/>
            <a:ext cx="935720" cy="438150"/>
          </a:xfrm>
        </p:spPr>
        <p:txBody>
          <a:bodyPr/>
          <a:lstStyle/>
          <a:p>
            <a:fld id="{D57F1E4F-1CFF-5643-939E-217C01CDF565}" type="slidenum">
              <a:rPr lang="en-US" dirty="0"/>
              <a:pPr/>
              <a:t>‹#›</a:t>
            </a:fld>
            <a:endParaRPr lang="en-US" dirty="0"/>
          </a:p>
        </p:txBody>
      </p:sp>
      <p:sp>
        <p:nvSpPr>
          <p:cNvPr id="14" name="TextBox 13"/>
          <p:cNvSpPr txBox="1"/>
          <p:nvPr/>
        </p:nvSpPr>
        <p:spPr>
          <a:xfrm>
            <a:off x="2961182" y="777606"/>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
        <p:nvSpPr>
          <p:cNvPr id="15" name="TextBox 14"/>
          <p:cNvSpPr txBox="1"/>
          <p:nvPr/>
        </p:nvSpPr>
        <p:spPr>
          <a:xfrm>
            <a:off x="13337822" y="34863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461014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107056" y="2926081"/>
            <a:ext cx="10698480" cy="3269814"/>
          </a:xfrm>
        </p:spPr>
        <p:txBody>
          <a:bodyPr anchor="b">
            <a:normAutofit/>
          </a:bodyPr>
          <a:lstStyle>
            <a:lvl1pPr algn="l">
              <a:defRPr sz="5760" b="0"/>
            </a:lvl1pPr>
          </a:lstStyle>
          <a:p>
            <a:r>
              <a:rPr lang="en-US"/>
              <a:t>Click to edit Master title style</a:t>
            </a:r>
            <a:endParaRPr lang="en-US" dirty="0"/>
          </a:p>
        </p:txBody>
      </p:sp>
      <p:sp>
        <p:nvSpPr>
          <p:cNvPr id="4" name="Text Placeholder 3"/>
          <p:cNvSpPr>
            <a:spLocks noGrp="1"/>
          </p:cNvSpPr>
          <p:nvPr>
            <p:ph type="body" sz="half" idx="2"/>
          </p:nvPr>
        </p:nvSpPr>
        <p:spPr>
          <a:xfrm>
            <a:off x="3107056" y="6217920"/>
            <a:ext cx="10698480" cy="87554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026" y="589407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638175" y="5979705"/>
            <a:ext cx="935720" cy="438150"/>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52751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3419939" y="731520"/>
            <a:ext cx="10072711" cy="3474720"/>
          </a:xfrm>
        </p:spPr>
        <p:txBody>
          <a:bodyPr anchor="ctr">
            <a:normAutofit/>
          </a:bodyPr>
          <a:lstStyle>
            <a:lvl1pPr algn="l">
              <a:defRPr sz="576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3107054" y="5212080"/>
            <a:ext cx="10698480" cy="1005840"/>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3107056" y="6217920"/>
            <a:ext cx="10698480" cy="87554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026" y="589407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638175" y="5979705"/>
            <a:ext cx="935720" cy="438150"/>
          </a:xfrm>
        </p:spPr>
        <p:txBody>
          <a:bodyPr/>
          <a:lstStyle/>
          <a:p>
            <a:fld id="{D57F1E4F-1CFF-5643-939E-217C01CDF565}" type="slidenum">
              <a:rPr lang="en-US" dirty="0"/>
              <a:pPr/>
              <a:t>‹#›</a:t>
            </a:fld>
            <a:endParaRPr lang="en-US" dirty="0"/>
          </a:p>
        </p:txBody>
      </p:sp>
      <p:sp>
        <p:nvSpPr>
          <p:cNvPr id="17" name="TextBox 16"/>
          <p:cNvSpPr txBox="1"/>
          <p:nvPr/>
        </p:nvSpPr>
        <p:spPr>
          <a:xfrm>
            <a:off x="2961182" y="777606"/>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
        <p:nvSpPr>
          <p:cNvPr id="18" name="TextBox 17"/>
          <p:cNvSpPr txBox="1"/>
          <p:nvPr/>
        </p:nvSpPr>
        <p:spPr>
          <a:xfrm>
            <a:off x="13337822" y="34863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435360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3107055" y="752888"/>
            <a:ext cx="10698479" cy="3456024"/>
          </a:xfrm>
        </p:spPr>
        <p:txBody>
          <a:bodyPr anchor="ctr">
            <a:normAutofit/>
          </a:bodyPr>
          <a:lstStyle>
            <a:lvl1pPr algn="l">
              <a:defRPr sz="5760" b="0"/>
            </a:lvl1pPr>
          </a:lstStyle>
          <a:p>
            <a:r>
              <a:rPr lang="en-US"/>
              <a:t>Click to edit Master title style</a:t>
            </a:r>
            <a:endParaRPr lang="en-US" dirty="0"/>
          </a:p>
        </p:txBody>
      </p:sp>
      <p:sp>
        <p:nvSpPr>
          <p:cNvPr id="21" name="Text Placeholder 9"/>
          <p:cNvSpPr>
            <a:spLocks noGrp="1"/>
          </p:cNvSpPr>
          <p:nvPr>
            <p:ph type="body" sz="quarter" idx="13"/>
          </p:nvPr>
        </p:nvSpPr>
        <p:spPr>
          <a:xfrm>
            <a:off x="3107054" y="5212080"/>
            <a:ext cx="10698480" cy="1005840"/>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3107056" y="6217920"/>
            <a:ext cx="10698480" cy="87554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026" y="589407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638175" y="5979705"/>
            <a:ext cx="935720" cy="438150"/>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970313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521130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53775" y="752887"/>
            <a:ext cx="2649121" cy="6340580"/>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3107054" y="752887"/>
            <a:ext cx="7772400" cy="63405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470846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6447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11511" y="748932"/>
            <a:ext cx="10694024" cy="1537068"/>
          </a:xfrm>
        </p:spPr>
        <p:txBody>
          <a:bodyPr/>
          <a:lstStyle/>
          <a:p>
            <a:r>
              <a:rPr lang="en-US"/>
              <a:t>Click to edit Master title style</a:t>
            </a:r>
            <a:endParaRPr lang="en-US" dirty="0"/>
          </a:p>
        </p:txBody>
      </p:sp>
      <p:sp>
        <p:nvSpPr>
          <p:cNvPr id="3" name="Content Placeholder 2"/>
          <p:cNvSpPr>
            <a:spLocks noGrp="1"/>
          </p:cNvSpPr>
          <p:nvPr>
            <p:ph idx="1"/>
          </p:nvPr>
        </p:nvSpPr>
        <p:spPr>
          <a:xfrm>
            <a:off x="3107054" y="2560320"/>
            <a:ext cx="10698480" cy="45331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77773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07055" y="2470500"/>
            <a:ext cx="10698479" cy="1762560"/>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3107055" y="4236155"/>
            <a:ext cx="10698479" cy="1032480"/>
          </a:xfrm>
        </p:spPr>
        <p:txBody>
          <a:bodyPr anchor="t"/>
          <a:lstStyle>
            <a:lvl1pPr marL="0" indent="0" algn="l">
              <a:buNone/>
              <a:defRPr sz="2400">
                <a:solidFill>
                  <a:schemeClr val="tx1">
                    <a:lumMod val="65000"/>
                    <a:lumOff val="3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5026" y="381381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638175" y="3892967"/>
            <a:ext cx="935720" cy="438150"/>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40659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107054" y="2560320"/>
            <a:ext cx="5176637" cy="453314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628896" y="2551467"/>
            <a:ext cx="5176637" cy="453314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638175" y="945339"/>
            <a:ext cx="935720" cy="438150"/>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860423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527248" y="2367244"/>
            <a:ext cx="4791278"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3107055" y="3058759"/>
            <a:ext cx="5211472" cy="40248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007956" y="2363370"/>
            <a:ext cx="4798801"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8600348" y="3054886"/>
            <a:ext cx="5206409" cy="40248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638175" y="945339"/>
            <a:ext cx="935720" cy="438150"/>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75652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7582231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4638449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07055" y="535306"/>
            <a:ext cx="4206239" cy="1171574"/>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7587614" y="535306"/>
            <a:ext cx="6217920" cy="6497956"/>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107055" y="1918336"/>
            <a:ext cx="4206239" cy="5114923"/>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60242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07056" y="5760720"/>
            <a:ext cx="10698480"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7054" y="761958"/>
            <a:ext cx="10698480" cy="4625964"/>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3107056" y="6440806"/>
            <a:ext cx="10698480" cy="592454"/>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026" y="589407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638175" y="5979705"/>
            <a:ext cx="935720" cy="438150"/>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997580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74320"/>
            <a:ext cx="3421819" cy="7966354"/>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32665" y="-943"/>
            <a:ext cx="2828009" cy="8224847"/>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219456" cy="82296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3111510" y="748932"/>
            <a:ext cx="10694024" cy="15370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107054" y="2560320"/>
            <a:ext cx="10698480" cy="46634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433935" y="7356525"/>
            <a:ext cx="1375540" cy="444475"/>
          </a:xfrm>
          <a:prstGeom prst="rect">
            <a:avLst/>
          </a:prstGeom>
        </p:spPr>
        <p:txBody>
          <a:bodyPr vert="horz" lIns="91440" tIns="45720" rIns="91440" bIns="45720" rtlCol="0" anchor="ctr"/>
          <a:lstStyle>
            <a:lvl1pPr algn="r">
              <a:defRPr sz="1080">
                <a:solidFill>
                  <a:schemeClr val="tx1">
                    <a:tint val="75000"/>
                  </a:schemeClr>
                </a:solidFill>
              </a:defRPr>
            </a:lvl1pPr>
          </a:lstStyle>
          <a:p>
            <a:fld id="{B61BEF0D-F0BB-DE4B-95CE-6DB70DBA9567}" type="datetimeFigureOut">
              <a:rPr lang="en-US" dirty="0"/>
              <a:pPr/>
              <a:t>2/20/2024</a:t>
            </a:fld>
            <a:endParaRPr lang="en-US" dirty="0"/>
          </a:p>
        </p:txBody>
      </p:sp>
      <p:sp>
        <p:nvSpPr>
          <p:cNvPr id="5" name="Footer Placeholder 4"/>
          <p:cNvSpPr>
            <a:spLocks noGrp="1"/>
          </p:cNvSpPr>
          <p:nvPr>
            <p:ph type="ftr" sz="quarter" idx="3"/>
          </p:nvPr>
        </p:nvSpPr>
        <p:spPr>
          <a:xfrm>
            <a:off x="3107055" y="7362970"/>
            <a:ext cx="9143999" cy="438150"/>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38175" y="945339"/>
            <a:ext cx="935720" cy="438150"/>
          </a:xfrm>
          <a:prstGeom prst="rect">
            <a:avLst/>
          </a:prstGeom>
        </p:spPr>
        <p:txBody>
          <a:bodyPr vert="horz" lIns="91440" tIns="45720" rIns="91440" bIns="45720" rtlCol="0" anchor="ctr"/>
          <a:lstStyle>
            <a:lvl1pPr algn="r">
              <a:defRPr sz="24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64157271"/>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lvl1pPr algn="l" defTabSz="548640" rtl="0" eaLnBrk="1" latinLnBrk="0" hangingPunct="1">
        <a:spcBef>
          <a:spcPct val="0"/>
        </a:spcBef>
        <a:buNone/>
        <a:defRPr sz="432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Font typeface="Wingdings 3" charset="2"/>
        <a:buChar char=""/>
        <a:defRPr sz="216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Font typeface="Wingdings 3" charset="2"/>
        <a:buChar char=""/>
        <a:defRPr sz="192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Font typeface="Wingdings 3" charset="2"/>
        <a:buChar char=""/>
        <a:defRPr sz="168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A8CC4-FE8A-5827-08A4-104658D90DC4}"/>
            </a:ext>
          </a:extLst>
        </p:cNvPr>
        <p:cNvGrpSpPr/>
        <p:nvPr/>
      </p:nvGrpSpPr>
      <p:grpSpPr>
        <a:xfrm>
          <a:off x="0" y="0"/>
          <a:ext cx="0" cy="0"/>
          <a:chOff x="0" y="0"/>
          <a:chExt cx="0" cy="0"/>
        </a:xfrm>
      </p:grpSpPr>
      <p:sp>
        <p:nvSpPr>
          <p:cNvPr id="26" name="TextBox 25">
            <a:extLst>
              <a:ext uri="{FF2B5EF4-FFF2-40B4-BE49-F238E27FC236}">
                <a16:creationId xmlns:a16="http://schemas.microsoft.com/office/drawing/2014/main" id="{972898BC-0BF8-FFED-5240-40971F633053}"/>
              </a:ext>
            </a:extLst>
          </p:cNvPr>
          <p:cNvSpPr txBox="1"/>
          <p:nvPr/>
        </p:nvSpPr>
        <p:spPr>
          <a:xfrm>
            <a:off x="1720515" y="4366715"/>
            <a:ext cx="11911263" cy="725711"/>
          </a:xfrm>
          <a:prstGeom prst="rect">
            <a:avLst/>
          </a:prstGeom>
          <a:noFill/>
        </p:spPr>
        <p:txBody>
          <a:bodyPr wrap="square">
            <a:spAutoFit/>
          </a:bodyPr>
          <a:lstStyle/>
          <a:p>
            <a:pPr marL="0" indent="0" algn="ctr">
              <a:lnSpc>
                <a:spcPts val="5719"/>
              </a:lnSpc>
              <a:buNone/>
            </a:pPr>
            <a:r>
              <a:rPr lang="en-US" sz="3200" dirty="0">
                <a:solidFill>
                  <a:srgbClr val="272D45"/>
                </a:solidFill>
                <a:latin typeface="Impact" panose="020B0806030902050204" pitchFamily="34" charset="0"/>
                <a:ea typeface="Kanit" pitchFamily="34" charset="-122"/>
              </a:rPr>
              <a:t>Name:                                                   Muhammad Hamid Khan </a:t>
            </a:r>
            <a:endParaRPr lang="en-US" sz="3200" dirty="0">
              <a:latin typeface="Impact" panose="020B0806030902050204" pitchFamily="34" charset="0"/>
            </a:endParaRPr>
          </a:p>
        </p:txBody>
      </p:sp>
      <p:sp>
        <p:nvSpPr>
          <p:cNvPr id="27" name="TextBox 26">
            <a:extLst>
              <a:ext uri="{FF2B5EF4-FFF2-40B4-BE49-F238E27FC236}">
                <a16:creationId xmlns:a16="http://schemas.microsoft.com/office/drawing/2014/main" id="{F22CD22C-C6DD-AC2D-03CC-71AE944B4BB6}"/>
              </a:ext>
            </a:extLst>
          </p:cNvPr>
          <p:cNvSpPr txBox="1"/>
          <p:nvPr/>
        </p:nvSpPr>
        <p:spPr>
          <a:xfrm>
            <a:off x="324854" y="5334118"/>
            <a:ext cx="11911263" cy="725711"/>
          </a:xfrm>
          <a:prstGeom prst="rect">
            <a:avLst/>
          </a:prstGeom>
          <a:noFill/>
        </p:spPr>
        <p:txBody>
          <a:bodyPr wrap="square">
            <a:spAutoFit/>
          </a:bodyPr>
          <a:lstStyle/>
          <a:p>
            <a:pPr marL="0" indent="0" algn="ctr">
              <a:lnSpc>
                <a:spcPts val="5719"/>
              </a:lnSpc>
              <a:buNone/>
            </a:pPr>
            <a:r>
              <a:rPr lang="en-US" sz="3200" dirty="0">
                <a:solidFill>
                  <a:srgbClr val="272D45"/>
                </a:solidFill>
                <a:latin typeface="Impact" panose="020B0806030902050204" pitchFamily="34" charset="0"/>
                <a:ea typeface="Kanit" pitchFamily="34" charset="-122"/>
              </a:rPr>
              <a:t>Cohort:                                                 White 5   </a:t>
            </a:r>
            <a:endParaRPr lang="en-US" sz="3200" dirty="0">
              <a:latin typeface="Impact" panose="020B0806030902050204" pitchFamily="34" charset="0"/>
            </a:endParaRPr>
          </a:p>
        </p:txBody>
      </p:sp>
      <p:sp>
        <p:nvSpPr>
          <p:cNvPr id="29" name="TextBox 28">
            <a:extLst>
              <a:ext uri="{FF2B5EF4-FFF2-40B4-BE49-F238E27FC236}">
                <a16:creationId xmlns:a16="http://schemas.microsoft.com/office/drawing/2014/main" id="{AA505A04-F0B6-E262-2F61-506B6F4E7C4A}"/>
              </a:ext>
            </a:extLst>
          </p:cNvPr>
          <p:cNvSpPr txBox="1"/>
          <p:nvPr/>
        </p:nvSpPr>
        <p:spPr>
          <a:xfrm>
            <a:off x="3416968" y="2515690"/>
            <a:ext cx="7315200" cy="830997"/>
          </a:xfrm>
          <a:prstGeom prst="rect">
            <a:avLst/>
          </a:prstGeom>
          <a:noFill/>
        </p:spPr>
        <p:txBody>
          <a:bodyPr wrap="square">
            <a:spAutoFit/>
          </a:bodyPr>
          <a:lstStyle/>
          <a:p>
            <a:r>
              <a:rPr lang="en-US" sz="4800" b="1" dirty="0">
                <a:solidFill>
                  <a:srgbClr val="272D45"/>
                </a:solidFill>
                <a:latin typeface="HGPSoeiKakugothicUB" panose="020B0400000000000000" pitchFamily="34" charset="-128"/>
                <a:ea typeface="HGPSoeiKakugothicUB" panose="020B0400000000000000" pitchFamily="34" charset="-128"/>
              </a:rPr>
              <a:t>Data Science Bootcamp </a:t>
            </a:r>
            <a:endParaRPr lang="en-PK" sz="4800" b="1" dirty="0">
              <a:latin typeface="HGPSoeiKakugothicUB" panose="020B0400000000000000" pitchFamily="34" charset="-128"/>
              <a:ea typeface="HGPSoeiKakugothicUB" panose="020B0400000000000000" pitchFamily="34" charset="-128"/>
            </a:endParaRPr>
          </a:p>
        </p:txBody>
      </p:sp>
      <p:pic>
        <p:nvPicPr>
          <p:cNvPr id="1028" name="Picture 4" descr="Our partners">
            <a:extLst>
              <a:ext uri="{FF2B5EF4-FFF2-40B4-BE49-F238E27FC236}">
                <a16:creationId xmlns:a16="http://schemas.microsoft.com/office/drawing/2014/main" id="{A7DB0439-BFF8-9FB9-27C3-3CB73B21DA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8705" y="0"/>
            <a:ext cx="3572989" cy="230763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37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CB69B-2856-00CB-5AE8-B421B1E0221C}"/>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F2FCEA91-05FE-D091-CE72-696F3024DB35}"/>
              </a:ext>
            </a:extLst>
          </p:cNvPr>
          <p:cNvSpPr/>
          <p:nvPr/>
        </p:nvSpPr>
        <p:spPr>
          <a:xfrm>
            <a:off x="0" y="0"/>
            <a:ext cx="14630400" cy="8229600"/>
          </a:xfrm>
          <a:prstGeom prst="rect">
            <a:avLst/>
          </a:prstGeom>
          <a:solidFill>
            <a:srgbClr val="EBF4F3"/>
          </a:solidFill>
          <a:ln/>
        </p:spPr>
        <p:txBody>
          <a:bodyPr/>
          <a:lstStyle/>
          <a:p>
            <a:endParaRPr lang="en-PK"/>
          </a:p>
        </p:txBody>
      </p:sp>
      <p:sp>
        <p:nvSpPr>
          <p:cNvPr id="3" name="Shape 1">
            <a:extLst>
              <a:ext uri="{FF2B5EF4-FFF2-40B4-BE49-F238E27FC236}">
                <a16:creationId xmlns:a16="http://schemas.microsoft.com/office/drawing/2014/main" id="{DF7112BA-5A1A-34A3-A5C6-37AA0F4050EA}"/>
              </a:ext>
            </a:extLst>
          </p:cNvPr>
          <p:cNvSpPr/>
          <p:nvPr/>
        </p:nvSpPr>
        <p:spPr>
          <a:xfrm>
            <a:off x="0" y="729050"/>
            <a:ext cx="14630400" cy="8870037"/>
          </a:xfrm>
          <a:prstGeom prst="rect">
            <a:avLst/>
          </a:prstGeom>
          <a:solidFill>
            <a:srgbClr val="FFFFFF"/>
          </a:solidFill>
          <a:ln/>
        </p:spPr>
        <p:txBody>
          <a:bodyPr/>
          <a:lstStyle/>
          <a:p>
            <a:endParaRPr lang="en-PK" dirty="0"/>
          </a:p>
        </p:txBody>
      </p:sp>
      <p:sp>
        <p:nvSpPr>
          <p:cNvPr id="4" name="Text 2">
            <a:extLst>
              <a:ext uri="{FF2B5EF4-FFF2-40B4-BE49-F238E27FC236}">
                <a16:creationId xmlns:a16="http://schemas.microsoft.com/office/drawing/2014/main" id="{62439913-0229-986E-DC33-D78F4D8E0A24}"/>
              </a:ext>
            </a:extLst>
          </p:cNvPr>
          <p:cNvSpPr/>
          <p:nvPr/>
        </p:nvSpPr>
        <p:spPr>
          <a:xfrm>
            <a:off x="205605" y="67690"/>
            <a:ext cx="14537802" cy="1063006"/>
          </a:xfrm>
          <a:prstGeom prst="rect">
            <a:avLst/>
          </a:prstGeom>
          <a:noFill/>
          <a:ln/>
        </p:spPr>
        <p:txBody>
          <a:bodyPr wrap="square" rtlCol="0" anchor="t"/>
          <a:lstStyle/>
          <a:p>
            <a:pPr marL="0" indent="0" algn="ctr">
              <a:lnSpc>
                <a:spcPts val="5073"/>
              </a:lnSpc>
              <a:buNone/>
            </a:pPr>
            <a:r>
              <a:rPr lang="en-US" sz="4000" dirty="0">
                <a:solidFill>
                  <a:srgbClr val="312F2B"/>
                </a:solidFill>
                <a:latin typeface="Impact" panose="020B0806030902050204" pitchFamily="34" charset="0"/>
                <a:ea typeface="Gelasio" pitchFamily="34" charset="-122"/>
                <a:cs typeface="Gelasio" pitchFamily="34" charset="-120"/>
              </a:rPr>
              <a:t>Monthly Earnings and Interest Allocation</a:t>
            </a:r>
            <a:endParaRPr lang="en-US" sz="4000" dirty="0">
              <a:latin typeface="Impact" panose="020B0806030902050204" pitchFamily="34" charset="0"/>
            </a:endParaRPr>
          </a:p>
        </p:txBody>
      </p:sp>
      <p:sp>
        <p:nvSpPr>
          <p:cNvPr id="5" name="Shape 3">
            <a:extLst>
              <a:ext uri="{FF2B5EF4-FFF2-40B4-BE49-F238E27FC236}">
                <a16:creationId xmlns:a16="http://schemas.microsoft.com/office/drawing/2014/main" id="{5C83A789-714B-70B2-88B4-6047DE1B325B}"/>
              </a:ext>
            </a:extLst>
          </p:cNvPr>
          <p:cNvSpPr/>
          <p:nvPr/>
        </p:nvSpPr>
        <p:spPr>
          <a:xfrm flipH="1">
            <a:off x="2252099" y="829180"/>
            <a:ext cx="45719" cy="5545652"/>
          </a:xfrm>
          <a:prstGeom prst="roundRect">
            <a:avLst>
              <a:gd name="adj" fmla="val 225238"/>
            </a:avLst>
          </a:prstGeom>
          <a:solidFill>
            <a:srgbClr val="C5D2CF"/>
          </a:solidFill>
          <a:ln/>
        </p:spPr>
        <p:txBody>
          <a:bodyPr/>
          <a:lstStyle/>
          <a:p>
            <a:endParaRPr lang="en-PK"/>
          </a:p>
        </p:txBody>
      </p:sp>
      <p:sp>
        <p:nvSpPr>
          <p:cNvPr id="7" name="Shape 5">
            <a:extLst>
              <a:ext uri="{FF2B5EF4-FFF2-40B4-BE49-F238E27FC236}">
                <a16:creationId xmlns:a16="http://schemas.microsoft.com/office/drawing/2014/main" id="{9D9E8FEC-C612-8943-9124-3BEB5FAAB0D9}"/>
              </a:ext>
            </a:extLst>
          </p:cNvPr>
          <p:cNvSpPr/>
          <p:nvPr/>
        </p:nvSpPr>
        <p:spPr>
          <a:xfrm>
            <a:off x="2115146" y="4738880"/>
            <a:ext cx="349925" cy="349925"/>
          </a:xfrm>
          <a:prstGeom prst="roundRect">
            <a:avLst>
              <a:gd name="adj" fmla="val 20002"/>
            </a:avLst>
          </a:prstGeom>
          <a:solidFill>
            <a:srgbClr val="DFECE9"/>
          </a:solidFill>
          <a:ln w="7620">
            <a:solidFill>
              <a:srgbClr val="C5D2CF"/>
            </a:solidFill>
            <a:prstDash val="solid"/>
          </a:ln>
        </p:spPr>
        <p:txBody>
          <a:bodyPr/>
          <a:lstStyle/>
          <a:p>
            <a:pPr marL="0" indent="0" algn="ctr">
              <a:lnSpc>
                <a:spcPts val="2296"/>
              </a:lnSpc>
              <a:buNone/>
            </a:pPr>
            <a:r>
              <a:rPr lang="en-US" sz="1800" dirty="0">
                <a:solidFill>
                  <a:srgbClr val="2C3249"/>
                </a:solidFill>
                <a:latin typeface="Kanit" pitchFamily="34" charset="0"/>
                <a:ea typeface="Kanit" pitchFamily="34" charset="-122"/>
                <a:cs typeface="Kanit" pitchFamily="34" charset="-120"/>
              </a:rPr>
              <a:t>1</a:t>
            </a:r>
            <a:endParaRPr lang="en-US" sz="1800" dirty="0"/>
          </a:p>
        </p:txBody>
      </p:sp>
      <p:sp>
        <p:nvSpPr>
          <p:cNvPr id="8" name="Text 6">
            <a:extLst>
              <a:ext uri="{FF2B5EF4-FFF2-40B4-BE49-F238E27FC236}">
                <a16:creationId xmlns:a16="http://schemas.microsoft.com/office/drawing/2014/main" id="{61E9F669-2103-FAAF-7513-B4100083A47F}"/>
              </a:ext>
            </a:extLst>
          </p:cNvPr>
          <p:cNvSpPr/>
          <p:nvPr/>
        </p:nvSpPr>
        <p:spPr>
          <a:xfrm>
            <a:off x="3818870" y="1861185"/>
            <a:ext cx="70961" cy="291703"/>
          </a:xfrm>
          <a:prstGeom prst="rect">
            <a:avLst/>
          </a:prstGeom>
          <a:noFill/>
          <a:ln/>
        </p:spPr>
        <p:txBody>
          <a:bodyPr wrap="none" rtlCol="0" anchor="t"/>
          <a:lstStyle/>
          <a:p>
            <a:pPr marL="0" indent="0" algn="ctr">
              <a:lnSpc>
                <a:spcPts val="2296"/>
              </a:lnSpc>
              <a:buNone/>
            </a:pPr>
            <a:endParaRPr lang="en-US" sz="1837" dirty="0"/>
          </a:p>
        </p:txBody>
      </p:sp>
      <p:sp>
        <p:nvSpPr>
          <p:cNvPr id="9" name="Text 7">
            <a:extLst>
              <a:ext uri="{FF2B5EF4-FFF2-40B4-BE49-F238E27FC236}">
                <a16:creationId xmlns:a16="http://schemas.microsoft.com/office/drawing/2014/main" id="{E97C15F1-A5A9-C706-EB11-C5C0DEFC24EB}"/>
              </a:ext>
            </a:extLst>
          </p:cNvPr>
          <p:cNvSpPr/>
          <p:nvPr/>
        </p:nvSpPr>
        <p:spPr>
          <a:xfrm>
            <a:off x="3004957" y="1676137"/>
            <a:ext cx="1989772" cy="243007"/>
          </a:xfrm>
          <a:prstGeom prst="rect">
            <a:avLst/>
          </a:prstGeom>
          <a:noFill/>
          <a:ln/>
        </p:spPr>
        <p:txBody>
          <a:bodyPr wrap="none" rtlCol="0" anchor="t"/>
          <a:lstStyle/>
          <a:p>
            <a:pPr marL="0" indent="0" algn="l">
              <a:lnSpc>
                <a:spcPts val="2536"/>
              </a:lnSpc>
              <a:buNone/>
            </a:pPr>
            <a:r>
              <a:rPr lang="en-US" sz="2000" b="1" dirty="0">
                <a:solidFill>
                  <a:srgbClr val="272525"/>
                </a:solidFill>
                <a:latin typeface="Times New Roman" panose="02020603050405020304" pitchFamily="18" charset="0"/>
                <a:ea typeface="Gelasio" pitchFamily="34" charset="-122"/>
                <a:cs typeface="Times New Roman" panose="02020603050405020304" pitchFamily="18" charset="0"/>
              </a:rPr>
              <a:t>Monthly Summation</a:t>
            </a:r>
            <a:endParaRPr lang="en-US" sz="2000" b="1" dirty="0">
              <a:latin typeface="Times New Roman" panose="02020603050405020304" pitchFamily="18" charset="0"/>
              <a:cs typeface="Times New Roman" panose="02020603050405020304" pitchFamily="18" charset="0"/>
            </a:endParaRPr>
          </a:p>
        </p:txBody>
      </p:sp>
      <p:sp>
        <p:nvSpPr>
          <p:cNvPr id="10" name="Text 8">
            <a:extLst>
              <a:ext uri="{FF2B5EF4-FFF2-40B4-BE49-F238E27FC236}">
                <a16:creationId xmlns:a16="http://schemas.microsoft.com/office/drawing/2014/main" id="{BBBDA99F-EA03-8C64-1E7C-1D1C106256C0}"/>
              </a:ext>
            </a:extLst>
          </p:cNvPr>
          <p:cNvSpPr/>
          <p:nvPr/>
        </p:nvSpPr>
        <p:spPr>
          <a:xfrm>
            <a:off x="2961993" y="2144898"/>
            <a:ext cx="10225369" cy="1952296"/>
          </a:xfrm>
          <a:prstGeom prst="rect">
            <a:avLst/>
          </a:prstGeom>
          <a:noFill/>
          <a:ln/>
        </p:spPr>
        <p:txBody>
          <a:bodyPr wrap="square" rtlCol="0" anchor="t"/>
          <a:lstStyle/>
          <a:p>
            <a:pPr marL="0" indent="0" algn="just">
              <a:lnSpc>
                <a:spcPts val="2597"/>
              </a:lnSpc>
              <a:buNone/>
            </a:pPr>
            <a:r>
              <a:rPr lang="en-US" dirty="0">
                <a:solidFill>
                  <a:srgbClr val="272525"/>
                </a:solidFill>
                <a:latin typeface="Times New Roman" panose="02020603050405020304" pitchFamily="18" charset="0"/>
                <a:ea typeface="Lato" pitchFamily="34" charset="-122"/>
                <a:cs typeface="Times New Roman" panose="02020603050405020304" pitchFamily="18" charset="0"/>
              </a:rPr>
              <a:t>The calculations start with a summation of deposits and withdrawals to compute a net figure for each month. This monthly amount is pivotal in understanding customer activity patterns and predicting future cash flows within the banking system.</a:t>
            </a:r>
            <a:endParaRPr lang="en-US" dirty="0">
              <a:latin typeface="Times New Roman" panose="02020603050405020304" pitchFamily="18" charset="0"/>
              <a:cs typeface="Times New Roman" panose="02020603050405020304" pitchFamily="18" charset="0"/>
            </a:endParaRPr>
          </a:p>
        </p:txBody>
      </p:sp>
      <p:sp>
        <p:nvSpPr>
          <p:cNvPr id="13" name="Text 11">
            <a:extLst>
              <a:ext uri="{FF2B5EF4-FFF2-40B4-BE49-F238E27FC236}">
                <a16:creationId xmlns:a16="http://schemas.microsoft.com/office/drawing/2014/main" id="{E135EC52-3957-6F5B-AF57-3999179FD1F1}"/>
              </a:ext>
            </a:extLst>
          </p:cNvPr>
          <p:cNvSpPr/>
          <p:nvPr/>
        </p:nvSpPr>
        <p:spPr>
          <a:xfrm>
            <a:off x="3795296" y="3410069"/>
            <a:ext cx="118110" cy="291703"/>
          </a:xfrm>
          <a:prstGeom prst="rect">
            <a:avLst/>
          </a:prstGeom>
          <a:noFill/>
          <a:ln/>
        </p:spPr>
        <p:txBody>
          <a:bodyPr wrap="none" rtlCol="0" anchor="t"/>
          <a:lstStyle/>
          <a:p>
            <a:pPr marL="0" indent="0" algn="ctr">
              <a:lnSpc>
                <a:spcPts val="2296"/>
              </a:lnSpc>
              <a:buNone/>
            </a:pPr>
            <a:endParaRPr lang="en-US" sz="1837" dirty="0"/>
          </a:p>
        </p:txBody>
      </p:sp>
      <p:sp>
        <p:nvSpPr>
          <p:cNvPr id="14" name="Text 12">
            <a:extLst>
              <a:ext uri="{FF2B5EF4-FFF2-40B4-BE49-F238E27FC236}">
                <a16:creationId xmlns:a16="http://schemas.microsoft.com/office/drawing/2014/main" id="{D37D2160-BE80-8420-D027-AFA8612BF155}"/>
              </a:ext>
            </a:extLst>
          </p:cNvPr>
          <p:cNvSpPr/>
          <p:nvPr/>
        </p:nvSpPr>
        <p:spPr>
          <a:xfrm>
            <a:off x="3058657" y="4758054"/>
            <a:ext cx="1926669" cy="243007"/>
          </a:xfrm>
          <a:prstGeom prst="rect">
            <a:avLst/>
          </a:prstGeom>
          <a:noFill/>
          <a:ln/>
        </p:spPr>
        <p:txBody>
          <a:bodyPr wrap="none" rtlCol="0" anchor="t"/>
          <a:lstStyle/>
          <a:p>
            <a:pPr marL="0" indent="0" algn="l">
              <a:lnSpc>
                <a:spcPts val="2233"/>
              </a:lnSpc>
              <a:buNone/>
            </a:pPr>
            <a:r>
              <a:rPr lang="en-US" sz="2000" b="1" dirty="0">
                <a:solidFill>
                  <a:srgbClr val="282824"/>
                </a:solidFill>
                <a:latin typeface="Times New Roman" panose="02020603050405020304" pitchFamily="18" charset="0"/>
                <a:ea typeface="Lato" pitchFamily="34" charset="-122"/>
                <a:cs typeface="Times New Roman" panose="02020603050405020304" pitchFamily="18" charset="0"/>
              </a:rPr>
              <a:t>Compute Cumulative Total</a:t>
            </a:r>
            <a:endParaRPr lang="en-US" sz="2000" dirty="0">
              <a:latin typeface="Times New Roman" panose="02020603050405020304" pitchFamily="18" charset="0"/>
              <a:cs typeface="Times New Roman" panose="02020603050405020304" pitchFamily="18" charset="0"/>
            </a:endParaRPr>
          </a:p>
        </p:txBody>
      </p:sp>
      <p:sp>
        <p:nvSpPr>
          <p:cNvPr id="15" name="Text 13">
            <a:extLst>
              <a:ext uri="{FF2B5EF4-FFF2-40B4-BE49-F238E27FC236}">
                <a16:creationId xmlns:a16="http://schemas.microsoft.com/office/drawing/2014/main" id="{D55F958F-1626-7BE9-28B9-1C5D2835630B}"/>
              </a:ext>
            </a:extLst>
          </p:cNvPr>
          <p:cNvSpPr/>
          <p:nvPr/>
        </p:nvSpPr>
        <p:spPr>
          <a:xfrm>
            <a:off x="2977076" y="5164068"/>
            <a:ext cx="10210286" cy="746165"/>
          </a:xfrm>
          <a:prstGeom prst="rect">
            <a:avLst/>
          </a:prstGeom>
          <a:noFill/>
          <a:ln/>
        </p:spPr>
        <p:txBody>
          <a:bodyPr wrap="square" rtlCol="0" anchor="t"/>
          <a:lstStyle/>
          <a:p>
            <a:pPr marL="0" indent="0" algn="just">
              <a:lnSpc>
                <a:spcPts val="2597"/>
              </a:lnSpc>
              <a:buNone/>
            </a:pPr>
            <a:r>
              <a:rPr lang="en-US" dirty="0">
                <a:solidFill>
                  <a:srgbClr val="272525"/>
                </a:solidFill>
                <a:latin typeface="Times New Roman" panose="02020603050405020304" pitchFamily="18" charset="0"/>
                <a:ea typeface="Lato" pitchFamily="34" charset="-122"/>
                <a:cs typeface="Times New Roman" panose="02020603050405020304" pitchFamily="18" charset="0"/>
              </a:rPr>
              <a:t>Finance experts then apply interest rates to the adjusted monthly amounts, creating an estimate for the interest earnings or charges that customers accumulate over a month. This step introduces the time-value of money concept, necessary for sophisticated finance analysis.</a:t>
            </a:r>
            <a:endParaRPr lang="en-US" dirty="0">
              <a:latin typeface="Times New Roman" panose="02020603050405020304" pitchFamily="18" charset="0"/>
              <a:cs typeface="Times New Roman" panose="02020603050405020304" pitchFamily="18" charset="0"/>
            </a:endParaRPr>
          </a:p>
        </p:txBody>
      </p:sp>
      <p:sp>
        <p:nvSpPr>
          <p:cNvPr id="18" name="Text 16">
            <a:extLst>
              <a:ext uri="{FF2B5EF4-FFF2-40B4-BE49-F238E27FC236}">
                <a16:creationId xmlns:a16="http://schemas.microsoft.com/office/drawing/2014/main" id="{84336071-802A-A70A-868C-691F67AD6168}"/>
              </a:ext>
            </a:extLst>
          </p:cNvPr>
          <p:cNvSpPr/>
          <p:nvPr/>
        </p:nvSpPr>
        <p:spPr>
          <a:xfrm>
            <a:off x="3794462" y="4958953"/>
            <a:ext cx="119896" cy="291703"/>
          </a:xfrm>
          <a:prstGeom prst="rect">
            <a:avLst/>
          </a:prstGeom>
          <a:noFill/>
          <a:ln/>
        </p:spPr>
        <p:txBody>
          <a:bodyPr wrap="none" rtlCol="0" anchor="t"/>
          <a:lstStyle/>
          <a:p>
            <a:pPr marL="0" indent="0" algn="ctr">
              <a:lnSpc>
                <a:spcPts val="2296"/>
              </a:lnSpc>
              <a:buNone/>
            </a:pPr>
            <a:endParaRPr lang="en-US" sz="1837" dirty="0"/>
          </a:p>
        </p:txBody>
      </p:sp>
      <p:sp>
        <p:nvSpPr>
          <p:cNvPr id="19" name="Text 17">
            <a:extLst>
              <a:ext uri="{FF2B5EF4-FFF2-40B4-BE49-F238E27FC236}">
                <a16:creationId xmlns:a16="http://schemas.microsoft.com/office/drawing/2014/main" id="{0DD4CFB8-1735-8D89-F21A-EA814FAC1885}"/>
              </a:ext>
            </a:extLst>
          </p:cNvPr>
          <p:cNvSpPr/>
          <p:nvPr/>
        </p:nvSpPr>
        <p:spPr>
          <a:xfrm>
            <a:off x="3024650" y="6131825"/>
            <a:ext cx="2371368" cy="243007"/>
          </a:xfrm>
          <a:prstGeom prst="rect">
            <a:avLst/>
          </a:prstGeom>
          <a:noFill/>
          <a:ln/>
        </p:spPr>
        <p:txBody>
          <a:bodyPr wrap="none" rtlCol="0" anchor="t"/>
          <a:lstStyle/>
          <a:p>
            <a:pPr marL="0" indent="0" algn="l">
              <a:lnSpc>
                <a:spcPts val="2233"/>
              </a:lnSpc>
              <a:buNone/>
            </a:pPr>
            <a:endParaRPr lang="en-US" sz="1600" dirty="0"/>
          </a:p>
        </p:txBody>
      </p:sp>
      <p:sp>
        <p:nvSpPr>
          <p:cNvPr id="20" name="Text 18">
            <a:extLst>
              <a:ext uri="{FF2B5EF4-FFF2-40B4-BE49-F238E27FC236}">
                <a16:creationId xmlns:a16="http://schemas.microsoft.com/office/drawing/2014/main" id="{E2B5B234-51DC-9AD1-FFCC-34BF49B04FB9}"/>
              </a:ext>
            </a:extLst>
          </p:cNvPr>
          <p:cNvSpPr/>
          <p:nvPr/>
        </p:nvSpPr>
        <p:spPr>
          <a:xfrm>
            <a:off x="3004957" y="6438185"/>
            <a:ext cx="9911333" cy="746165"/>
          </a:xfrm>
          <a:prstGeom prst="rect">
            <a:avLst/>
          </a:prstGeom>
          <a:noFill/>
          <a:ln/>
        </p:spPr>
        <p:txBody>
          <a:bodyPr wrap="square" rtlCol="0" anchor="t"/>
          <a:lstStyle/>
          <a:p>
            <a:pPr marL="0" indent="0" algn="just">
              <a:lnSpc>
                <a:spcPts val="2287"/>
              </a:lnSpc>
              <a:buNone/>
            </a:pPr>
            <a:endParaRPr lang="en-US" sz="1400" dirty="0"/>
          </a:p>
        </p:txBody>
      </p:sp>
      <p:sp>
        <p:nvSpPr>
          <p:cNvPr id="23" name="Text 21">
            <a:extLst>
              <a:ext uri="{FF2B5EF4-FFF2-40B4-BE49-F238E27FC236}">
                <a16:creationId xmlns:a16="http://schemas.microsoft.com/office/drawing/2014/main" id="{DE8CE80A-78AD-15C0-8F5A-A5D5283274C6}"/>
              </a:ext>
            </a:extLst>
          </p:cNvPr>
          <p:cNvSpPr/>
          <p:nvPr/>
        </p:nvSpPr>
        <p:spPr>
          <a:xfrm>
            <a:off x="3784283" y="6485215"/>
            <a:ext cx="1528405" cy="248722"/>
          </a:xfrm>
          <a:prstGeom prst="rect">
            <a:avLst/>
          </a:prstGeom>
          <a:noFill/>
          <a:ln/>
        </p:spPr>
        <p:txBody>
          <a:bodyPr wrap="none" rtlCol="0" anchor="t"/>
          <a:lstStyle/>
          <a:p>
            <a:pPr marL="0" indent="0">
              <a:lnSpc>
                <a:spcPts val="1960"/>
              </a:lnSpc>
              <a:buNone/>
            </a:pPr>
            <a:endParaRPr lang="en-US" sz="1225" dirty="0"/>
          </a:p>
        </p:txBody>
      </p:sp>
      <p:sp>
        <p:nvSpPr>
          <p:cNvPr id="24" name="Text 22">
            <a:extLst>
              <a:ext uri="{FF2B5EF4-FFF2-40B4-BE49-F238E27FC236}">
                <a16:creationId xmlns:a16="http://schemas.microsoft.com/office/drawing/2014/main" id="{3598FEA9-4CF3-88A8-BE50-53398C42471E}"/>
              </a:ext>
            </a:extLst>
          </p:cNvPr>
          <p:cNvSpPr/>
          <p:nvPr/>
        </p:nvSpPr>
        <p:spPr>
          <a:xfrm>
            <a:off x="5631299" y="6485215"/>
            <a:ext cx="1524595" cy="497443"/>
          </a:xfrm>
          <a:prstGeom prst="rect">
            <a:avLst/>
          </a:prstGeom>
          <a:noFill/>
          <a:ln/>
        </p:spPr>
        <p:txBody>
          <a:bodyPr wrap="square" rtlCol="0" anchor="t"/>
          <a:lstStyle/>
          <a:p>
            <a:pPr marL="0" indent="0">
              <a:lnSpc>
                <a:spcPts val="1960"/>
              </a:lnSpc>
              <a:buNone/>
            </a:pPr>
            <a:endParaRPr lang="en-US" sz="1225" dirty="0"/>
          </a:p>
        </p:txBody>
      </p:sp>
      <p:sp>
        <p:nvSpPr>
          <p:cNvPr id="25" name="Text 23">
            <a:extLst>
              <a:ext uri="{FF2B5EF4-FFF2-40B4-BE49-F238E27FC236}">
                <a16:creationId xmlns:a16="http://schemas.microsoft.com/office/drawing/2014/main" id="{4B90C409-E50F-BB13-4A4F-DC28DB0BEFC6}"/>
              </a:ext>
            </a:extLst>
          </p:cNvPr>
          <p:cNvSpPr/>
          <p:nvPr/>
        </p:nvSpPr>
        <p:spPr>
          <a:xfrm>
            <a:off x="7474506" y="6485215"/>
            <a:ext cx="1524595" cy="248722"/>
          </a:xfrm>
          <a:prstGeom prst="rect">
            <a:avLst/>
          </a:prstGeom>
          <a:noFill/>
          <a:ln/>
        </p:spPr>
        <p:txBody>
          <a:bodyPr wrap="none" rtlCol="0" anchor="t"/>
          <a:lstStyle/>
          <a:p>
            <a:pPr marL="0" indent="0">
              <a:lnSpc>
                <a:spcPts val="1960"/>
              </a:lnSpc>
              <a:buNone/>
            </a:pPr>
            <a:endParaRPr lang="en-US" sz="1225" dirty="0"/>
          </a:p>
        </p:txBody>
      </p:sp>
      <p:sp>
        <p:nvSpPr>
          <p:cNvPr id="26" name="Text 24">
            <a:extLst>
              <a:ext uri="{FF2B5EF4-FFF2-40B4-BE49-F238E27FC236}">
                <a16:creationId xmlns:a16="http://schemas.microsoft.com/office/drawing/2014/main" id="{A381FD67-1E96-3929-6FD1-BAAC47C0539A}"/>
              </a:ext>
            </a:extLst>
          </p:cNvPr>
          <p:cNvSpPr/>
          <p:nvPr/>
        </p:nvSpPr>
        <p:spPr>
          <a:xfrm>
            <a:off x="9317712" y="6485215"/>
            <a:ext cx="1528405" cy="248722"/>
          </a:xfrm>
          <a:prstGeom prst="rect">
            <a:avLst/>
          </a:prstGeom>
          <a:noFill/>
          <a:ln/>
        </p:spPr>
        <p:txBody>
          <a:bodyPr wrap="none" rtlCol="0" anchor="t"/>
          <a:lstStyle/>
          <a:p>
            <a:pPr marL="0" indent="0">
              <a:lnSpc>
                <a:spcPts val="1960"/>
              </a:lnSpc>
              <a:buNone/>
            </a:pPr>
            <a:endParaRPr lang="en-US" sz="1225" dirty="0"/>
          </a:p>
        </p:txBody>
      </p:sp>
      <p:sp>
        <p:nvSpPr>
          <p:cNvPr id="28" name="Text 26">
            <a:extLst>
              <a:ext uri="{FF2B5EF4-FFF2-40B4-BE49-F238E27FC236}">
                <a16:creationId xmlns:a16="http://schemas.microsoft.com/office/drawing/2014/main" id="{EAA62800-979C-9130-BCF1-C04B15849619}"/>
              </a:ext>
            </a:extLst>
          </p:cNvPr>
          <p:cNvSpPr/>
          <p:nvPr/>
        </p:nvSpPr>
        <p:spPr>
          <a:xfrm>
            <a:off x="3784283" y="7184350"/>
            <a:ext cx="1528405" cy="248722"/>
          </a:xfrm>
          <a:prstGeom prst="rect">
            <a:avLst/>
          </a:prstGeom>
          <a:noFill/>
          <a:ln/>
        </p:spPr>
        <p:txBody>
          <a:bodyPr wrap="none" rtlCol="0" anchor="t"/>
          <a:lstStyle/>
          <a:p>
            <a:pPr marL="0" indent="0">
              <a:lnSpc>
                <a:spcPts val="1960"/>
              </a:lnSpc>
              <a:buNone/>
            </a:pPr>
            <a:endParaRPr lang="en-US" sz="1225" dirty="0"/>
          </a:p>
        </p:txBody>
      </p:sp>
      <p:sp>
        <p:nvSpPr>
          <p:cNvPr id="29" name="Text 27">
            <a:extLst>
              <a:ext uri="{FF2B5EF4-FFF2-40B4-BE49-F238E27FC236}">
                <a16:creationId xmlns:a16="http://schemas.microsoft.com/office/drawing/2014/main" id="{D522871A-FB96-F6F3-BD78-CAA526AF5CF2}"/>
              </a:ext>
            </a:extLst>
          </p:cNvPr>
          <p:cNvSpPr/>
          <p:nvPr/>
        </p:nvSpPr>
        <p:spPr>
          <a:xfrm>
            <a:off x="5631299" y="7184350"/>
            <a:ext cx="1524595" cy="248722"/>
          </a:xfrm>
          <a:prstGeom prst="rect">
            <a:avLst/>
          </a:prstGeom>
          <a:noFill/>
          <a:ln/>
        </p:spPr>
        <p:txBody>
          <a:bodyPr wrap="none" rtlCol="0" anchor="t"/>
          <a:lstStyle/>
          <a:p>
            <a:pPr marL="0" indent="0">
              <a:lnSpc>
                <a:spcPts val="1960"/>
              </a:lnSpc>
              <a:buNone/>
            </a:pPr>
            <a:endParaRPr lang="en-US" sz="1225" dirty="0"/>
          </a:p>
        </p:txBody>
      </p:sp>
      <p:sp>
        <p:nvSpPr>
          <p:cNvPr id="30" name="Text 28">
            <a:extLst>
              <a:ext uri="{FF2B5EF4-FFF2-40B4-BE49-F238E27FC236}">
                <a16:creationId xmlns:a16="http://schemas.microsoft.com/office/drawing/2014/main" id="{4E2C63BB-F776-2BAC-1025-31250403FD70}"/>
              </a:ext>
            </a:extLst>
          </p:cNvPr>
          <p:cNvSpPr/>
          <p:nvPr/>
        </p:nvSpPr>
        <p:spPr>
          <a:xfrm>
            <a:off x="7474506" y="7184350"/>
            <a:ext cx="1524595" cy="248722"/>
          </a:xfrm>
          <a:prstGeom prst="rect">
            <a:avLst/>
          </a:prstGeom>
          <a:noFill/>
          <a:ln/>
        </p:spPr>
        <p:txBody>
          <a:bodyPr wrap="none" rtlCol="0" anchor="t"/>
          <a:lstStyle/>
          <a:p>
            <a:pPr marL="0" indent="0">
              <a:lnSpc>
                <a:spcPts val="1960"/>
              </a:lnSpc>
              <a:buNone/>
            </a:pPr>
            <a:endParaRPr lang="en-US" sz="1225" dirty="0"/>
          </a:p>
        </p:txBody>
      </p:sp>
      <p:sp>
        <p:nvSpPr>
          <p:cNvPr id="31" name="Text 29">
            <a:extLst>
              <a:ext uri="{FF2B5EF4-FFF2-40B4-BE49-F238E27FC236}">
                <a16:creationId xmlns:a16="http://schemas.microsoft.com/office/drawing/2014/main" id="{F5573514-595A-BD07-4180-A5A4D793C6F4}"/>
              </a:ext>
            </a:extLst>
          </p:cNvPr>
          <p:cNvSpPr/>
          <p:nvPr/>
        </p:nvSpPr>
        <p:spPr>
          <a:xfrm>
            <a:off x="9317712" y="7184350"/>
            <a:ext cx="1528405" cy="248722"/>
          </a:xfrm>
          <a:prstGeom prst="rect">
            <a:avLst/>
          </a:prstGeom>
          <a:noFill/>
          <a:ln/>
        </p:spPr>
        <p:txBody>
          <a:bodyPr wrap="none" rtlCol="0" anchor="t"/>
          <a:lstStyle/>
          <a:p>
            <a:pPr marL="0" indent="0">
              <a:lnSpc>
                <a:spcPts val="1960"/>
              </a:lnSpc>
              <a:buNone/>
            </a:pPr>
            <a:endParaRPr lang="en-US" sz="1225" dirty="0"/>
          </a:p>
        </p:txBody>
      </p:sp>
      <p:sp>
        <p:nvSpPr>
          <p:cNvPr id="32" name="Shape 30">
            <a:extLst>
              <a:ext uri="{FF2B5EF4-FFF2-40B4-BE49-F238E27FC236}">
                <a16:creationId xmlns:a16="http://schemas.microsoft.com/office/drawing/2014/main" id="{88765B0C-1779-F2B0-6D5F-CEACA1C1FD21}"/>
              </a:ext>
            </a:extLst>
          </p:cNvPr>
          <p:cNvSpPr/>
          <p:nvPr/>
        </p:nvSpPr>
        <p:spPr>
          <a:xfrm>
            <a:off x="3628787" y="7533918"/>
            <a:ext cx="9195962" cy="369807"/>
          </a:xfrm>
          <a:prstGeom prst="rect">
            <a:avLst/>
          </a:prstGeom>
          <a:solidFill>
            <a:srgbClr val="FFFFFF">
              <a:alpha val="4000"/>
            </a:srgbClr>
          </a:solidFill>
          <a:ln/>
        </p:spPr>
        <p:txBody>
          <a:bodyPr/>
          <a:lstStyle/>
          <a:p>
            <a:endParaRPr lang="en-PK"/>
          </a:p>
        </p:txBody>
      </p:sp>
      <p:sp>
        <p:nvSpPr>
          <p:cNvPr id="33" name="Text 31">
            <a:extLst>
              <a:ext uri="{FF2B5EF4-FFF2-40B4-BE49-F238E27FC236}">
                <a16:creationId xmlns:a16="http://schemas.microsoft.com/office/drawing/2014/main" id="{985A8B80-9D88-0A53-139D-B7A3115E0771}"/>
              </a:ext>
            </a:extLst>
          </p:cNvPr>
          <p:cNvSpPr/>
          <p:nvPr/>
        </p:nvSpPr>
        <p:spPr>
          <a:xfrm>
            <a:off x="3784283" y="7634764"/>
            <a:ext cx="1528405" cy="248722"/>
          </a:xfrm>
          <a:prstGeom prst="rect">
            <a:avLst/>
          </a:prstGeom>
          <a:noFill/>
          <a:ln/>
        </p:spPr>
        <p:txBody>
          <a:bodyPr wrap="none" rtlCol="0" anchor="t"/>
          <a:lstStyle/>
          <a:p>
            <a:pPr marL="0" indent="0">
              <a:lnSpc>
                <a:spcPts val="1960"/>
              </a:lnSpc>
              <a:buNone/>
            </a:pPr>
            <a:endParaRPr lang="en-US" sz="1225" dirty="0"/>
          </a:p>
        </p:txBody>
      </p:sp>
      <p:sp>
        <p:nvSpPr>
          <p:cNvPr id="34" name="Text 32">
            <a:extLst>
              <a:ext uri="{FF2B5EF4-FFF2-40B4-BE49-F238E27FC236}">
                <a16:creationId xmlns:a16="http://schemas.microsoft.com/office/drawing/2014/main" id="{4C419332-1ABC-EEC7-7C2E-7764364D4194}"/>
              </a:ext>
            </a:extLst>
          </p:cNvPr>
          <p:cNvSpPr/>
          <p:nvPr/>
        </p:nvSpPr>
        <p:spPr>
          <a:xfrm>
            <a:off x="5631299" y="7634764"/>
            <a:ext cx="1524595" cy="248722"/>
          </a:xfrm>
          <a:prstGeom prst="rect">
            <a:avLst/>
          </a:prstGeom>
          <a:noFill/>
          <a:ln/>
        </p:spPr>
        <p:txBody>
          <a:bodyPr wrap="none" rtlCol="0" anchor="t"/>
          <a:lstStyle/>
          <a:p>
            <a:pPr marL="0" indent="0">
              <a:lnSpc>
                <a:spcPts val="1960"/>
              </a:lnSpc>
              <a:buNone/>
            </a:pPr>
            <a:endParaRPr lang="en-US" sz="1225" dirty="0"/>
          </a:p>
        </p:txBody>
      </p:sp>
      <p:sp>
        <p:nvSpPr>
          <p:cNvPr id="35" name="Text 33">
            <a:extLst>
              <a:ext uri="{FF2B5EF4-FFF2-40B4-BE49-F238E27FC236}">
                <a16:creationId xmlns:a16="http://schemas.microsoft.com/office/drawing/2014/main" id="{02D923AB-EC6A-F254-8AE0-D863F94903FD}"/>
              </a:ext>
            </a:extLst>
          </p:cNvPr>
          <p:cNvSpPr/>
          <p:nvPr/>
        </p:nvSpPr>
        <p:spPr>
          <a:xfrm>
            <a:off x="7474506" y="7634764"/>
            <a:ext cx="1524595" cy="248722"/>
          </a:xfrm>
          <a:prstGeom prst="rect">
            <a:avLst/>
          </a:prstGeom>
          <a:noFill/>
          <a:ln/>
        </p:spPr>
        <p:txBody>
          <a:bodyPr wrap="none" rtlCol="0" anchor="t"/>
          <a:lstStyle/>
          <a:p>
            <a:pPr marL="0" indent="0">
              <a:lnSpc>
                <a:spcPts val="1960"/>
              </a:lnSpc>
              <a:buNone/>
            </a:pPr>
            <a:endParaRPr lang="en-US" sz="1225" dirty="0"/>
          </a:p>
        </p:txBody>
      </p:sp>
      <p:sp>
        <p:nvSpPr>
          <p:cNvPr id="36" name="Text 34">
            <a:extLst>
              <a:ext uri="{FF2B5EF4-FFF2-40B4-BE49-F238E27FC236}">
                <a16:creationId xmlns:a16="http://schemas.microsoft.com/office/drawing/2014/main" id="{D019F2D7-BA02-EFE2-665B-CAD2C0CAC3A2}"/>
              </a:ext>
            </a:extLst>
          </p:cNvPr>
          <p:cNvSpPr/>
          <p:nvPr/>
        </p:nvSpPr>
        <p:spPr>
          <a:xfrm>
            <a:off x="9317712" y="7634764"/>
            <a:ext cx="1528405" cy="248722"/>
          </a:xfrm>
          <a:prstGeom prst="rect">
            <a:avLst/>
          </a:prstGeom>
          <a:noFill/>
          <a:ln/>
        </p:spPr>
        <p:txBody>
          <a:bodyPr wrap="none" rtlCol="0" anchor="t"/>
          <a:lstStyle/>
          <a:p>
            <a:pPr marL="0" indent="0">
              <a:lnSpc>
                <a:spcPts val="1960"/>
              </a:lnSpc>
              <a:buNone/>
            </a:pPr>
            <a:endParaRPr lang="en-US" sz="1225" dirty="0"/>
          </a:p>
        </p:txBody>
      </p:sp>
      <p:sp>
        <p:nvSpPr>
          <p:cNvPr id="38" name="Text 36">
            <a:extLst>
              <a:ext uri="{FF2B5EF4-FFF2-40B4-BE49-F238E27FC236}">
                <a16:creationId xmlns:a16="http://schemas.microsoft.com/office/drawing/2014/main" id="{E92A3988-CB1E-2785-4411-DB034D7DD108}"/>
              </a:ext>
            </a:extLst>
          </p:cNvPr>
          <p:cNvSpPr/>
          <p:nvPr/>
        </p:nvSpPr>
        <p:spPr>
          <a:xfrm>
            <a:off x="3784283" y="8085177"/>
            <a:ext cx="1528405" cy="248722"/>
          </a:xfrm>
          <a:prstGeom prst="rect">
            <a:avLst/>
          </a:prstGeom>
          <a:noFill/>
          <a:ln/>
        </p:spPr>
        <p:txBody>
          <a:bodyPr wrap="none" rtlCol="0" anchor="t"/>
          <a:lstStyle/>
          <a:p>
            <a:pPr marL="0" indent="0">
              <a:lnSpc>
                <a:spcPts val="1960"/>
              </a:lnSpc>
              <a:buNone/>
            </a:pPr>
            <a:endParaRPr lang="en-US" sz="1225" dirty="0"/>
          </a:p>
        </p:txBody>
      </p:sp>
      <p:sp>
        <p:nvSpPr>
          <p:cNvPr id="39" name="Text 37">
            <a:extLst>
              <a:ext uri="{FF2B5EF4-FFF2-40B4-BE49-F238E27FC236}">
                <a16:creationId xmlns:a16="http://schemas.microsoft.com/office/drawing/2014/main" id="{BD32BCC7-DA40-D13A-C12D-23313055E6EF}"/>
              </a:ext>
            </a:extLst>
          </p:cNvPr>
          <p:cNvSpPr/>
          <p:nvPr/>
        </p:nvSpPr>
        <p:spPr>
          <a:xfrm>
            <a:off x="5631299" y="8085177"/>
            <a:ext cx="1524595" cy="248722"/>
          </a:xfrm>
          <a:prstGeom prst="rect">
            <a:avLst/>
          </a:prstGeom>
          <a:noFill/>
          <a:ln/>
        </p:spPr>
        <p:txBody>
          <a:bodyPr wrap="none" rtlCol="0" anchor="t"/>
          <a:lstStyle/>
          <a:p>
            <a:pPr marL="0" indent="0">
              <a:lnSpc>
                <a:spcPts val="1960"/>
              </a:lnSpc>
              <a:buNone/>
            </a:pPr>
            <a:endParaRPr lang="en-US" sz="1225" dirty="0"/>
          </a:p>
        </p:txBody>
      </p:sp>
      <p:sp>
        <p:nvSpPr>
          <p:cNvPr id="40" name="Text 38">
            <a:extLst>
              <a:ext uri="{FF2B5EF4-FFF2-40B4-BE49-F238E27FC236}">
                <a16:creationId xmlns:a16="http://schemas.microsoft.com/office/drawing/2014/main" id="{FCC73179-C3D7-49F2-A435-6F125215D188}"/>
              </a:ext>
            </a:extLst>
          </p:cNvPr>
          <p:cNvSpPr/>
          <p:nvPr/>
        </p:nvSpPr>
        <p:spPr>
          <a:xfrm>
            <a:off x="7474506" y="8085177"/>
            <a:ext cx="1524595" cy="248722"/>
          </a:xfrm>
          <a:prstGeom prst="rect">
            <a:avLst/>
          </a:prstGeom>
          <a:noFill/>
          <a:ln/>
        </p:spPr>
        <p:txBody>
          <a:bodyPr wrap="none" rtlCol="0" anchor="t"/>
          <a:lstStyle/>
          <a:p>
            <a:pPr marL="0" indent="0">
              <a:lnSpc>
                <a:spcPts val="1960"/>
              </a:lnSpc>
              <a:buNone/>
            </a:pPr>
            <a:endParaRPr lang="en-US" sz="1225" dirty="0"/>
          </a:p>
        </p:txBody>
      </p:sp>
      <p:sp>
        <p:nvSpPr>
          <p:cNvPr id="41" name="Text 39">
            <a:extLst>
              <a:ext uri="{FF2B5EF4-FFF2-40B4-BE49-F238E27FC236}">
                <a16:creationId xmlns:a16="http://schemas.microsoft.com/office/drawing/2014/main" id="{2B6C03C3-42FF-C3D1-D363-125C49A6B106}"/>
              </a:ext>
            </a:extLst>
          </p:cNvPr>
          <p:cNvSpPr/>
          <p:nvPr/>
        </p:nvSpPr>
        <p:spPr>
          <a:xfrm>
            <a:off x="9317712" y="8085177"/>
            <a:ext cx="1528405" cy="248722"/>
          </a:xfrm>
          <a:prstGeom prst="rect">
            <a:avLst/>
          </a:prstGeom>
          <a:noFill/>
          <a:ln/>
        </p:spPr>
        <p:txBody>
          <a:bodyPr wrap="none" rtlCol="0" anchor="t"/>
          <a:lstStyle/>
          <a:p>
            <a:pPr marL="0" indent="0">
              <a:lnSpc>
                <a:spcPts val="1960"/>
              </a:lnSpc>
              <a:buNone/>
            </a:pPr>
            <a:endParaRPr lang="en-US" sz="1225" dirty="0"/>
          </a:p>
        </p:txBody>
      </p:sp>
      <p:sp>
        <p:nvSpPr>
          <p:cNvPr id="42" name="Shape 5">
            <a:extLst>
              <a:ext uri="{FF2B5EF4-FFF2-40B4-BE49-F238E27FC236}">
                <a16:creationId xmlns:a16="http://schemas.microsoft.com/office/drawing/2014/main" id="{65347D46-C841-D260-0C1D-8C5464C06350}"/>
              </a:ext>
            </a:extLst>
          </p:cNvPr>
          <p:cNvSpPr/>
          <p:nvPr/>
        </p:nvSpPr>
        <p:spPr>
          <a:xfrm>
            <a:off x="2118796" y="1672020"/>
            <a:ext cx="349925" cy="349925"/>
          </a:xfrm>
          <a:prstGeom prst="roundRect">
            <a:avLst>
              <a:gd name="adj" fmla="val 20002"/>
            </a:avLst>
          </a:prstGeom>
          <a:solidFill>
            <a:srgbClr val="DFECE9"/>
          </a:solidFill>
          <a:ln w="7620">
            <a:solidFill>
              <a:srgbClr val="C5D2CF"/>
            </a:solidFill>
            <a:prstDash val="solid"/>
          </a:ln>
        </p:spPr>
        <p:txBody>
          <a:bodyPr/>
          <a:lstStyle/>
          <a:p>
            <a:pPr marL="0" indent="0" algn="ctr">
              <a:lnSpc>
                <a:spcPts val="2296"/>
              </a:lnSpc>
              <a:buNone/>
            </a:pPr>
            <a:r>
              <a:rPr lang="en-US" sz="1800">
                <a:solidFill>
                  <a:srgbClr val="2C3249"/>
                </a:solidFill>
                <a:latin typeface="Kanit" pitchFamily="34" charset="0"/>
                <a:ea typeface="Kanit" pitchFamily="34" charset="-122"/>
                <a:cs typeface="Kanit" pitchFamily="34" charset="-120"/>
              </a:rPr>
              <a:t>1</a:t>
            </a:r>
            <a:endParaRPr lang="en-US" sz="1800" dirty="0"/>
          </a:p>
        </p:txBody>
      </p:sp>
      <p:sp>
        <p:nvSpPr>
          <p:cNvPr id="44" name="Shape 9">
            <a:extLst>
              <a:ext uri="{FF2B5EF4-FFF2-40B4-BE49-F238E27FC236}">
                <a16:creationId xmlns:a16="http://schemas.microsoft.com/office/drawing/2014/main" id="{C7FD6A1C-AE72-A3CD-3C8F-FEDCFA17D8E2}"/>
              </a:ext>
            </a:extLst>
          </p:cNvPr>
          <p:cNvSpPr/>
          <p:nvPr/>
        </p:nvSpPr>
        <p:spPr>
          <a:xfrm>
            <a:off x="2501786" y="1850437"/>
            <a:ext cx="544354" cy="31075"/>
          </a:xfrm>
          <a:prstGeom prst="roundRect">
            <a:avLst>
              <a:gd name="adj" fmla="val 225238"/>
            </a:avLst>
          </a:prstGeom>
          <a:solidFill>
            <a:srgbClr val="C5D2CF"/>
          </a:solidFill>
          <a:ln/>
        </p:spPr>
        <p:txBody>
          <a:bodyPr/>
          <a:lstStyle/>
          <a:p>
            <a:endParaRPr lang="en-PK"/>
          </a:p>
        </p:txBody>
      </p:sp>
      <p:sp>
        <p:nvSpPr>
          <p:cNvPr id="45" name="Shape 9">
            <a:extLst>
              <a:ext uri="{FF2B5EF4-FFF2-40B4-BE49-F238E27FC236}">
                <a16:creationId xmlns:a16="http://schemas.microsoft.com/office/drawing/2014/main" id="{D6A6F0CA-9C90-6A47-F67E-232E22AA7C99}"/>
              </a:ext>
            </a:extLst>
          </p:cNvPr>
          <p:cNvSpPr/>
          <p:nvPr/>
        </p:nvSpPr>
        <p:spPr>
          <a:xfrm>
            <a:off x="2546463" y="4895203"/>
            <a:ext cx="544354" cy="31075"/>
          </a:xfrm>
          <a:prstGeom prst="roundRect">
            <a:avLst>
              <a:gd name="adj" fmla="val 225238"/>
            </a:avLst>
          </a:prstGeom>
          <a:solidFill>
            <a:srgbClr val="C5D2CF"/>
          </a:solidFill>
          <a:ln/>
        </p:spPr>
        <p:txBody>
          <a:bodyPr/>
          <a:lstStyle/>
          <a:p>
            <a:endParaRPr lang="en-PK"/>
          </a:p>
        </p:txBody>
      </p:sp>
    </p:spTree>
    <p:extLst>
      <p:ext uri="{BB962C8B-B14F-4D97-AF65-F5344CB8AC3E}">
        <p14:creationId xmlns:p14="http://schemas.microsoft.com/office/powerpoint/2010/main" val="2033176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txBody>
          <a:bodyPr/>
          <a:lstStyle/>
          <a:p>
            <a:endParaRPr lang="en-PK"/>
          </a:p>
        </p:txBody>
      </p:sp>
      <p:sp>
        <p:nvSpPr>
          <p:cNvPr id="3" name="Shape 1"/>
          <p:cNvSpPr/>
          <p:nvPr/>
        </p:nvSpPr>
        <p:spPr>
          <a:xfrm>
            <a:off x="0" y="33310"/>
            <a:ext cx="14630400" cy="8229600"/>
          </a:xfrm>
          <a:prstGeom prst="rect">
            <a:avLst/>
          </a:prstGeom>
          <a:solidFill>
            <a:srgbClr val="FFFFFF"/>
          </a:solidFill>
          <a:ln/>
        </p:spPr>
        <p:txBody>
          <a:bodyPr/>
          <a:lstStyle/>
          <a:p>
            <a:endParaRPr lang="en-PK"/>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584616" y="318464"/>
            <a:ext cx="8229600" cy="976294"/>
          </a:xfrm>
          <a:prstGeom prst="rect">
            <a:avLst/>
          </a:prstGeom>
          <a:noFill/>
          <a:ln/>
        </p:spPr>
        <p:txBody>
          <a:bodyPr wrap="square" rtlCol="0" anchor="t"/>
          <a:lstStyle/>
          <a:p>
            <a:pPr marL="0" indent="0" algn="ctr">
              <a:lnSpc>
                <a:spcPts val="5719"/>
              </a:lnSpc>
              <a:buNone/>
            </a:pPr>
            <a:r>
              <a:rPr lang="en-US" sz="4000" dirty="0">
                <a:solidFill>
                  <a:srgbClr val="272D45"/>
                </a:solidFill>
                <a:latin typeface="Impact" panose="020B0806030902050204" pitchFamily="34" charset="0"/>
                <a:ea typeface="Kanit" pitchFamily="34" charset="-122"/>
                <a:cs typeface="Kanit" pitchFamily="34" charset="-120"/>
              </a:rPr>
              <a:t>Data Bank System Node Analysis</a:t>
            </a:r>
            <a:endParaRPr lang="en-US" sz="4000" dirty="0">
              <a:latin typeface="Impact" panose="020B0806030902050204" pitchFamily="34" charset="0"/>
            </a:endParaRPr>
          </a:p>
        </p:txBody>
      </p:sp>
      <p:sp>
        <p:nvSpPr>
          <p:cNvPr id="6" name="Text 3"/>
          <p:cNvSpPr/>
          <p:nvPr/>
        </p:nvSpPr>
        <p:spPr>
          <a:xfrm>
            <a:off x="1027874" y="1591944"/>
            <a:ext cx="7491287" cy="2403921"/>
          </a:xfrm>
          <a:prstGeom prst="rect">
            <a:avLst/>
          </a:prstGeom>
          <a:noFill/>
          <a:ln/>
        </p:spPr>
        <p:txBody>
          <a:bodyPr wrap="square" rtlCol="0" anchor="t"/>
          <a:lstStyle/>
          <a:p>
            <a:pPr marL="0" indent="0" algn="just">
              <a:lnSpc>
                <a:spcPct val="150000"/>
              </a:lnSpc>
              <a:buNone/>
            </a:pPr>
            <a:r>
              <a:rPr lang="en-US" sz="1500" dirty="0">
                <a:solidFill>
                  <a:srgbClr val="2C3249"/>
                </a:solidFill>
                <a:latin typeface="Times New Roman" panose="02020603050405020304" pitchFamily="18" charset="0"/>
                <a:ea typeface="Martel Sans" pitchFamily="34" charset="-122"/>
                <a:cs typeface="Times New Roman" panose="02020603050405020304" pitchFamily="18" charset="0"/>
              </a:rPr>
              <a:t>The Data Bank system is structured into a multitude of nodes, interconnected to create a robust network. This intricate system is analyzed through various parameters to ensure an efficient allocation of resources and optimal connectivity. It is crucial to understand the unique nodes, their regional distribution, the customer allocation per region, and the frequency of reallocations to different nodes. Such insights are instrumental in managing the sprawling digital infrastructure that sustains the world's ever-growing data needs.</a:t>
            </a:r>
            <a:endParaRPr lang="en-US" sz="1500" dirty="0">
              <a:latin typeface="Times New Roman" panose="02020603050405020304" pitchFamily="18" charset="0"/>
              <a:cs typeface="Times New Roman" panose="02020603050405020304" pitchFamily="18" charset="0"/>
            </a:endParaRPr>
          </a:p>
        </p:txBody>
      </p:sp>
      <p:sp>
        <p:nvSpPr>
          <p:cNvPr id="7" name="Text 4"/>
          <p:cNvSpPr/>
          <p:nvPr/>
        </p:nvSpPr>
        <p:spPr>
          <a:xfrm>
            <a:off x="879672" y="4410483"/>
            <a:ext cx="7639489" cy="2000969"/>
          </a:xfrm>
          <a:prstGeom prst="rect">
            <a:avLst/>
          </a:prstGeom>
          <a:noFill/>
          <a:ln/>
        </p:spPr>
        <p:txBody>
          <a:bodyPr wrap="square" rtlCol="0" anchor="t"/>
          <a:lstStyle/>
          <a:p>
            <a:pPr marL="0" indent="0" algn="just">
              <a:lnSpc>
                <a:spcPct val="150000"/>
              </a:lnSpc>
              <a:buNone/>
            </a:pPr>
            <a:r>
              <a:rPr lang="en-US" sz="1500" dirty="0">
                <a:solidFill>
                  <a:srgbClr val="2C3249"/>
                </a:solidFill>
                <a:latin typeface="Times New Roman" panose="02020603050405020304" pitchFamily="18" charset="0"/>
                <a:ea typeface="Martel Sans" pitchFamily="34" charset="-122"/>
                <a:cs typeface="Times New Roman" panose="02020603050405020304" pitchFamily="18" charset="0"/>
              </a:rPr>
              <a:t>Detailed analysis of these nodes can reveal patterns that inform strategic decisions, enhance service reliability, and maintain customer satisfaction. System administrators and data analysts play a critical role in dissecting this information, identifying areas for improvement, and forecasting future requirements. By examining these nodes, we can start to appreciate the complex fabric that makes up the Data Bank’s digital ecosystem.</a:t>
            </a:r>
            <a:endParaRPr lang="en-US" sz="1500" dirty="0">
              <a:latin typeface="Times New Roman" panose="02020603050405020304" pitchFamily="18" charset="0"/>
              <a:cs typeface="Times New Roman" panose="02020603050405020304" pitchFamily="18" charset="0"/>
            </a:endParaRPr>
          </a:p>
        </p:txBody>
      </p:sp>
      <p:sp>
        <p:nvSpPr>
          <p:cNvPr id="8" name="Shape 5"/>
          <p:cNvSpPr/>
          <p:nvPr/>
        </p:nvSpPr>
        <p:spPr>
          <a:xfrm>
            <a:off x="726281" y="7063621"/>
            <a:ext cx="309801" cy="309801"/>
          </a:xfrm>
          <a:prstGeom prst="roundRect">
            <a:avLst>
              <a:gd name="adj" fmla="val 29512770"/>
            </a:avLst>
          </a:prstGeom>
          <a:noFill/>
          <a:ln w="7620">
            <a:solidFill>
              <a:srgbClr val="FFFFFF"/>
            </a:solidFill>
            <a:prstDash val="solid"/>
          </a:ln>
        </p:spPr>
        <p:txBody>
          <a:bodyPr/>
          <a:lstStyle/>
          <a:p>
            <a:endParaRPr lang="en-PK"/>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txBody>
          <a:bodyPr/>
          <a:lstStyle/>
          <a:p>
            <a:endParaRPr lang="en-PK"/>
          </a:p>
        </p:txBody>
      </p:sp>
      <p:sp>
        <p:nvSpPr>
          <p:cNvPr id="3" name="Shape 1"/>
          <p:cNvSpPr/>
          <p:nvPr/>
        </p:nvSpPr>
        <p:spPr>
          <a:xfrm>
            <a:off x="156410" y="804836"/>
            <a:ext cx="14630400" cy="8231386"/>
          </a:xfrm>
          <a:prstGeom prst="rect">
            <a:avLst/>
          </a:prstGeom>
          <a:solidFill>
            <a:srgbClr val="FFFFFF"/>
          </a:solidFill>
          <a:ln/>
        </p:spPr>
        <p:txBody>
          <a:bodyPr/>
          <a:lstStyle/>
          <a:p>
            <a:endParaRPr lang="en-PK" dirty="0"/>
          </a:p>
        </p:txBody>
      </p:sp>
      <p:sp>
        <p:nvSpPr>
          <p:cNvPr id="4" name="Text 2"/>
          <p:cNvSpPr/>
          <p:nvPr/>
        </p:nvSpPr>
        <p:spPr>
          <a:xfrm>
            <a:off x="2474974" y="70948"/>
            <a:ext cx="9993273" cy="662940"/>
          </a:xfrm>
          <a:prstGeom prst="rect">
            <a:avLst/>
          </a:prstGeom>
          <a:noFill/>
          <a:ln/>
        </p:spPr>
        <p:txBody>
          <a:bodyPr wrap="none" rtlCol="0" anchor="t"/>
          <a:lstStyle/>
          <a:p>
            <a:pPr marL="0" indent="0" algn="ctr">
              <a:lnSpc>
                <a:spcPts val="5221"/>
              </a:lnSpc>
              <a:buNone/>
            </a:pPr>
            <a:r>
              <a:rPr lang="en-US" sz="4000" dirty="0">
                <a:solidFill>
                  <a:srgbClr val="272D45"/>
                </a:solidFill>
                <a:latin typeface="Impact" panose="020B0806030902050204" pitchFamily="34" charset="0"/>
                <a:ea typeface="Kanit" pitchFamily="34" charset="-122"/>
                <a:cs typeface="Kanit" pitchFamily="34" charset="-120"/>
              </a:rPr>
              <a:t>Node Distribution and Customer Allocation</a:t>
            </a:r>
            <a:endParaRPr lang="en-US" sz="4000" dirty="0">
              <a:latin typeface="Impact" panose="020B0806030902050204" pitchFamily="34" charset="0"/>
            </a:endParaRPr>
          </a:p>
        </p:txBody>
      </p:sp>
      <p:sp>
        <p:nvSpPr>
          <p:cNvPr id="5" name="Text 3"/>
          <p:cNvSpPr/>
          <p:nvPr/>
        </p:nvSpPr>
        <p:spPr>
          <a:xfrm>
            <a:off x="2672657" y="1802414"/>
            <a:ext cx="2282547" cy="331589"/>
          </a:xfrm>
          <a:prstGeom prst="rect">
            <a:avLst/>
          </a:prstGeom>
          <a:noFill/>
          <a:ln/>
        </p:spPr>
        <p:txBody>
          <a:bodyPr wrap="none" rtlCol="0" anchor="t"/>
          <a:lstStyle/>
          <a:p>
            <a:pPr marL="0" indent="0" algn="ctr">
              <a:lnSpc>
                <a:spcPts val="2610"/>
              </a:lnSpc>
              <a:buNone/>
            </a:pPr>
            <a:r>
              <a:rPr lang="en-US" sz="2088" b="1" u="sng" dirty="0">
                <a:solidFill>
                  <a:srgbClr val="272D45"/>
                </a:solidFill>
                <a:latin typeface="Kanit" pitchFamily="34" charset="0"/>
                <a:ea typeface="Kanit" pitchFamily="34" charset="-122"/>
                <a:cs typeface="Kanit" pitchFamily="34" charset="-120"/>
              </a:rPr>
              <a:t>Unique Node Count</a:t>
            </a:r>
            <a:endParaRPr lang="en-US" sz="2088" b="1" u="sng" dirty="0"/>
          </a:p>
        </p:txBody>
      </p:sp>
      <p:sp>
        <p:nvSpPr>
          <p:cNvPr id="6" name="Text 4"/>
          <p:cNvSpPr/>
          <p:nvPr/>
        </p:nvSpPr>
        <p:spPr>
          <a:xfrm>
            <a:off x="2275880" y="2320528"/>
            <a:ext cx="3013948" cy="3055025"/>
          </a:xfrm>
          <a:prstGeom prst="rect">
            <a:avLst/>
          </a:prstGeom>
          <a:noFill/>
          <a:ln/>
        </p:spPr>
        <p:txBody>
          <a:bodyPr wrap="square" rtlCol="0" anchor="t"/>
          <a:lstStyle/>
          <a:p>
            <a:pPr marL="0" indent="0" algn="just">
              <a:lnSpc>
                <a:spcPts val="2673"/>
              </a:lnSpc>
              <a:buNone/>
            </a:pPr>
            <a:r>
              <a:rPr lang="en-US" sz="1671" dirty="0">
                <a:solidFill>
                  <a:srgbClr val="2C3249"/>
                </a:solidFill>
                <a:latin typeface="Martel Sans" pitchFamily="34" charset="0"/>
                <a:ea typeface="Martel Sans" pitchFamily="34" charset="-122"/>
                <a:cs typeface="Martel Sans" pitchFamily="34" charset="-120"/>
              </a:rPr>
              <a:t>Understanding the number of unique nodes in the Data Bank system is the foundation of the network analysis. Nodes are the pivotal points of data transfer and their count reflects the system's capacity and complexity.</a:t>
            </a:r>
            <a:endParaRPr lang="en-US" sz="1671" dirty="0"/>
          </a:p>
        </p:txBody>
      </p:sp>
      <p:sp>
        <p:nvSpPr>
          <p:cNvPr id="7" name="Text 5"/>
          <p:cNvSpPr/>
          <p:nvPr/>
        </p:nvSpPr>
        <p:spPr>
          <a:xfrm>
            <a:off x="5967011" y="1769366"/>
            <a:ext cx="2813328" cy="331589"/>
          </a:xfrm>
          <a:prstGeom prst="rect">
            <a:avLst/>
          </a:prstGeom>
          <a:noFill/>
          <a:ln/>
        </p:spPr>
        <p:txBody>
          <a:bodyPr wrap="none" rtlCol="0" anchor="t"/>
          <a:lstStyle/>
          <a:p>
            <a:pPr marL="0" indent="0" algn="ctr">
              <a:lnSpc>
                <a:spcPts val="2610"/>
              </a:lnSpc>
              <a:buNone/>
            </a:pPr>
            <a:r>
              <a:rPr lang="en-US" sz="2088" b="1" u="sng" dirty="0">
                <a:solidFill>
                  <a:srgbClr val="272D45"/>
                </a:solidFill>
                <a:latin typeface="Kanit" pitchFamily="34" charset="0"/>
                <a:ea typeface="Kanit" pitchFamily="34" charset="-122"/>
                <a:cs typeface="Kanit" pitchFamily="34" charset="-120"/>
              </a:rPr>
              <a:t>Regional Node Numbers</a:t>
            </a:r>
            <a:endParaRPr lang="en-US" sz="2088" b="1" u="sng" dirty="0"/>
          </a:p>
        </p:txBody>
      </p:sp>
      <p:sp>
        <p:nvSpPr>
          <p:cNvPr id="8" name="Text 6"/>
          <p:cNvSpPr/>
          <p:nvPr/>
        </p:nvSpPr>
        <p:spPr>
          <a:xfrm>
            <a:off x="5815132" y="2320528"/>
            <a:ext cx="3013948" cy="2715578"/>
          </a:xfrm>
          <a:prstGeom prst="rect">
            <a:avLst/>
          </a:prstGeom>
          <a:noFill/>
          <a:ln/>
        </p:spPr>
        <p:txBody>
          <a:bodyPr wrap="square" rtlCol="0" anchor="t"/>
          <a:lstStyle/>
          <a:p>
            <a:pPr marL="0" indent="0" algn="just">
              <a:lnSpc>
                <a:spcPts val="2673"/>
              </a:lnSpc>
              <a:buNone/>
            </a:pPr>
            <a:r>
              <a:rPr lang="en-US" sz="1671" dirty="0">
                <a:solidFill>
                  <a:srgbClr val="2C3249"/>
                </a:solidFill>
                <a:latin typeface="Martel Sans" pitchFamily="34" charset="0"/>
                <a:ea typeface="Martel Sans" pitchFamily="34" charset="-122"/>
                <a:cs typeface="Martel Sans" pitchFamily="34" charset="-120"/>
              </a:rPr>
              <a:t>The distribution of nodes across regions is vital to ensure data redundancy and efficient handling of traffic. Higher numbers of nodes in a region could correlate with greater demand or strategic importance.</a:t>
            </a:r>
            <a:endParaRPr lang="en-US" sz="1671" dirty="0"/>
          </a:p>
        </p:txBody>
      </p:sp>
      <p:sp>
        <p:nvSpPr>
          <p:cNvPr id="9" name="Text 7"/>
          <p:cNvSpPr/>
          <p:nvPr/>
        </p:nvSpPr>
        <p:spPr>
          <a:xfrm>
            <a:off x="9675197" y="1776770"/>
            <a:ext cx="2372320" cy="331589"/>
          </a:xfrm>
          <a:prstGeom prst="rect">
            <a:avLst/>
          </a:prstGeom>
          <a:noFill/>
          <a:ln/>
        </p:spPr>
        <p:txBody>
          <a:bodyPr wrap="none" rtlCol="0" anchor="t"/>
          <a:lstStyle/>
          <a:p>
            <a:pPr marL="0" indent="0">
              <a:lnSpc>
                <a:spcPts val="2610"/>
              </a:lnSpc>
              <a:buNone/>
            </a:pPr>
            <a:r>
              <a:rPr lang="en-US" sz="2088" b="1" u="sng" dirty="0">
                <a:solidFill>
                  <a:srgbClr val="272D45"/>
                </a:solidFill>
                <a:latin typeface="Kanit" pitchFamily="34" charset="0"/>
                <a:ea typeface="Kanit" pitchFamily="34" charset="-122"/>
                <a:cs typeface="Kanit" pitchFamily="34" charset="-120"/>
              </a:rPr>
              <a:t>Customer Allocation</a:t>
            </a:r>
            <a:endParaRPr lang="en-US" sz="2088" b="1" u="sng" dirty="0"/>
          </a:p>
        </p:txBody>
      </p:sp>
      <p:sp>
        <p:nvSpPr>
          <p:cNvPr id="10" name="Text 8"/>
          <p:cNvSpPr/>
          <p:nvPr/>
        </p:nvSpPr>
        <p:spPr>
          <a:xfrm>
            <a:off x="9354383" y="2320528"/>
            <a:ext cx="3013948" cy="3055025"/>
          </a:xfrm>
          <a:prstGeom prst="rect">
            <a:avLst/>
          </a:prstGeom>
          <a:noFill/>
          <a:ln/>
        </p:spPr>
        <p:txBody>
          <a:bodyPr wrap="square" rtlCol="0" anchor="t"/>
          <a:lstStyle/>
          <a:p>
            <a:pPr marL="0" indent="0" algn="just">
              <a:lnSpc>
                <a:spcPts val="2673"/>
              </a:lnSpc>
              <a:buNone/>
            </a:pPr>
            <a:r>
              <a:rPr lang="en-US" sz="1671" dirty="0">
                <a:solidFill>
                  <a:srgbClr val="2C3249"/>
                </a:solidFill>
                <a:latin typeface="Martel Sans" pitchFamily="34" charset="0"/>
                <a:ea typeface="Martel Sans" pitchFamily="34" charset="-122"/>
                <a:cs typeface="Martel Sans" pitchFamily="34" charset="-120"/>
              </a:rPr>
              <a:t>Customers are unevenly allocated across regions, with certain areas boasting a higher concentration. This distribution impacts the load on the system and dictates resource planning and regional optimization strategies.</a:t>
            </a:r>
            <a:endParaRPr lang="en-US" sz="1671" dirty="0"/>
          </a:p>
        </p:txBody>
      </p:sp>
      <p:sp>
        <p:nvSpPr>
          <p:cNvPr id="11" name="Shape 9"/>
          <p:cNvSpPr/>
          <p:nvPr/>
        </p:nvSpPr>
        <p:spPr>
          <a:xfrm>
            <a:off x="2275880" y="5805011"/>
            <a:ext cx="10078522" cy="1842968"/>
          </a:xfrm>
          <a:prstGeom prst="roundRect">
            <a:avLst>
              <a:gd name="adj" fmla="val 5181"/>
            </a:avLst>
          </a:prstGeom>
          <a:noFill/>
          <a:ln w="7620">
            <a:solidFill>
              <a:srgbClr val="000000">
                <a:alpha val="8000"/>
              </a:srgbClr>
            </a:solidFill>
            <a:prstDash val="solid"/>
          </a:ln>
        </p:spPr>
        <p:txBody>
          <a:bodyPr/>
          <a:lstStyle/>
          <a:p>
            <a:endParaRPr lang="en-PK"/>
          </a:p>
        </p:txBody>
      </p:sp>
      <p:sp>
        <p:nvSpPr>
          <p:cNvPr id="12" name="Shape 10"/>
          <p:cNvSpPr/>
          <p:nvPr/>
        </p:nvSpPr>
        <p:spPr>
          <a:xfrm>
            <a:off x="2283500" y="5812631"/>
            <a:ext cx="10062210" cy="609243"/>
          </a:xfrm>
          <a:prstGeom prst="rect">
            <a:avLst/>
          </a:prstGeom>
          <a:solidFill>
            <a:srgbClr val="FFFFFF">
              <a:alpha val="4000"/>
            </a:srgbClr>
          </a:solidFill>
          <a:ln/>
        </p:spPr>
        <p:txBody>
          <a:bodyPr/>
          <a:lstStyle/>
          <a:p>
            <a:endParaRPr lang="en-PK"/>
          </a:p>
        </p:txBody>
      </p:sp>
      <p:sp>
        <p:nvSpPr>
          <p:cNvPr id="13" name="Text 11"/>
          <p:cNvSpPr/>
          <p:nvPr/>
        </p:nvSpPr>
        <p:spPr>
          <a:xfrm>
            <a:off x="2496979" y="5947529"/>
            <a:ext cx="2925485" cy="339447"/>
          </a:xfrm>
          <a:prstGeom prst="rect">
            <a:avLst/>
          </a:prstGeom>
          <a:noFill/>
          <a:ln/>
        </p:spPr>
        <p:txBody>
          <a:bodyPr wrap="none" rtlCol="0" anchor="t"/>
          <a:lstStyle/>
          <a:p>
            <a:pPr marL="0" indent="0">
              <a:lnSpc>
                <a:spcPts val="2673"/>
              </a:lnSpc>
              <a:buNone/>
            </a:pPr>
            <a:r>
              <a:rPr lang="en-US" sz="1671" dirty="0">
                <a:solidFill>
                  <a:srgbClr val="2C3249"/>
                </a:solidFill>
                <a:latin typeface="Martel Sans" pitchFamily="34" charset="0"/>
                <a:ea typeface="Martel Sans" pitchFamily="34" charset="-122"/>
                <a:cs typeface="Martel Sans" pitchFamily="34" charset="-120"/>
              </a:rPr>
              <a:t>Region 1</a:t>
            </a:r>
            <a:endParaRPr lang="en-US" sz="1671" dirty="0"/>
          </a:p>
        </p:txBody>
      </p:sp>
      <p:sp>
        <p:nvSpPr>
          <p:cNvPr id="14" name="Text 12"/>
          <p:cNvSpPr/>
          <p:nvPr/>
        </p:nvSpPr>
        <p:spPr>
          <a:xfrm>
            <a:off x="5854422" y="5947529"/>
            <a:ext cx="2921675" cy="339447"/>
          </a:xfrm>
          <a:prstGeom prst="rect">
            <a:avLst/>
          </a:prstGeom>
          <a:noFill/>
          <a:ln/>
        </p:spPr>
        <p:txBody>
          <a:bodyPr wrap="none" rtlCol="0" anchor="t"/>
          <a:lstStyle/>
          <a:p>
            <a:pPr marL="0" indent="0">
              <a:lnSpc>
                <a:spcPts val="2673"/>
              </a:lnSpc>
              <a:buNone/>
            </a:pPr>
            <a:r>
              <a:rPr lang="en-US" sz="1671" dirty="0">
                <a:solidFill>
                  <a:srgbClr val="2C3249"/>
                </a:solidFill>
                <a:latin typeface="Martel Sans" pitchFamily="34" charset="0"/>
                <a:ea typeface="Martel Sans" pitchFamily="34" charset="-122"/>
                <a:cs typeface="Martel Sans" pitchFamily="34" charset="-120"/>
              </a:rPr>
              <a:t>110 Nodes</a:t>
            </a:r>
            <a:endParaRPr lang="en-US" sz="1671" dirty="0"/>
          </a:p>
        </p:txBody>
      </p:sp>
      <p:sp>
        <p:nvSpPr>
          <p:cNvPr id="15" name="Text 13"/>
          <p:cNvSpPr/>
          <p:nvPr/>
        </p:nvSpPr>
        <p:spPr>
          <a:xfrm>
            <a:off x="9208056" y="5947529"/>
            <a:ext cx="2925485" cy="339447"/>
          </a:xfrm>
          <a:prstGeom prst="rect">
            <a:avLst/>
          </a:prstGeom>
          <a:noFill/>
          <a:ln/>
        </p:spPr>
        <p:txBody>
          <a:bodyPr wrap="none" rtlCol="0" anchor="t"/>
          <a:lstStyle/>
          <a:p>
            <a:pPr marL="0" indent="0">
              <a:lnSpc>
                <a:spcPts val="2673"/>
              </a:lnSpc>
              <a:buNone/>
            </a:pPr>
            <a:r>
              <a:rPr lang="en-US" sz="1671" dirty="0">
                <a:solidFill>
                  <a:srgbClr val="2C3249"/>
                </a:solidFill>
                <a:latin typeface="Martel Sans" pitchFamily="34" charset="0"/>
                <a:ea typeface="Martel Sans" pitchFamily="34" charset="-122"/>
                <a:cs typeface="Martel Sans" pitchFamily="34" charset="-120"/>
              </a:rPr>
              <a:t>350 Customers</a:t>
            </a:r>
            <a:endParaRPr lang="en-US" sz="1671" dirty="0"/>
          </a:p>
        </p:txBody>
      </p:sp>
      <p:sp>
        <p:nvSpPr>
          <p:cNvPr id="16" name="Shape 14"/>
          <p:cNvSpPr/>
          <p:nvPr/>
        </p:nvSpPr>
        <p:spPr>
          <a:xfrm>
            <a:off x="2283500" y="6421874"/>
            <a:ext cx="10062210" cy="609243"/>
          </a:xfrm>
          <a:prstGeom prst="rect">
            <a:avLst/>
          </a:prstGeom>
          <a:solidFill>
            <a:srgbClr val="000000">
              <a:alpha val="4000"/>
            </a:srgbClr>
          </a:solidFill>
          <a:ln/>
        </p:spPr>
        <p:txBody>
          <a:bodyPr/>
          <a:lstStyle/>
          <a:p>
            <a:endParaRPr lang="en-PK"/>
          </a:p>
        </p:txBody>
      </p:sp>
      <p:sp>
        <p:nvSpPr>
          <p:cNvPr id="17" name="Text 15"/>
          <p:cNvSpPr/>
          <p:nvPr/>
        </p:nvSpPr>
        <p:spPr>
          <a:xfrm>
            <a:off x="2496979" y="6556772"/>
            <a:ext cx="2925485" cy="339447"/>
          </a:xfrm>
          <a:prstGeom prst="rect">
            <a:avLst/>
          </a:prstGeom>
          <a:noFill/>
          <a:ln/>
        </p:spPr>
        <p:txBody>
          <a:bodyPr wrap="none" rtlCol="0" anchor="t"/>
          <a:lstStyle/>
          <a:p>
            <a:pPr marL="0" indent="0">
              <a:lnSpc>
                <a:spcPts val="2673"/>
              </a:lnSpc>
              <a:buNone/>
            </a:pPr>
            <a:r>
              <a:rPr lang="en-US" sz="1671" dirty="0">
                <a:solidFill>
                  <a:srgbClr val="2C3249"/>
                </a:solidFill>
                <a:latin typeface="Martel Sans" pitchFamily="34" charset="0"/>
                <a:ea typeface="Martel Sans" pitchFamily="34" charset="-122"/>
                <a:cs typeface="Martel Sans" pitchFamily="34" charset="-120"/>
              </a:rPr>
              <a:t>Region 2</a:t>
            </a:r>
            <a:endParaRPr lang="en-US" sz="1671" dirty="0"/>
          </a:p>
        </p:txBody>
      </p:sp>
      <p:sp>
        <p:nvSpPr>
          <p:cNvPr id="18" name="Text 16"/>
          <p:cNvSpPr/>
          <p:nvPr/>
        </p:nvSpPr>
        <p:spPr>
          <a:xfrm>
            <a:off x="5854422" y="6556772"/>
            <a:ext cx="2921675" cy="339447"/>
          </a:xfrm>
          <a:prstGeom prst="rect">
            <a:avLst/>
          </a:prstGeom>
          <a:noFill/>
          <a:ln/>
        </p:spPr>
        <p:txBody>
          <a:bodyPr wrap="none" rtlCol="0" anchor="t"/>
          <a:lstStyle/>
          <a:p>
            <a:pPr marL="0" indent="0">
              <a:lnSpc>
                <a:spcPts val="2673"/>
              </a:lnSpc>
              <a:buNone/>
            </a:pPr>
            <a:r>
              <a:rPr lang="en-US" sz="1671" dirty="0">
                <a:solidFill>
                  <a:srgbClr val="2C3249"/>
                </a:solidFill>
                <a:latin typeface="Martel Sans" pitchFamily="34" charset="0"/>
                <a:ea typeface="Martel Sans" pitchFamily="34" charset="-122"/>
                <a:cs typeface="Martel Sans" pitchFamily="34" charset="-120"/>
              </a:rPr>
              <a:t>95 Nodes</a:t>
            </a:r>
            <a:endParaRPr lang="en-US" sz="1671" dirty="0"/>
          </a:p>
        </p:txBody>
      </p:sp>
      <p:sp>
        <p:nvSpPr>
          <p:cNvPr id="19" name="Text 17"/>
          <p:cNvSpPr/>
          <p:nvPr/>
        </p:nvSpPr>
        <p:spPr>
          <a:xfrm>
            <a:off x="9208056" y="6556772"/>
            <a:ext cx="2925485" cy="339447"/>
          </a:xfrm>
          <a:prstGeom prst="rect">
            <a:avLst/>
          </a:prstGeom>
          <a:noFill/>
          <a:ln/>
        </p:spPr>
        <p:txBody>
          <a:bodyPr wrap="none" rtlCol="0" anchor="t"/>
          <a:lstStyle/>
          <a:p>
            <a:pPr marL="0" indent="0">
              <a:lnSpc>
                <a:spcPts val="2673"/>
              </a:lnSpc>
              <a:buNone/>
            </a:pPr>
            <a:r>
              <a:rPr lang="en-US" sz="1671" dirty="0">
                <a:solidFill>
                  <a:srgbClr val="2C3249"/>
                </a:solidFill>
                <a:latin typeface="Martel Sans" pitchFamily="34" charset="0"/>
                <a:ea typeface="Martel Sans" pitchFamily="34" charset="-122"/>
                <a:cs typeface="Martel Sans" pitchFamily="34" charset="-120"/>
              </a:rPr>
              <a:t>250 Customers</a:t>
            </a:r>
            <a:endParaRPr lang="en-US" sz="1671" dirty="0"/>
          </a:p>
        </p:txBody>
      </p:sp>
      <p:sp>
        <p:nvSpPr>
          <p:cNvPr id="20" name="Shape 18"/>
          <p:cNvSpPr/>
          <p:nvPr/>
        </p:nvSpPr>
        <p:spPr>
          <a:xfrm>
            <a:off x="2283500" y="7031117"/>
            <a:ext cx="10062210" cy="609243"/>
          </a:xfrm>
          <a:prstGeom prst="rect">
            <a:avLst/>
          </a:prstGeom>
          <a:solidFill>
            <a:srgbClr val="FFFFFF">
              <a:alpha val="4000"/>
            </a:srgbClr>
          </a:solidFill>
          <a:ln/>
        </p:spPr>
        <p:txBody>
          <a:bodyPr/>
          <a:lstStyle/>
          <a:p>
            <a:endParaRPr lang="en-PK"/>
          </a:p>
        </p:txBody>
      </p:sp>
      <p:sp>
        <p:nvSpPr>
          <p:cNvPr id="21" name="Text 19"/>
          <p:cNvSpPr/>
          <p:nvPr/>
        </p:nvSpPr>
        <p:spPr>
          <a:xfrm>
            <a:off x="2496979" y="7166015"/>
            <a:ext cx="2925485" cy="339447"/>
          </a:xfrm>
          <a:prstGeom prst="rect">
            <a:avLst/>
          </a:prstGeom>
          <a:noFill/>
          <a:ln/>
        </p:spPr>
        <p:txBody>
          <a:bodyPr wrap="none" rtlCol="0" anchor="t"/>
          <a:lstStyle/>
          <a:p>
            <a:pPr marL="0" indent="0">
              <a:lnSpc>
                <a:spcPts val="2673"/>
              </a:lnSpc>
              <a:buNone/>
            </a:pPr>
            <a:r>
              <a:rPr lang="en-US" sz="1671" dirty="0">
                <a:solidFill>
                  <a:srgbClr val="2C3249"/>
                </a:solidFill>
                <a:latin typeface="Martel Sans" pitchFamily="34" charset="0"/>
                <a:ea typeface="Martel Sans" pitchFamily="34" charset="-122"/>
                <a:cs typeface="Martel Sans" pitchFamily="34" charset="-120"/>
              </a:rPr>
              <a:t>Region 3</a:t>
            </a:r>
            <a:endParaRPr lang="en-US" sz="1671" dirty="0"/>
          </a:p>
        </p:txBody>
      </p:sp>
      <p:sp>
        <p:nvSpPr>
          <p:cNvPr id="22" name="Text 20"/>
          <p:cNvSpPr/>
          <p:nvPr/>
        </p:nvSpPr>
        <p:spPr>
          <a:xfrm>
            <a:off x="5854422" y="7166015"/>
            <a:ext cx="2921675" cy="339447"/>
          </a:xfrm>
          <a:prstGeom prst="rect">
            <a:avLst/>
          </a:prstGeom>
          <a:noFill/>
          <a:ln/>
        </p:spPr>
        <p:txBody>
          <a:bodyPr wrap="none" rtlCol="0" anchor="t"/>
          <a:lstStyle/>
          <a:p>
            <a:pPr marL="0" indent="0">
              <a:lnSpc>
                <a:spcPts val="2673"/>
              </a:lnSpc>
              <a:buNone/>
            </a:pPr>
            <a:r>
              <a:rPr lang="en-US" sz="1671" dirty="0">
                <a:solidFill>
                  <a:srgbClr val="2C3249"/>
                </a:solidFill>
                <a:latin typeface="Martel Sans" pitchFamily="34" charset="0"/>
                <a:ea typeface="Martel Sans" pitchFamily="34" charset="-122"/>
                <a:cs typeface="Martel Sans" pitchFamily="34" charset="-120"/>
              </a:rPr>
              <a:t>78 Nodes</a:t>
            </a:r>
            <a:endParaRPr lang="en-US" sz="1671" dirty="0"/>
          </a:p>
        </p:txBody>
      </p:sp>
      <p:sp>
        <p:nvSpPr>
          <p:cNvPr id="23" name="Text 21"/>
          <p:cNvSpPr/>
          <p:nvPr/>
        </p:nvSpPr>
        <p:spPr>
          <a:xfrm>
            <a:off x="9208056" y="7166015"/>
            <a:ext cx="2925485" cy="339447"/>
          </a:xfrm>
          <a:prstGeom prst="rect">
            <a:avLst/>
          </a:prstGeom>
          <a:noFill/>
          <a:ln/>
        </p:spPr>
        <p:txBody>
          <a:bodyPr wrap="none" rtlCol="0" anchor="t"/>
          <a:lstStyle/>
          <a:p>
            <a:pPr marL="0" indent="0">
              <a:lnSpc>
                <a:spcPts val="2673"/>
              </a:lnSpc>
              <a:buNone/>
            </a:pPr>
            <a:r>
              <a:rPr lang="en-US" sz="1671" dirty="0">
                <a:solidFill>
                  <a:srgbClr val="2C3249"/>
                </a:solidFill>
                <a:latin typeface="Martel Sans" pitchFamily="34" charset="0"/>
                <a:ea typeface="Martel Sans" pitchFamily="34" charset="-122"/>
                <a:cs typeface="Martel Sans" pitchFamily="34" charset="-120"/>
              </a:rPr>
              <a:t>200 Customers</a:t>
            </a:r>
            <a:endParaRPr lang="en-US" sz="167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txBody>
          <a:bodyPr/>
          <a:lstStyle/>
          <a:p>
            <a:endParaRPr lang="en-PK"/>
          </a:p>
        </p:txBody>
      </p:sp>
      <p:sp>
        <p:nvSpPr>
          <p:cNvPr id="3" name="Shape 1"/>
          <p:cNvSpPr/>
          <p:nvPr/>
        </p:nvSpPr>
        <p:spPr>
          <a:xfrm>
            <a:off x="0" y="865167"/>
            <a:ext cx="14630400" cy="8870037"/>
          </a:xfrm>
          <a:prstGeom prst="rect">
            <a:avLst/>
          </a:prstGeom>
          <a:solidFill>
            <a:srgbClr val="FFFFFF"/>
          </a:solidFill>
          <a:ln/>
        </p:spPr>
        <p:txBody>
          <a:bodyPr/>
          <a:lstStyle/>
          <a:p>
            <a:endParaRPr lang="en-PK" dirty="0"/>
          </a:p>
        </p:txBody>
      </p:sp>
      <p:sp>
        <p:nvSpPr>
          <p:cNvPr id="4" name="Text 2"/>
          <p:cNvSpPr/>
          <p:nvPr/>
        </p:nvSpPr>
        <p:spPr>
          <a:xfrm>
            <a:off x="1053297" y="289680"/>
            <a:ext cx="13430282" cy="972026"/>
          </a:xfrm>
          <a:prstGeom prst="rect">
            <a:avLst/>
          </a:prstGeom>
          <a:noFill/>
          <a:ln/>
        </p:spPr>
        <p:txBody>
          <a:bodyPr wrap="square" rtlCol="0" anchor="t"/>
          <a:lstStyle/>
          <a:p>
            <a:pPr marL="0" indent="0" algn="ctr">
              <a:lnSpc>
                <a:spcPts val="3827"/>
              </a:lnSpc>
              <a:buNone/>
            </a:pPr>
            <a:r>
              <a:rPr lang="en-US" sz="4000" dirty="0">
                <a:solidFill>
                  <a:srgbClr val="272D45"/>
                </a:solidFill>
                <a:latin typeface="Impact" panose="020B0806030902050204" pitchFamily="34" charset="0"/>
                <a:ea typeface="Kanit" pitchFamily="34" charset="-122"/>
                <a:cs typeface="Kanit" pitchFamily="34" charset="-120"/>
              </a:rPr>
              <a:t>Customer Reallocations and Regional Reallocation Patterns</a:t>
            </a:r>
            <a:endParaRPr lang="en-US" sz="4000" dirty="0">
              <a:latin typeface="Impact" panose="020B0806030902050204" pitchFamily="34" charset="0"/>
            </a:endParaRPr>
          </a:p>
        </p:txBody>
      </p:sp>
      <p:sp>
        <p:nvSpPr>
          <p:cNvPr id="5" name="Shape 3"/>
          <p:cNvSpPr/>
          <p:nvPr/>
        </p:nvSpPr>
        <p:spPr>
          <a:xfrm>
            <a:off x="3838932" y="1710690"/>
            <a:ext cx="31075" cy="4491157"/>
          </a:xfrm>
          <a:prstGeom prst="roundRect">
            <a:avLst>
              <a:gd name="adj" fmla="val 225238"/>
            </a:avLst>
          </a:prstGeom>
          <a:solidFill>
            <a:srgbClr val="C5D2CF"/>
          </a:solidFill>
          <a:ln/>
        </p:spPr>
        <p:txBody>
          <a:bodyPr/>
          <a:lstStyle/>
          <a:p>
            <a:endParaRPr lang="en-PK"/>
          </a:p>
        </p:txBody>
      </p:sp>
      <p:sp>
        <p:nvSpPr>
          <p:cNvPr id="6" name="Shape 4"/>
          <p:cNvSpPr/>
          <p:nvPr/>
        </p:nvSpPr>
        <p:spPr>
          <a:xfrm>
            <a:off x="4029373" y="1991499"/>
            <a:ext cx="544354" cy="31075"/>
          </a:xfrm>
          <a:prstGeom prst="roundRect">
            <a:avLst>
              <a:gd name="adj" fmla="val 225238"/>
            </a:avLst>
          </a:prstGeom>
          <a:solidFill>
            <a:srgbClr val="C5D2CF"/>
          </a:solidFill>
          <a:ln/>
        </p:spPr>
        <p:txBody>
          <a:bodyPr/>
          <a:lstStyle/>
          <a:p>
            <a:endParaRPr lang="en-PK"/>
          </a:p>
        </p:txBody>
      </p:sp>
      <p:sp>
        <p:nvSpPr>
          <p:cNvPr id="7" name="Shape 5"/>
          <p:cNvSpPr/>
          <p:nvPr/>
        </p:nvSpPr>
        <p:spPr>
          <a:xfrm>
            <a:off x="3679448" y="1832134"/>
            <a:ext cx="349925" cy="349925"/>
          </a:xfrm>
          <a:prstGeom prst="roundRect">
            <a:avLst>
              <a:gd name="adj" fmla="val 20002"/>
            </a:avLst>
          </a:prstGeom>
          <a:solidFill>
            <a:srgbClr val="DFECE9"/>
          </a:solidFill>
          <a:ln w="7620">
            <a:solidFill>
              <a:srgbClr val="C5D2CF"/>
            </a:solidFill>
            <a:prstDash val="solid"/>
          </a:ln>
        </p:spPr>
        <p:txBody>
          <a:bodyPr/>
          <a:lstStyle/>
          <a:p>
            <a:endParaRPr lang="en-PK"/>
          </a:p>
        </p:txBody>
      </p:sp>
      <p:sp>
        <p:nvSpPr>
          <p:cNvPr id="8" name="Text 6"/>
          <p:cNvSpPr/>
          <p:nvPr/>
        </p:nvSpPr>
        <p:spPr>
          <a:xfrm>
            <a:off x="3818870" y="1861185"/>
            <a:ext cx="70961" cy="291703"/>
          </a:xfrm>
          <a:prstGeom prst="rect">
            <a:avLst/>
          </a:prstGeom>
          <a:noFill/>
          <a:ln/>
        </p:spPr>
        <p:txBody>
          <a:bodyPr wrap="none" rtlCol="0" anchor="t"/>
          <a:lstStyle/>
          <a:p>
            <a:pPr marL="0" indent="0" algn="ctr">
              <a:lnSpc>
                <a:spcPts val="2296"/>
              </a:lnSpc>
              <a:buNone/>
            </a:pPr>
            <a:r>
              <a:rPr lang="en-US" sz="1837" dirty="0">
                <a:solidFill>
                  <a:srgbClr val="2C3249"/>
                </a:solidFill>
                <a:latin typeface="Kanit" pitchFamily="34" charset="0"/>
                <a:ea typeface="Kanit" pitchFamily="34" charset="-122"/>
                <a:cs typeface="Kanit" pitchFamily="34" charset="-120"/>
              </a:rPr>
              <a:t>1</a:t>
            </a:r>
            <a:endParaRPr lang="en-US" sz="1837" dirty="0"/>
          </a:p>
        </p:txBody>
      </p:sp>
      <p:sp>
        <p:nvSpPr>
          <p:cNvPr id="9" name="Text 7"/>
          <p:cNvSpPr/>
          <p:nvPr/>
        </p:nvSpPr>
        <p:spPr>
          <a:xfrm>
            <a:off x="4709874" y="1866186"/>
            <a:ext cx="1989772" cy="243007"/>
          </a:xfrm>
          <a:prstGeom prst="rect">
            <a:avLst/>
          </a:prstGeom>
          <a:noFill/>
          <a:ln/>
        </p:spPr>
        <p:txBody>
          <a:bodyPr wrap="none" rtlCol="0" anchor="t"/>
          <a:lstStyle/>
          <a:p>
            <a:pPr marL="0" indent="0" algn="l">
              <a:lnSpc>
                <a:spcPts val="1914"/>
              </a:lnSpc>
              <a:buNone/>
            </a:pPr>
            <a:r>
              <a:rPr lang="en-US" sz="1531" dirty="0">
                <a:solidFill>
                  <a:srgbClr val="2C3249"/>
                </a:solidFill>
                <a:latin typeface="Kanit" pitchFamily="34" charset="0"/>
                <a:ea typeface="Kanit" pitchFamily="34" charset="-122"/>
                <a:cs typeface="Kanit" pitchFamily="34" charset="-120"/>
              </a:rPr>
              <a:t>Reallocations Overview</a:t>
            </a:r>
            <a:endParaRPr lang="en-US" sz="1531" dirty="0"/>
          </a:p>
        </p:txBody>
      </p:sp>
      <p:sp>
        <p:nvSpPr>
          <p:cNvPr id="10" name="Text 8"/>
          <p:cNvSpPr/>
          <p:nvPr/>
        </p:nvSpPr>
        <p:spPr>
          <a:xfrm>
            <a:off x="4709874" y="2202418"/>
            <a:ext cx="8060651" cy="746165"/>
          </a:xfrm>
          <a:prstGeom prst="rect">
            <a:avLst/>
          </a:prstGeom>
          <a:noFill/>
          <a:ln/>
        </p:spPr>
        <p:txBody>
          <a:bodyPr wrap="square" rtlCol="0" anchor="t"/>
          <a:lstStyle/>
          <a:p>
            <a:pPr marL="0" indent="0" algn="just">
              <a:lnSpc>
                <a:spcPts val="1960"/>
              </a:lnSpc>
              <a:buNone/>
            </a:pPr>
            <a:r>
              <a:rPr lang="en-US" dirty="0">
                <a:solidFill>
                  <a:srgbClr val="2C3249"/>
                </a:solidFill>
                <a:latin typeface="Times New Roman" panose="02020603050405020304" pitchFamily="18" charset="0"/>
                <a:ea typeface="Martel Sans" pitchFamily="34" charset="-122"/>
                <a:cs typeface="Times New Roman" panose="02020603050405020304" pitchFamily="18" charset="0"/>
              </a:rPr>
              <a:t>The reallocation timeline reveals insights into customer experience and node performance. Tracking the average days of customer reallocation uncovers the dynamic nature of node assignments and their lifespans.</a:t>
            </a:r>
            <a:endParaRPr lang="en-US" dirty="0">
              <a:latin typeface="Times New Roman" panose="02020603050405020304" pitchFamily="18" charset="0"/>
              <a:cs typeface="Times New Roman" panose="02020603050405020304" pitchFamily="18" charset="0"/>
            </a:endParaRPr>
          </a:p>
        </p:txBody>
      </p:sp>
      <p:sp>
        <p:nvSpPr>
          <p:cNvPr id="11" name="Shape 9"/>
          <p:cNvSpPr/>
          <p:nvPr/>
        </p:nvSpPr>
        <p:spPr>
          <a:xfrm>
            <a:off x="4029373" y="3540383"/>
            <a:ext cx="544354" cy="31075"/>
          </a:xfrm>
          <a:prstGeom prst="roundRect">
            <a:avLst>
              <a:gd name="adj" fmla="val 225238"/>
            </a:avLst>
          </a:prstGeom>
          <a:solidFill>
            <a:srgbClr val="C5D2CF"/>
          </a:solidFill>
          <a:ln/>
        </p:spPr>
        <p:txBody>
          <a:bodyPr/>
          <a:lstStyle/>
          <a:p>
            <a:endParaRPr lang="en-PK"/>
          </a:p>
        </p:txBody>
      </p:sp>
      <p:sp>
        <p:nvSpPr>
          <p:cNvPr id="12" name="Shape 10"/>
          <p:cNvSpPr/>
          <p:nvPr/>
        </p:nvSpPr>
        <p:spPr>
          <a:xfrm>
            <a:off x="3679448" y="3381018"/>
            <a:ext cx="349925" cy="349925"/>
          </a:xfrm>
          <a:prstGeom prst="roundRect">
            <a:avLst>
              <a:gd name="adj" fmla="val 20002"/>
            </a:avLst>
          </a:prstGeom>
          <a:solidFill>
            <a:srgbClr val="DFECE9"/>
          </a:solidFill>
          <a:ln w="7620">
            <a:solidFill>
              <a:srgbClr val="C5D2CF"/>
            </a:solidFill>
            <a:prstDash val="solid"/>
          </a:ln>
        </p:spPr>
        <p:txBody>
          <a:bodyPr/>
          <a:lstStyle/>
          <a:p>
            <a:endParaRPr lang="en-PK"/>
          </a:p>
        </p:txBody>
      </p:sp>
      <p:sp>
        <p:nvSpPr>
          <p:cNvPr id="13" name="Text 11"/>
          <p:cNvSpPr/>
          <p:nvPr/>
        </p:nvSpPr>
        <p:spPr>
          <a:xfrm>
            <a:off x="3795296" y="3410069"/>
            <a:ext cx="118110" cy="291703"/>
          </a:xfrm>
          <a:prstGeom prst="rect">
            <a:avLst/>
          </a:prstGeom>
          <a:noFill/>
          <a:ln/>
        </p:spPr>
        <p:txBody>
          <a:bodyPr wrap="none" rtlCol="0" anchor="t"/>
          <a:lstStyle/>
          <a:p>
            <a:pPr marL="0" indent="0" algn="ctr">
              <a:lnSpc>
                <a:spcPts val="2296"/>
              </a:lnSpc>
              <a:buNone/>
            </a:pPr>
            <a:r>
              <a:rPr lang="en-US" sz="1837" dirty="0">
                <a:solidFill>
                  <a:srgbClr val="2C3249"/>
                </a:solidFill>
                <a:latin typeface="Kanit" pitchFamily="34" charset="0"/>
                <a:ea typeface="Kanit" pitchFamily="34" charset="-122"/>
                <a:cs typeface="Kanit" pitchFamily="34" charset="-120"/>
              </a:rPr>
              <a:t>2</a:t>
            </a:r>
            <a:endParaRPr lang="en-US" sz="1837" dirty="0"/>
          </a:p>
        </p:txBody>
      </p:sp>
      <p:sp>
        <p:nvSpPr>
          <p:cNvPr id="14" name="Text 12"/>
          <p:cNvSpPr/>
          <p:nvPr/>
        </p:nvSpPr>
        <p:spPr>
          <a:xfrm>
            <a:off x="4709874" y="3415070"/>
            <a:ext cx="1926669" cy="243007"/>
          </a:xfrm>
          <a:prstGeom prst="rect">
            <a:avLst/>
          </a:prstGeom>
          <a:noFill/>
          <a:ln/>
        </p:spPr>
        <p:txBody>
          <a:bodyPr wrap="none" rtlCol="0" anchor="t"/>
          <a:lstStyle/>
          <a:p>
            <a:pPr marL="0" indent="0" algn="l">
              <a:lnSpc>
                <a:spcPts val="1914"/>
              </a:lnSpc>
              <a:buNone/>
            </a:pPr>
            <a:r>
              <a:rPr lang="en-US" sz="1531" dirty="0">
                <a:solidFill>
                  <a:srgbClr val="2C3249"/>
                </a:solidFill>
                <a:latin typeface="Kanit" pitchFamily="34" charset="0"/>
                <a:ea typeface="Kanit" pitchFamily="34" charset="-122"/>
                <a:cs typeface="Kanit" pitchFamily="34" charset="-120"/>
              </a:rPr>
              <a:t>Reallocations By Node</a:t>
            </a:r>
            <a:endParaRPr lang="en-US" sz="1531" dirty="0"/>
          </a:p>
        </p:txBody>
      </p:sp>
      <p:sp>
        <p:nvSpPr>
          <p:cNvPr id="15" name="Text 13"/>
          <p:cNvSpPr/>
          <p:nvPr/>
        </p:nvSpPr>
        <p:spPr>
          <a:xfrm>
            <a:off x="4709874" y="3751302"/>
            <a:ext cx="8082722" cy="746165"/>
          </a:xfrm>
          <a:prstGeom prst="rect">
            <a:avLst/>
          </a:prstGeom>
          <a:noFill/>
          <a:ln/>
        </p:spPr>
        <p:txBody>
          <a:bodyPr wrap="square" rtlCol="0" anchor="t"/>
          <a:lstStyle/>
          <a:p>
            <a:pPr marL="0" indent="0" algn="just">
              <a:lnSpc>
                <a:spcPts val="1960"/>
              </a:lnSpc>
              <a:buNone/>
            </a:pPr>
            <a:r>
              <a:rPr lang="en-US" dirty="0">
                <a:solidFill>
                  <a:srgbClr val="2C3249"/>
                </a:solidFill>
                <a:latin typeface="Times New Roman" panose="02020603050405020304" pitchFamily="18" charset="0"/>
                <a:ea typeface="Martel Sans" pitchFamily="34" charset="-122"/>
                <a:cs typeface="Times New Roman" panose="02020603050405020304" pitchFamily="18" charset="0"/>
              </a:rPr>
              <a:t>Analysing reallocation frequencies on a per-node basis can indicate the nodes' stability or volatility, shedding light on possible technical improvements or the need for capacity upgrades.</a:t>
            </a:r>
            <a:endParaRPr lang="en-US" dirty="0">
              <a:latin typeface="Times New Roman" panose="02020603050405020304" pitchFamily="18" charset="0"/>
              <a:cs typeface="Times New Roman" panose="02020603050405020304" pitchFamily="18" charset="0"/>
            </a:endParaRPr>
          </a:p>
        </p:txBody>
      </p:sp>
      <p:sp>
        <p:nvSpPr>
          <p:cNvPr id="16" name="Shape 14"/>
          <p:cNvSpPr/>
          <p:nvPr/>
        </p:nvSpPr>
        <p:spPr>
          <a:xfrm>
            <a:off x="4029373" y="5089267"/>
            <a:ext cx="544354" cy="31075"/>
          </a:xfrm>
          <a:prstGeom prst="roundRect">
            <a:avLst>
              <a:gd name="adj" fmla="val 225238"/>
            </a:avLst>
          </a:prstGeom>
          <a:solidFill>
            <a:srgbClr val="C5D2CF"/>
          </a:solidFill>
          <a:ln/>
        </p:spPr>
        <p:txBody>
          <a:bodyPr/>
          <a:lstStyle/>
          <a:p>
            <a:endParaRPr lang="en-PK"/>
          </a:p>
        </p:txBody>
      </p:sp>
      <p:sp>
        <p:nvSpPr>
          <p:cNvPr id="17" name="Shape 15"/>
          <p:cNvSpPr/>
          <p:nvPr/>
        </p:nvSpPr>
        <p:spPr>
          <a:xfrm>
            <a:off x="3679448" y="4929902"/>
            <a:ext cx="349925" cy="349925"/>
          </a:xfrm>
          <a:prstGeom prst="roundRect">
            <a:avLst>
              <a:gd name="adj" fmla="val 20002"/>
            </a:avLst>
          </a:prstGeom>
          <a:solidFill>
            <a:srgbClr val="DFECE9"/>
          </a:solidFill>
          <a:ln w="7620">
            <a:solidFill>
              <a:srgbClr val="C5D2CF"/>
            </a:solidFill>
            <a:prstDash val="solid"/>
          </a:ln>
        </p:spPr>
        <p:txBody>
          <a:bodyPr/>
          <a:lstStyle/>
          <a:p>
            <a:endParaRPr lang="en-PK"/>
          </a:p>
        </p:txBody>
      </p:sp>
      <p:sp>
        <p:nvSpPr>
          <p:cNvPr id="18" name="Text 16"/>
          <p:cNvSpPr/>
          <p:nvPr/>
        </p:nvSpPr>
        <p:spPr>
          <a:xfrm>
            <a:off x="3794462" y="4958953"/>
            <a:ext cx="119896" cy="291703"/>
          </a:xfrm>
          <a:prstGeom prst="rect">
            <a:avLst/>
          </a:prstGeom>
          <a:noFill/>
          <a:ln/>
        </p:spPr>
        <p:txBody>
          <a:bodyPr wrap="none" rtlCol="0" anchor="t"/>
          <a:lstStyle/>
          <a:p>
            <a:pPr marL="0" indent="0" algn="ctr">
              <a:lnSpc>
                <a:spcPts val="2296"/>
              </a:lnSpc>
              <a:buNone/>
            </a:pPr>
            <a:r>
              <a:rPr lang="en-US" sz="1837" dirty="0">
                <a:solidFill>
                  <a:srgbClr val="2C3249"/>
                </a:solidFill>
                <a:latin typeface="Kanit" pitchFamily="34" charset="0"/>
                <a:ea typeface="Kanit" pitchFamily="34" charset="-122"/>
                <a:cs typeface="Kanit" pitchFamily="34" charset="-120"/>
              </a:rPr>
              <a:t>3</a:t>
            </a:r>
            <a:endParaRPr lang="en-US" sz="1837" dirty="0"/>
          </a:p>
        </p:txBody>
      </p:sp>
      <p:sp>
        <p:nvSpPr>
          <p:cNvPr id="19" name="Text 17"/>
          <p:cNvSpPr/>
          <p:nvPr/>
        </p:nvSpPr>
        <p:spPr>
          <a:xfrm>
            <a:off x="4709874" y="4963954"/>
            <a:ext cx="2371368" cy="243007"/>
          </a:xfrm>
          <a:prstGeom prst="rect">
            <a:avLst/>
          </a:prstGeom>
          <a:noFill/>
          <a:ln/>
        </p:spPr>
        <p:txBody>
          <a:bodyPr wrap="none" rtlCol="0" anchor="t"/>
          <a:lstStyle/>
          <a:p>
            <a:pPr marL="0" indent="0" algn="l">
              <a:lnSpc>
                <a:spcPts val="1914"/>
              </a:lnSpc>
              <a:buNone/>
            </a:pPr>
            <a:r>
              <a:rPr lang="en-US" sz="1531" dirty="0">
                <a:solidFill>
                  <a:srgbClr val="2C3249"/>
                </a:solidFill>
                <a:latin typeface="Kanit" pitchFamily="34" charset="0"/>
                <a:ea typeface="Kanit" pitchFamily="34" charset="-122"/>
                <a:cs typeface="Kanit" pitchFamily="34" charset="-120"/>
              </a:rPr>
              <a:t>Regional Reallocation Rates</a:t>
            </a:r>
            <a:endParaRPr lang="en-US" sz="1531" dirty="0"/>
          </a:p>
        </p:txBody>
      </p:sp>
      <p:sp>
        <p:nvSpPr>
          <p:cNvPr id="20" name="Text 18"/>
          <p:cNvSpPr/>
          <p:nvPr/>
        </p:nvSpPr>
        <p:spPr>
          <a:xfrm>
            <a:off x="4709874" y="5300186"/>
            <a:ext cx="8029576" cy="746165"/>
          </a:xfrm>
          <a:prstGeom prst="rect">
            <a:avLst/>
          </a:prstGeom>
          <a:noFill/>
          <a:ln/>
        </p:spPr>
        <p:txBody>
          <a:bodyPr wrap="square" rtlCol="0" anchor="t"/>
          <a:lstStyle/>
          <a:p>
            <a:pPr marL="0" indent="0" algn="just">
              <a:lnSpc>
                <a:spcPts val="1960"/>
              </a:lnSpc>
              <a:buNone/>
            </a:pPr>
            <a:r>
              <a:rPr lang="en-US" dirty="0">
                <a:solidFill>
                  <a:srgbClr val="2C3249"/>
                </a:solidFill>
                <a:latin typeface="Times New Roman" panose="02020603050405020304" pitchFamily="18" charset="0"/>
                <a:ea typeface="Martel Sans" pitchFamily="34" charset="-122"/>
                <a:cs typeface="Times New Roman" panose="02020603050405020304" pitchFamily="18" charset="0"/>
              </a:rPr>
              <a:t>Reviewing regional reallocation rates with percentile analysis allows for a statistically comprehensive understanding of how customer-node relationships differ from one region to another.</a:t>
            </a:r>
            <a:endParaRPr lang="en-US" dirty="0">
              <a:latin typeface="Times New Roman" panose="02020603050405020304" pitchFamily="18" charset="0"/>
              <a:cs typeface="Times New Roman" panose="02020603050405020304" pitchFamily="18" charset="0"/>
            </a:endParaRPr>
          </a:p>
        </p:txBody>
      </p:sp>
      <p:sp>
        <p:nvSpPr>
          <p:cNvPr id="21" name="Shape 19"/>
          <p:cNvSpPr/>
          <p:nvPr/>
        </p:nvSpPr>
        <p:spPr>
          <a:xfrm>
            <a:off x="3621167" y="6376749"/>
            <a:ext cx="7388066" cy="2065615"/>
          </a:xfrm>
          <a:prstGeom prst="roundRect">
            <a:avLst>
              <a:gd name="adj" fmla="val 3388"/>
            </a:avLst>
          </a:prstGeom>
          <a:noFill/>
          <a:ln w="7620">
            <a:solidFill>
              <a:srgbClr val="000000">
                <a:alpha val="8000"/>
              </a:srgbClr>
            </a:solidFill>
            <a:prstDash val="solid"/>
          </a:ln>
        </p:spPr>
        <p:txBody>
          <a:bodyPr/>
          <a:lstStyle/>
          <a:p>
            <a:endParaRPr lang="en-PK"/>
          </a:p>
        </p:txBody>
      </p:sp>
      <p:sp>
        <p:nvSpPr>
          <p:cNvPr id="22" name="Shape 20"/>
          <p:cNvSpPr/>
          <p:nvPr/>
        </p:nvSpPr>
        <p:spPr>
          <a:xfrm>
            <a:off x="2791326" y="6384369"/>
            <a:ext cx="8210287" cy="699135"/>
          </a:xfrm>
          <a:prstGeom prst="rect">
            <a:avLst/>
          </a:prstGeom>
          <a:solidFill>
            <a:srgbClr val="FFFFFF">
              <a:alpha val="4000"/>
            </a:srgbClr>
          </a:solidFill>
          <a:ln/>
        </p:spPr>
        <p:txBody>
          <a:bodyPr/>
          <a:lstStyle/>
          <a:p>
            <a:endParaRPr lang="en-PK"/>
          </a:p>
        </p:txBody>
      </p:sp>
      <p:sp>
        <p:nvSpPr>
          <p:cNvPr id="23" name="Text 21"/>
          <p:cNvSpPr/>
          <p:nvPr/>
        </p:nvSpPr>
        <p:spPr>
          <a:xfrm>
            <a:off x="3784283" y="6485215"/>
            <a:ext cx="1528405" cy="248722"/>
          </a:xfrm>
          <a:prstGeom prst="rect">
            <a:avLst/>
          </a:prstGeom>
          <a:noFill/>
          <a:ln/>
        </p:spPr>
        <p:txBody>
          <a:bodyPr wrap="none" rtlCol="0" anchor="t"/>
          <a:lstStyle/>
          <a:p>
            <a:pPr marL="0" indent="0">
              <a:lnSpc>
                <a:spcPts val="1960"/>
              </a:lnSpc>
              <a:buNone/>
            </a:pPr>
            <a:r>
              <a:rPr lang="en-US" sz="1225" dirty="0">
                <a:solidFill>
                  <a:srgbClr val="2C3249"/>
                </a:solidFill>
                <a:latin typeface="Martel Sans" pitchFamily="34" charset="0"/>
                <a:ea typeface="Martel Sans" pitchFamily="34" charset="-122"/>
                <a:cs typeface="Martel Sans" pitchFamily="34" charset="-120"/>
              </a:rPr>
              <a:t>Region</a:t>
            </a:r>
            <a:endParaRPr lang="en-US" sz="1225" dirty="0"/>
          </a:p>
        </p:txBody>
      </p:sp>
      <p:sp>
        <p:nvSpPr>
          <p:cNvPr id="24" name="Text 22"/>
          <p:cNvSpPr/>
          <p:nvPr/>
        </p:nvSpPr>
        <p:spPr>
          <a:xfrm>
            <a:off x="5631299" y="6485215"/>
            <a:ext cx="1524595" cy="497443"/>
          </a:xfrm>
          <a:prstGeom prst="rect">
            <a:avLst/>
          </a:prstGeom>
          <a:noFill/>
          <a:ln/>
        </p:spPr>
        <p:txBody>
          <a:bodyPr wrap="square" rtlCol="0" anchor="t"/>
          <a:lstStyle/>
          <a:p>
            <a:pPr marL="0" indent="0">
              <a:lnSpc>
                <a:spcPts val="1960"/>
              </a:lnSpc>
              <a:buNone/>
            </a:pPr>
            <a:r>
              <a:rPr lang="en-US" sz="1225" dirty="0">
                <a:solidFill>
                  <a:srgbClr val="2C3249"/>
                </a:solidFill>
                <a:latin typeface="Martel Sans" pitchFamily="34" charset="0"/>
                <a:ea typeface="Martel Sans" pitchFamily="34" charset="-122"/>
                <a:cs typeface="Martel Sans" pitchFamily="34" charset="-120"/>
              </a:rPr>
              <a:t>Median Reallocation Days</a:t>
            </a:r>
            <a:endParaRPr lang="en-US" sz="1225" dirty="0"/>
          </a:p>
        </p:txBody>
      </p:sp>
      <p:sp>
        <p:nvSpPr>
          <p:cNvPr id="25" name="Text 23"/>
          <p:cNvSpPr/>
          <p:nvPr/>
        </p:nvSpPr>
        <p:spPr>
          <a:xfrm>
            <a:off x="7474506" y="6485215"/>
            <a:ext cx="1524595" cy="248722"/>
          </a:xfrm>
          <a:prstGeom prst="rect">
            <a:avLst/>
          </a:prstGeom>
          <a:noFill/>
          <a:ln/>
        </p:spPr>
        <p:txBody>
          <a:bodyPr wrap="none" rtlCol="0" anchor="t"/>
          <a:lstStyle/>
          <a:p>
            <a:pPr marL="0" indent="0">
              <a:lnSpc>
                <a:spcPts val="1960"/>
              </a:lnSpc>
              <a:buNone/>
            </a:pPr>
            <a:r>
              <a:rPr lang="en-US" sz="1225" dirty="0">
                <a:solidFill>
                  <a:srgbClr val="2C3249"/>
                </a:solidFill>
                <a:latin typeface="Martel Sans" pitchFamily="34" charset="0"/>
                <a:ea typeface="Martel Sans" pitchFamily="34" charset="-122"/>
                <a:cs typeface="Martel Sans" pitchFamily="34" charset="-120"/>
              </a:rPr>
              <a:t>80th Percentile</a:t>
            </a:r>
            <a:endParaRPr lang="en-US" sz="1225" dirty="0"/>
          </a:p>
        </p:txBody>
      </p:sp>
      <p:sp>
        <p:nvSpPr>
          <p:cNvPr id="26" name="Text 24"/>
          <p:cNvSpPr/>
          <p:nvPr/>
        </p:nvSpPr>
        <p:spPr>
          <a:xfrm>
            <a:off x="9317712" y="6485215"/>
            <a:ext cx="1528405" cy="248722"/>
          </a:xfrm>
          <a:prstGeom prst="rect">
            <a:avLst/>
          </a:prstGeom>
          <a:noFill/>
          <a:ln/>
        </p:spPr>
        <p:txBody>
          <a:bodyPr wrap="none" rtlCol="0" anchor="t"/>
          <a:lstStyle/>
          <a:p>
            <a:pPr marL="0" indent="0">
              <a:lnSpc>
                <a:spcPts val="1960"/>
              </a:lnSpc>
              <a:buNone/>
            </a:pPr>
            <a:r>
              <a:rPr lang="en-US" sz="1225" dirty="0">
                <a:solidFill>
                  <a:srgbClr val="2C3249"/>
                </a:solidFill>
                <a:latin typeface="Martel Sans" pitchFamily="34" charset="0"/>
                <a:ea typeface="Martel Sans" pitchFamily="34" charset="-122"/>
                <a:cs typeface="Martel Sans" pitchFamily="34" charset="-120"/>
              </a:rPr>
              <a:t>95th Percentile</a:t>
            </a:r>
            <a:endParaRPr lang="en-US" sz="1225" dirty="0"/>
          </a:p>
        </p:txBody>
      </p:sp>
      <p:sp>
        <p:nvSpPr>
          <p:cNvPr id="27" name="Shape 25"/>
          <p:cNvSpPr/>
          <p:nvPr/>
        </p:nvSpPr>
        <p:spPr>
          <a:xfrm>
            <a:off x="3628787" y="7083504"/>
            <a:ext cx="7372826" cy="450413"/>
          </a:xfrm>
          <a:prstGeom prst="rect">
            <a:avLst/>
          </a:prstGeom>
          <a:solidFill>
            <a:srgbClr val="000000">
              <a:alpha val="4000"/>
            </a:srgbClr>
          </a:solidFill>
          <a:ln/>
        </p:spPr>
        <p:txBody>
          <a:bodyPr/>
          <a:lstStyle/>
          <a:p>
            <a:endParaRPr lang="en-PK"/>
          </a:p>
        </p:txBody>
      </p:sp>
      <p:sp>
        <p:nvSpPr>
          <p:cNvPr id="28" name="Text 26"/>
          <p:cNvSpPr/>
          <p:nvPr/>
        </p:nvSpPr>
        <p:spPr>
          <a:xfrm>
            <a:off x="3784283" y="7184350"/>
            <a:ext cx="1528405" cy="248722"/>
          </a:xfrm>
          <a:prstGeom prst="rect">
            <a:avLst/>
          </a:prstGeom>
          <a:noFill/>
          <a:ln/>
        </p:spPr>
        <p:txBody>
          <a:bodyPr wrap="none" rtlCol="0" anchor="t"/>
          <a:lstStyle/>
          <a:p>
            <a:pPr marL="0" indent="0">
              <a:lnSpc>
                <a:spcPts val="1960"/>
              </a:lnSpc>
              <a:buNone/>
            </a:pPr>
            <a:r>
              <a:rPr lang="en-US" sz="1225" dirty="0">
                <a:solidFill>
                  <a:srgbClr val="2C3249"/>
                </a:solidFill>
                <a:latin typeface="Martel Sans" pitchFamily="34" charset="0"/>
                <a:ea typeface="Martel Sans" pitchFamily="34" charset="-122"/>
                <a:cs typeface="Martel Sans" pitchFamily="34" charset="-120"/>
              </a:rPr>
              <a:t>Region A</a:t>
            </a:r>
            <a:endParaRPr lang="en-US" sz="1225" dirty="0"/>
          </a:p>
        </p:txBody>
      </p:sp>
      <p:sp>
        <p:nvSpPr>
          <p:cNvPr id="29" name="Text 27"/>
          <p:cNvSpPr/>
          <p:nvPr/>
        </p:nvSpPr>
        <p:spPr>
          <a:xfrm>
            <a:off x="5631299" y="7184350"/>
            <a:ext cx="1524595" cy="248722"/>
          </a:xfrm>
          <a:prstGeom prst="rect">
            <a:avLst/>
          </a:prstGeom>
          <a:noFill/>
          <a:ln/>
        </p:spPr>
        <p:txBody>
          <a:bodyPr wrap="none" rtlCol="0" anchor="t"/>
          <a:lstStyle/>
          <a:p>
            <a:pPr marL="0" indent="0">
              <a:lnSpc>
                <a:spcPts val="1960"/>
              </a:lnSpc>
              <a:buNone/>
            </a:pPr>
            <a:r>
              <a:rPr lang="en-US" sz="1225" dirty="0">
                <a:solidFill>
                  <a:srgbClr val="2C3249"/>
                </a:solidFill>
                <a:latin typeface="Martel Sans" pitchFamily="34" charset="0"/>
                <a:ea typeface="Martel Sans" pitchFamily="34" charset="-122"/>
                <a:cs typeface="Martel Sans" pitchFamily="34" charset="-120"/>
              </a:rPr>
              <a:t>45</a:t>
            </a:r>
            <a:endParaRPr lang="en-US" sz="1225" dirty="0"/>
          </a:p>
        </p:txBody>
      </p:sp>
      <p:sp>
        <p:nvSpPr>
          <p:cNvPr id="30" name="Text 28"/>
          <p:cNvSpPr/>
          <p:nvPr/>
        </p:nvSpPr>
        <p:spPr>
          <a:xfrm>
            <a:off x="7474506" y="7184350"/>
            <a:ext cx="1524595" cy="248722"/>
          </a:xfrm>
          <a:prstGeom prst="rect">
            <a:avLst/>
          </a:prstGeom>
          <a:noFill/>
          <a:ln/>
        </p:spPr>
        <p:txBody>
          <a:bodyPr wrap="none" rtlCol="0" anchor="t"/>
          <a:lstStyle/>
          <a:p>
            <a:pPr marL="0" indent="0">
              <a:lnSpc>
                <a:spcPts val="1960"/>
              </a:lnSpc>
              <a:buNone/>
            </a:pPr>
            <a:r>
              <a:rPr lang="en-US" sz="1225" dirty="0">
                <a:solidFill>
                  <a:srgbClr val="2C3249"/>
                </a:solidFill>
                <a:latin typeface="Martel Sans" pitchFamily="34" charset="0"/>
                <a:ea typeface="Martel Sans" pitchFamily="34" charset="-122"/>
                <a:cs typeface="Martel Sans" pitchFamily="34" charset="-120"/>
              </a:rPr>
              <a:t>70</a:t>
            </a:r>
            <a:endParaRPr lang="en-US" sz="1225" dirty="0"/>
          </a:p>
        </p:txBody>
      </p:sp>
      <p:sp>
        <p:nvSpPr>
          <p:cNvPr id="31" name="Text 29"/>
          <p:cNvSpPr/>
          <p:nvPr/>
        </p:nvSpPr>
        <p:spPr>
          <a:xfrm>
            <a:off x="9317712" y="7184350"/>
            <a:ext cx="1528405" cy="248722"/>
          </a:xfrm>
          <a:prstGeom prst="rect">
            <a:avLst/>
          </a:prstGeom>
          <a:noFill/>
          <a:ln/>
        </p:spPr>
        <p:txBody>
          <a:bodyPr wrap="none" rtlCol="0" anchor="t"/>
          <a:lstStyle/>
          <a:p>
            <a:pPr marL="0" indent="0">
              <a:lnSpc>
                <a:spcPts val="1960"/>
              </a:lnSpc>
              <a:buNone/>
            </a:pPr>
            <a:r>
              <a:rPr lang="en-US" sz="1225" dirty="0">
                <a:solidFill>
                  <a:srgbClr val="2C3249"/>
                </a:solidFill>
                <a:latin typeface="Martel Sans" pitchFamily="34" charset="0"/>
                <a:ea typeface="Martel Sans" pitchFamily="34" charset="-122"/>
                <a:cs typeface="Martel Sans" pitchFamily="34" charset="-120"/>
              </a:rPr>
              <a:t>90</a:t>
            </a:r>
            <a:endParaRPr lang="en-US" sz="1225" dirty="0"/>
          </a:p>
        </p:txBody>
      </p:sp>
      <p:sp>
        <p:nvSpPr>
          <p:cNvPr id="32" name="Shape 30"/>
          <p:cNvSpPr/>
          <p:nvPr/>
        </p:nvSpPr>
        <p:spPr>
          <a:xfrm>
            <a:off x="3628787" y="7533918"/>
            <a:ext cx="7372826" cy="450413"/>
          </a:xfrm>
          <a:prstGeom prst="rect">
            <a:avLst/>
          </a:prstGeom>
          <a:solidFill>
            <a:srgbClr val="FFFFFF">
              <a:alpha val="4000"/>
            </a:srgbClr>
          </a:solidFill>
          <a:ln/>
        </p:spPr>
        <p:txBody>
          <a:bodyPr/>
          <a:lstStyle/>
          <a:p>
            <a:endParaRPr lang="en-PK"/>
          </a:p>
        </p:txBody>
      </p:sp>
      <p:sp>
        <p:nvSpPr>
          <p:cNvPr id="33" name="Text 31"/>
          <p:cNvSpPr/>
          <p:nvPr/>
        </p:nvSpPr>
        <p:spPr>
          <a:xfrm>
            <a:off x="3784283" y="7634764"/>
            <a:ext cx="1528405" cy="248722"/>
          </a:xfrm>
          <a:prstGeom prst="rect">
            <a:avLst/>
          </a:prstGeom>
          <a:noFill/>
          <a:ln/>
        </p:spPr>
        <p:txBody>
          <a:bodyPr wrap="none" rtlCol="0" anchor="t"/>
          <a:lstStyle/>
          <a:p>
            <a:pPr marL="0" indent="0">
              <a:lnSpc>
                <a:spcPts val="1960"/>
              </a:lnSpc>
              <a:buNone/>
            </a:pPr>
            <a:r>
              <a:rPr lang="en-US" sz="1225" dirty="0">
                <a:solidFill>
                  <a:srgbClr val="2C3249"/>
                </a:solidFill>
                <a:latin typeface="Martel Sans" pitchFamily="34" charset="0"/>
                <a:ea typeface="Martel Sans" pitchFamily="34" charset="-122"/>
                <a:cs typeface="Martel Sans" pitchFamily="34" charset="-120"/>
              </a:rPr>
              <a:t>Region B</a:t>
            </a:r>
            <a:endParaRPr lang="en-US" sz="1225" dirty="0"/>
          </a:p>
        </p:txBody>
      </p:sp>
      <p:sp>
        <p:nvSpPr>
          <p:cNvPr id="34" name="Text 32"/>
          <p:cNvSpPr/>
          <p:nvPr/>
        </p:nvSpPr>
        <p:spPr>
          <a:xfrm>
            <a:off x="5631299" y="7634764"/>
            <a:ext cx="1524595" cy="248722"/>
          </a:xfrm>
          <a:prstGeom prst="rect">
            <a:avLst/>
          </a:prstGeom>
          <a:noFill/>
          <a:ln/>
        </p:spPr>
        <p:txBody>
          <a:bodyPr wrap="none" rtlCol="0" anchor="t"/>
          <a:lstStyle/>
          <a:p>
            <a:pPr marL="0" indent="0">
              <a:lnSpc>
                <a:spcPts val="1960"/>
              </a:lnSpc>
              <a:buNone/>
            </a:pPr>
            <a:r>
              <a:rPr lang="en-US" sz="1225" dirty="0">
                <a:solidFill>
                  <a:srgbClr val="2C3249"/>
                </a:solidFill>
                <a:latin typeface="Martel Sans" pitchFamily="34" charset="0"/>
                <a:ea typeface="Martel Sans" pitchFamily="34" charset="-122"/>
                <a:cs typeface="Martel Sans" pitchFamily="34" charset="-120"/>
              </a:rPr>
              <a:t>30</a:t>
            </a:r>
            <a:endParaRPr lang="en-US" sz="1225" dirty="0"/>
          </a:p>
        </p:txBody>
      </p:sp>
      <p:sp>
        <p:nvSpPr>
          <p:cNvPr id="35" name="Text 33"/>
          <p:cNvSpPr/>
          <p:nvPr/>
        </p:nvSpPr>
        <p:spPr>
          <a:xfrm>
            <a:off x="7474506" y="7634764"/>
            <a:ext cx="1524595" cy="248722"/>
          </a:xfrm>
          <a:prstGeom prst="rect">
            <a:avLst/>
          </a:prstGeom>
          <a:noFill/>
          <a:ln/>
        </p:spPr>
        <p:txBody>
          <a:bodyPr wrap="none" rtlCol="0" anchor="t"/>
          <a:lstStyle/>
          <a:p>
            <a:pPr marL="0" indent="0">
              <a:lnSpc>
                <a:spcPts val="1960"/>
              </a:lnSpc>
              <a:buNone/>
            </a:pPr>
            <a:r>
              <a:rPr lang="en-US" sz="1225" dirty="0">
                <a:solidFill>
                  <a:srgbClr val="2C3249"/>
                </a:solidFill>
                <a:latin typeface="Martel Sans" pitchFamily="34" charset="0"/>
                <a:ea typeface="Martel Sans" pitchFamily="34" charset="-122"/>
                <a:cs typeface="Martel Sans" pitchFamily="34" charset="-120"/>
              </a:rPr>
              <a:t>55</a:t>
            </a:r>
            <a:endParaRPr lang="en-US" sz="1225" dirty="0"/>
          </a:p>
        </p:txBody>
      </p:sp>
      <p:sp>
        <p:nvSpPr>
          <p:cNvPr id="36" name="Text 34"/>
          <p:cNvSpPr/>
          <p:nvPr/>
        </p:nvSpPr>
        <p:spPr>
          <a:xfrm>
            <a:off x="9317712" y="7634764"/>
            <a:ext cx="1528405" cy="248722"/>
          </a:xfrm>
          <a:prstGeom prst="rect">
            <a:avLst/>
          </a:prstGeom>
          <a:noFill/>
          <a:ln/>
        </p:spPr>
        <p:txBody>
          <a:bodyPr wrap="none" rtlCol="0" anchor="t"/>
          <a:lstStyle/>
          <a:p>
            <a:pPr marL="0" indent="0">
              <a:lnSpc>
                <a:spcPts val="1960"/>
              </a:lnSpc>
              <a:buNone/>
            </a:pPr>
            <a:r>
              <a:rPr lang="en-US" sz="1225" dirty="0">
                <a:solidFill>
                  <a:srgbClr val="2C3249"/>
                </a:solidFill>
                <a:latin typeface="Martel Sans" pitchFamily="34" charset="0"/>
                <a:ea typeface="Martel Sans" pitchFamily="34" charset="-122"/>
                <a:cs typeface="Martel Sans" pitchFamily="34" charset="-120"/>
              </a:rPr>
              <a:t>75</a:t>
            </a:r>
            <a:endParaRPr lang="en-US" sz="1225" dirty="0"/>
          </a:p>
        </p:txBody>
      </p:sp>
      <p:sp>
        <p:nvSpPr>
          <p:cNvPr id="37" name="Shape 35"/>
          <p:cNvSpPr/>
          <p:nvPr/>
        </p:nvSpPr>
        <p:spPr>
          <a:xfrm>
            <a:off x="3628787" y="7984331"/>
            <a:ext cx="7372826" cy="450413"/>
          </a:xfrm>
          <a:prstGeom prst="rect">
            <a:avLst/>
          </a:prstGeom>
          <a:solidFill>
            <a:srgbClr val="000000">
              <a:alpha val="4000"/>
            </a:srgbClr>
          </a:solidFill>
          <a:ln/>
        </p:spPr>
        <p:txBody>
          <a:bodyPr/>
          <a:lstStyle/>
          <a:p>
            <a:endParaRPr lang="en-PK"/>
          </a:p>
        </p:txBody>
      </p:sp>
      <p:sp>
        <p:nvSpPr>
          <p:cNvPr id="38" name="Text 36"/>
          <p:cNvSpPr/>
          <p:nvPr/>
        </p:nvSpPr>
        <p:spPr>
          <a:xfrm>
            <a:off x="3784283" y="8085177"/>
            <a:ext cx="1528405" cy="248722"/>
          </a:xfrm>
          <a:prstGeom prst="rect">
            <a:avLst/>
          </a:prstGeom>
          <a:noFill/>
          <a:ln/>
        </p:spPr>
        <p:txBody>
          <a:bodyPr wrap="none" rtlCol="0" anchor="t"/>
          <a:lstStyle/>
          <a:p>
            <a:pPr marL="0" indent="0">
              <a:lnSpc>
                <a:spcPts val="1960"/>
              </a:lnSpc>
              <a:buNone/>
            </a:pPr>
            <a:r>
              <a:rPr lang="en-US" sz="1225" dirty="0">
                <a:solidFill>
                  <a:srgbClr val="2C3249"/>
                </a:solidFill>
                <a:latin typeface="Martel Sans" pitchFamily="34" charset="0"/>
                <a:ea typeface="Martel Sans" pitchFamily="34" charset="-122"/>
                <a:cs typeface="Martel Sans" pitchFamily="34" charset="-120"/>
              </a:rPr>
              <a:t>Region C</a:t>
            </a:r>
            <a:endParaRPr lang="en-US" sz="1225" dirty="0"/>
          </a:p>
        </p:txBody>
      </p:sp>
      <p:sp>
        <p:nvSpPr>
          <p:cNvPr id="39" name="Text 37"/>
          <p:cNvSpPr/>
          <p:nvPr/>
        </p:nvSpPr>
        <p:spPr>
          <a:xfrm>
            <a:off x="5631299" y="8085177"/>
            <a:ext cx="1524595" cy="248722"/>
          </a:xfrm>
          <a:prstGeom prst="rect">
            <a:avLst/>
          </a:prstGeom>
          <a:noFill/>
          <a:ln/>
        </p:spPr>
        <p:txBody>
          <a:bodyPr wrap="none" rtlCol="0" anchor="t"/>
          <a:lstStyle/>
          <a:p>
            <a:pPr marL="0" indent="0">
              <a:lnSpc>
                <a:spcPts val="1960"/>
              </a:lnSpc>
              <a:buNone/>
            </a:pPr>
            <a:r>
              <a:rPr lang="en-US" sz="1225" dirty="0">
                <a:solidFill>
                  <a:srgbClr val="2C3249"/>
                </a:solidFill>
                <a:latin typeface="Martel Sans" pitchFamily="34" charset="0"/>
                <a:ea typeface="Martel Sans" pitchFamily="34" charset="-122"/>
                <a:cs typeface="Martel Sans" pitchFamily="34" charset="-120"/>
              </a:rPr>
              <a:t>50</a:t>
            </a:r>
            <a:endParaRPr lang="en-US" sz="1225" dirty="0"/>
          </a:p>
        </p:txBody>
      </p:sp>
      <p:sp>
        <p:nvSpPr>
          <p:cNvPr id="40" name="Text 38"/>
          <p:cNvSpPr/>
          <p:nvPr/>
        </p:nvSpPr>
        <p:spPr>
          <a:xfrm>
            <a:off x="7474506" y="8085177"/>
            <a:ext cx="1524595" cy="248722"/>
          </a:xfrm>
          <a:prstGeom prst="rect">
            <a:avLst/>
          </a:prstGeom>
          <a:noFill/>
          <a:ln/>
        </p:spPr>
        <p:txBody>
          <a:bodyPr wrap="none" rtlCol="0" anchor="t"/>
          <a:lstStyle/>
          <a:p>
            <a:pPr marL="0" indent="0">
              <a:lnSpc>
                <a:spcPts val="1960"/>
              </a:lnSpc>
              <a:buNone/>
            </a:pPr>
            <a:r>
              <a:rPr lang="en-US" sz="1225" dirty="0">
                <a:solidFill>
                  <a:srgbClr val="2C3249"/>
                </a:solidFill>
                <a:latin typeface="Martel Sans" pitchFamily="34" charset="0"/>
                <a:ea typeface="Martel Sans" pitchFamily="34" charset="-122"/>
                <a:cs typeface="Martel Sans" pitchFamily="34" charset="-120"/>
              </a:rPr>
              <a:t>65</a:t>
            </a:r>
            <a:endParaRPr lang="en-US" sz="1225" dirty="0"/>
          </a:p>
        </p:txBody>
      </p:sp>
      <p:sp>
        <p:nvSpPr>
          <p:cNvPr id="41" name="Text 39"/>
          <p:cNvSpPr/>
          <p:nvPr/>
        </p:nvSpPr>
        <p:spPr>
          <a:xfrm>
            <a:off x="9317712" y="8085177"/>
            <a:ext cx="1528405" cy="248722"/>
          </a:xfrm>
          <a:prstGeom prst="rect">
            <a:avLst/>
          </a:prstGeom>
          <a:noFill/>
          <a:ln/>
        </p:spPr>
        <p:txBody>
          <a:bodyPr wrap="none" rtlCol="0" anchor="t"/>
          <a:lstStyle/>
          <a:p>
            <a:pPr marL="0" indent="0">
              <a:lnSpc>
                <a:spcPts val="1960"/>
              </a:lnSpc>
              <a:buNone/>
            </a:pPr>
            <a:r>
              <a:rPr lang="en-US" sz="1225" dirty="0">
                <a:solidFill>
                  <a:srgbClr val="2C3249"/>
                </a:solidFill>
                <a:latin typeface="Martel Sans" pitchFamily="34" charset="0"/>
                <a:ea typeface="Martel Sans" pitchFamily="34" charset="-122"/>
                <a:cs typeface="Martel Sans" pitchFamily="34" charset="-120"/>
              </a:rPr>
              <a:t>85</a:t>
            </a:r>
            <a:endParaRPr lang="en-US" sz="122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86D11B-E357-BE76-E2D3-CB601F8DF011}"/>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5648C87F-4911-5893-6E1F-7443916DC9A1}"/>
              </a:ext>
            </a:extLst>
          </p:cNvPr>
          <p:cNvSpPr/>
          <p:nvPr/>
        </p:nvSpPr>
        <p:spPr>
          <a:xfrm>
            <a:off x="0" y="0"/>
            <a:ext cx="14630400" cy="8229600"/>
          </a:xfrm>
          <a:prstGeom prst="rect">
            <a:avLst/>
          </a:prstGeom>
          <a:solidFill>
            <a:srgbClr val="EBF4F3"/>
          </a:solidFill>
          <a:ln/>
        </p:spPr>
        <p:txBody>
          <a:bodyPr/>
          <a:lstStyle/>
          <a:p>
            <a:endParaRPr lang="en-PK"/>
          </a:p>
        </p:txBody>
      </p:sp>
      <p:sp>
        <p:nvSpPr>
          <p:cNvPr id="3" name="Shape 1">
            <a:extLst>
              <a:ext uri="{FF2B5EF4-FFF2-40B4-BE49-F238E27FC236}">
                <a16:creationId xmlns:a16="http://schemas.microsoft.com/office/drawing/2014/main" id="{6FE1E3A2-CF75-BEC8-156A-FCCCD27048D1}"/>
              </a:ext>
            </a:extLst>
          </p:cNvPr>
          <p:cNvSpPr/>
          <p:nvPr/>
        </p:nvSpPr>
        <p:spPr>
          <a:xfrm>
            <a:off x="0" y="753114"/>
            <a:ext cx="14630400" cy="8870037"/>
          </a:xfrm>
          <a:prstGeom prst="rect">
            <a:avLst/>
          </a:prstGeom>
          <a:solidFill>
            <a:srgbClr val="FFFFFF"/>
          </a:solidFill>
          <a:ln/>
        </p:spPr>
        <p:txBody>
          <a:bodyPr/>
          <a:lstStyle/>
          <a:p>
            <a:endParaRPr lang="en-PK" dirty="0"/>
          </a:p>
        </p:txBody>
      </p:sp>
      <p:sp>
        <p:nvSpPr>
          <p:cNvPr id="4" name="Text 2">
            <a:extLst>
              <a:ext uri="{FF2B5EF4-FFF2-40B4-BE49-F238E27FC236}">
                <a16:creationId xmlns:a16="http://schemas.microsoft.com/office/drawing/2014/main" id="{6F7957B9-FC40-F5B2-5CCC-CB6E3ACA9221}"/>
              </a:ext>
            </a:extLst>
          </p:cNvPr>
          <p:cNvSpPr/>
          <p:nvPr/>
        </p:nvSpPr>
        <p:spPr>
          <a:xfrm>
            <a:off x="937550" y="183936"/>
            <a:ext cx="13430282" cy="972026"/>
          </a:xfrm>
          <a:prstGeom prst="rect">
            <a:avLst/>
          </a:prstGeom>
          <a:noFill/>
          <a:ln/>
        </p:spPr>
        <p:txBody>
          <a:bodyPr wrap="square" rtlCol="0" anchor="t"/>
          <a:lstStyle/>
          <a:p>
            <a:pPr marL="0" indent="0" algn="ctr">
              <a:lnSpc>
                <a:spcPts val="4467"/>
              </a:lnSpc>
              <a:buNone/>
            </a:pPr>
            <a:r>
              <a:rPr lang="en-US" sz="4000" dirty="0">
                <a:solidFill>
                  <a:srgbClr val="282824"/>
                </a:solidFill>
                <a:latin typeface="Impact" panose="020B0806030902050204" pitchFamily="34" charset="0"/>
                <a:ea typeface="Lato" pitchFamily="34" charset="-122"/>
                <a:cs typeface="Lato" pitchFamily="34" charset="-120"/>
              </a:rPr>
              <a:t>Understanding</a:t>
            </a:r>
            <a:r>
              <a:rPr lang="en-US" sz="4000" b="1" dirty="0">
                <a:solidFill>
                  <a:srgbClr val="282824"/>
                </a:solidFill>
                <a:latin typeface="Impact" panose="020B0806030902050204" pitchFamily="34" charset="0"/>
                <a:ea typeface="Lato" pitchFamily="34" charset="-122"/>
                <a:cs typeface="Lato" pitchFamily="34" charset="-120"/>
              </a:rPr>
              <a:t> Running Balance Calculations</a:t>
            </a:r>
            <a:endParaRPr lang="en-US" sz="4000" dirty="0">
              <a:latin typeface="Impact" panose="020B0806030902050204" pitchFamily="34" charset="0"/>
            </a:endParaRPr>
          </a:p>
        </p:txBody>
      </p:sp>
      <p:sp>
        <p:nvSpPr>
          <p:cNvPr id="5" name="Shape 3">
            <a:extLst>
              <a:ext uri="{FF2B5EF4-FFF2-40B4-BE49-F238E27FC236}">
                <a16:creationId xmlns:a16="http://schemas.microsoft.com/office/drawing/2014/main" id="{30F4AAAD-6EE3-BFF8-098D-8C71147C834E}"/>
              </a:ext>
            </a:extLst>
          </p:cNvPr>
          <p:cNvSpPr/>
          <p:nvPr/>
        </p:nvSpPr>
        <p:spPr>
          <a:xfrm flipH="1">
            <a:off x="2240511" y="829180"/>
            <a:ext cx="57308" cy="6451296"/>
          </a:xfrm>
          <a:prstGeom prst="roundRect">
            <a:avLst>
              <a:gd name="adj" fmla="val 225238"/>
            </a:avLst>
          </a:prstGeom>
          <a:solidFill>
            <a:srgbClr val="C5D2CF"/>
          </a:solidFill>
          <a:ln/>
        </p:spPr>
        <p:txBody>
          <a:bodyPr/>
          <a:lstStyle/>
          <a:p>
            <a:endParaRPr lang="en-PK"/>
          </a:p>
        </p:txBody>
      </p:sp>
      <p:sp>
        <p:nvSpPr>
          <p:cNvPr id="7" name="Shape 5">
            <a:extLst>
              <a:ext uri="{FF2B5EF4-FFF2-40B4-BE49-F238E27FC236}">
                <a16:creationId xmlns:a16="http://schemas.microsoft.com/office/drawing/2014/main" id="{45ABF02D-F7B4-BEFA-A55F-85111BD7FE71}"/>
              </a:ext>
            </a:extLst>
          </p:cNvPr>
          <p:cNvSpPr/>
          <p:nvPr/>
        </p:nvSpPr>
        <p:spPr>
          <a:xfrm>
            <a:off x="2115146" y="3778184"/>
            <a:ext cx="349925" cy="349925"/>
          </a:xfrm>
          <a:prstGeom prst="roundRect">
            <a:avLst>
              <a:gd name="adj" fmla="val 20002"/>
            </a:avLst>
          </a:prstGeom>
          <a:solidFill>
            <a:srgbClr val="DFECE9"/>
          </a:solidFill>
          <a:ln w="7620">
            <a:solidFill>
              <a:srgbClr val="C5D2CF"/>
            </a:solidFill>
            <a:prstDash val="solid"/>
          </a:ln>
        </p:spPr>
        <p:txBody>
          <a:bodyPr/>
          <a:lstStyle/>
          <a:p>
            <a:pPr marL="0" indent="0" algn="ctr">
              <a:lnSpc>
                <a:spcPts val="2296"/>
              </a:lnSpc>
              <a:buNone/>
            </a:pPr>
            <a:r>
              <a:rPr lang="en-US" sz="1800" dirty="0">
                <a:solidFill>
                  <a:srgbClr val="2C3249"/>
                </a:solidFill>
                <a:latin typeface="Kanit" pitchFamily="34" charset="0"/>
                <a:ea typeface="Kanit" pitchFamily="34" charset="-122"/>
                <a:cs typeface="Kanit" pitchFamily="34" charset="-120"/>
              </a:rPr>
              <a:t>1</a:t>
            </a:r>
            <a:endParaRPr lang="en-US" sz="1800" dirty="0"/>
          </a:p>
        </p:txBody>
      </p:sp>
      <p:sp>
        <p:nvSpPr>
          <p:cNvPr id="8" name="Text 6">
            <a:extLst>
              <a:ext uri="{FF2B5EF4-FFF2-40B4-BE49-F238E27FC236}">
                <a16:creationId xmlns:a16="http://schemas.microsoft.com/office/drawing/2014/main" id="{37A740AE-5225-3A5D-7B12-B6477C19B3B3}"/>
              </a:ext>
            </a:extLst>
          </p:cNvPr>
          <p:cNvSpPr/>
          <p:nvPr/>
        </p:nvSpPr>
        <p:spPr>
          <a:xfrm>
            <a:off x="3818870" y="1861185"/>
            <a:ext cx="70961" cy="291703"/>
          </a:xfrm>
          <a:prstGeom prst="rect">
            <a:avLst/>
          </a:prstGeom>
          <a:noFill/>
          <a:ln/>
        </p:spPr>
        <p:txBody>
          <a:bodyPr wrap="none" rtlCol="0" anchor="t"/>
          <a:lstStyle/>
          <a:p>
            <a:pPr marL="0" indent="0" algn="ctr">
              <a:lnSpc>
                <a:spcPts val="2296"/>
              </a:lnSpc>
              <a:buNone/>
            </a:pPr>
            <a:endParaRPr lang="en-US" sz="1837" dirty="0"/>
          </a:p>
        </p:txBody>
      </p:sp>
      <p:sp>
        <p:nvSpPr>
          <p:cNvPr id="9" name="Text 7">
            <a:extLst>
              <a:ext uri="{FF2B5EF4-FFF2-40B4-BE49-F238E27FC236}">
                <a16:creationId xmlns:a16="http://schemas.microsoft.com/office/drawing/2014/main" id="{0A5844AE-4573-FA5C-46C3-8963926392F6}"/>
              </a:ext>
            </a:extLst>
          </p:cNvPr>
          <p:cNvSpPr/>
          <p:nvPr/>
        </p:nvSpPr>
        <p:spPr>
          <a:xfrm>
            <a:off x="3138715" y="1314314"/>
            <a:ext cx="1989772" cy="243007"/>
          </a:xfrm>
          <a:prstGeom prst="rect">
            <a:avLst/>
          </a:prstGeom>
          <a:noFill/>
          <a:ln/>
        </p:spPr>
        <p:txBody>
          <a:bodyPr wrap="none" rtlCol="0" anchor="t"/>
          <a:lstStyle/>
          <a:p>
            <a:pPr marL="0" indent="0" algn="l">
              <a:lnSpc>
                <a:spcPts val="2233"/>
              </a:lnSpc>
              <a:buNone/>
            </a:pPr>
            <a:r>
              <a:rPr lang="en-US" sz="2000" b="1" dirty="0">
                <a:solidFill>
                  <a:srgbClr val="282824"/>
                </a:solidFill>
                <a:latin typeface="Lato" pitchFamily="34" charset="0"/>
                <a:ea typeface="Lato" pitchFamily="34" charset="-122"/>
                <a:cs typeface="Lato" pitchFamily="34" charset="-120"/>
              </a:rPr>
              <a:t>Initiate Calculation</a:t>
            </a:r>
            <a:endParaRPr lang="en-US" sz="2000" dirty="0"/>
          </a:p>
        </p:txBody>
      </p:sp>
      <p:sp>
        <p:nvSpPr>
          <p:cNvPr id="10" name="Text 8">
            <a:extLst>
              <a:ext uri="{FF2B5EF4-FFF2-40B4-BE49-F238E27FC236}">
                <a16:creationId xmlns:a16="http://schemas.microsoft.com/office/drawing/2014/main" id="{F354CF94-3B7A-AA98-7A9B-42198B3F9A60}"/>
              </a:ext>
            </a:extLst>
          </p:cNvPr>
          <p:cNvSpPr/>
          <p:nvPr/>
        </p:nvSpPr>
        <p:spPr>
          <a:xfrm>
            <a:off x="3138715" y="1764460"/>
            <a:ext cx="9911334" cy="746165"/>
          </a:xfrm>
          <a:prstGeom prst="rect">
            <a:avLst/>
          </a:prstGeom>
          <a:noFill/>
          <a:ln/>
        </p:spPr>
        <p:txBody>
          <a:bodyPr wrap="square" rtlCol="0" anchor="t"/>
          <a:lstStyle/>
          <a:p>
            <a:pPr marL="0" indent="0" algn="just">
              <a:lnSpc>
                <a:spcPts val="2287"/>
              </a:lnSpc>
              <a:buNone/>
            </a:pPr>
            <a:r>
              <a:rPr lang="en-US" dirty="0">
                <a:latin typeface="Times New Roman" panose="02020603050405020304" pitchFamily="18" charset="0"/>
                <a:ea typeface="Lato" pitchFamily="34" charset="-122"/>
                <a:cs typeface="Times New Roman" panose="02020603050405020304" pitchFamily="18" charset="0"/>
              </a:rPr>
              <a:t>This phase involves setting up a Common Table Expression (CTE) that serves as a temporary result set. The CTE constructs the groundwork from where the running balance will be computed, accounting for transactions up to the last day of the previous month.</a:t>
            </a:r>
          </a:p>
          <a:p>
            <a:pPr marL="0" indent="0" algn="just">
              <a:lnSpc>
                <a:spcPts val="2287"/>
              </a:lnSpc>
              <a:buNone/>
            </a:pPr>
            <a:endParaRPr lang="en-US" dirty="0">
              <a:latin typeface="Times New Roman" panose="02020603050405020304" pitchFamily="18" charset="0"/>
              <a:cs typeface="Times New Roman" panose="02020603050405020304" pitchFamily="18" charset="0"/>
            </a:endParaRPr>
          </a:p>
        </p:txBody>
      </p:sp>
      <p:sp>
        <p:nvSpPr>
          <p:cNvPr id="13" name="Text 11">
            <a:extLst>
              <a:ext uri="{FF2B5EF4-FFF2-40B4-BE49-F238E27FC236}">
                <a16:creationId xmlns:a16="http://schemas.microsoft.com/office/drawing/2014/main" id="{DF61BD08-77B0-3747-EF86-5E5FD31BAA11}"/>
              </a:ext>
            </a:extLst>
          </p:cNvPr>
          <p:cNvSpPr/>
          <p:nvPr/>
        </p:nvSpPr>
        <p:spPr>
          <a:xfrm>
            <a:off x="3795296" y="3410069"/>
            <a:ext cx="118110" cy="291703"/>
          </a:xfrm>
          <a:prstGeom prst="rect">
            <a:avLst/>
          </a:prstGeom>
          <a:noFill/>
          <a:ln/>
        </p:spPr>
        <p:txBody>
          <a:bodyPr wrap="none" rtlCol="0" anchor="t"/>
          <a:lstStyle/>
          <a:p>
            <a:pPr marL="0" indent="0" algn="ctr">
              <a:lnSpc>
                <a:spcPts val="2296"/>
              </a:lnSpc>
              <a:buNone/>
            </a:pPr>
            <a:endParaRPr lang="en-US" sz="1837" dirty="0"/>
          </a:p>
        </p:txBody>
      </p:sp>
      <p:sp>
        <p:nvSpPr>
          <p:cNvPr id="14" name="Text 12">
            <a:extLst>
              <a:ext uri="{FF2B5EF4-FFF2-40B4-BE49-F238E27FC236}">
                <a16:creationId xmlns:a16="http://schemas.microsoft.com/office/drawing/2014/main" id="{456CEC5E-762D-4374-7D32-D14808057959}"/>
              </a:ext>
            </a:extLst>
          </p:cNvPr>
          <p:cNvSpPr/>
          <p:nvPr/>
        </p:nvSpPr>
        <p:spPr>
          <a:xfrm>
            <a:off x="3040737" y="3765125"/>
            <a:ext cx="1926669" cy="243007"/>
          </a:xfrm>
          <a:prstGeom prst="rect">
            <a:avLst/>
          </a:prstGeom>
          <a:noFill/>
          <a:ln/>
        </p:spPr>
        <p:txBody>
          <a:bodyPr wrap="none" rtlCol="0" anchor="t"/>
          <a:lstStyle/>
          <a:p>
            <a:pPr marL="0" indent="0" algn="l">
              <a:lnSpc>
                <a:spcPts val="2233"/>
              </a:lnSpc>
              <a:buNone/>
            </a:pPr>
            <a:r>
              <a:rPr lang="en-US" sz="2000" b="1" dirty="0">
                <a:solidFill>
                  <a:srgbClr val="282824"/>
                </a:solidFill>
                <a:latin typeface="Lato" pitchFamily="34" charset="0"/>
                <a:ea typeface="Lato" pitchFamily="34" charset="-122"/>
                <a:cs typeface="Lato" pitchFamily="34" charset="-120"/>
              </a:rPr>
              <a:t>Compute Cumulative Total</a:t>
            </a:r>
            <a:endParaRPr lang="en-US" sz="2000" dirty="0"/>
          </a:p>
        </p:txBody>
      </p:sp>
      <p:sp>
        <p:nvSpPr>
          <p:cNvPr id="15" name="Text 13">
            <a:extLst>
              <a:ext uri="{FF2B5EF4-FFF2-40B4-BE49-F238E27FC236}">
                <a16:creationId xmlns:a16="http://schemas.microsoft.com/office/drawing/2014/main" id="{4FB20D29-EE8F-B8A5-8B21-9011F80CCC87}"/>
              </a:ext>
            </a:extLst>
          </p:cNvPr>
          <p:cNvSpPr/>
          <p:nvPr/>
        </p:nvSpPr>
        <p:spPr>
          <a:xfrm>
            <a:off x="3138715" y="4234703"/>
            <a:ext cx="9911334" cy="746165"/>
          </a:xfrm>
          <a:prstGeom prst="rect">
            <a:avLst/>
          </a:prstGeom>
          <a:noFill/>
          <a:ln/>
        </p:spPr>
        <p:txBody>
          <a:bodyPr wrap="square" rtlCol="0" anchor="t"/>
          <a:lstStyle/>
          <a:p>
            <a:pPr marL="0" indent="0" algn="just">
              <a:lnSpc>
                <a:spcPts val="2287"/>
              </a:lnSpc>
              <a:buNone/>
            </a:pPr>
            <a:r>
              <a:rPr lang="en-US" dirty="0">
                <a:latin typeface="Times New Roman" panose="02020603050405020304" pitchFamily="18" charset="0"/>
                <a:ea typeface="Lato" pitchFamily="34" charset="-122"/>
                <a:cs typeface="Times New Roman" panose="02020603050405020304" pitchFamily="18" charset="0"/>
              </a:rPr>
              <a:t>Within the CTE, a window function tallies the transaction amount, partitioned by customer IDs and ordered by transaction date. The resulting ordered sum, known as the running balance, represents the continuous total as new transactions occur.</a:t>
            </a:r>
            <a:endParaRPr lang="en-US" dirty="0">
              <a:latin typeface="Times New Roman" panose="02020603050405020304" pitchFamily="18" charset="0"/>
              <a:cs typeface="Times New Roman" panose="02020603050405020304" pitchFamily="18" charset="0"/>
            </a:endParaRPr>
          </a:p>
        </p:txBody>
      </p:sp>
      <p:sp>
        <p:nvSpPr>
          <p:cNvPr id="18" name="Text 16">
            <a:extLst>
              <a:ext uri="{FF2B5EF4-FFF2-40B4-BE49-F238E27FC236}">
                <a16:creationId xmlns:a16="http://schemas.microsoft.com/office/drawing/2014/main" id="{ED368F74-2F01-618C-53A0-D44167E7261C}"/>
              </a:ext>
            </a:extLst>
          </p:cNvPr>
          <p:cNvSpPr/>
          <p:nvPr/>
        </p:nvSpPr>
        <p:spPr>
          <a:xfrm>
            <a:off x="3794462" y="4958953"/>
            <a:ext cx="119896" cy="291703"/>
          </a:xfrm>
          <a:prstGeom prst="rect">
            <a:avLst/>
          </a:prstGeom>
          <a:noFill/>
          <a:ln/>
        </p:spPr>
        <p:txBody>
          <a:bodyPr wrap="none" rtlCol="0" anchor="t"/>
          <a:lstStyle/>
          <a:p>
            <a:pPr marL="0" indent="0" algn="ctr">
              <a:lnSpc>
                <a:spcPts val="2296"/>
              </a:lnSpc>
              <a:buNone/>
            </a:pPr>
            <a:endParaRPr lang="en-US" sz="1837" dirty="0"/>
          </a:p>
        </p:txBody>
      </p:sp>
      <p:sp>
        <p:nvSpPr>
          <p:cNvPr id="19" name="Text 17">
            <a:extLst>
              <a:ext uri="{FF2B5EF4-FFF2-40B4-BE49-F238E27FC236}">
                <a16:creationId xmlns:a16="http://schemas.microsoft.com/office/drawing/2014/main" id="{E7CCB6A1-611E-0B2D-0C07-ADACA9CC2B8D}"/>
              </a:ext>
            </a:extLst>
          </p:cNvPr>
          <p:cNvSpPr/>
          <p:nvPr/>
        </p:nvSpPr>
        <p:spPr>
          <a:xfrm>
            <a:off x="3024650" y="6131825"/>
            <a:ext cx="2371368" cy="243007"/>
          </a:xfrm>
          <a:prstGeom prst="rect">
            <a:avLst/>
          </a:prstGeom>
          <a:noFill/>
          <a:ln/>
        </p:spPr>
        <p:txBody>
          <a:bodyPr wrap="none" rtlCol="0" anchor="t"/>
          <a:lstStyle/>
          <a:p>
            <a:pPr marL="0" indent="0" algn="l">
              <a:lnSpc>
                <a:spcPts val="2233"/>
              </a:lnSpc>
              <a:buNone/>
            </a:pPr>
            <a:r>
              <a:rPr lang="en-US" sz="2000" b="1" dirty="0">
                <a:solidFill>
                  <a:srgbClr val="282824"/>
                </a:solidFill>
                <a:latin typeface="Lato" pitchFamily="34" charset="0"/>
                <a:ea typeface="Lato" pitchFamily="34" charset="-122"/>
                <a:cs typeface="Lato" pitchFamily="34" charset="-120"/>
              </a:rPr>
              <a:t>Render Results</a:t>
            </a:r>
            <a:endParaRPr lang="en-US" sz="2000" dirty="0"/>
          </a:p>
        </p:txBody>
      </p:sp>
      <p:sp>
        <p:nvSpPr>
          <p:cNvPr id="20" name="Text 18">
            <a:extLst>
              <a:ext uri="{FF2B5EF4-FFF2-40B4-BE49-F238E27FC236}">
                <a16:creationId xmlns:a16="http://schemas.microsoft.com/office/drawing/2014/main" id="{877169BE-7E3C-06A6-9799-EB4A1A634570}"/>
              </a:ext>
            </a:extLst>
          </p:cNvPr>
          <p:cNvSpPr/>
          <p:nvPr/>
        </p:nvSpPr>
        <p:spPr>
          <a:xfrm>
            <a:off x="3075895" y="6595389"/>
            <a:ext cx="9911333" cy="746165"/>
          </a:xfrm>
          <a:prstGeom prst="rect">
            <a:avLst/>
          </a:prstGeom>
          <a:noFill/>
          <a:ln/>
        </p:spPr>
        <p:txBody>
          <a:bodyPr wrap="square" rtlCol="0" anchor="t"/>
          <a:lstStyle/>
          <a:p>
            <a:pPr marL="0" indent="0" algn="just">
              <a:lnSpc>
                <a:spcPts val="2287"/>
              </a:lnSpc>
              <a:buNone/>
            </a:pPr>
            <a:r>
              <a:rPr lang="en-US" dirty="0">
                <a:latin typeface="Times New Roman" panose="02020603050405020304" pitchFamily="18" charset="0"/>
                <a:ea typeface="Lato" pitchFamily="34" charset="-122"/>
                <a:cs typeface="Times New Roman" panose="02020603050405020304" pitchFamily="18" charset="0"/>
              </a:rPr>
              <a:t>After calculating the running balance, the final step is fetching the data. A SELECT statement serves this purpose by retrieving the full set of results inclusive of the running balance for further analysis.</a:t>
            </a:r>
            <a:endParaRPr lang="en-US" dirty="0">
              <a:latin typeface="Times New Roman" panose="02020603050405020304" pitchFamily="18" charset="0"/>
              <a:cs typeface="Times New Roman" panose="02020603050405020304" pitchFamily="18" charset="0"/>
            </a:endParaRPr>
          </a:p>
        </p:txBody>
      </p:sp>
      <p:sp>
        <p:nvSpPr>
          <p:cNvPr id="23" name="Text 21">
            <a:extLst>
              <a:ext uri="{FF2B5EF4-FFF2-40B4-BE49-F238E27FC236}">
                <a16:creationId xmlns:a16="http://schemas.microsoft.com/office/drawing/2014/main" id="{6A5AD95E-3CD3-FC1D-0818-09E18BE02B88}"/>
              </a:ext>
            </a:extLst>
          </p:cNvPr>
          <p:cNvSpPr/>
          <p:nvPr/>
        </p:nvSpPr>
        <p:spPr>
          <a:xfrm>
            <a:off x="3784283" y="6485215"/>
            <a:ext cx="1528405" cy="248722"/>
          </a:xfrm>
          <a:prstGeom prst="rect">
            <a:avLst/>
          </a:prstGeom>
          <a:noFill/>
          <a:ln/>
        </p:spPr>
        <p:txBody>
          <a:bodyPr wrap="none" rtlCol="0" anchor="t"/>
          <a:lstStyle/>
          <a:p>
            <a:pPr marL="0" indent="0">
              <a:lnSpc>
                <a:spcPts val="1960"/>
              </a:lnSpc>
              <a:buNone/>
            </a:pPr>
            <a:endParaRPr lang="en-US" sz="1225" dirty="0"/>
          </a:p>
        </p:txBody>
      </p:sp>
      <p:sp>
        <p:nvSpPr>
          <p:cNvPr id="24" name="Text 22">
            <a:extLst>
              <a:ext uri="{FF2B5EF4-FFF2-40B4-BE49-F238E27FC236}">
                <a16:creationId xmlns:a16="http://schemas.microsoft.com/office/drawing/2014/main" id="{55A67608-62AC-4894-6F44-11ECA4F59BA4}"/>
              </a:ext>
            </a:extLst>
          </p:cNvPr>
          <p:cNvSpPr/>
          <p:nvPr/>
        </p:nvSpPr>
        <p:spPr>
          <a:xfrm>
            <a:off x="5631299" y="6485215"/>
            <a:ext cx="1524595" cy="497443"/>
          </a:xfrm>
          <a:prstGeom prst="rect">
            <a:avLst/>
          </a:prstGeom>
          <a:noFill/>
          <a:ln/>
        </p:spPr>
        <p:txBody>
          <a:bodyPr wrap="square" rtlCol="0" anchor="t"/>
          <a:lstStyle/>
          <a:p>
            <a:pPr marL="0" indent="0">
              <a:lnSpc>
                <a:spcPts val="1960"/>
              </a:lnSpc>
              <a:buNone/>
            </a:pPr>
            <a:endParaRPr lang="en-US" sz="1225" dirty="0"/>
          </a:p>
        </p:txBody>
      </p:sp>
      <p:sp>
        <p:nvSpPr>
          <p:cNvPr id="25" name="Text 23">
            <a:extLst>
              <a:ext uri="{FF2B5EF4-FFF2-40B4-BE49-F238E27FC236}">
                <a16:creationId xmlns:a16="http://schemas.microsoft.com/office/drawing/2014/main" id="{A975F6E8-913F-4A65-9652-EBC4F93F504F}"/>
              </a:ext>
            </a:extLst>
          </p:cNvPr>
          <p:cNvSpPr/>
          <p:nvPr/>
        </p:nvSpPr>
        <p:spPr>
          <a:xfrm>
            <a:off x="7474506" y="6485215"/>
            <a:ext cx="1524595" cy="248722"/>
          </a:xfrm>
          <a:prstGeom prst="rect">
            <a:avLst/>
          </a:prstGeom>
          <a:noFill/>
          <a:ln/>
        </p:spPr>
        <p:txBody>
          <a:bodyPr wrap="none" rtlCol="0" anchor="t"/>
          <a:lstStyle/>
          <a:p>
            <a:pPr marL="0" indent="0">
              <a:lnSpc>
                <a:spcPts val="1960"/>
              </a:lnSpc>
              <a:buNone/>
            </a:pPr>
            <a:endParaRPr lang="en-US" sz="1225" dirty="0"/>
          </a:p>
        </p:txBody>
      </p:sp>
      <p:sp>
        <p:nvSpPr>
          <p:cNvPr id="26" name="Text 24">
            <a:extLst>
              <a:ext uri="{FF2B5EF4-FFF2-40B4-BE49-F238E27FC236}">
                <a16:creationId xmlns:a16="http://schemas.microsoft.com/office/drawing/2014/main" id="{D2266009-5141-071C-37F5-CFBB8BD63370}"/>
              </a:ext>
            </a:extLst>
          </p:cNvPr>
          <p:cNvSpPr/>
          <p:nvPr/>
        </p:nvSpPr>
        <p:spPr>
          <a:xfrm>
            <a:off x="9317712" y="6485215"/>
            <a:ext cx="1528405" cy="248722"/>
          </a:xfrm>
          <a:prstGeom prst="rect">
            <a:avLst/>
          </a:prstGeom>
          <a:noFill/>
          <a:ln/>
        </p:spPr>
        <p:txBody>
          <a:bodyPr wrap="none" rtlCol="0" anchor="t"/>
          <a:lstStyle/>
          <a:p>
            <a:pPr marL="0" indent="0">
              <a:lnSpc>
                <a:spcPts val="1960"/>
              </a:lnSpc>
              <a:buNone/>
            </a:pPr>
            <a:endParaRPr lang="en-US" sz="1225" dirty="0"/>
          </a:p>
        </p:txBody>
      </p:sp>
      <p:sp>
        <p:nvSpPr>
          <p:cNvPr id="28" name="Text 26">
            <a:extLst>
              <a:ext uri="{FF2B5EF4-FFF2-40B4-BE49-F238E27FC236}">
                <a16:creationId xmlns:a16="http://schemas.microsoft.com/office/drawing/2014/main" id="{F854DE49-8200-C8DA-BDA5-DAACF24D8B78}"/>
              </a:ext>
            </a:extLst>
          </p:cNvPr>
          <p:cNvSpPr/>
          <p:nvPr/>
        </p:nvSpPr>
        <p:spPr>
          <a:xfrm>
            <a:off x="3784283" y="7184350"/>
            <a:ext cx="1528405" cy="248722"/>
          </a:xfrm>
          <a:prstGeom prst="rect">
            <a:avLst/>
          </a:prstGeom>
          <a:noFill/>
          <a:ln/>
        </p:spPr>
        <p:txBody>
          <a:bodyPr wrap="none" rtlCol="0" anchor="t"/>
          <a:lstStyle/>
          <a:p>
            <a:pPr marL="0" indent="0">
              <a:lnSpc>
                <a:spcPts val="1960"/>
              </a:lnSpc>
              <a:buNone/>
            </a:pPr>
            <a:endParaRPr lang="en-US" sz="1225" dirty="0"/>
          </a:p>
        </p:txBody>
      </p:sp>
      <p:sp>
        <p:nvSpPr>
          <p:cNvPr id="29" name="Text 27">
            <a:extLst>
              <a:ext uri="{FF2B5EF4-FFF2-40B4-BE49-F238E27FC236}">
                <a16:creationId xmlns:a16="http://schemas.microsoft.com/office/drawing/2014/main" id="{5FD0F8C4-F4BD-212C-FE50-98D8D50E2565}"/>
              </a:ext>
            </a:extLst>
          </p:cNvPr>
          <p:cNvSpPr/>
          <p:nvPr/>
        </p:nvSpPr>
        <p:spPr>
          <a:xfrm>
            <a:off x="5631299" y="7184350"/>
            <a:ext cx="1524595" cy="248722"/>
          </a:xfrm>
          <a:prstGeom prst="rect">
            <a:avLst/>
          </a:prstGeom>
          <a:noFill/>
          <a:ln/>
        </p:spPr>
        <p:txBody>
          <a:bodyPr wrap="none" rtlCol="0" anchor="t"/>
          <a:lstStyle/>
          <a:p>
            <a:pPr marL="0" indent="0">
              <a:lnSpc>
                <a:spcPts val="1960"/>
              </a:lnSpc>
              <a:buNone/>
            </a:pPr>
            <a:endParaRPr lang="en-US" sz="1225" dirty="0"/>
          </a:p>
        </p:txBody>
      </p:sp>
      <p:sp>
        <p:nvSpPr>
          <p:cNvPr id="30" name="Text 28">
            <a:extLst>
              <a:ext uri="{FF2B5EF4-FFF2-40B4-BE49-F238E27FC236}">
                <a16:creationId xmlns:a16="http://schemas.microsoft.com/office/drawing/2014/main" id="{B3E96C3F-B026-108A-EBC7-7FB830BE7B68}"/>
              </a:ext>
            </a:extLst>
          </p:cNvPr>
          <p:cNvSpPr/>
          <p:nvPr/>
        </p:nvSpPr>
        <p:spPr>
          <a:xfrm>
            <a:off x="7474506" y="7184350"/>
            <a:ext cx="1524595" cy="248722"/>
          </a:xfrm>
          <a:prstGeom prst="rect">
            <a:avLst/>
          </a:prstGeom>
          <a:noFill/>
          <a:ln/>
        </p:spPr>
        <p:txBody>
          <a:bodyPr wrap="none" rtlCol="0" anchor="t"/>
          <a:lstStyle/>
          <a:p>
            <a:pPr marL="0" indent="0">
              <a:lnSpc>
                <a:spcPts val="1960"/>
              </a:lnSpc>
              <a:buNone/>
            </a:pPr>
            <a:endParaRPr lang="en-US" sz="1225" dirty="0"/>
          </a:p>
        </p:txBody>
      </p:sp>
      <p:sp>
        <p:nvSpPr>
          <p:cNvPr id="31" name="Text 29">
            <a:extLst>
              <a:ext uri="{FF2B5EF4-FFF2-40B4-BE49-F238E27FC236}">
                <a16:creationId xmlns:a16="http://schemas.microsoft.com/office/drawing/2014/main" id="{F29154DD-FD2F-6BDD-02D1-3863438F5B43}"/>
              </a:ext>
            </a:extLst>
          </p:cNvPr>
          <p:cNvSpPr/>
          <p:nvPr/>
        </p:nvSpPr>
        <p:spPr>
          <a:xfrm>
            <a:off x="9317712" y="7184350"/>
            <a:ext cx="1528405" cy="248722"/>
          </a:xfrm>
          <a:prstGeom prst="rect">
            <a:avLst/>
          </a:prstGeom>
          <a:noFill/>
          <a:ln/>
        </p:spPr>
        <p:txBody>
          <a:bodyPr wrap="none" rtlCol="0" anchor="t"/>
          <a:lstStyle/>
          <a:p>
            <a:pPr marL="0" indent="0">
              <a:lnSpc>
                <a:spcPts val="1960"/>
              </a:lnSpc>
              <a:buNone/>
            </a:pPr>
            <a:endParaRPr lang="en-US" sz="1225" dirty="0"/>
          </a:p>
        </p:txBody>
      </p:sp>
      <p:sp>
        <p:nvSpPr>
          <p:cNvPr id="32" name="Shape 30">
            <a:extLst>
              <a:ext uri="{FF2B5EF4-FFF2-40B4-BE49-F238E27FC236}">
                <a16:creationId xmlns:a16="http://schemas.microsoft.com/office/drawing/2014/main" id="{1F27A0CB-A19E-BE23-887E-5DCFAAB6A29B}"/>
              </a:ext>
            </a:extLst>
          </p:cNvPr>
          <p:cNvSpPr/>
          <p:nvPr/>
        </p:nvSpPr>
        <p:spPr>
          <a:xfrm>
            <a:off x="3628787" y="7533918"/>
            <a:ext cx="9195962" cy="369807"/>
          </a:xfrm>
          <a:prstGeom prst="rect">
            <a:avLst/>
          </a:prstGeom>
          <a:solidFill>
            <a:srgbClr val="FFFFFF">
              <a:alpha val="4000"/>
            </a:srgbClr>
          </a:solidFill>
          <a:ln/>
        </p:spPr>
        <p:txBody>
          <a:bodyPr/>
          <a:lstStyle/>
          <a:p>
            <a:endParaRPr lang="en-PK"/>
          </a:p>
        </p:txBody>
      </p:sp>
      <p:sp>
        <p:nvSpPr>
          <p:cNvPr id="33" name="Text 31">
            <a:extLst>
              <a:ext uri="{FF2B5EF4-FFF2-40B4-BE49-F238E27FC236}">
                <a16:creationId xmlns:a16="http://schemas.microsoft.com/office/drawing/2014/main" id="{960B2932-B619-8439-13E0-DB5B877CEF8A}"/>
              </a:ext>
            </a:extLst>
          </p:cNvPr>
          <p:cNvSpPr/>
          <p:nvPr/>
        </p:nvSpPr>
        <p:spPr>
          <a:xfrm>
            <a:off x="3784283" y="7634764"/>
            <a:ext cx="1528405" cy="248722"/>
          </a:xfrm>
          <a:prstGeom prst="rect">
            <a:avLst/>
          </a:prstGeom>
          <a:noFill/>
          <a:ln/>
        </p:spPr>
        <p:txBody>
          <a:bodyPr wrap="none" rtlCol="0" anchor="t"/>
          <a:lstStyle/>
          <a:p>
            <a:pPr marL="0" indent="0">
              <a:lnSpc>
                <a:spcPts val="1960"/>
              </a:lnSpc>
              <a:buNone/>
            </a:pPr>
            <a:endParaRPr lang="en-US" sz="1225" dirty="0"/>
          </a:p>
        </p:txBody>
      </p:sp>
      <p:sp>
        <p:nvSpPr>
          <p:cNvPr id="34" name="Text 32">
            <a:extLst>
              <a:ext uri="{FF2B5EF4-FFF2-40B4-BE49-F238E27FC236}">
                <a16:creationId xmlns:a16="http://schemas.microsoft.com/office/drawing/2014/main" id="{B02DE5FE-EF4D-1C40-C28A-486CE39F86EB}"/>
              </a:ext>
            </a:extLst>
          </p:cNvPr>
          <p:cNvSpPr/>
          <p:nvPr/>
        </p:nvSpPr>
        <p:spPr>
          <a:xfrm>
            <a:off x="5631299" y="7634764"/>
            <a:ext cx="1524595" cy="248722"/>
          </a:xfrm>
          <a:prstGeom prst="rect">
            <a:avLst/>
          </a:prstGeom>
          <a:noFill/>
          <a:ln/>
        </p:spPr>
        <p:txBody>
          <a:bodyPr wrap="none" rtlCol="0" anchor="t"/>
          <a:lstStyle/>
          <a:p>
            <a:pPr marL="0" indent="0">
              <a:lnSpc>
                <a:spcPts val="1960"/>
              </a:lnSpc>
              <a:buNone/>
            </a:pPr>
            <a:endParaRPr lang="en-US" sz="1225" dirty="0"/>
          </a:p>
        </p:txBody>
      </p:sp>
      <p:sp>
        <p:nvSpPr>
          <p:cNvPr id="35" name="Text 33">
            <a:extLst>
              <a:ext uri="{FF2B5EF4-FFF2-40B4-BE49-F238E27FC236}">
                <a16:creationId xmlns:a16="http://schemas.microsoft.com/office/drawing/2014/main" id="{215FE2C9-2ED4-5141-D475-F99715550678}"/>
              </a:ext>
            </a:extLst>
          </p:cNvPr>
          <p:cNvSpPr/>
          <p:nvPr/>
        </p:nvSpPr>
        <p:spPr>
          <a:xfrm>
            <a:off x="7474506" y="7634764"/>
            <a:ext cx="1524595" cy="248722"/>
          </a:xfrm>
          <a:prstGeom prst="rect">
            <a:avLst/>
          </a:prstGeom>
          <a:noFill/>
          <a:ln/>
        </p:spPr>
        <p:txBody>
          <a:bodyPr wrap="none" rtlCol="0" anchor="t"/>
          <a:lstStyle/>
          <a:p>
            <a:pPr marL="0" indent="0">
              <a:lnSpc>
                <a:spcPts val="1960"/>
              </a:lnSpc>
              <a:buNone/>
            </a:pPr>
            <a:endParaRPr lang="en-US" sz="1225" dirty="0"/>
          </a:p>
        </p:txBody>
      </p:sp>
      <p:sp>
        <p:nvSpPr>
          <p:cNvPr id="36" name="Text 34">
            <a:extLst>
              <a:ext uri="{FF2B5EF4-FFF2-40B4-BE49-F238E27FC236}">
                <a16:creationId xmlns:a16="http://schemas.microsoft.com/office/drawing/2014/main" id="{785A7537-4491-6504-526C-D7AF84B5DBCC}"/>
              </a:ext>
            </a:extLst>
          </p:cNvPr>
          <p:cNvSpPr/>
          <p:nvPr/>
        </p:nvSpPr>
        <p:spPr>
          <a:xfrm>
            <a:off x="9317712" y="7634764"/>
            <a:ext cx="1528405" cy="248722"/>
          </a:xfrm>
          <a:prstGeom prst="rect">
            <a:avLst/>
          </a:prstGeom>
          <a:noFill/>
          <a:ln/>
        </p:spPr>
        <p:txBody>
          <a:bodyPr wrap="none" rtlCol="0" anchor="t"/>
          <a:lstStyle/>
          <a:p>
            <a:pPr marL="0" indent="0">
              <a:lnSpc>
                <a:spcPts val="1960"/>
              </a:lnSpc>
              <a:buNone/>
            </a:pPr>
            <a:endParaRPr lang="en-US" sz="1225" dirty="0"/>
          </a:p>
        </p:txBody>
      </p:sp>
      <p:sp>
        <p:nvSpPr>
          <p:cNvPr id="38" name="Text 36">
            <a:extLst>
              <a:ext uri="{FF2B5EF4-FFF2-40B4-BE49-F238E27FC236}">
                <a16:creationId xmlns:a16="http://schemas.microsoft.com/office/drawing/2014/main" id="{96675A50-EFB5-7035-0DA7-B690C2AF1B57}"/>
              </a:ext>
            </a:extLst>
          </p:cNvPr>
          <p:cNvSpPr/>
          <p:nvPr/>
        </p:nvSpPr>
        <p:spPr>
          <a:xfrm>
            <a:off x="3784283" y="8085177"/>
            <a:ext cx="1528405" cy="248722"/>
          </a:xfrm>
          <a:prstGeom prst="rect">
            <a:avLst/>
          </a:prstGeom>
          <a:noFill/>
          <a:ln/>
        </p:spPr>
        <p:txBody>
          <a:bodyPr wrap="none" rtlCol="0" anchor="t"/>
          <a:lstStyle/>
          <a:p>
            <a:pPr marL="0" indent="0">
              <a:lnSpc>
                <a:spcPts val="1960"/>
              </a:lnSpc>
              <a:buNone/>
            </a:pPr>
            <a:endParaRPr lang="en-US" sz="1225" dirty="0"/>
          </a:p>
        </p:txBody>
      </p:sp>
      <p:sp>
        <p:nvSpPr>
          <p:cNvPr id="39" name="Text 37">
            <a:extLst>
              <a:ext uri="{FF2B5EF4-FFF2-40B4-BE49-F238E27FC236}">
                <a16:creationId xmlns:a16="http://schemas.microsoft.com/office/drawing/2014/main" id="{BEC53204-F9FC-AFDA-AFB1-0F37C62361C6}"/>
              </a:ext>
            </a:extLst>
          </p:cNvPr>
          <p:cNvSpPr/>
          <p:nvPr/>
        </p:nvSpPr>
        <p:spPr>
          <a:xfrm>
            <a:off x="5631299" y="8085177"/>
            <a:ext cx="1524595" cy="248722"/>
          </a:xfrm>
          <a:prstGeom prst="rect">
            <a:avLst/>
          </a:prstGeom>
          <a:noFill/>
          <a:ln/>
        </p:spPr>
        <p:txBody>
          <a:bodyPr wrap="none" rtlCol="0" anchor="t"/>
          <a:lstStyle/>
          <a:p>
            <a:pPr marL="0" indent="0">
              <a:lnSpc>
                <a:spcPts val="1960"/>
              </a:lnSpc>
              <a:buNone/>
            </a:pPr>
            <a:endParaRPr lang="en-US" sz="1225" dirty="0"/>
          </a:p>
        </p:txBody>
      </p:sp>
      <p:sp>
        <p:nvSpPr>
          <p:cNvPr id="40" name="Text 38">
            <a:extLst>
              <a:ext uri="{FF2B5EF4-FFF2-40B4-BE49-F238E27FC236}">
                <a16:creationId xmlns:a16="http://schemas.microsoft.com/office/drawing/2014/main" id="{0143AD5F-B7BA-9B27-5392-D5C0F28CD9EF}"/>
              </a:ext>
            </a:extLst>
          </p:cNvPr>
          <p:cNvSpPr/>
          <p:nvPr/>
        </p:nvSpPr>
        <p:spPr>
          <a:xfrm>
            <a:off x="7474506" y="8085177"/>
            <a:ext cx="1524595" cy="248722"/>
          </a:xfrm>
          <a:prstGeom prst="rect">
            <a:avLst/>
          </a:prstGeom>
          <a:noFill/>
          <a:ln/>
        </p:spPr>
        <p:txBody>
          <a:bodyPr wrap="none" rtlCol="0" anchor="t"/>
          <a:lstStyle/>
          <a:p>
            <a:pPr marL="0" indent="0">
              <a:lnSpc>
                <a:spcPts val="1960"/>
              </a:lnSpc>
              <a:buNone/>
            </a:pPr>
            <a:endParaRPr lang="en-US" sz="1225" dirty="0"/>
          </a:p>
        </p:txBody>
      </p:sp>
      <p:sp>
        <p:nvSpPr>
          <p:cNvPr id="41" name="Text 39">
            <a:extLst>
              <a:ext uri="{FF2B5EF4-FFF2-40B4-BE49-F238E27FC236}">
                <a16:creationId xmlns:a16="http://schemas.microsoft.com/office/drawing/2014/main" id="{80841DE2-BCB5-2DB3-8449-0050845F54F0}"/>
              </a:ext>
            </a:extLst>
          </p:cNvPr>
          <p:cNvSpPr/>
          <p:nvPr/>
        </p:nvSpPr>
        <p:spPr>
          <a:xfrm>
            <a:off x="9317712" y="8085177"/>
            <a:ext cx="1528405" cy="248722"/>
          </a:xfrm>
          <a:prstGeom prst="rect">
            <a:avLst/>
          </a:prstGeom>
          <a:noFill/>
          <a:ln/>
        </p:spPr>
        <p:txBody>
          <a:bodyPr wrap="none" rtlCol="0" anchor="t"/>
          <a:lstStyle/>
          <a:p>
            <a:pPr marL="0" indent="0">
              <a:lnSpc>
                <a:spcPts val="1960"/>
              </a:lnSpc>
              <a:buNone/>
            </a:pPr>
            <a:endParaRPr lang="en-US" sz="1225" dirty="0"/>
          </a:p>
        </p:txBody>
      </p:sp>
      <p:sp>
        <p:nvSpPr>
          <p:cNvPr id="42" name="Shape 5">
            <a:extLst>
              <a:ext uri="{FF2B5EF4-FFF2-40B4-BE49-F238E27FC236}">
                <a16:creationId xmlns:a16="http://schemas.microsoft.com/office/drawing/2014/main" id="{9EB45255-C828-C39C-BCBF-FD3C8A74B255}"/>
              </a:ext>
            </a:extLst>
          </p:cNvPr>
          <p:cNvSpPr/>
          <p:nvPr/>
        </p:nvSpPr>
        <p:spPr>
          <a:xfrm>
            <a:off x="2118796" y="1290054"/>
            <a:ext cx="349925" cy="349925"/>
          </a:xfrm>
          <a:prstGeom prst="roundRect">
            <a:avLst>
              <a:gd name="adj" fmla="val 20002"/>
            </a:avLst>
          </a:prstGeom>
          <a:solidFill>
            <a:srgbClr val="DFECE9"/>
          </a:solidFill>
          <a:ln w="7620">
            <a:solidFill>
              <a:srgbClr val="C5D2CF"/>
            </a:solidFill>
            <a:prstDash val="solid"/>
          </a:ln>
        </p:spPr>
        <p:txBody>
          <a:bodyPr/>
          <a:lstStyle/>
          <a:p>
            <a:pPr marL="0" indent="0" algn="ctr">
              <a:lnSpc>
                <a:spcPts val="2296"/>
              </a:lnSpc>
              <a:buNone/>
            </a:pPr>
            <a:r>
              <a:rPr lang="en-US" sz="1800">
                <a:solidFill>
                  <a:srgbClr val="2C3249"/>
                </a:solidFill>
                <a:latin typeface="Kanit" pitchFamily="34" charset="0"/>
                <a:ea typeface="Kanit" pitchFamily="34" charset="-122"/>
                <a:cs typeface="Kanit" pitchFamily="34" charset="-120"/>
              </a:rPr>
              <a:t>1</a:t>
            </a:r>
            <a:endParaRPr lang="en-US" sz="1800" dirty="0"/>
          </a:p>
        </p:txBody>
      </p:sp>
      <p:sp>
        <p:nvSpPr>
          <p:cNvPr id="43" name="Shape 5">
            <a:extLst>
              <a:ext uri="{FF2B5EF4-FFF2-40B4-BE49-F238E27FC236}">
                <a16:creationId xmlns:a16="http://schemas.microsoft.com/office/drawing/2014/main" id="{5C7D45E6-5839-D97C-59E9-AE750CD38D47}"/>
              </a:ext>
            </a:extLst>
          </p:cNvPr>
          <p:cNvSpPr/>
          <p:nvPr/>
        </p:nvSpPr>
        <p:spPr>
          <a:xfrm>
            <a:off x="2118796" y="6151997"/>
            <a:ext cx="349925" cy="349925"/>
          </a:xfrm>
          <a:prstGeom prst="roundRect">
            <a:avLst>
              <a:gd name="adj" fmla="val 20002"/>
            </a:avLst>
          </a:prstGeom>
          <a:solidFill>
            <a:srgbClr val="DFECE9"/>
          </a:solidFill>
          <a:ln w="7620">
            <a:solidFill>
              <a:srgbClr val="C5D2CF"/>
            </a:solidFill>
            <a:prstDash val="solid"/>
          </a:ln>
        </p:spPr>
        <p:txBody>
          <a:bodyPr/>
          <a:lstStyle/>
          <a:p>
            <a:pPr marL="0" indent="0" algn="ctr">
              <a:lnSpc>
                <a:spcPts val="2296"/>
              </a:lnSpc>
              <a:buNone/>
            </a:pPr>
            <a:r>
              <a:rPr lang="en-US" sz="1800" dirty="0">
                <a:solidFill>
                  <a:srgbClr val="2C3249"/>
                </a:solidFill>
                <a:latin typeface="Kanit" pitchFamily="34" charset="0"/>
                <a:ea typeface="Kanit" pitchFamily="34" charset="-122"/>
                <a:cs typeface="Kanit" pitchFamily="34" charset="-120"/>
              </a:rPr>
              <a:t>1</a:t>
            </a:r>
            <a:endParaRPr lang="en-US" sz="1800" dirty="0"/>
          </a:p>
        </p:txBody>
      </p:sp>
      <p:sp>
        <p:nvSpPr>
          <p:cNvPr id="44" name="Shape 9">
            <a:extLst>
              <a:ext uri="{FF2B5EF4-FFF2-40B4-BE49-F238E27FC236}">
                <a16:creationId xmlns:a16="http://schemas.microsoft.com/office/drawing/2014/main" id="{ADD2A6E7-8BB4-6EAD-8EF9-F972F07B7D6C}"/>
              </a:ext>
            </a:extLst>
          </p:cNvPr>
          <p:cNvSpPr/>
          <p:nvPr/>
        </p:nvSpPr>
        <p:spPr>
          <a:xfrm>
            <a:off x="2531541" y="1420571"/>
            <a:ext cx="544354" cy="31075"/>
          </a:xfrm>
          <a:prstGeom prst="roundRect">
            <a:avLst>
              <a:gd name="adj" fmla="val 225238"/>
            </a:avLst>
          </a:prstGeom>
          <a:solidFill>
            <a:srgbClr val="C5D2CF"/>
          </a:solidFill>
          <a:ln/>
        </p:spPr>
        <p:txBody>
          <a:bodyPr/>
          <a:lstStyle/>
          <a:p>
            <a:endParaRPr lang="en-PK"/>
          </a:p>
        </p:txBody>
      </p:sp>
      <p:sp>
        <p:nvSpPr>
          <p:cNvPr id="45" name="Shape 9">
            <a:extLst>
              <a:ext uri="{FF2B5EF4-FFF2-40B4-BE49-F238E27FC236}">
                <a16:creationId xmlns:a16="http://schemas.microsoft.com/office/drawing/2014/main" id="{E177EA45-30A0-2D54-D4C2-4FA010370F98}"/>
              </a:ext>
            </a:extLst>
          </p:cNvPr>
          <p:cNvSpPr/>
          <p:nvPr/>
        </p:nvSpPr>
        <p:spPr>
          <a:xfrm>
            <a:off x="2503079" y="3945458"/>
            <a:ext cx="544354" cy="31075"/>
          </a:xfrm>
          <a:prstGeom prst="roundRect">
            <a:avLst>
              <a:gd name="adj" fmla="val 225238"/>
            </a:avLst>
          </a:prstGeom>
          <a:solidFill>
            <a:srgbClr val="C5D2CF"/>
          </a:solidFill>
          <a:ln/>
        </p:spPr>
        <p:txBody>
          <a:bodyPr/>
          <a:lstStyle/>
          <a:p>
            <a:endParaRPr lang="en-PK"/>
          </a:p>
        </p:txBody>
      </p:sp>
      <p:sp>
        <p:nvSpPr>
          <p:cNvPr id="46" name="Shape 9">
            <a:extLst>
              <a:ext uri="{FF2B5EF4-FFF2-40B4-BE49-F238E27FC236}">
                <a16:creationId xmlns:a16="http://schemas.microsoft.com/office/drawing/2014/main" id="{BBDF2E90-F183-58F1-2704-9048EB27F937}"/>
              </a:ext>
            </a:extLst>
          </p:cNvPr>
          <p:cNvSpPr/>
          <p:nvPr/>
        </p:nvSpPr>
        <p:spPr>
          <a:xfrm>
            <a:off x="2480296" y="6293277"/>
            <a:ext cx="544354" cy="31075"/>
          </a:xfrm>
          <a:prstGeom prst="roundRect">
            <a:avLst>
              <a:gd name="adj" fmla="val 225238"/>
            </a:avLst>
          </a:prstGeom>
          <a:solidFill>
            <a:srgbClr val="C5D2CF"/>
          </a:solidFill>
          <a:ln/>
        </p:spPr>
        <p:txBody>
          <a:bodyPr/>
          <a:lstStyle/>
          <a:p>
            <a:endParaRPr lang="en-PK"/>
          </a:p>
        </p:txBody>
      </p:sp>
    </p:spTree>
    <p:extLst>
      <p:ext uri="{BB962C8B-B14F-4D97-AF65-F5344CB8AC3E}">
        <p14:creationId xmlns:p14="http://schemas.microsoft.com/office/powerpoint/2010/main" val="1859220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E2FDF-4721-0081-C3F3-2EFD679173D1}"/>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22C6CDB2-A7C6-A807-FA29-DD520A623476}"/>
              </a:ext>
            </a:extLst>
          </p:cNvPr>
          <p:cNvSpPr/>
          <p:nvPr/>
        </p:nvSpPr>
        <p:spPr>
          <a:xfrm>
            <a:off x="0" y="0"/>
            <a:ext cx="14630400" cy="8229600"/>
          </a:xfrm>
          <a:prstGeom prst="rect">
            <a:avLst/>
          </a:prstGeom>
          <a:solidFill>
            <a:srgbClr val="EBF4F3"/>
          </a:solidFill>
          <a:ln/>
        </p:spPr>
        <p:txBody>
          <a:bodyPr/>
          <a:lstStyle/>
          <a:p>
            <a:endParaRPr lang="en-PK"/>
          </a:p>
        </p:txBody>
      </p:sp>
      <p:sp>
        <p:nvSpPr>
          <p:cNvPr id="3" name="Shape 1">
            <a:extLst>
              <a:ext uri="{FF2B5EF4-FFF2-40B4-BE49-F238E27FC236}">
                <a16:creationId xmlns:a16="http://schemas.microsoft.com/office/drawing/2014/main" id="{A189B467-22ED-5DB3-CA55-C3B1A3E48C96}"/>
              </a:ext>
            </a:extLst>
          </p:cNvPr>
          <p:cNvSpPr/>
          <p:nvPr/>
        </p:nvSpPr>
        <p:spPr>
          <a:xfrm>
            <a:off x="-595" y="743695"/>
            <a:ext cx="14630400" cy="8231386"/>
          </a:xfrm>
          <a:prstGeom prst="rect">
            <a:avLst/>
          </a:prstGeom>
          <a:solidFill>
            <a:srgbClr val="FFFFFF"/>
          </a:solidFill>
          <a:ln/>
        </p:spPr>
        <p:txBody>
          <a:bodyPr/>
          <a:lstStyle/>
          <a:p>
            <a:endParaRPr lang="en-PK" dirty="0"/>
          </a:p>
        </p:txBody>
      </p:sp>
      <p:sp>
        <p:nvSpPr>
          <p:cNvPr id="4" name="Text 2">
            <a:extLst>
              <a:ext uri="{FF2B5EF4-FFF2-40B4-BE49-F238E27FC236}">
                <a16:creationId xmlns:a16="http://schemas.microsoft.com/office/drawing/2014/main" id="{A1405E4B-EB2D-7BCC-F622-147E28EF6FF3}"/>
              </a:ext>
            </a:extLst>
          </p:cNvPr>
          <p:cNvSpPr/>
          <p:nvPr/>
        </p:nvSpPr>
        <p:spPr>
          <a:xfrm>
            <a:off x="2283500" y="59625"/>
            <a:ext cx="9993273" cy="662940"/>
          </a:xfrm>
          <a:prstGeom prst="rect">
            <a:avLst/>
          </a:prstGeom>
          <a:noFill/>
          <a:ln/>
        </p:spPr>
        <p:txBody>
          <a:bodyPr wrap="none" rtlCol="0" anchor="t"/>
          <a:lstStyle/>
          <a:p>
            <a:pPr marL="0" indent="0" algn="ctr">
              <a:lnSpc>
                <a:spcPts val="5468"/>
              </a:lnSpc>
              <a:buNone/>
            </a:pPr>
            <a:r>
              <a:rPr lang="en-US" sz="4000" dirty="0">
                <a:latin typeface="Impact" panose="020B0806030902050204" pitchFamily="34" charset="0"/>
                <a:ea typeface="Poppins" pitchFamily="34" charset="-122"/>
                <a:cs typeface="Poppins" pitchFamily="34" charset="-120"/>
              </a:rPr>
              <a:t>Transactional Types and Totals</a:t>
            </a:r>
            <a:endParaRPr lang="en-US" sz="4000" dirty="0">
              <a:latin typeface="Impact" panose="020B0806030902050204" pitchFamily="34" charset="0"/>
            </a:endParaRPr>
          </a:p>
        </p:txBody>
      </p:sp>
      <p:sp>
        <p:nvSpPr>
          <p:cNvPr id="5" name="Text 3">
            <a:extLst>
              <a:ext uri="{FF2B5EF4-FFF2-40B4-BE49-F238E27FC236}">
                <a16:creationId xmlns:a16="http://schemas.microsoft.com/office/drawing/2014/main" id="{2735518F-FBA7-E92D-72D1-A5FCCDAE0051}"/>
              </a:ext>
            </a:extLst>
          </p:cNvPr>
          <p:cNvSpPr/>
          <p:nvPr/>
        </p:nvSpPr>
        <p:spPr>
          <a:xfrm>
            <a:off x="2474974" y="1844622"/>
            <a:ext cx="2282547" cy="331589"/>
          </a:xfrm>
          <a:prstGeom prst="rect">
            <a:avLst/>
          </a:prstGeom>
          <a:noFill/>
          <a:ln/>
        </p:spPr>
        <p:txBody>
          <a:bodyPr wrap="none" rtlCol="0" anchor="t"/>
          <a:lstStyle/>
          <a:p>
            <a:pPr marL="0" indent="0" algn="ctr">
              <a:lnSpc>
                <a:spcPts val="2734"/>
              </a:lnSpc>
              <a:buNone/>
            </a:pPr>
            <a:r>
              <a:rPr lang="en-US" sz="2000" dirty="0">
                <a:latin typeface="Arial Black" panose="020B0A04020102020204" pitchFamily="34" charset="0"/>
                <a:ea typeface="Poppins" pitchFamily="34" charset="-122"/>
                <a:cs typeface="Poppins" pitchFamily="34" charset="-120"/>
              </a:rPr>
              <a:t>Transaction Diversity</a:t>
            </a:r>
            <a:endParaRPr lang="en-US" sz="2000" dirty="0">
              <a:latin typeface="Arial Black" panose="020B0A04020102020204" pitchFamily="34" charset="0"/>
            </a:endParaRPr>
          </a:p>
        </p:txBody>
      </p:sp>
      <p:sp>
        <p:nvSpPr>
          <p:cNvPr id="6" name="Text 4">
            <a:extLst>
              <a:ext uri="{FF2B5EF4-FFF2-40B4-BE49-F238E27FC236}">
                <a16:creationId xmlns:a16="http://schemas.microsoft.com/office/drawing/2014/main" id="{E82DECD0-C12B-364E-2B40-CC5B8E3D1581}"/>
              </a:ext>
            </a:extLst>
          </p:cNvPr>
          <p:cNvSpPr/>
          <p:nvPr/>
        </p:nvSpPr>
        <p:spPr>
          <a:xfrm>
            <a:off x="2065020" y="2320528"/>
            <a:ext cx="2830792" cy="4845487"/>
          </a:xfrm>
          <a:prstGeom prst="rect">
            <a:avLst/>
          </a:prstGeom>
          <a:noFill/>
          <a:ln/>
        </p:spPr>
        <p:txBody>
          <a:bodyPr wrap="square" rtlCol="0" anchor="t"/>
          <a:lstStyle/>
          <a:p>
            <a:pPr marL="0" indent="0" algn="just">
              <a:lnSpc>
                <a:spcPts val="2799"/>
              </a:lnSpc>
              <a:buNone/>
            </a:pPr>
            <a:r>
              <a:rPr lang="en-US" dirty="0">
                <a:latin typeface="Times New Roman" panose="02020603050405020304" pitchFamily="18" charset="0"/>
                <a:ea typeface="Roboto" pitchFamily="34" charset="-122"/>
                <a:cs typeface="Times New Roman" panose="02020603050405020304" pitchFamily="18" charset="0"/>
              </a:rPr>
              <a:t>The variety of transactions customers undertake is significant. These include deposits, withdrawals, and purchases - each serving as a pulse point for customer financial activity. Our analysis categorizes these transactions to show prevalent trends.</a:t>
            </a:r>
            <a:endParaRPr lang="en-US" dirty="0">
              <a:latin typeface="Times New Roman" panose="02020603050405020304" pitchFamily="18" charset="0"/>
              <a:cs typeface="Times New Roman" panose="02020603050405020304" pitchFamily="18" charset="0"/>
            </a:endParaRPr>
          </a:p>
        </p:txBody>
      </p:sp>
      <p:sp>
        <p:nvSpPr>
          <p:cNvPr id="7" name="Text 5">
            <a:extLst>
              <a:ext uri="{FF2B5EF4-FFF2-40B4-BE49-F238E27FC236}">
                <a16:creationId xmlns:a16="http://schemas.microsoft.com/office/drawing/2014/main" id="{C6AE018B-C5D6-C9E9-CA9E-DC4F04195171}"/>
              </a:ext>
            </a:extLst>
          </p:cNvPr>
          <p:cNvSpPr/>
          <p:nvPr/>
        </p:nvSpPr>
        <p:spPr>
          <a:xfrm>
            <a:off x="5769411" y="1844621"/>
            <a:ext cx="2813328" cy="331589"/>
          </a:xfrm>
          <a:prstGeom prst="rect">
            <a:avLst/>
          </a:prstGeom>
          <a:noFill/>
          <a:ln/>
        </p:spPr>
        <p:txBody>
          <a:bodyPr wrap="none" rtlCol="0" anchor="t"/>
          <a:lstStyle/>
          <a:p>
            <a:pPr marL="0" indent="0" algn="ctr">
              <a:lnSpc>
                <a:spcPts val="2734"/>
              </a:lnSpc>
              <a:buNone/>
            </a:pPr>
            <a:r>
              <a:rPr lang="en-US" sz="2000" dirty="0">
                <a:latin typeface="Arial Black" panose="020B0A04020102020204" pitchFamily="34" charset="0"/>
                <a:ea typeface="Poppins" pitchFamily="34" charset="-122"/>
                <a:cs typeface="Poppins" pitchFamily="34" charset="-120"/>
              </a:rPr>
              <a:t>Count &amp; Amount</a:t>
            </a:r>
            <a:endParaRPr lang="en-US" sz="2000" dirty="0">
              <a:latin typeface="Arial Black" panose="020B0A04020102020204" pitchFamily="34" charset="0"/>
            </a:endParaRPr>
          </a:p>
        </p:txBody>
      </p:sp>
      <p:sp>
        <p:nvSpPr>
          <p:cNvPr id="8" name="Text 6">
            <a:extLst>
              <a:ext uri="{FF2B5EF4-FFF2-40B4-BE49-F238E27FC236}">
                <a16:creationId xmlns:a16="http://schemas.microsoft.com/office/drawing/2014/main" id="{C8675A2C-7143-2A3C-8387-0027F4ADFC54}"/>
              </a:ext>
            </a:extLst>
          </p:cNvPr>
          <p:cNvSpPr/>
          <p:nvPr/>
        </p:nvSpPr>
        <p:spPr>
          <a:xfrm>
            <a:off x="5751947" y="2320528"/>
            <a:ext cx="2830792" cy="4236244"/>
          </a:xfrm>
          <a:prstGeom prst="rect">
            <a:avLst/>
          </a:prstGeom>
          <a:noFill/>
          <a:ln/>
        </p:spPr>
        <p:txBody>
          <a:bodyPr wrap="square" rtlCol="0" anchor="t"/>
          <a:lstStyle/>
          <a:p>
            <a:pPr marL="0" indent="0" algn="just">
              <a:lnSpc>
                <a:spcPts val="2799"/>
              </a:lnSpc>
              <a:buNone/>
            </a:pPr>
            <a:r>
              <a:rPr lang="en-US" dirty="0">
                <a:latin typeface="Times New Roman" panose="02020603050405020304" pitchFamily="18" charset="0"/>
                <a:ea typeface="Roboto" pitchFamily="34" charset="-122"/>
                <a:cs typeface="Times New Roman" panose="02020603050405020304" pitchFamily="18" charset="0"/>
              </a:rPr>
              <a:t>Distinguishing the frequency and monetary value of each transaction type provides a layered understanding of financial dynamics. Identifying these metrics assists in tailoring services to meet customer transaction preferences.</a:t>
            </a:r>
            <a:endParaRPr lang="en-US" dirty="0">
              <a:latin typeface="Times New Roman" panose="02020603050405020304" pitchFamily="18" charset="0"/>
              <a:cs typeface="Times New Roman" panose="02020603050405020304" pitchFamily="18" charset="0"/>
            </a:endParaRPr>
          </a:p>
        </p:txBody>
      </p:sp>
      <p:sp>
        <p:nvSpPr>
          <p:cNvPr id="9" name="Text 7">
            <a:extLst>
              <a:ext uri="{FF2B5EF4-FFF2-40B4-BE49-F238E27FC236}">
                <a16:creationId xmlns:a16="http://schemas.microsoft.com/office/drawing/2014/main" id="{CB738BB2-9CA8-ABF3-BC6E-5B0029CB15E4}"/>
              </a:ext>
            </a:extLst>
          </p:cNvPr>
          <p:cNvSpPr/>
          <p:nvPr/>
        </p:nvSpPr>
        <p:spPr>
          <a:xfrm>
            <a:off x="9675197" y="1844622"/>
            <a:ext cx="2372320" cy="331589"/>
          </a:xfrm>
          <a:prstGeom prst="rect">
            <a:avLst/>
          </a:prstGeom>
          <a:noFill/>
          <a:ln/>
        </p:spPr>
        <p:txBody>
          <a:bodyPr wrap="none" rtlCol="0" anchor="t"/>
          <a:lstStyle/>
          <a:p>
            <a:pPr marL="0" indent="0" algn="ctr">
              <a:lnSpc>
                <a:spcPts val="2734"/>
              </a:lnSpc>
              <a:buNone/>
            </a:pPr>
            <a:r>
              <a:rPr lang="en-US" sz="2000" dirty="0">
                <a:latin typeface="Arial Black" panose="020B0A04020102020204" pitchFamily="34" charset="0"/>
                <a:ea typeface="Poppins" pitchFamily="34" charset="-122"/>
                <a:cs typeface="Poppins" pitchFamily="34" charset="-120"/>
              </a:rPr>
              <a:t>Growth Opportunities</a:t>
            </a:r>
            <a:endParaRPr lang="en-US" sz="2000" dirty="0">
              <a:latin typeface="Arial Black" panose="020B0A04020102020204" pitchFamily="34" charset="0"/>
            </a:endParaRPr>
          </a:p>
        </p:txBody>
      </p:sp>
      <p:sp>
        <p:nvSpPr>
          <p:cNvPr id="10" name="Text 8">
            <a:extLst>
              <a:ext uri="{FF2B5EF4-FFF2-40B4-BE49-F238E27FC236}">
                <a16:creationId xmlns:a16="http://schemas.microsoft.com/office/drawing/2014/main" id="{9A5B5EDA-5B44-C748-5118-51F29A894372}"/>
              </a:ext>
            </a:extLst>
          </p:cNvPr>
          <p:cNvSpPr/>
          <p:nvPr/>
        </p:nvSpPr>
        <p:spPr>
          <a:xfrm>
            <a:off x="9431454" y="2322386"/>
            <a:ext cx="2808171" cy="4710589"/>
          </a:xfrm>
          <a:prstGeom prst="rect">
            <a:avLst/>
          </a:prstGeom>
          <a:noFill/>
          <a:ln/>
        </p:spPr>
        <p:txBody>
          <a:bodyPr wrap="square" rtlCol="0" anchor="t"/>
          <a:lstStyle/>
          <a:p>
            <a:pPr marL="0" indent="0" algn="just">
              <a:lnSpc>
                <a:spcPts val="2673"/>
              </a:lnSpc>
              <a:buNone/>
            </a:pPr>
            <a:r>
              <a:rPr lang="en-US" dirty="0">
                <a:latin typeface="Times New Roman" panose="02020603050405020304" pitchFamily="18" charset="0"/>
                <a:ea typeface="Martel Sans" pitchFamily="34" charset="-122"/>
                <a:cs typeface="Times New Roman" panose="02020603050405020304" pitchFamily="18" charset="0"/>
              </a:rPr>
              <a:t>Customers are unevenly allocated across regions, with certain areas boasting a higher concentration. This distribution impacts the load on the system and dictates resource planning and regional optimization strategies.</a:t>
            </a:r>
            <a:endParaRPr lang="en-US" dirty="0">
              <a:latin typeface="Times New Roman" panose="02020603050405020304" pitchFamily="18" charset="0"/>
              <a:cs typeface="Times New Roman" panose="02020603050405020304" pitchFamily="18" charset="0"/>
            </a:endParaRPr>
          </a:p>
        </p:txBody>
      </p:sp>
      <p:sp>
        <p:nvSpPr>
          <p:cNvPr id="12" name="Shape 10">
            <a:extLst>
              <a:ext uri="{FF2B5EF4-FFF2-40B4-BE49-F238E27FC236}">
                <a16:creationId xmlns:a16="http://schemas.microsoft.com/office/drawing/2014/main" id="{1A53FE7D-DB49-C199-534B-32AB25A21801}"/>
              </a:ext>
            </a:extLst>
          </p:cNvPr>
          <p:cNvSpPr/>
          <p:nvPr/>
        </p:nvSpPr>
        <p:spPr>
          <a:xfrm>
            <a:off x="2283500" y="5812631"/>
            <a:ext cx="10062210" cy="609243"/>
          </a:xfrm>
          <a:prstGeom prst="rect">
            <a:avLst/>
          </a:prstGeom>
          <a:solidFill>
            <a:srgbClr val="FFFFFF">
              <a:alpha val="4000"/>
            </a:srgbClr>
          </a:solidFill>
          <a:ln/>
        </p:spPr>
        <p:txBody>
          <a:bodyPr/>
          <a:lstStyle/>
          <a:p>
            <a:endParaRPr lang="en-PK"/>
          </a:p>
        </p:txBody>
      </p:sp>
      <p:sp>
        <p:nvSpPr>
          <p:cNvPr id="13" name="Text 11">
            <a:extLst>
              <a:ext uri="{FF2B5EF4-FFF2-40B4-BE49-F238E27FC236}">
                <a16:creationId xmlns:a16="http://schemas.microsoft.com/office/drawing/2014/main" id="{3B1F91E7-0A5B-353B-2F1C-7DDD622526FA}"/>
              </a:ext>
            </a:extLst>
          </p:cNvPr>
          <p:cNvSpPr/>
          <p:nvPr/>
        </p:nvSpPr>
        <p:spPr>
          <a:xfrm>
            <a:off x="2496979" y="5947529"/>
            <a:ext cx="2925485" cy="339447"/>
          </a:xfrm>
          <a:prstGeom prst="rect">
            <a:avLst/>
          </a:prstGeom>
          <a:noFill/>
          <a:ln/>
        </p:spPr>
        <p:txBody>
          <a:bodyPr wrap="none" rtlCol="0" anchor="t"/>
          <a:lstStyle/>
          <a:p>
            <a:pPr marL="0" indent="0">
              <a:lnSpc>
                <a:spcPts val="2673"/>
              </a:lnSpc>
              <a:buNone/>
            </a:pPr>
            <a:endParaRPr lang="en-US" sz="1671" dirty="0"/>
          </a:p>
        </p:txBody>
      </p:sp>
      <p:sp>
        <p:nvSpPr>
          <p:cNvPr id="14" name="Text 12">
            <a:extLst>
              <a:ext uri="{FF2B5EF4-FFF2-40B4-BE49-F238E27FC236}">
                <a16:creationId xmlns:a16="http://schemas.microsoft.com/office/drawing/2014/main" id="{C7886F09-602C-6B00-4407-08E7D8CD162D}"/>
              </a:ext>
            </a:extLst>
          </p:cNvPr>
          <p:cNvSpPr/>
          <p:nvPr/>
        </p:nvSpPr>
        <p:spPr>
          <a:xfrm>
            <a:off x="5854422" y="5947529"/>
            <a:ext cx="2921675" cy="339447"/>
          </a:xfrm>
          <a:prstGeom prst="rect">
            <a:avLst/>
          </a:prstGeom>
          <a:noFill/>
          <a:ln/>
        </p:spPr>
        <p:txBody>
          <a:bodyPr wrap="none" rtlCol="0" anchor="t"/>
          <a:lstStyle/>
          <a:p>
            <a:pPr marL="0" indent="0">
              <a:lnSpc>
                <a:spcPts val="2673"/>
              </a:lnSpc>
              <a:buNone/>
            </a:pPr>
            <a:endParaRPr lang="en-US" sz="1671" dirty="0">
              <a:solidFill>
                <a:srgbClr val="2C3249"/>
              </a:solidFill>
              <a:latin typeface="Martel Sans" pitchFamily="34" charset="0"/>
              <a:ea typeface="Martel Sans" pitchFamily="34" charset="-122"/>
              <a:cs typeface="Martel Sans" pitchFamily="34" charset="-120"/>
            </a:endParaRPr>
          </a:p>
        </p:txBody>
      </p:sp>
      <p:sp>
        <p:nvSpPr>
          <p:cNvPr id="15" name="Text 13">
            <a:extLst>
              <a:ext uri="{FF2B5EF4-FFF2-40B4-BE49-F238E27FC236}">
                <a16:creationId xmlns:a16="http://schemas.microsoft.com/office/drawing/2014/main" id="{5FFD4A37-CFD7-ABCB-EF73-C0F090E2C3E0}"/>
              </a:ext>
            </a:extLst>
          </p:cNvPr>
          <p:cNvSpPr/>
          <p:nvPr/>
        </p:nvSpPr>
        <p:spPr>
          <a:xfrm>
            <a:off x="9208056" y="5947529"/>
            <a:ext cx="2925485" cy="339447"/>
          </a:xfrm>
          <a:prstGeom prst="rect">
            <a:avLst/>
          </a:prstGeom>
          <a:noFill/>
          <a:ln/>
        </p:spPr>
        <p:txBody>
          <a:bodyPr wrap="none" rtlCol="0" anchor="t"/>
          <a:lstStyle/>
          <a:p>
            <a:pPr marL="0" indent="0">
              <a:lnSpc>
                <a:spcPts val="2673"/>
              </a:lnSpc>
              <a:buNone/>
            </a:pPr>
            <a:endParaRPr lang="en-US" sz="1671" dirty="0"/>
          </a:p>
        </p:txBody>
      </p:sp>
      <p:sp>
        <p:nvSpPr>
          <p:cNvPr id="17" name="Text 15">
            <a:extLst>
              <a:ext uri="{FF2B5EF4-FFF2-40B4-BE49-F238E27FC236}">
                <a16:creationId xmlns:a16="http://schemas.microsoft.com/office/drawing/2014/main" id="{415449C7-DFB8-63C2-2F7F-9CA93844A4E0}"/>
              </a:ext>
            </a:extLst>
          </p:cNvPr>
          <p:cNvSpPr/>
          <p:nvPr/>
        </p:nvSpPr>
        <p:spPr>
          <a:xfrm>
            <a:off x="2496979" y="6556772"/>
            <a:ext cx="2925485" cy="339447"/>
          </a:xfrm>
          <a:prstGeom prst="rect">
            <a:avLst/>
          </a:prstGeom>
          <a:noFill/>
          <a:ln/>
        </p:spPr>
        <p:txBody>
          <a:bodyPr wrap="none" rtlCol="0" anchor="t"/>
          <a:lstStyle/>
          <a:p>
            <a:pPr marL="0" indent="0">
              <a:lnSpc>
                <a:spcPts val="2673"/>
              </a:lnSpc>
              <a:buNone/>
            </a:pPr>
            <a:endParaRPr lang="en-US" sz="1671" dirty="0"/>
          </a:p>
        </p:txBody>
      </p:sp>
      <p:sp>
        <p:nvSpPr>
          <p:cNvPr id="18" name="Text 16">
            <a:extLst>
              <a:ext uri="{FF2B5EF4-FFF2-40B4-BE49-F238E27FC236}">
                <a16:creationId xmlns:a16="http://schemas.microsoft.com/office/drawing/2014/main" id="{83F33020-3AEA-266B-DA70-937EE5EE8F0E}"/>
              </a:ext>
            </a:extLst>
          </p:cNvPr>
          <p:cNvSpPr/>
          <p:nvPr/>
        </p:nvSpPr>
        <p:spPr>
          <a:xfrm>
            <a:off x="5854422" y="6556772"/>
            <a:ext cx="2921675" cy="339447"/>
          </a:xfrm>
          <a:prstGeom prst="rect">
            <a:avLst/>
          </a:prstGeom>
          <a:noFill/>
          <a:ln/>
        </p:spPr>
        <p:txBody>
          <a:bodyPr wrap="none" rtlCol="0" anchor="t"/>
          <a:lstStyle/>
          <a:p>
            <a:pPr marL="0" indent="0">
              <a:lnSpc>
                <a:spcPts val="2673"/>
              </a:lnSpc>
              <a:buNone/>
            </a:pPr>
            <a:endParaRPr lang="en-US" sz="1671" dirty="0"/>
          </a:p>
        </p:txBody>
      </p:sp>
      <p:sp>
        <p:nvSpPr>
          <p:cNvPr id="19" name="Text 17">
            <a:extLst>
              <a:ext uri="{FF2B5EF4-FFF2-40B4-BE49-F238E27FC236}">
                <a16:creationId xmlns:a16="http://schemas.microsoft.com/office/drawing/2014/main" id="{8142722A-3225-4D33-564C-4DFC3A52252F}"/>
              </a:ext>
            </a:extLst>
          </p:cNvPr>
          <p:cNvSpPr/>
          <p:nvPr/>
        </p:nvSpPr>
        <p:spPr>
          <a:xfrm>
            <a:off x="9208056" y="6556772"/>
            <a:ext cx="2925485" cy="339447"/>
          </a:xfrm>
          <a:prstGeom prst="rect">
            <a:avLst/>
          </a:prstGeom>
          <a:noFill/>
          <a:ln/>
        </p:spPr>
        <p:txBody>
          <a:bodyPr wrap="none" rtlCol="0" anchor="t"/>
          <a:lstStyle/>
          <a:p>
            <a:pPr marL="0" indent="0">
              <a:lnSpc>
                <a:spcPts val="2673"/>
              </a:lnSpc>
              <a:buNone/>
            </a:pPr>
            <a:endParaRPr lang="en-US" sz="1671" dirty="0"/>
          </a:p>
        </p:txBody>
      </p:sp>
      <p:sp>
        <p:nvSpPr>
          <p:cNvPr id="20" name="Shape 18">
            <a:extLst>
              <a:ext uri="{FF2B5EF4-FFF2-40B4-BE49-F238E27FC236}">
                <a16:creationId xmlns:a16="http://schemas.microsoft.com/office/drawing/2014/main" id="{6A4C71AB-C3DE-DEFC-8D08-8559D95E9274}"/>
              </a:ext>
            </a:extLst>
          </p:cNvPr>
          <p:cNvSpPr/>
          <p:nvPr/>
        </p:nvSpPr>
        <p:spPr>
          <a:xfrm>
            <a:off x="2283500" y="7031117"/>
            <a:ext cx="10062210" cy="609243"/>
          </a:xfrm>
          <a:prstGeom prst="rect">
            <a:avLst/>
          </a:prstGeom>
          <a:solidFill>
            <a:srgbClr val="FFFFFF">
              <a:alpha val="4000"/>
            </a:srgbClr>
          </a:solidFill>
          <a:ln/>
        </p:spPr>
        <p:txBody>
          <a:bodyPr/>
          <a:lstStyle/>
          <a:p>
            <a:endParaRPr lang="en-PK"/>
          </a:p>
        </p:txBody>
      </p:sp>
      <p:sp>
        <p:nvSpPr>
          <p:cNvPr id="21" name="Text 19">
            <a:extLst>
              <a:ext uri="{FF2B5EF4-FFF2-40B4-BE49-F238E27FC236}">
                <a16:creationId xmlns:a16="http://schemas.microsoft.com/office/drawing/2014/main" id="{0AF40AAF-DFEB-1BC9-0D2B-6E425CBB1E6A}"/>
              </a:ext>
            </a:extLst>
          </p:cNvPr>
          <p:cNvSpPr/>
          <p:nvPr/>
        </p:nvSpPr>
        <p:spPr>
          <a:xfrm>
            <a:off x="2496979" y="7166015"/>
            <a:ext cx="2925485" cy="339447"/>
          </a:xfrm>
          <a:prstGeom prst="rect">
            <a:avLst/>
          </a:prstGeom>
          <a:noFill/>
          <a:ln/>
        </p:spPr>
        <p:txBody>
          <a:bodyPr wrap="none" rtlCol="0" anchor="t"/>
          <a:lstStyle/>
          <a:p>
            <a:pPr marL="0" indent="0">
              <a:lnSpc>
                <a:spcPts val="2673"/>
              </a:lnSpc>
              <a:buNone/>
            </a:pPr>
            <a:endParaRPr lang="en-US" sz="1671" dirty="0"/>
          </a:p>
        </p:txBody>
      </p:sp>
      <p:sp>
        <p:nvSpPr>
          <p:cNvPr id="22" name="Text 20">
            <a:extLst>
              <a:ext uri="{FF2B5EF4-FFF2-40B4-BE49-F238E27FC236}">
                <a16:creationId xmlns:a16="http://schemas.microsoft.com/office/drawing/2014/main" id="{172BABDA-707C-BC7F-89B0-AC1A6696C15C}"/>
              </a:ext>
            </a:extLst>
          </p:cNvPr>
          <p:cNvSpPr/>
          <p:nvPr/>
        </p:nvSpPr>
        <p:spPr>
          <a:xfrm>
            <a:off x="5854422" y="7166015"/>
            <a:ext cx="2921675" cy="339447"/>
          </a:xfrm>
          <a:prstGeom prst="rect">
            <a:avLst/>
          </a:prstGeom>
          <a:noFill/>
          <a:ln/>
        </p:spPr>
        <p:txBody>
          <a:bodyPr wrap="none" rtlCol="0" anchor="t"/>
          <a:lstStyle/>
          <a:p>
            <a:pPr marL="0" indent="0">
              <a:lnSpc>
                <a:spcPts val="2673"/>
              </a:lnSpc>
              <a:buNone/>
            </a:pPr>
            <a:endParaRPr lang="en-US" sz="1671" dirty="0"/>
          </a:p>
        </p:txBody>
      </p:sp>
      <p:sp>
        <p:nvSpPr>
          <p:cNvPr id="23" name="Text 21">
            <a:extLst>
              <a:ext uri="{FF2B5EF4-FFF2-40B4-BE49-F238E27FC236}">
                <a16:creationId xmlns:a16="http://schemas.microsoft.com/office/drawing/2014/main" id="{AAB5B260-1179-4875-8242-1265724E20D2}"/>
              </a:ext>
            </a:extLst>
          </p:cNvPr>
          <p:cNvSpPr/>
          <p:nvPr/>
        </p:nvSpPr>
        <p:spPr>
          <a:xfrm>
            <a:off x="9208056" y="7166015"/>
            <a:ext cx="2925485" cy="339447"/>
          </a:xfrm>
          <a:prstGeom prst="rect">
            <a:avLst/>
          </a:prstGeom>
          <a:noFill/>
          <a:ln/>
        </p:spPr>
        <p:txBody>
          <a:bodyPr wrap="none" rtlCol="0" anchor="t"/>
          <a:lstStyle/>
          <a:p>
            <a:pPr marL="0" indent="0">
              <a:lnSpc>
                <a:spcPts val="2673"/>
              </a:lnSpc>
              <a:buNone/>
            </a:pPr>
            <a:endParaRPr lang="en-US" sz="1671" dirty="0"/>
          </a:p>
        </p:txBody>
      </p:sp>
    </p:spTree>
    <p:extLst>
      <p:ext uri="{BB962C8B-B14F-4D97-AF65-F5344CB8AC3E}">
        <p14:creationId xmlns:p14="http://schemas.microsoft.com/office/powerpoint/2010/main" val="1514494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05EE1-78C1-B163-00E4-DD170CCBBBDF}"/>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75A1B495-7635-8745-8A01-4055FC6CABAA}"/>
              </a:ext>
            </a:extLst>
          </p:cNvPr>
          <p:cNvSpPr/>
          <p:nvPr/>
        </p:nvSpPr>
        <p:spPr>
          <a:xfrm>
            <a:off x="0" y="0"/>
            <a:ext cx="14630400" cy="8229600"/>
          </a:xfrm>
          <a:prstGeom prst="rect">
            <a:avLst/>
          </a:prstGeom>
          <a:solidFill>
            <a:srgbClr val="EBF4F3"/>
          </a:solidFill>
          <a:ln/>
        </p:spPr>
        <p:txBody>
          <a:bodyPr/>
          <a:lstStyle/>
          <a:p>
            <a:endParaRPr lang="en-PK" dirty="0"/>
          </a:p>
        </p:txBody>
      </p:sp>
      <p:sp>
        <p:nvSpPr>
          <p:cNvPr id="3" name="Shape 1">
            <a:extLst>
              <a:ext uri="{FF2B5EF4-FFF2-40B4-BE49-F238E27FC236}">
                <a16:creationId xmlns:a16="http://schemas.microsoft.com/office/drawing/2014/main" id="{4DA3C390-6F37-D46C-2F4E-2155AC912ECA}"/>
              </a:ext>
            </a:extLst>
          </p:cNvPr>
          <p:cNvSpPr/>
          <p:nvPr/>
        </p:nvSpPr>
        <p:spPr>
          <a:xfrm>
            <a:off x="0" y="702838"/>
            <a:ext cx="14630400" cy="8870037"/>
          </a:xfrm>
          <a:prstGeom prst="rect">
            <a:avLst/>
          </a:prstGeom>
          <a:solidFill>
            <a:srgbClr val="FFFFFF"/>
          </a:solidFill>
          <a:ln/>
        </p:spPr>
        <p:txBody>
          <a:bodyPr/>
          <a:lstStyle/>
          <a:p>
            <a:endParaRPr lang="en-PK" dirty="0"/>
          </a:p>
        </p:txBody>
      </p:sp>
      <p:sp>
        <p:nvSpPr>
          <p:cNvPr id="4" name="Text 2">
            <a:extLst>
              <a:ext uri="{FF2B5EF4-FFF2-40B4-BE49-F238E27FC236}">
                <a16:creationId xmlns:a16="http://schemas.microsoft.com/office/drawing/2014/main" id="{7566C637-A8CE-92BD-A3E3-51220A052806}"/>
              </a:ext>
            </a:extLst>
          </p:cNvPr>
          <p:cNvSpPr/>
          <p:nvPr/>
        </p:nvSpPr>
        <p:spPr>
          <a:xfrm>
            <a:off x="856527" y="-46215"/>
            <a:ext cx="13430282" cy="972026"/>
          </a:xfrm>
          <a:prstGeom prst="rect">
            <a:avLst/>
          </a:prstGeom>
          <a:noFill/>
          <a:ln/>
        </p:spPr>
        <p:txBody>
          <a:bodyPr wrap="square" rtlCol="0" anchor="t"/>
          <a:lstStyle/>
          <a:p>
            <a:pPr marL="0" indent="0" algn="ctr">
              <a:lnSpc>
                <a:spcPts val="5468"/>
              </a:lnSpc>
              <a:buNone/>
            </a:pPr>
            <a:r>
              <a:rPr lang="en-US" sz="4000" b="1" dirty="0">
                <a:solidFill>
                  <a:srgbClr val="282824"/>
                </a:solidFill>
                <a:latin typeface="Impact" panose="020B0806030902050204" pitchFamily="34" charset="0"/>
                <a:ea typeface="Lato" pitchFamily="34" charset="-122"/>
                <a:cs typeface="Lato" pitchFamily="34" charset="-120"/>
              </a:rPr>
              <a:t>Comparing Balance Statistics per Customer</a:t>
            </a:r>
            <a:endParaRPr lang="en-US" sz="4000" dirty="0">
              <a:latin typeface="Impact" panose="020B0806030902050204" pitchFamily="34" charset="0"/>
            </a:endParaRPr>
          </a:p>
        </p:txBody>
      </p:sp>
      <p:sp>
        <p:nvSpPr>
          <p:cNvPr id="8" name="Text 6">
            <a:extLst>
              <a:ext uri="{FF2B5EF4-FFF2-40B4-BE49-F238E27FC236}">
                <a16:creationId xmlns:a16="http://schemas.microsoft.com/office/drawing/2014/main" id="{E44B0EF2-6C85-5BAA-34AB-C95BA57336E3}"/>
              </a:ext>
            </a:extLst>
          </p:cNvPr>
          <p:cNvSpPr/>
          <p:nvPr/>
        </p:nvSpPr>
        <p:spPr>
          <a:xfrm>
            <a:off x="3818870" y="1861185"/>
            <a:ext cx="70961" cy="291703"/>
          </a:xfrm>
          <a:prstGeom prst="rect">
            <a:avLst/>
          </a:prstGeom>
          <a:noFill/>
          <a:ln/>
        </p:spPr>
        <p:txBody>
          <a:bodyPr wrap="none" rtlCol="0" anchor="t"/>
          <a:lstStyle/>
          <a:p>
            <a:pPr marL="0" indent="0" algn="ctr">
              <a:lnSpc>
                <a:spcPts val="2296"/>
              </a:lnSpc>
              <a:buNone/>
            </a:pPr>
            <a:endParaRPr lang="en-US" sz="1837" dirty="0"/>
          </a:p>
        </p:txBody>
      </p:sp>
      <p:sp>
        <p:nvSpPr>
          <p:cNvPr id="9" name="Text 7">
            <a:extLst>
              <a:ext uri="{FF2B5EF4-FFF2-40B4-BE49-F238E27FC236}">
                <a16:creationId xmlns:a16="http://schemas.microsoft.com/office/drawing/2014/main" id="{71BA29F2-E61C-AD74-98D8-B74244206F44}"/>
              </a:ext>
            </a:extLst>
          </p:cNvPr>
          <p:cNvSpPr/>
          <p:nvPr/>
        </p:nvSpPr>
        <p:spPr>
          <a:xfrm>
            <a:off x="3138715" y="1314314"/>
            <a:ext cx="1989772" cy="243007"/>
          </a:xfrm>
          <a:prstGeom prst="rect">
            <a:avLst/>
          </a:prstGeom>
          <a:noFill/>
          <a:ln/>
        </p:spPr>
        <p:txBody>
          <a:bodyPr wrap="none" rtlCol="0" anchor="t"/>
          <a:lstStyle/>
          <a:p>
            <a:pPr marL="0" indent="0" algn="l">
              <a:lnSpc>
                <a:spcPts val="2233"/>
              </a:lnSpc>
              <a:buNone/>
            </a:pPr>
            <a:endParaRPr lang="en-US" sz="1600" dirty="0"/>
          </a:p>
        </p:txBody>
      </p:sp>
      <p:sp>
        <p:nvSpPr>
          <p:cNvPr id="10" name="Text 8">
            <a:extLst>
              <a:ext uri="{FF2B5EF4-FFF2-40B4-BE49-F238E27FC236}">
                <a16:creationId xmlns:a16="http://schemas.microsoft.com/office/drawing/2014/main" id="{E496DFB2-0AA4-0672-4C5C-7AA05AAECE5A}"/>
              </a:ext>
            </a:extLst>
          </p:cNvPr>
          <p:cNvSpPr/>
          <p:nvPr/>
        </p:nvSpPr>
        <p:spPr>
          <a:xfrm>
            <a:off x="3040737" y="1611137"/>
            <a:ext cx="9911334" cy="746165"/>
          </a:xfrm>
          <a:prstGeom prst="rect">
            <a:avLst/>
          </a:prstGeom>
          <a:noFill/>
          <a:ln/>
        </p:spPr>
        <p:txBody>
          <a:bodyPr wrap="square" rtlCol="0" anchor="t"/>
          <a:lstStyle/>
          <a:p>
            <a:pPr marL="0" indent="0" algn="just">
              <a:lnSpc>
                <a:spcPts val="2287"/>
              </a:lnSpc>
              <a:buNone/>
            </a:pPr>
            <a:endParaRPr lang="en-US" sz="1400" dirty="0"/>
          </a:p>
        </p:txBody>
      </p:sp>
      <p:sp>
        <p:nvSpPr>
          <p:cNvPr id="13" name="Text 11">
            <a:extLst>
              <a:ext uri="{FF2B5EF4-FFF2-40B4-BE49-F238E27FC236}">
                <a16:creationId xmlns:a16="http://schemas.microsoft.com/office/drawing/2014/main" id="{AE11747C-8A0B-B8EF-D838-524514AC78CB}"/>
              </a:ext>
            </a:extLst>
          </p:cNvPr>
          <p:cNvSpPr/>
          <p:nvPr/>
        </p:nvSpPr>
        <p:spPr>
          <a:xfrm>
            <a:off x="3795296" y="3410069"/>
            <a:ext cx="118110" cy="291703"/>
          </a:xfrm>
          <a:prstGeom prst="rect">
            <a:avLst/>
          </a:prstGeom>
          <a:noFill/>
          <a:ln/>
        </p:spPr>
        <p:txBody>
          <a:bodyPr wrap="none" rtlCol="0" anchor="t"/>
          <a:lstStyle/>
          <a:p>
            <a:pPr marL="0" indent="0" algn="ctr">
              <a:lnSpc>
                <a:spcPts val="2296"/>
              </a:lnSpc>
              <a:buNone/>
            </a:pPr>
            <a:endParaRPr lang="en-US" sz="1837" dirty="0"/>
          </a:p>
        </p:txBody>
      </p:sp>
      <p:sp>
        <p:nvSpPr>
          <p:cNvPr id="14" name="Text 12">
            <a:extLst>
              <a:ext uri="{FF2B5EF4-FFF2-40B4-BE49-F238E27FC236}">
                <a16:creationId xmlns:a16="http://schemas.microsoft.com/office/drawing/2014/main" id="{9FB83828-5D69-B18D-516A-2ECCC5E201FD}"/>
              </a:ext>
            </a:extLst>
          </p:cNvPr>
          <p:cNvSpPr/>
          <p:nvPr/>
        </p:nvSpPr>
        <p:spPr>
          <a:xfrm>
            <a:off x="3026239" y="2680080"/>
            <a:ext cx="1926669" cy="243007"/>
          </a:xfrm>
          <a:prstGeom prst="rect">
            <a:avLst/>
          </a:prstGeom>
          <a:noFill/>
          <a:ln/>
        </p:spPr>
        <p:txBody>
          <a:bodyPr wrap="none" rtlCol="0" anchor="t"/>
          <a:lstStyle/>
          <a:p>
            <a:pPr marL="0" indent="0" algn="l">
              <a:lnSpc>
                <a:spcPts val="2233"/>
              </a:lnSpc>
              <a:buNone/>
            </a:pPr>
            <a:endParaRPr lang="en-US" sz="1600" dirty="0"/>
          </a:p>
        </p:txBody>
      </p:sp>
      <p:sp>
        <p:nvSpPr>
          <p:cNvPr id="15" name="Text 13">
            <a:extLst>
              <a:ext uri="{FF2B5EF4-FFF2-40B4-BE49-F238E27FC236}">
                <a16:creationId xmlns:a16="http://schemas.microsoft.com/office/drawing/2014/main" id="{F3F4E3EE-27FD-D175-76E4-685303A18122}"/>
              </a:ext>
            </a:extLst>
          </p:cNvPr>
          <p:cNvSpPr/>
          <p:nvPr/>
        </p:nvSpPr>
        <p:spPr>
          <a:xfrm>
            <a:off x="3048596" y="3023933"/>
            <a:ext cx="9911334" cy="746165"/>
          </a:xfrm>
          <a:prstGeom prst="rect">
            <a:avLst/>
          </a:prstGeom>
          <a:noFill/>
          <a:ln/>
        </p:spPr>
        <p:txBody>
          <a:bodyPr wrap="square" rtlCol="0" anchor="t"/>
          <a:lstStyle/>
          <a:p>
            <a:pPr marL="0" indent="0" algn="just">
              <a:lnSpc>
                <a:spcPts val="2287"/>
              </a:lnSpc>
              <a:buNone/>
            </a:pPr>
            <a:endParaRPr lang="en-US" sz="1400" dirty="0"/>
          </a:p>
        </p:txBody>
      </p:sp>
      <p:sp>
        <p:nvSpPr>
          <p:cNvPr id="18" name="Text 16">
            <a:extLst>
              <a:ext uri="{FF2B5EF4-FFF2-40B4-BE49-F238E27FC236}">
                <a16:creationId xmlns:a16="http://schemas.microsoft.com/office/drawing/2014/main" id="{C88E3E85-55AA-398E-3E39-577C95CFE26A}"/>
              </a:ext>
            </a:extLst>
          </p:cNvPr>
          <p:cNvSpPr/>
          <p:nvPr/>
        </p:nvSpPr>
        <p:spPr>
          <a:xfrm>
            <a:off x="3794462" y="4958953"/>
            <a:ext cx="119896" cy="291703"/>
          </a:xfrm>
          <a:prstGeom prst="rect">
            <a:avLst/>
          </a:prstGeom>
          <a:noFill/>
          <a:ln/>
        </p:spPr>
        <p:txBody>
          <a:bodyPr wrap="none" rtlCol="0" anchor="t"/>
          <a:lstStyle/>
          <a:p>
            <a:pPr marL="0" indent="0" algn="ctr">
              <a:lnSpc>
                <a:spcPts val="2296"/>
              </a:lnSpc>
              <a:buNone/>
            </a:pPr>
            <a:endParaRPr lang="en-US" sz="1837" dirty="0"/>
          </a:p>
        </p:txBody>
      </p:sp>
      <p:sp>
        <p:nvSpPr>
          <p:cNvPr id="19" name="Text 17">
            <a:extLst>
              <a:ext uri="{FF2B5EF4-FFF2-40B4-BE49-F238E27FC236}">
                <a16:creationId xmlns:a16="http://schemas.microsoft.com/office/drawing/2014/main" id="{347DDD2F-F5B1-5F82-26BC-580E73A40C68}"/>
              </a:ext>
            </a:extLst>
          </p:cNvPr>
          <p:cNvSpPr/>
          <p:nvPr/>
        </p:nvSpPr>
        <p:spPr>
          <a:xfrm>
            <a:off x="3075895" y="3954541"/>
            <a:ext cx="2371368" cy="243007"/>
          </a:xfrm>
          <a:prstGeom prst="rect">
            <a:avLst/>
          </a:prstGeom>
          <a:noFill/>
          <a:ln/>
        </p:spPr>
        <p:txBody>
          <a:bodyPr wrap="none" rtlCol="0" anchor="t"/>
          <a:lstStyle/>
          <a:p>
            <a:pPr marL="0" indent="0" algn="l">
              <a:lnSpc>
                <a:spcPts val="2233"/>
              </a:lnSpc>
              <a:buNone/>
            </a:pPr>
            <a:endParaRPr lang="en-US" sz="1600" dirty="0"/>
          </a:p>
        </p:txBody>
      </p:sp>
      <p:sp>
        <p:nvSpPr>
          <p:cNvPr id="20" name="Text 18">
            <a:extLst>
              <a:ext uri="{FF2B5EF4-FFF2-40B4-BE49-F238E27FC236}">
                <a16:creationId xmlns:a16="http://schemas.microsoft.com/office/drawing/2014/main" id="{ABD4353E-A3E1-8F32-CA95-2F2221F0C8DA}"/>
              </a:ext>
            </a:extLst>
          </p:cNvPr>
          <p:cNvSpPr/>
          <p:nvPr/>
        </p:nvSpPr>
        <p:spPr>
          <a:xfrm>
            <a:off x="3075894" y="4355596"/>
            <a:ext cx="9911333" cy="746165"/>
          </a:xfrm>
          <a:prstGeom prst="rect">
            <a:avLst/>
          </a:prstGeom>
          <a:noFill/>
          <a:ln/>
        </p:spPr>
        <p:txBody>
          <a:bodyPr wrap="square" rtlCol="0" anchor="t"/>
          <a:lstStyle/>
          <a:p>
            <a:pPr marL="0" indent="0" algn="just">
              <a:lnSpc>
                <a:spcPts val="2287"/>
              </a:lnSpc>
              <a:buNone/>
            </a:pPr>
            <a:endParaRPr lang="en-US" sz="1400" dirty="0"/>
          </a:p>
        </p:txBody>
      </p:sp>
      <p:sp>
        <p:nvSpPr>
          <p:cNvPr id="23" name="Text 21">
            <a:extLst>
              <a:ext uri="{FF2B5EF4-FFF2-40B4-BE49-F238E27FC236}">
                <a16:creationId xmlns:a16="http://schemas.microsoft.com/office/drawing/2014/main" id="{5CBBFA3B-F04A-F27C-BC56-41D8CE876D1F}"/>
              </a:ext>
            </a:extLst>
          </p:cNvPr>
          <p:cNvSpPr/>
          <p:nvPr/>
        </p:nvSpPr>
        <p:spPr>
          <a:xfrm>
            <a:off x="3784283" y="6485215"/>
            <a:ext cx="1528405" cy="248722"/>
          </a:xfrm>
          <a:prstGeom prst="rect">
            <a:avLst/>
          </a:prstGeom>
          <a:noFill/>
          <a:ln/>
        </p:spPr>
        <p:txBody>
          <a:bodyPr wrap="none" rtlCol="0" anchor="t"/>
          <a:lstStyle/>
          <a:p>
            <a:pPr marL="0" indent="0">
              <a:lnSpc>
                <a:spcPts val="1960"/>
              </a:lnSpc>
              <a:buNone/>
            </a:pPr>
            <a:endParaRPr lang="en-US" sz="1225" dirty="0"/>
          </a:p>
        </p:txBody>
      </p:sp>
      <p:sp>
        <p:nvSpPr>
          <p:cNvPr id="24" name="Text 22">
            <a:extLst>
              <a:ext uri="{FF2B5EF4-FFF2-40B4-BE49-F238E27FC236}">
                <a16:creationId xmlns:a16="http://schemas.microsoft.com/office/drawing/2014/main" id="{68341CD3-BCB3-7FAF-D22E-6F0349CF199A}"/>
              </a:ext>
            </a:extLst>
          </p:cNvPr>
          <p:cNvSpPr/>
          <p:nvPr/>
        </p:nvSpPr>
        <p:spPr>
          <a:xfrm>
            <a:off x="5631299" y="6485215"/>
            <a:ext cx="1524595" cy="497443"/>
          </a:xfrm>
          <a:prstGeom prst="rect">
            <a:avLst/>
          </a:prstGeom>
          <a:noFill/>
          <a:ln/>
        </p:spPr>
        <p:txBody>
          <a:bodyPr wrap="square" rtlCol="0" anchor="t"/>
          <a:lstStyle/>
          <a:p>
            <a:pPr marL="0" indent="0">
              <a:lnSpc>
                <a:spcPts val="1960"/>
              </a:lnSpc>
              <a:buNone/>
            </a:pPr>
            <a:endParaRPr lang="en-US" sz="1225" dirty="0"/>
          </a:p>
        </p:txBody>
      </p:sp>
      <p:sp>
        <p:nvSpPr>
          <p:cNvPr id="25" name="Text 23">
            <a:extLst>
              <a:ext uri="{FF2B5EF4-FFF2-40B4-BE49-F238E27FC236}">
                <a16:creationId xmlns:a16="http://schemas.microsoft.com/office/drawing/2014/main" id="{98AE0787-A614-F9D6-56A2-017B9A41535E}"/>
              </a:ext>
            </a:extLst>
          </p:cNvPr>
          <p:cNvSpPr/>
          <p:nvPr/>
        </p:nvSpPr>
        <p:spPr>
          <a:xfrm>
            <a:off x="7474506" y="6485215"/>
            <a:ext cx="1524595" cy="248722"/>
          </a:xfrm>
          <a:prstGeom prst="rect">
            <a:avLst/>
          </a:prstGeom>
          <a:noFill/>
          <a:ln/>
        </p:spPr>
        <p:txBody>
          <a:bodyPr wrap="none" rtlCol="0" anchor="t"/>
          <a:lstStyle/>
          <a:p>
            <a:pPr marL="0" indent="0">
              <a:lnSpc>
                <a:spcPts val="1960"/>
              </a:lnSpc>
              <a:buNone/>
            </a:pPr>
            <a:endParaRPr lang="en-US" sz="1225" dirty="0"/>
          </a:p>
        </p:txBody>
      </p:sp>
      <p:sp>
        <p:nvSpPr>
          <p:cNvPr id="26" name="Text 24">
            <a:extLst>
              <a:ext uri="{FF2B5EF4-FFF2-40B4-BE49-F238E27FC236}">
                <a16:creationId xmlns:a16="http://schemas.microsoft.com/office/drawing/2014/main" id="{6160038E-BEC9-1C95-D5C6-73D7BFF7962B}"/>
              </a:ext>
            </a:extLst>
          </p:cNvPr>
          <p:cNvSpPr/>
          <p:nvPr/>
        </p:nvSpPr>
        <p:spPr>
          <a:xfrm>
            <a:off x="9317712" y="6485215"/>
            <a:ext cx="1528405" cy="248722"/>
          </a:xfrm>
          <a:prstGeom prst="rect">
            <a:avLst/>
          </a:prstGeom>
          <a:noFill/>
          <a:ln/>
        </p:spPr>
        <p:txBody>
          <a:bodyPr wrap="none" rtlCol="0" anchor="t"/>
          <a:lstStyle/>
          <a:p>
            <a:pPr marL="0" indent="0">
              <a:lnSpc>
                <a:spcPts val="1960"/>
              </a:lnSpc>
              <a:buNone/>
            </a:pPr>
            <a:endParaRPr lang="en-US" sz="1225" dirty="0"/>
          </a:p>
        </p:txBody>
      </p:sp>
      <p:sp>
        <p:nvSpPr>
          <p:cNvPr id="28" name="Text 26">
            <a:extLst>
              <a:ext uri="{FF2B5EF4-FFF2-40B4-BE49-F238E27FC236}">
                <a16:creationId xmlns:a16="http://schemas.microsoft.com/office/drawing/2014/main" id="{1DC64E2B-13C5-0EE7-A778-CBDA919A32F5}"/>
              </a:ext>
            </a:extLst>
          </p:cNvPr>
          <p:cNvSpPr/>
          <p:nvPr/>
        </p:nvSpPr>
        <p:spPr>
          <a:xfrm>
            <a:off x="3784283" y="7184350"/>
            <a:ext cx="1528405" cy="248722"/>
          </a:xfrm>
          <a:prstGeom prst="rect">
            <a:avLst/>
          </a:prstGeom>
          <a:noFill/>
          <a:ln/>
        </p:spPr>
        <p:txBody>
          <a:bodyPr wrap="none" rtlCol="0" anchor="t"/>
          <a:lstStyle/>
          <a:p>
            <a:pPr marL="0" indent="0">
              <a:lnSpc>
                <a:spcPts val="1960"/>
              </a:lnSpc>
              <a:buNone/>
            </a:pPr>
            <a:endParaRPr lang="en-US" sz="1225" dirty="0"/>
          </a:p>
        </p:txBody>
      </p:sp>
      <p:sp>
        <p:nvSpPr>
          <p:cNvPr id="29" name="Text 27">
            <a:extLst>
              <a:ext uri="{FF2B5EF4-FFF2-40B4-BE49-F238E27FC236}">
                <a16:creationId xmlns:a16="http://schemas.microsoft.com/office/drawing/2014/main" id="{6585102D-D25F-F87C-A2C4-588450031A72}"/>
              </a:ext>
            </a:extLst>
          </p:cNvPr>
          <p:cNvSpPr/>
          <p:nvPr/>
        </p:nvSpPr>
        <p:spPr>
          <a:xfrm>
            <a:off x="5631299" y="7184350"/>
            <a:ext cx="1524595" cy="248722"/>
          </a:xfrm>
          <a:prstGeom prst="rect">
            <a:avLst/>
          </a:prstGeom>
          <a:noFill/>
          <a:ln/>
        </p:spPr>
        <p:txBody>
          <a:bodyPr wrap="none" rtlCol="0" anchor="t"/>
          <a:lstStyle/>
          <a:p>
            <a:pPr marL="0" indent="0">
              <a:lnSpc>
                <a:spcPts val="1960"/>
              </a:lnSpc>
              <a:buNone/>
            </a:pPr>
            <a:endParaRPr lang="en-US" sz="1225" dirty="0"/>
          </a:p>
        </p:txBody>
      </p:sp>
      <p:sp>
        <p:nvSpPr>
          <p:cNvPr id="30" name="Text 28">
            <a:extLst>
              <a:ext uri="{FF2B5EF4-FFF2-40B4-BE49-F238E27FC236}">
                <a16:creationId xmlns:a16="http://schemas.microsoft.com/office/drawing/2014/main" id="{B8D307A8-B7B5-DB7C-3A77-60DF81F9486D}"/>
              </a:ext>
            </a:extLst>
          </p:cNvPr>
          <p:cNvSpPr/>
          <p:nvPr/>
        </p:nvSpPr>
        <p:spPr>
          <a:xfrm>
            <a:off x="7474506" y="7184350"/>
            <a:ext cx="1524595" cy="248722"/>
          </a:xfrm>
          <a:prstGeom prst="rect">
            <a:avLst/>
          </a:prstGeom>
          <a:noFill/>
          <a:ln/>
        </p:spPr>
        <p:txBody>
          <a:bodyPr wrap="none" rtlCol="0" anchor="t"/>
          <a:lstStyle/>
          <a:p>
            <a:pPr marL="0" indent="0">
              <a:lnSpc>
                <a:spcPts val="1960"/>
              </a:lnSpc>
              <a:buNone/>
            </a:pPr>
            <a:endParaRPr lang="en-US" sz="1225" dirty="0"/>
          </a:p>
        </p:txBody>
      </p:sp>
      <p:sp>
        <p:nvSpPr>
          <p:cNvPr id="31" name="Text 29">
            <a:extLst>
              <a:ext uri="{FF2B5EF4-FFF2-40B4-BE49-F238E27FC236}">
                <a16:creationId xmlns:a16="http://schemas.microsoft.com/office/drawing/2014/main" id="{72AD6184-AAD1-7878-53C0-11DD2E3E36EA}"/>
              </a:ext>
            </a:extLst>
          </p:cNvPr>
          <p:cNvSpPr/>
          <p:nvPr/>
        </p:nvSpPr>
        <p:spPr>
          <a:xfrm>
            <a:off x="9317712" y="7184350"/>
            <a:ext cx="1528405" cy="248722"/>
          </a:xfrm>
          <a:prstGeom prst="rect">
            <a:avLst/>
          </a:prstGeom>
          <a:noFill/>
          <a:ln/>
        </p:spPr>
        <p:txBody>
          <a:bodyPr wrap="none" rtlCol="0" anchor="t"/>
          <a:lstStyle/>
          <a:p>
            <a:pPr marL="0" indent="0">
              <a:lnSpc>
                <a:spcPts val="1960"/>
              </a:lnSpc>
              <a:buNone/>
            </a:pPr>
            <a:endParaRPr lang="en-US" sz="1225" dirty="0"/>
          </a:p>
        </p:txBody>
      </p:sp>
      <p:sp>
        <p:nvSpPr>
          <p:cNvPr id="32" name="Shape 30">
            <a:extLst>
              <a:ext uri="{FF2B5EF4-FFF2-40B4-BE49-F238E27FC236}">
                <a16:creationId xmlns:a16="http://schemas.microsoft.com/office/drawing/2014/main" id="{31932F1E-585F-1E73-C36A-A610314900EC}"/>
              </a:ext>
            </a:extLst>
          </p:cNvPr>
          <p:cNvSpPr/>
          <p:nvPr/>
        </p:nvSpPr>
        <p:spPr>
          <a:xfrm>
            <a:off x="3628787" y="7533918"/>
            <a:ext cx="9195962" cy="369807"/>
          </a:xfrm>
          <a:prstGeom prst="rect">
            <a:avLst/>
          </a:prstGeom>
          <a:solidFill>
            <a:srgbClr val="FFFFFF">
              <a:alpha val="4000"/>
            </a:srgbClr>
          </a:solidFill>
          <a:ln/>
        </p:spPr>
        <p:txBody>
          <a:bodyPr/>
          <a:lstStyle/>
          <a:p>
            <a:endParaRPr lang="en-PK"/>
          </a:p>
        </p:txBody>
      </p:sp>
      <p:sp>
        <p:nvSpPr>
          <p:cNvPr id="33" name="Text 31">
            <a:extLst>
              <a:ext uri="{FF2B5EF4-FFF2-40B4-BE49-F238E27FC236}">
                <a16:creationId xmlns:a16="http://schemas.microsoft.com/office/drawing/2014/main" id="{6B69A0D8-8D97-472B-08E9-30B6BA583F4D}"/>
              </a:ext>
            </a:extLst>
          </p:cNvPr>
          <p:cNvSpPr/>
          <p:nvPr/>
        </p:nvSpPr>
        <p:spPr>
          <a:xfrm>
            <a:off x="3784283" y="7634764"/>
            <a:ext cx="1528405" cy="248722"/>
          </a:xfrm>
          <a:prstGeom prst="rect">
            <a:avLst/>
          </a:prstGeom>
          <a:noFill/>
          <a:ln/>
        </p:spPr>
        <p:txBody>
          <a:bodyPr wrap="none" rtlCol="0" anchor="t"/>
          <a:lstStyle/>
          <a:p>
            <a:pPr marL="0" indent="0">
              <a:lnSpc>
                <a:spcPts val="1960"/>
              </a:lnSpc>
              <a:buNone/>
            </a:pPr>
            <a:endParaRPr lang="en-US" sz="1225" dirty="0"/>
          </a:p>
        </p:txBody>
      </p:sp>
      <p:sp>
        <p:nvSpPr>
          <p:cNvPr id="34" name="Text 32">
            <a:extLst>
              <a:ext uri="{FF2B5EF4-FFF2-40B4-BE49-F238E27FC236}">
                <a16:creationId xmlns:a16="http://schemas.microsoft.com/office/drawing/2014/main" id="{3F1C1919-9053-B085-04CE-4570FC193278}"/>
              </a:ext>
            </a:extLst>
          </p:cNvPr>
          <p:cNvSpPr/>
          <p:nvPr/>
        </p:nvSpPr>
        <p:spPr>
          <a:xfrm>
            <a:off x="5631299" y="7634764"/>
            <a:ext cx="1524595" cy="248722"/>
          </a:xfrm>
          <a:prstGeom prst="rect">
            <a:avLst/>
          </a:prstGeom>
          <a:noFill/>
          <a:ln/>
        </p:spPr>
        <p:txBody>
          <a:bodyPr wrap="none" rtlCol="0" anchor="t"/>
          <a:lstStyle/>
          <a:p>
            <a:pPr marL="0" indent="0">
              <a:lnSpc>
                <a:spcPts val="1960"/>
              </a:lnSpc>
              <a:buNone/>
            </a:pPr>
            <a:endParaRPr lang="en-US" sz="1225" dirty="0"/>
          </a:p>
        </p:txBody>
      </p:sp>
      <p:sp>
        <p:nvSpPr>
          <p:cNvPr id="35" name="Text 33">
            <a:extLst>
              <a:ext uri="{FF2B5EF4-FFF2-40B4-BE49-F238E27FC236}">
                <a16:creationId xmlns:a16="http://schemas.microsoft.com/office/drawing/2014/main" id="{7D91F1DF-9526-9282-CA1D-5BD6B71D77DD}"/>
              </a:ext>
            </a:extLst>
          </p:cNvPr>
          <p:cNvSpPr/>
          <p:nvPr/>
        </p:nvSpPr>
        <p:spPr>
          <a:xfrm>
            <a:off x="7474506" y="7634764"/>
            <a:ext cx="1524595" cy="248722"/>
          </a:xfrm>
          <a:prstGeom prst="rect">
            <a:avLst/>
          </a:prstGeom>
          <a:noFill/>
          <a:ln/>
        </p:spPr>
        <p:txBody>
          <a:bodyPr wrap="none" rtlCol="0" anchor="t"/>
          <a:lstStyle/>
          <a:p>
            <a:pPr marL="0" indent="0">
              <a:lnSpc>
                <a:spcPts val="1960"/>
              </a:lnSpc>
              <a:buNone/>
            </a:pPr>
            <a:endParaRPr lang="en-US" sz="1225" dirty="0"/>
          </a:p>
        </p:txBody>
      </p:sp>
      <p:sp>
        <p:nvSpPr>
          <p:cNvPr id="36" name="Text 34">
            <a:extLst>
              <a:ext uri="{FF2B5EF4-FFF2-40B4-BE49-F238E27FC236}">
                <a16:creationId xmlns:a16="http://schemas.microsoft.com/office/drawing/2014/main" id="{298C3677-2D53-7A31-E840-39CBA71DAEE2}"/>
              </a:ext>
            </a:extLst>
          </p:cNvPr>
          <p:cNvSpPr/>
          <p:nvPr/>
        </p:nvSpPr>
        <p:spPr>
          <a:xfrm>
            <a:off x="9317712" y="7634764"/>
            <a:ext cx="1528405" cy="248722"/>
          </a:xfrm>
          <a:prstGeom prst="rect">
            <a:avLst/>
          </a:prstGeom>
          <a:noFill/>
          <a:ln/>
        </p:spPr>
        <p:txBody>
          <a:bodyPr wrap="none" rtlCol="0" anchor="t"/>
          <a:lstStyle/>
          <a:p>
            <a:pPr marL="0" indent="0">
              <a:lnSpc>
                <a:spcPts val="1960"/>
              </a:lnSpc>
              <a:buNone/>
            </a:pPr>
            <a:endParaRPr lang="en-US" sz="1225" dirty="0"/>
          </a:p>
        </p:txBody>
      </p:sp>
      <p:sp>
        <p:nvSpPr>
          <p:cNvPr id="38" name="Text 36">
            <a:extLst>
              <a:ext uri="{FF2B5EF4-FFF2-40B4-BE49-F238E27FC236}">
                <a16:creationId xmlns:a16="http://schemas.microsoft.com/office/drawing/2014/main" id="{1F3C2E9F-5F1A-D0D6-762E-DCB02A97596A}"/>
              </a:ext>
            </a:extLst>
          </p:cNvPr>
          <p:cNvSpPr/>
          <p:nvPr/>
        </p:nvSpPr>
        <p:spPr>
          <a:xfrm>
            <a:off x="3784283" y="8085177"/>
            <a:ext cx="1528405" cy="248722"/>
          </a:xfrm>
          <a:prstGeom prst="rect">
            <a:avLst/>
          </a:prstGeom>
          <a:noFill/>
          <a:ln/>
        </p:spPr>
        <p:txBody>
          <a:bodyPr wrap="none" rtlCol="0" anchor="t"/>
          <a:lstStyle/>
          <a:p>
            <a:pPr marL="0" indent="0">
              <a:lnSpc>
                <a:spcPts val="1960"/>
              </a:lnSpc>
              <a:buNone/>
            </a:pPr>
            <a:endParaRPr lang="en-US" sz="1225" dirty="0"/>
          </a:p>
        </p:txBody>
      </p:sp>
      <p:sp>
        <p:nvSpPr>
          <p:cNvPr id="39" name="Text 37">
            <a:extLst>
              <a:ext uri="{FF2B5EF4-FFF2-40B4-BE49-F238E27FC236}">
                <a16:creationId xmlns:a16="http://schemas.microsoft.com/office/drawing/2014/main" id="{8E914EE6-B209-1645-B78E-73F79C42A9E0}"/>
              </a:ext>
            </a:extLst>
          </p:cNvPr>
          <p:cNvSpPr/>
          <p:nvPr/>
        </p:nvSpPr>
        <p:spPr>
          <a:xfrm>
            <a:off x="5631299" y="8085177"/>
            <a:ext cx="1524595" cy="248722"/>
          </a:xfrm>
          <a:prstGeom prst="rect">
            <a:avLst/>
          </a:prstGeom>
          <a:noFill/>
          <a:ln/>
        </p:spPr>
        <p:txBody>
          <a:bodyPr wrap="none" rtlCol="0" anchor="t"/>
          <a:lstStyle/>
          <a:p>
            <a:pPr marL="0" indent="0">
              <a:lnSpc>
                <a:spcPts val="1960"/>
              </a:lnSpc>
              <a:buNone/>
            </a:pPr>
            <a:endParaRPr lang="en-US" sz="1225" dirty="0"/>
          </a:p>
        </p:txBody>
      </p:sp>
      <p:sp>
        <p:nvSpPr>
          <p:cNvPr id="40" name="Text 38">
            <a:extLst>
              <a:ext uri="{FF2B5EF4-FFF2-40B4-BE49-F238E27FC236}">
                <a16:creationId xmlns:a16="http://schemas.microsoft.com/office/drawing/2014/main" id="{0CAF1309-45FE-A278-E058-28A71F466B4F}"/>
              </a:ext>
            </a:extLst>
          </p:cNvPr>
          <p:cNvSpPr/>
          <p:nvPr/>
        </p:nvSpPr>
        <p:spPr>
          <a:xfrm>
            <a:off x="7474506" y="8085177"/>
            <a:ext cx="1524595" cy="248722"/>
          </a:xfrm>
          <a:prstGeom prst="rect">
            <a:avLst/>
          </a:prstGeom>
          <a:noFill/>
          <a:ln/>
        </p:spPr>
        <p:txBody>
          <a:bodyPr wrap="none" rtlCol="0" anchor="t"/>
          <a:lstStyle/>
          <a:p>
            <a:pPr marL="0" indent="0">
              <a:lnSpc>
                <a:spcPts val="1960"/>
              </a:lnSpc>
              <a:buNone/>
            </a:pPr>
            <a:endParaRPr lang="en-US" sz="1225" dirty="0"/>
          </a:p>
        </p:txBody>
      </p:sp>
      <p:sp>
        <p:nvSpPr>
          <p:cNvPr id="41" name="Text 39">
            <a:extLst>
              <a:ext uri="{FF2B5EF4-FFF2-40B4-BE49-F238E27FC236}">
                <a16:creationId xmlns:a16="http://schemas.microsoft.com/office/drawing/2014/main" id="{46791827-58C0-62AC-5CF4-4CE8E08BD600}"/>
              </a:ext>
            </a:extLst>
          </p:cNvPr>
          <p:cNvSpPr/>
          <p:nvPr/>
        </p:nvSpPr>
        <p:spPr>
          <a:xfrm>
            <a:off x="9317712" y="8085177"/>
            <a:ext cx="1528405" cy="248722"/>
          </a:xfrm>
          <a:prstGeom prst="rect">
            <a:avLst/>
          </a:prstGeom>
          <a:noFill/>
          <a:ln/>
        </p:spPr>
        <p:txBody>
          <a:bodyPr wrap="none" rtlCol="0" anchor="t"/>
          <a:lstStyle/>
          <a:p>
            <a:pPr marL="0" indent="0">
              <a:lnSpc>
                <a:spcPts val="1960"/>
              </a:lnSpc>
              <a:buNone/>
            </a:pPr>
            <a:endParaRPr lang="en-US" sz="1225" dirty="0"/>
          </a:p>
        </p:txBody>
      </p:sp>
      <p:sp>
        <p:nvSpPr>
          <p:cNvPr id="11" name="TextBox 10">
            <a:extLst>
              <a:ext uri="{FF2B5EF4-FFF2-40B4-BE49-F238E27FC236}">
                <a16:creationId xmlns:a16="http://schemas.microsoft.com/office/drawing/2014/main" id="{21348CA8-0165-0A8F-BE18-FDE08792FE97}"/>
              </a:ext>
            </a:extLst>
          </p:cNvPr>
          <p:cNvSpPr txBox="1"/>
          <p:nvPr/>
        </p:nvSpPr>
        <p:spPr>
          <a:xfrm>
            <a:off x="1362408" y="998509"/>
            <a:ext cx="11462341" cy="1704569"/>
          </a:xfrm>
          <a:prstGeom prst="rect">
            <a:avLst/>
          </a:prstGeom>
          <a:noFill/>
        </p:spPr>
        <p:txBody>
          <a:bodyPr wrap="square">
            <a:spAutoFit/>
          </a:bodyPr>
          <a:lstStyle/>
          <a:p>
            <a:pPr marL="0" indent="0" algn="just">
              <a:lnSpc>
                <a:spcPct val="150000"/>
              </a:lnSpc>
              <a:buNone/>
            </a:pPr>
            <a:r>
              <a:rPr lang="en-US" dirty="0">
                <a:latin typeface="Times New Roman" panose="02020603050405020304" pitchFamily="18" charset="0"/>
                <a:ea typeface="Lato" pitchFamily="34" charset="-122"/>
                <a:cs typeface="Times New Roman" panose="02020603050405020304" pitchFamily="18" charset="0"/>
              </a:rPr>
              <a:t>The analyzation stage delves into aggregating the running balance for refining customer insights. A nested Common Table Expression (CTE) is deployed to extract maximum, average, and minimum running balance values. By segmenting these values per month and year, analysts can observe seasonal patterns, spending behaviors, and the fiscal health of customers — vital for tailored customer engagement and risk mitigation.</a:t>
            </a:r>
            <a:endParaRPr lang="en-US" dirty="0">
              <a:latin typeface="Times New Roman" panose="02020603050405020304" pitchFamily="18" charset="0"/>
              <a:cs typeface="Times New Roman" panose="02020603050405020304" pitchFamily="18" charset="0"/>
            </a:endParaRPr>
          </a:p>
        </p:txBody>
      </p:sp>
      <p:pic>
        <p:nvPicPr>
          <p:cNvPr id="16" name="Picture 15" descr="A screenshot of a computer screen&#10;&#10;Description automatically generated">
            <a:extLst>
              <a:ext uri="{FF2B5EF4-FFF2-40B4-BE49-F238E27FC236}">
                <a16:creationId xmlns:a16="http://schemas.microsoft.com/office/drawing/2014/main" id="{9AB64305-88FC-9CBB-5869-F22F1BE87D94}"/>
              </a:ext>
            </a:extLst>
          </p:cNvPr>
          <p:cNvPicPr>
            <a:picLocks noChangeAspect="1"/>
          </p:cNvPicPr>
          <p:nvPr/>
        </p:nvPicPr>
        <p:blipFill>
          <a:blip r:embed="rId3"/>
          <a:stretch>
            <a:fillRect/>
          </a:stretch>
        </p:blipFill>
        <p:spPr>
          <a:xfrm>
            <a:off x="1171783" y="3455312"/>
            <a:ext cx="11968222" cy="4878587"/>
          </a:xfrm>
          <a:prstGeom prst="rect">
            <a:avLst/>
          </a:prstGeom>
        </p:spPr>
      </p:pic>
    </p:spTree>
    <p:extLst>
      <p:ext uri="{BB962C8B-B14F-4D97-AF65-F5344CB8AC3E}">
        <p14:creationId xmlns:p14="http://schemas.microsoft.com/office/powerpoint/2010/main" val="3196360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F8FE4-9133-A237-ADA2-D0029A0796A5}"/>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2BC6592A-150F-A311-B394-FB5EBE43EF1B}"/>
              </a:ext>
            </a:extLst>
          </p:cNvPr>
          <p:cNvSpPr/>
          <p:nvPr/>
        </p:nvSpPr>
        <p:spPr>
          <a:xfrm>
            <a:off x="0" y="0"/>
            <a:ext cx="14630400" cy="8229600"/>
          </a:xfrm>
          <a:prstGeom prst="rect">
            <a:avLst/>
          </a:prstGeom>
          <a:solidFill>
            <a:srgbClr val="EBF4F3"/>
          </a:solidFill>
          <a:ln/>
        </p:spPr>
        <p:txBody>
          <a:bodyPr/>
          <a:lstStyle/>
          <a:p>
            <a:endParaRPr lang="en-PK" dirty="0"/>
          </a:p>
        </p:txBody>
      </p:sp>
      <p:sp>
        <p:nvSpPr>
          <p:cNvPr id="3" name="Shape 1">
            <a:extLst>
              <a:ext uri="{FF2B5EF4-FFF2-40B4-BE49-F238E27FC236}">
                <a16:creationId xmlns:a16="http://schemas.microsoft.com/office/drawing/2014/main" id="{43B323F9-31A4-F7DF-050F-798081E6B0C2}"/>
              </a:ext>
            </a:extLst>
          </p:cNvPr>
          <p:cNvSpPr/>
          <p:nvPr/>
        </p:nvSpPr>
        <p:spPr>
          <a:xfrm>
            <a:off x="0" y="666742"/>
            <a:ext cx="14630400" cy="8870037"/>
          </a:xfrm>
          <a:prstGeom prst="rect">
            <a:avLst/>
          </a:prstGeom>
          <a:solidFill>
            <a:srgbClr val="FFFFFF"/>
          </a:solidFill>
          <a:ln/>
        </p:spPr>
        <p:txBody>
          <a:bodyPr/>
          <a:lstStyle/>
          <a:p>
            <a:endParaRPr lang="en-PK" dirty="0"/>
          </a:p>
        </p:txBody>
      </p:sp>
      <p:sp>
        <p:nvSpPr>
          <p:cNvPr id="4" name="Text 2">
            <a:extLst>
              <a:ext uri="{FF2B5EF4-FFF2-40B4-BE49-F238E27FC236}">
                <a16:creationId xmlns:a16="http://schemas.microsoft.com/office/drawing/2014/main" id="{28D00C63-2D2D-25C7-3E16-BECA187A5237}"/>
              </a:ext>
            </a:extLst>
          </p:cNvPr>
          <p:cNvSpPr/>
          <p:nvPr/>
        </p:nvSpPr>
        <p:spPr>
          <a:xfrm>
            <a:off x="856527" y="-46215"/>
            <a:ext cx="13430282" cy="972026"/>
          </a:xfrm>
          <a:prstGeom prst="rect">
            <a:avLst/>
          </a:prstGeom>
          <a:noFill/>
          <a:ln/>
        </p:spPr>
        <p:txBody>
          <a:bodyPr wrap="square" rtlCol="0" anchor="t"/>
          <a:lstStyle/>
          <a:p>
            <a:pPr marL="0" indent="0" algn="ctr">
              <a:lnSpc>
                <a:spcPts val="5468"/>
              </a:lnSpc>
              <a:buNone/>
            </a:pPr>
            <a:r>
              <a:rPr lang="en-GB" sz="4000" dirty="0">
                <a:latin typeface="Impact" panose="020B0806030902050204" pitchFamily="34" charset="0"/>
              </a:rPr>
              <a:t>Data Allocation Challenge</a:t>
            </a:r>
            <a:endParaRPr lang="en-US" sz="4000" dirty="0">
              <a:latin typeface="Impact" panose="020B0806030902050204" pitchFamily="34" charset="0"/>
            </a:endParaRPr>
          </a:p>
        </p:txBody>
      </p:sp>
      <p:sp>
        <p:nvSpPr>
          <p:cNvPr id="8" name="Text 6">
            <a:extLst>
              <a:ext uri="{FF2B5EF4-FFF2-40B4-BE49-F238E27FC236}">
                <a16:creationId xmlns:a16="http://schemas.microsoft.com/office/drawing/2014/main" id="{ADBB42E1-163B-F956-6A63-9A7D95706D90}"/>
              </a:ext>
            </a:extLst>
          </p:cNvPr>
          <p:cNvSpPr/>
          <p:nvPr/>
        </p:nvSpPr>
        <p:spPr>
          <a:xfrm>
            <a:off x="3818870" y="1861185"/>
            <a:ext cx="70961" cy="291703"/>
          </a:xfrm>
          <a:prstGeom prst="rect">
            <a:avLst/>
          </a:prstGeom>
          <a:noFill/>
          <a:ln/>
        </p:spPr>
        <p:txBody>
          <a:bodyPr wrap="none" rtlCol="0" anchor="t"/>
          <a:lstStyle/>
          <a:p>
            <a:pPr marL="0" indent="0" algn="ctr">
              <a:lnSpc>
                <a:spcPts val="2296"/>
              </a:lnSpc>
              <a:buNone/>
            </a:pPr>
            <a:endParaRPr lang="en-US" sz="1837" dirty="0"/>
          </a:p>
        </p:txBody>
      </p:sp>
      <p:sp>
        <p:nvSpPr>
          <p:cNvPr id="9" name="Text 7">
            <a:extLst>
              <a:ext uri="{FF2B5EF4-FFF2-40B4-BE49-F238E27FC236}">
                <a16:creationId xmlns:a16="http://schemas.microsoft.com/office/drawing/2014/main" id="{F5013980-E415-F753-9651-AC00A90AFC2F}"/>
              </a:ext>
            </a:extLst>
          </p:cNvPr>
          <p:cNvSpPr/>
          <p:nvPr/>
        </p:nvSpPr>
        <p:spPr>
          <a:xfrm>
            <a:off x="3138715" y="1314314"/>
            <a:ext cx="1989772" cy="243007"/>
          </a:xfrm>
          <a:prstGeom prst="rect">
            <a:avLst/>
          </a:prstGeom>
          <a:noFill/>
          <a:ln/>
        </p:spPr>
        <p:txBody>
          <a:bodyPr wrap="none" rtlCol="0" anchor="t"/>
          <a:lstStyle/>
          <a:p>
            <a:pPr marL="0" indent="0" algn="l">
              <a:lnSpc>
                <a:spcPts val="2233"/>
              </a:lnSpc>
              <a:buNone/>
            </a:pPr>
            <a:endParaRPr lang="en-US" sz="1600" dirty="0"/>
          </a:p>
        </p:txBody>
      </p:sp>
      <p:sp>
        <p:nvSpPr>
          <p:cNvPr id="10" name="Text 8">
            <a:extLst>
              <a:ext uri="{FF2B5EF4-FFF2-40B4-BE49-F238E27FC236}">
                <a16:creationId xmlns:a16="http://schemas.microsoft.com/office/drawing/2014/main" id="{16805AA6-A9A7-8B96-158D-235C5E835967}"/>
              </a:ext>
            </a:extLst>
          </p:cNvPr>
          <p:cNvSpPr/>
          <p:nvPr/>
        </p:nvSpPr>
        <p:spPr>
          <a:xfrm>
            <a:off x="3040737" y="1611137"/>
            <a:ext cx="9911334" cy="746165"/>
          </a:xfrm>
          <a:prstGeom prst="rect">
            <a:avLst/>
          </a:prstGeom>
          <a:noFill/>
          <a:ln/>
        </p:spPr>
        <p:txBody>
          <a:bodyPr wrap="square" rtlCol="0" anchor="t"/>
          <a:lstStyle/>
          <a:p>
            <a:pPr marL="0" indent="0" algn="just">
              <a:lnSpc>
                <a:spcPts val="2287"/>
              </a:lnSpc>
              <a:buNone/>
            </a:pPr>
            <a:endParaRPr lang="en-US" sz="1400" dirty="0"/>
          </a:p>
        </p:txBody>
      </p:sp>
      <p:sp>
        <p:nvSpPr>
          <p:cNvPr id="13" name="Text 11">
            <a:extLst>
              <a:ext uri="{FF2B5EF4-FFF2-40B4-BE49-F238E27FC236}">
                <a16:creationId xmlns:a16="http://schemas.microsoft.com/office/drawing/2014/main" id="{B7E027D3-4E17-C84F-0DAB-7D8B0EEEC865}"/>
              </a:ext>
            </a:extLst>
          </p:cNvPr>
          <p:cNvSpPr/>
          <p:nvPr/>
        </p:nvSpPr>
        <p:spPr>
          <a:xfrm>
            <a:off x="3795296" y="3410069"/>
            <a:ext cx="118110" cy="291703"/>
          </a:xfrm>
          <a:prstGeom prst="rect">
            <a:avLst/>
          </a:prstGeom>
          <a:noFill/>
          <a:ln/>
        </p:spPr>
        <p:txBody>
          <a:bodyPr wrap="none" rtlCol="0" anchor="t"/>
          <a:lstStyle/>
          <a:p>
            <a:pPr marL="0" indent="0" algn="ctr">
              <a:lnSpc>
                <a:spcPts val="2296"/>
              </a:lnSpc>
              <a:buNone/>
            </a:pPr>
            <a:endParaRPr lang="en-US" sz="1837" dirty="0"/>
          </a:p>
        </p:txBody>
      </p:sp>
      <p:sp>
        <p:nvSpPr>
          <p:cNvPr id="14" name="Text 12">
            <a:extLst>
              <a:ext uri="{FF2B5EF4-FFF2-40B4-BE49-F238E27FC236}">
                <a16:creationId xmlns:a16="http://schemas.microsoft.com/office/drawing/2014/main" id="{793FFB3C-AF2F-7FC8-FBE4-60AF9F508C39}"/>
              </a:ext>
            </a:extLst>
          </p:cNvPr>
          <p:cNvSpPr/>
          <p:nvPr/>
        </p:nvSpPr>
        <p:spPr>
          <a:xfrm>
            <a:off x="3026239" y="2680080"/>
            <a:ext cx="1926669" cy="243007"/>
          </a:xfrm>
          <a:prstGeom prst="rect">
            <a:avLst/>
          </a:prstGeom>
          <a:noFill/>
          <a:ln/>
        </p:spPr>
        <p:txBody>
          <a:bodyPr wrap="none" rtlCol="0" anchor="t"/>
          <a:lstStyle/>
          <a:p>
            <a:pPr marL="0" indent="0" algn="l">
              <a:lnSpc>
                <a:spcPts val="2233"/>
              </a:lnSpc>
              <a:buNone/>
            </a:pPr>
            <a:endParaRPr lang="en-US" sz="1600" dirty="0"/>
          </a:p>
        </p:txBody>
      </p:sp>
      <p:sp>
        <p:nvSpPr>
          <p:cNvPr id="15" name="Text 13">
            <a:extLst>
              <a:ext uri="{FF2B5EF4-FFF2-40B4-BE49-F238E27FC236}">
                <a16:creationId xmlns:a16="http://schemas.microsoft.com/office/drawing/2014/main" id="{A1FBC5EA-7FFF-E903-EF30-E99579C0A2EF}"/>
              </a:ext>
            </a:extLst>
          </p:cNvPr>
          <p:cNvSpPr/>
          <p:nvPr/>
        </p:nvSpPr>
        <p:spPr>
          <a:xfrm>
            <a:off x="3048596" y="3023933"/>
            <a:ext cx="9911334" cy="746165"/>
          </a:xfrm>
          <a:prstGeom prst="rect">
            <a:avLst/>
          </a:prstGeom>
          <a:noFill/>
          <a:ln/>
        </p:spPr>
        <p:txBody>
          <a:bodyPr wrap="square" rtlCol="0" anchor="t"/>
          <a:lstStyle/>
          <a:p>
            <a:pPr marL="0" indent="0" algn="just">
              <a:lnSpc>
                <a:spcPts val="2287"/>
              </a:lnSpc>
              <a:buNone/>
            </a:pPr>
            <a:endParaRPr lang="en-US" sz="1400" dirty="0"/>
          </a:p>
        </p:txBody>
      </p:sp>
      <p:sp>
        <p:nvSpPr>
          <p:cNvPr id="18" name="Text 16">
            <a:extLst>
              <a:ext uri="{FF2B5EF4-FFF2-40B4-BE49-F238E27FC236}">
                <a16:creationId xmlns:a16="http://schemas.microsoft.com/office/drawing/2014/main" id="{0C45AB3C-9686-D54B-BB66-5CC6161B505C}"/>
              </a:ext>
            </a:extLst>
          </p:cNvPr>
          <p:cNvSpPr/>
          <p:nvPr/>
        </p:nvSpPr>
        <p:spPr>
          <a:xfrm>
            <a:off x="3794462" y="4958953"/>
            <a:ext cx="119896" cy="291703"/>
          </a:xfrm>
          <a:prstGeom prst="rect">
            <a:avLst/>
          </a:prstGeom>
          <a:noFill/>
          <a:ln/>
        </p:spPr>
        <p:txBody>
          <a:bodyPr wrap="none" rtlCol="0" anchor="t"/>
          <a:lstStyle/>
          <a:p>
            <a:pPr marL="0" indent="0" algn="ctr">
              <a:lnSpc>
                <a:spcPts val="2296"/>
              </a:lnSpc>
              <a:buNone/>
            </a:pPr>
            <a:endParaRPr lang="en-US" sz="1837" dirty="0"/>
          </a:p>
        </p:txBody>
      </p:sp>
      <p:sp>
        <p:nvSpPr>
          <p:cNvPr id="19" name="Text 17">
            <a:extLst>
              <a:ext uri="{FF2B5EF4-FFF2-40B4-BE49-F238E27FC236}">
                <a16:creationId xmlns:a16="http://schemas.microsoft.com/office/drawing/2014/main" id="{02B67473-D853-AAFA-3C56-422999CC4BEF}"/>
              </a:ext>
            </a:extLst>
          </p:cNvPr>
          <p:cNvSpPr/>
          <p:nvPr/>
        </p:nvSpPr>
        <p:spPr>
          <a:xfrm>
            <a:off x="3075895" y="3954541"/>
            <a:ext cx="2371368" cy="243007"/>
          </a:xfrm>
          <a:prstGeom prst="rect">
            <a:avLst/>
          </a:prstGeom>
          <a:noFill/>
          <a:ln/>
        </p:spPr>
        <p:txBody>
          <a:bodyPr wrap="none" rtlCol="0" anchor="t"/>
          <a:lstStyle/>
          <a:p>
            <a:pPr marL="0" indent="0" algn="l">
              <a:lnSpc>
                <a:spcPts val="2233"/>
              </a:lnSpc>
              <a:buNone/>
            </a:pPr>
            <a:endParaRPr lang="en-US" sz="1600" dirty="0"/>
          </a:p>
        </p:txBody>
      </p:sp>
      <p:sp>
        <p:nvSpPr>
          <p:cNvPr id="20" name="Text 18">
            <a:extLst>
              <a:ext uri="{FF2B5EF4-FFF2-40B4-BE49-F238E27FC236}">
                <a16:creationId xmlns:a16="http://schemas.microsoft.com/office/drawing/2014/main" id="{29C92FF5-AB15-1AAD-69CD-14C6EBA60F87}"/>
              </a:ext>
            </a:extLst>
          </p:cNvPr>
          <p:cNvSpPr/>
          <p:nvPr/>
        </p:nvSpPr>
        <p:spPr>
          <a:xfrm>
            <a:off x="3075894" y="4355596"/>
            <a:ext cx="9911333" cy="746165"/>
          </a:xfrm>
          <a:prstGeom prst="rect">
            <a:avLst/>
          </a:prstGeom>
          <a:noFill/>
          <a:ln/>
        </p:spPr>
        <p:txBody>
          <a:bodyPr wrap="square" rtlCol="0" anchor="t"/>
          <a:lstStyle/>
          <a:p>
            <a:pPr marL="0" indent="0" algn="just">
              <a:lnSpc>
                <a:spcPts val="2287"/>
              </a:lnSpc>
              <a:buNone/>
            </a:pPr>
            <a:endParaRPr lang="en-US" sz="1400" dirty="0"/>
          </a:p>
        </p:txBody>
      </p:sp>
      <p:sp>
        <p:nvSpPr>
          <p:cNvPr id="23" name="Text 21">
            <a:extLst>
              <a:ext uri="{FF2B5EF4-FFF2-40B4-BE49-F238E27FC236}">
                <a16:creationId xmlns:a16="http://schemas.microsoft.com/office/drawing/2014/main" id="{87C1CDD1-0F3C-B919-DCBD-CC7823C9F8EF}"/>
              </a:ext>
            </a:extLst>
          </p:cNvPr>
          <p:cNvSpPr/>
          <p:nvPr/>
        </p:nvSpPr>
        <p:spPr>
          <a:xfrm>
            <a:off x="3784283" y="6485215"/>
            <a:ext cx="1528405" cy="248722"/>
          </a:xfrm>
          <a:prstGeom prst="rect">
            <a:avLst/>
          </a:prstGeom>
          <a:noFill/>
          <a:ln/>
        </p:spPr>
        <p:txBody>
          <a:bodyPr wrap="none" rtlCol="0" anchor="t"/>
          <a:lstStyle/>
          <a:p>
            <a:pPr marL="0" indent="0">
              <a:lnSpc>
                <a:spcPts val="1960"/>
              </a:lnSpc>
              <a:buNone/>
            </a:pPr>
            <a:endParaRPr lang="en-US" sz="1225" dirty="0"/>
          </a:p>
        </p:txBody>
      </p:sp>
      <p:sp>
        <p:nvSpPr>
          <p:cNvPr id="24" name="Text 22">
            <a:extLst>
              <a:ext uri="{FF2B5EF4-FFF2-40B4-BE49-F238E27FC236}">
                <a16:creationId xmlns:a16="http://schemas.microsoft.com/office/drawing/2014/main" id="{40A3B7D0-F264-DC69-8198-A78CC9EEAA32}"/>
              </a:ext>
            </a:extLst>
          </p:cNvPr>
          <p:cNvSpPr/>
          <p:nvPr/>
        </p:nvSpPr>
        <p:spPr>
          <a:xfrm>
            <a:off x="5631299" y="6485215"/>
            <a:ext cx="1524595" cy="497443"/>
          </a:xfrm>
          <a:prstGeom prst="rect">
            <a:avLst/>
          </a:prstGeom>
          <a:noFill/>
          <a:ln/>
        </p:spPr>
        <p:txBody>
          <a:bodyPr wrap="square" rtlCol="0" anchor="t"/>
          <a:lstStyle/>
          <a:p>
            <a:pPr marL="0" indent="0">
              <a:lnSpc>
                <a:spcPts val="1960"/>
              </a:lnSpc>
              <a:buNone/>
            </a:pPr>
            <a:endParaRPr lang="en-US" sz="1225" dirty="0"/>
          </a:p>
        </p:txBody>
      </p:sp>
      <p:sp>
        <p:nvSpPr>
          <p:cNvPr id="25" name="Text 23">
            <a:extLst>
              <a:ext uri="{FF2B5EF4-FFF2-40B4-BE49-F238E27FC236}">
                <a16:creationId xmlns:a16="http://schemas.microsoft.com/office/drawing/2014/main" id="{4281DD06-4642-BF92-702C-9A7D70DF88E9}"/>
              </a:ext>
            </a:extLst>
          </p:cNvPr>
          <p:cNvSpPr/>
          <p:nvPr/>
        </p:nvSpPr>
        <p:spPr>
          <a:xfrm>
            <a:off x="7474506" y="6485215"/>
            <a:ext cx="1524595" cy="248722"/>
          </a:xfrm>
          <a:prstGeom prst="rect">
            <a:avLst/>
          </a:prstGeom>
          <a:noFill/>
          <a:ln/>
        </p:spPr>
        <p:txBody>
          <a:bodyPr wrap="none" rtlCol="0" anchor="t"/>
          <a:lstStyle/>
          <a:p>
            <a:pPr marL="0" indent="0">
              <a:lnSpc>
                <a:spcPts val="1960"/>
              </a:lnSpc>
              <a:buNone/>
            </a:pPr>
            <a:endParaRPr lang="en-US" sz="1225" dirty="0"/>
          </a:p>
        </p:txBody>
      </p:sp>
      <p:sp>
        <p:nvSpPr>
          <p:cNvPr id="26" name="Text 24">
            <a:extLst>
              <a:ext uri="{FF2B5EF4-FFF2-40B4-BE49-F238E27FC236}">
                <a16:creationId xmlns:a16="http://schemas.microsoft.com/office/drawing/2014/main" id="{BFF0C298-1327-4446-CA2C-9B210AEBA0A7}"/>
              </a:ext>
            </a:extLst>
          </p:cNvPr>
          <p:cNvSpPr/>
          <p:nvPr/>
        </p:nvSpPr>
        <p:spPr>
          <a:xfrm>
            <a:off x="9317712" y="6485215"/>
            <a:ext cx="1528405" cy="248722"/>
          </a:xfrm>
          <a:prstGeom prst="rect">
            <a:avLst/>
          </a:prstGeom>
          <a:noFill/>
          <a:ln/>
        </p:spPr>
        <p:txBody>
          <a:bodyPr wrap="none" rtlCol="0" anchor="t"/>
          <a:lstStyle/>
          <a:p>
            <a:pPr marL="0" indent="0">
              <a:lnSpc>
                <a:spcPts val="1960"/>
              </a:lnSpc>
              <a:buNone/>
            </a:pPr>
            <a:endParaRPr lang="en-US" sz="1225" dirty="0"/>
          </a:p>
        </p:txBody>
      </p:sp>
      <p:sp>
        <p:nvSpPr>
          <p:cNvPr id="28" name="Text 26">
            <a:extLst>
              <a:ext uri="{FF2B5EF4-FFF2-40B4-BE49-F238E27FC236}">
                <a16:creationId xmlns:a16="http://schemas.microsoft.com/office/drawing/2014/main" id="{53369E1B-3BCD-C342-45B1-1C4A56F59B7D}"/>
              </a:ext>
            </a:extLst>
          </p:cNvPr>
          <p:cNvSpPr/>
          <p:nvPr/>
        </p:nvSpPr>
        <p:spPr>
          <a:xfrm>
            <a:off x="3784283" y="7184350"/>
            <a:ext cx="1528405" cy="248722"/>
          </a:xfrm>
          <a:prstGeom prst="rect">
            <a:avLst/>
          </a:prstGeom>
          <a:noFill/>
          <a:ln/>
        </p:spPr>
        <p:txBody>
          <a:bodyPr wrap="none" rtlCol="0" anchor="t"/>
          <a:lstStyle/>
          <a:p>
            <a:pPr marL="0" indent="0">
              <a:lnSpc>
                <a:spcPts val="1960"/>
              </a:lnSpc>
              <a:buNone/>
            </a:pPr>
            <a:endParaRPr lang="en-US" sz="1225" dirty="0"/>
          </a:p>
        </p:txBody>
      </p:sp>
      <p:sp>
        <p:nvSpPr>
          <p:cNvPr id="29" name="Text 27">
            <a:extLst>
              <a:ext uri="{FF2B5EF4-FFF2-40B4-BE49-F238E27FC236}">
                <a16:creationId xmlns:a16="http://schemas.microsoft.com/office/drawing/2014/main" id="{8C70A239-C809-8DCE-08E4-F6E8A93DB054}"/>
              </a:ext>
            </a:extLst>
          </p:cNvPr>
          <p:cNvSpPr/>
          <p:nvPr/>
        </p:nvSpPr>
        <p:spPr>
          <a:xfrm>
            <a:off x="5631299" y="7184350"/>
            <a:ext cx="1524595" cy="248722"/>
          </a:xfrm>
          <a:prstGeom prst="rect">
            <a:avLst/>
          </a:prstGeom>
          <a:noFill/>
          <a:ln/>
        </p:spPr>
        <p:txBody>
          <a:bodyPr wrap="none" rtlCol="0" anchor="t"/>
          <a:lstStyle/>
          <a:p>
            <a:pPr marL="0" indent="0">
              <a:lnSpc>
                <a:spcPts val="1960"/>
              </a:lnSpc>
              <a:buNone/>
            </a:pPr>
            <a:endParaRPr lang="en-US" sz="1225" dirty="0"/>
          </a:p>
        </p:txBody>
      </p:sp>
      <p:sp>
        <p:nvSpPr>
          <p:cNvPr id="30" name="Text 28">
            <a:extLst>
              <a:ext uri="{FF2B5EF4-FFF2-40B4-BE49-F238E27FC236}">
                <a16:creationId xmlns:a16="http://schemas.microsoft.com/office/drawing/2014/main" id="{FCCBC040-685F-9BC3-5C69-68D78D88816F}"/>
              </a:ext>
            </a:extLst>
          </p:cNvPr>
          <p:cNvSpPr/>
          <p:nvPr/>
        </p:nvSpPr>
        <p:spPr>
          <a:xfrm>
            <a:off x="7474506" y="7184350"/>
            <a:ext cx="1524595" cy="248722"/>
          </a:xfrm>
          <a:prstGeom prst="rect">
            <a:avLst/>
          </a:prstGeom>
          <a:noFill/>
          <a:ln/>
        </p:spPr>
        <p:txBody>
          <a:bodyPr wrap="none" rtlCol="0" anchor="t"/>
          <a:lstStyle/>
          <a:p>
            <a:pPr marL="0" indent="0">
              <a:lnSpc>
                <a:spcPts val="1960"/>
              </a:lnSpc>
              <a:buNone/>
            </a:pPr>
            <a:endParaRPr lang="en-US" sz="1225" dirty="0"/>
          </a:p>
        </p:txBody>
      </p:sp>
      <p:sp>
        <p:nvSpPr>
          <p:cNvPr id="31" name="Text 29">
            <a:extLst>
              <a:ext uri="{FF2B5EF4-FFF2-40B4-BE49-F238E27FC236}">
                <a16:creationId xmlns:a16="http://schemas.microsoft.com/office/drawing/2014/main" id="{911313FD-36D7-4E56-74CA-70ED958B1C59}"/>
              </a:ext>
            </a:extLst>
          </p:cNvPr>
          <p:cNvSpPr/>
          <p:nvPr/>
        </p:nvSpPr>
        <p:spPr>
          <a:xfrm>
            <a:off x="9317712" y="7184350"/>
            <a:ext cx="1528405" cy="248722"/>
          </a:xfrm>
          <a:prstGeom prst="rect">
            <a:avLst/>
          </a:prstGeom>
          <a:noFill/>
          <a:ln/>
        </p:spPr>
        <p:txBody>
          <a:bodyPr wrap="none" rtlCol="0" anchor="t"/>
          <a:lstStyle/>
          <a:p>
            <a:pPr marL="0" indent="0">
              <a:lnSpc>
                <a:spcPts val="1960"/>
              </a:lnSpc>
              <a:buNone/>
            </a:pPr>
            <a:endParaRPr lang="en-US" sz="1225" dirty="0"/>
          </a:p>
        </p:txBody>
      </p:sp>
      <p:sp>
        <p:nvSpPr>
          <p:cNvPr id="32" name="Shape 30">
            <a:extLst>
              <a:ext uri="{FF2B5EF4-FFF2-40B4-BE49-F238E27FC236}">
                <a16:creationId xmlns:a16="http://schemas.microsoft.com/office/drawing/2014/main" id="{5833EE1D-65B2-2412-F9D9-F903EAAEB008}"/>
              </a:ext>
            </a:extLst>
          </p:cNvPr>
          <p:cNvSpPr/>
          <p:nvPr/>
        </p:nvSpPr>
        <p:spPr>
          <a:xfrm>
            <a:off x="3628787" y="7533918"/>
            <a:ext cx="9195962" cy="369807"/>
          </a:xfrm>
          <a:prstGeom prst="rect">
            <a:avLst/>
          </a:prstGeom>
          <a:solidFill>
            <a:srgbClr val="FFFFFF">
              <a:alpha val="4000"/>
            </a:srgbClr>
          </a:solidFill>
          <a:ln/>
        </p:spPr>
        <p:txBody>
          <a:bodyPr/>
          <a:lstStyle/>
          <a:p>
            <a:endParaRPr lang="en-PK"/>
          </a:p>
        </p:txBody>
      </p:sp>
      <p:sp>
        <p:nvSpPr>
          <p:cNvPr id="33" name="Text 31">
            <a:extLst>
              <a:ext uri="{FF2B5EF4-FFF2-40B4-BE49-F238E27FC236}">
                <a16:creationId xmlns:a16="http://schemas.microsoft.com/office/drawing/2014/main" id="{A492C7D4-B9CF-115B-00CC-E370830E5B25}"/>
              </a:ext>
            </a:extLst>
          </p:cNvPr>
          <p:cNvSpPr/>
          <p:nvPr/>
        </p:nvSpPr>
        <p:spPr>
          <a:xfrm>
            <a:off x="3784283" y="7634764"/>
            <a:ext cx="1528405" cy="248722"/>
          </a:xfrm>
          <a:prstGeom prst="rect">
            <a:avLst/>
          </a:prstGeom>
          <a:noFill/>
          <a:ln/>
        </p:spPr>
        <p:txBody>
          <a:bodyPr wrap="none" rtlCol="0" anchor="t"/>
          <a:lstStyle/>
          <a:p>
            <a:pPr marL="0" indent="0">
              <a:lnSpc>
                <a:spcPts val="1960"/>
              </a:lnSpc>
              <a:buNone/>
            </a:pPr>
            <a:endParaRPr lang="en-US" sz="1225" dirty="0"/>
          </a:p>
        </p:txBody>
      </p:sp>
      <p:sp>
        <p:nvSpPr>
          <p:cNvPr id="34" name="Text 32">
            <a:extLst>
              <a:ext uri="{FF2B5EF4-FFF2-40B4-BE49-F238E27FC236}">
                <a16:creationId xmlns:a16="http://schemas.microsoft.com/office/drawing/2014/main" id="{40DE5FEB-8624-8EB1-B064-3D15490D8DC7}"/>
              </a:ext>
            </a:extLst>
          </p:cNvPr>
          <p:cNvSpPr/>
          <p:nvPr/>
        </p:nvSpPr>
        <p:spPr>
          <a:xfrm>
            <a:off x="5631299" y="7634764"/>
            <a:ext cx="1524595" cy="248722"/>
          </a:xfrm>
          <a:prstGeom prst="rect">
            <a:avLst/>
          </a:prstGeom>
          <a:noFill/>
          <a:ln/>
        </p:spPr>
        <p:txBody>
          <a:bodyPr wrap="none" rtlCol="0" anchor="t"/>
          <a:lstStyle/>
          <a:p>
            <a:pPr marL="0" indent="0">
              <a:lnSpc>
                <a:spcPts val="1960"/>
              </a:lnSpc>
              <a:buNone/>
            </a:pPr>
            <a:endParaRPr lang="en-US" sz="1225" dirty="0"/>
          </a:p>
        </p:txBody>
      </p:sp>
      <p:sp>
        <p:nvSpPr>
          <p:cNvPr id="35" name="Text 33">
            <a:extLst>
              <a:ext uri="{FF2B5EF4-FFF2-40B4-BE49-F238E27FC236}">
                <a16:creationId xmlns:a16="http://schemas.microsoft.com/office/drawing/2014/main" id="{C17F5E6C-257E-331C-8E71-FB889F9620F1}"/>
              </a:ext>
            </a:extLst>
          </p:cNvPr>
          <p:cNvSpPr/>
          <p:nvPr/>
        </p:nvSpPr>
        <p:spPr>
          <a:xfrm>
            <a:off x="7474506" y="7634764"/>
            <a:ext cx="1524595" cy="248722"/>
          </a:xfrm>
          <a:prstGeom prst="rect">
            <a:avLst/>
          </a:prstGeom>
          <a:noFill/>
          <a:ln/>
        </p:spPr>
        <p:txBody>
          <a:bodyPr wrap="none" rtlCol="0" anchor="t"/>
          <a:lstStyle/>
          <a:p>
            <a:pPr marL="0" indent="0">
              <a:lnSpc>
                <a:spcPts val="1960"/>
              </a:lnSpc>
              <a:buNone/>
            </a:pPr>
            <a:endParaRPr lang="en-US" sz="1225" dirty="0"/>
          </a:p>
        </p:txBody>
      </p:sp>
      <p:sp>
        <p:nvSpPr>
          <p:cNvPr id="36" name="Text 34">
            <a:extLst>
              <a:ext uri="{FF2B5EF4-FFF2-40B4-BE49-F238E27FC236}">
                <a16:creationId xmlns:a16="http://schemas.microsoft.com/office/drawing/2014/main" id="{F3149D0A-4669-1BC5-7803-05B4A74FF716}"/>
              </a:ext>
            </a:extLst>
          </p:cNvPr>
          <p:cNvSpPr/>
          <p:nvPr/>
        </p:nvSpPr>
        <p:spPr>
          <a:xfrm>
            <a:off x="9317712" y="7634764"/>
            <a:ext cx="1528405" cy="248722"/>
          </a:xfrm>
          <a:prstGeom prst="rect">
            <a:avLst/>
          </a:prstGeom>
          <a:noFill/>
          <a:ln/>
        </p:spPr>
        <p:txBody>
          <a:bodyPr wrap="none" rtlCol="0" anchor="t"/>
          <a:lstStyle/>
          <a:p>
            <a:pPr marL="0" indent="0">
              <a:lnSpc>
                <a:spcPts val="1960"/>
              </a:lnSpc>
              <a:buNone/>
            </a:pPr>
            <a:endParaRPr lang="en-US" sz="1225" dirty="0"/>
          </a:p>
        </p:txBody>
      </p:sp>
      <p:sp>
        <p:nvSpPr>
          <p:cNvPr id="38" name="Text 36">
            <a:extLst>
              <a:ext uri="{FF2B5EF4-FFF2-40B4-BE49-F238E27FC236}">
                <a16:creationId xmlns:a16="http://schemas.microsoft.com/office/drawing/2014/main" id="{5C5005AD-83B0-4D9C-0BED-C953719A41EF}"/>
              </a:ext>
            </a:extLst>
          </p:cNvPr>
          <p:cNvSpPr/>
          <p:nvPr/>
        </p:nvSpPr>
        <p:spPr>
          <a:xfrm>
            <a:off x="3784283" y="8085177"/>
            <a:ext cx="1528405" cy="248722"/>
          </a:xfrm>
          <a:prstGeom prst="rect">
            <a:avLst/>
          </a:prstGeom>
          <a:noFill/>
          <a:ln/>
        </p:spPr>
        <p:txBody>
          <a:bodyPr wrap="none" rtlCol="0" anchor="t"/>
          <a:lstStyle/>
          <a:p>
            <a:pPr marL="0" indent="0">
              <a:lnSpc>
                <a:spcPts val="1960"/>
              </a:lnSpc>
              <a:buNone/>
            </a:pPr>
            <a:endParaRPr lang="en-US" sz="1225" dirty="0"/>
          </a:p>
        </p:txBody>
      </p:sp>
      <p:sp>
        <p:nvSpPr>
          <p:cNvPr id="39" name="Text 37">
            <a:extLst>
              <a:ext uri="{FF2B5EF4-FFF2-40B4-BE49-F238E27FC236}">
                <a16:creationId xmlns:a16="http://schemas.microsoft.com/office/drawing/2014/main" id="{5EC8259A-2663-F19C-3115-21869A749313}"/>
              </a:ext>
            </a:extLst>
          </p:cNvPr>
          <p:cNvSpPr/>
          <p:nvPr/>
        </p:nvSpPr>
        <p:spPr>
          <a:xfrm>
            <a:off x="5631299" y="8085177"/>
            <a:ext cx="1524595" cy="248722"/>
          </a:xfrm>
          <a:prstGeom prst="rect">
            <a:avLst/>
          </a:prstGeom>
          <a:noFill/>
          <a:ln/>
        </p:spPr>
        <p:txBody>
          <a:bodyPr wrap="none" rtlCol="0" anchor="t"/>
          <a:lstStyle/>
          <a:p>
            <a:pPr marL="0" indent="0">
              <a:lnSpc>
                <a:spcPts val="1960"/>
              </a:lnSpc>
              <a:buNone/>
            </a:pPr>
            <a:endParaRPr lang="en-US" sz="1225" dirty="0"/>
          </a:p>
        </p:txBody>
      </p:sp>
      <p:sp>
        <p:nvSpPr>
          <p:cNvPr id="40" name="Text 38">
            <a:extLst>
              <a:ext uri="{FF2B5EF4-FFF2-40B4-BE49-F238E27FC236}">
                <a16:creationId xmlns:a16="http://schemas.microsoft.com/office/drawing/2014/main" id="{100915E8-368E-EB5D-4D57-2FE00CD73437}"/>
              </a:ext>
            </a:extLst>
          </p:cNvPr>
          <p:cNvSpPr/>
          <p:nvPr/>
        </p:nvSpPr>
        <p:spPr>
          <a:xfrm>
            <a:off x="7474506" y="8085177"/>
            <a:ext cx="1524595" cy="248722"/>
          </a:xfrm>
          <a:prstGeom prst="rect">
            <a:avLst/>
          </a:prstGeom>
          <a:noFill/>
          <a:ln/>
        </p:spPr>
        <p:txBody>
          <a:bodyPr wrap="none" rtlCol="0" anchor="t"/>
          <a:lstStyle/>
          <a:p>
            <a:pPr marL="0" indent="0">
              <a:lnSpc>
                <a:spcPts val="1960"/>
              </a:lnSpc>
              <a:buNone/>
            </a:pPr>
            <a:endParaRPr lang="en-US" sz="1225" dirty="0"/>
          </a:p>
        </p:txBody>
      </p:sp>
      <p:sp>
        <p:nvSpPr>
          <p:cNvPr id="41" name="Text 39">
            <a:extLst>
              <a:ext uri="{FF2B5EF4-FFF2-40B4-BE49-F238E27FC236}">
                <a16:creationId xmlns:a16="http://schemas.microsoft.com/office/drawing/2014/main" id="{E09D1D8C-4E4B-F14B-A4DB-A8F53B342959}"/>
              </a:ext>
            </a:extLst>
          </p:cNvPr>
          <p:cNvSpPr/>
          <p:nvPr/>
        </p:nvSpPr>
        <p:spPr>
          <a:xfrm>
            <a:off x="9317712" y="8085177"/>
            <a:ext cx="1528405" cy="248722"/>
          </a:xfrm>
          <a:prstGeom prst="rect">
            <a:avLst/>
          </a:prstGeom>
          <a:noFill/>
          <a:ln/>
        </p:spPr>
        <p:txBody>
          <a:bodyPr wrap="none" rtlCol="0" anchor="t"/>
          <a:lstStyle/>
          <a:p>
            <a:pPr marL="0" indent="0">
              <a:lnSpc>
                <a:spcPts val="1960"/>
              </a:lnSpc>
              <a:buNone/>
            </a:pPr>
            <a:endParaRPr lang="en-US" sz="1225" dirty="0"/>
          </a:p>
        </p:txBody>
      </p:sp>
      <p:sp>
        <p:nvSpPr>
          <p:cNvPr id="11" name="TextBox 10">
            <a:extLst>
              <a:ext uri="{FF2B5EF4-FFF2-40B4-BE49-F238E27FC236}">
                <a16:creationId xmlns:a16="http://schemas.microsoft.com/office/drawing/2014/main" id="{00D0D2C6-CAC9-FC77-8856-208C2738B72A}"/>
              </a:ext>
            </a:extLst>
          </p:cNvPr>
          <p:cNvSpPr txBox="1"/>
          <p:nvPr/>
        </p:nvSpPr>
        <p:spPr>
          <a:xfrm>
            <a:off x="1270675" y="696976"/>
            <a:ext cx="11462341" cy="914161"/>
          </a:xfrm>
          <a:prstGeom prst="rect">
            <a:avLst/>
          </a:prstGeom>
          <a:noFill/>
        </p:spPr>
        <p:txBody>
          <a:bodyPr wrap="square">
            <a:spAutoFit/>
          </a:bodyPr>
          <a:lstStyle/>
          <a:p>
            <a:pPr marL="0" indent="0" algn="just">
              <a:lnSpc>
                <a:spcPct val="150000"/>
              </a:lnSpc>
              <a:buNone/>
            </a:pPr>
            <a:r>
              <a:rPr lang="en-GB" sz="1800" dirty="0">
                <a:solidFill>
                  <a:srgbClr val="008000"/>
                </a:solidFill>
                <a:latin typeface="Consolas" panose="020B0609020204030204" pitchFamily="49" charset="0"/>
              </a:rPr>
              <a:t>Calculate the running customer balance up to the end of the previous month</a:t>
            </a:r>
          </a:p>
          <a:p>
            <a:pPr marL="0" indent="0" algn="just">
              <a:lnSpc>
                <a:spcPct val="150000"/>
              </a:lnSpc>
              <a:buNone/>
            </a:pPr>
            <a:r>
              <a:rPr lang="en-US" sz="2000" dirty="0">
                <a:solidFill>
                  <a:srgbClr val="4A4A45"/>
                </a:solidFill>
                <a:latin typeface="Times New Roman" panose="02020603050405020304" pitchFamily="18" charset="0"/>
                <a:ea typeface="Lato" pitchFamily="34" charset="-122"/>
                <a:cs typeface="Times New Roman" panose="02020603050405020304" pitchFamily="18" charset="0"/>
              </a:rPr>
              <a:t>There are total 1720 rows in the, few rows are mentioned below as sample</a:t>
            </a:r>
            <a:endParaRPr lang="en-US" sz="2000"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EBA0BFCF-26A0-C06E-EF0E-450D03619AE3}"/>
              </a:ext>
            </a:extLst>
          </p:cNvPr>
          <p:cNvPicPr>
            <a:picLocks noChangeAspect="1"/>
          </p:cNvPicPr>
          <p:nvPr/>
        </p:nvPicPr>
        <p:blipFill>
          <a:blip r:embed="rId3"/>
          <a:stretch>
            <a:fillRect/>
          </a:stretch>
        </p:blipFill>
        <p:spPr>
          <a:xfrm>
            <a:off x="1270675" y="6075258"/>
            <a:ext cx="11091087" cy="2491206"/>
          </a:xfrm>
          <a:prstGeom prst="rect">
            <a:avLst/>
          </a:prstGeom>
        </p:spPr>
      </p:pic>
      <p:sp>
        <p:nvSpPr>
          <p:cNvPr id="22" name="TextBox 21">
            <a:extLst>
              <a:ext uri="{FF2B5EF4-FFF2-40B4-BE49-F238E27FC236}">
                <a16:creationId xmlns:a16="http://schemas.microsoft.com/office/drawing/2014/main" id="{7D53AE2D-13E4-F8D3-15EA-7B5E40916CDE}"/>
              </a:ext>
            </a:extLst>
          </p:cNvPr>
          <p:cNvSpPr txBox="1"/>
          <p:nvPr/>
        </p:nvSpPr>
        <p:spPr>
          <a:xfrm>
            <a:off x="1270674" y="4643767"/>
            <a:ext cx="11462341" cy="1329659"/>
          </a:xfrm>
          <a:prstGeom prst="rect">
            <a:avLst/>
          </a:prstGeom>
          <a:noFill/>
        </p:spPr>
        <p:txBody>
          <a:bodyPr wrap="square">
            <a:spAutoFit/>
          </a:bodyPr>
          <a:lstStyle/>
          <a:p>
            <a:pPr marL="0" indent="0" algn="just">
              <a:lnSpc>
                <a:spcPct val="150000"/>
              </a:lnSpc>
              <a:buNone/>
            </a:pPr>
            <a:r>
              <a:rPr lang="en-GB" sz="1800" dirty="0">
                <a:solidFill>
                  <a:srgbClr val="008000"/>
                </a:solidFill>
                <a:latin typeface="Consolas" panose="020B0609020204030204" pitchFamily="49" charset="0"/>
              </a:rPr>
              <a:t>Calculate the minimum, average, and maximum values of the running balance for each customer</a:t>
            </a:r>
          </a:p>
          <a:p>
            <a:pPr marL="0" indent="0" algn="just">
              <a:lnSpc>
                <a:spcPct val="150000"/>
              </a:lnSpc>
              <a:buNone/>
            </a:pPr>
            <a:r>
              <a:rPr lang="en-US" sz="2000" dirty="0">
                <a:solidFill>
                  <a:srgbClr val="4A4A45"/>
                </a:solidFill>
                <a:latin typeface="Times New Roman" panose="02020603050405020304" pitchFamily="18" charset="0"/>
                <a:ea typeface="Lato" pitchFamily="34" charset="-122"/>
                <a:cs typeface="Times New Roman" panose="02020603050405020304" pitchFamily="18" charset="0"/>
              </a:rPr>
              <a:t>There are total 1720 rows in the, few rows are mentioned below as sample</a:t>
            </a:r>
            <a:endParaRPr lang="en-US" sz="2000" dirty="0">
              <a:latin typeface="Times New Roman" panose="02020603050405020304" pitchFamily="18" charset="0"/>
              <a:cs typeface="Times New Roman" panose="02020603050405020304" pitchFamily="18" charset="0"/>
            </a:endParaRPr>
          </a:p>
        </p:txBody>
      </p:sp>
      <p:pic>
        <p:nvPicPr>
          <p:cNvPr id="37" name="Picture 36" descr="A screenshot of a data&#10;&#10;Description automatically generated">
            <a:extLst>
              <a:ext uri="{FF2B5EF4-FFF2-40B4-BE49-F238E27FC236}">
                <a16:creationId xmlns:a16="http://schemas.microsoft.com/office/drawing/2014/main" id="{D521CF7F-11DF-8414-DD02-3E38657863EA}"/>
              </a:ext>
            </a:extLst>
          </p:cNvPr>
          <p:cNvPicPr>
            <a:picLocks noChangeAspect="1"/>
          </p:cNvPicPr>
          <p:nvPr/>
        </p:nvPicPr>
        <p:blipFill>
          <a:blip r:embed="rId4"/>
          <a:stretch>
            <a:fillRect/>
          </a:stretch>
        </p:blipFill>
        <p:spPr>
          <a:xfrm>
            <a:off x="1348865" y="2085496"/>
            <a:ext cx="6821349" cy="1968601"/>
          </a:xfrm>
          <a:prstGeom prst="rect">
            <a:avLst/>
          </a:prstGeom>
        </p:spPr>
      </p:pic>
    </p:spTree>
    <p:extLst>
      <p:ext uri="{BB962C8B-B14F-4D97-AF65-F5344CB8AC3E}">
        <p14:creationId xmlns:p14="http://schemas.microsoft.com/office/powerpoint/2010/main" val="524332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EB7E9-4F95-6FC9-39FA-9E54B964B973}"/>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52F558F8-EC81-BECE-5493-6EC6F588D0E9}"/>
              </a:ext>
            </a:extLst>
          </p:cNvPr>
          <p:cNvSpPr/>
          <p:nvPr/>
        </p:nvSpPr>
        <p:spPr>
          <a:xfrm>
            <a:off x="0" y="0"/>
            <a:ext cx="14630400" cy="8229600"/>
          </a:xfrm>
          <a:prstGeom prst="rect">
            <a:avLst/>
          </a:prstGeom>
          <a:solidFill>
            <a:srgbClr val="EBF4F3"/>
          </a:solidFill>
          <a:ln/>
        </p:spPr>
        <p:txBody>
          <a:bodyPr/>
          <a:lstStyle/>
          <a:p>
            <a:endParaRPr lang="en-PK" dirty="0"/>
          </a:p>
        </p:txBody>
      </p:sp>
      <p:sp>
        <p:nvSpPr>
          <p:cNvPr id="3" name="Shape 1">
            <a:extLst>
              <a:ext uri="{FF2B5EF4-FFF2-40B4-BE49-F238E27FC236}">
                <a16:creationId xmlns:a16="http://schemas.microsoft.com/office/drawing/2014/main" id="{DEA63917-FC98-5A8E-6A55-210C9E3A7524}"/>
              </a:ext>
            </a:extLst>
          </p:cNvPr>
          <p:cNvSpPr/>
          <p:nvPr/>
        </p:nvSpPr>
        <p:spPr>
          <a:xfrm>
            <a:off x="0" y="690806"/>
            <a:ext cx="14630400" cy="8870037"/>
          </a:xfrm>
          <a:prstGeom prst="rect">
            <a:avLst/>
          </a:prstGeom>
          <a:solidFill>
            <a:srgbClr val="FFFFFF"/>
          </a:solidFill>
          <a:ln/>
        </p:spPr>
        <p:txBody>
          <a:bodyPr/>
          <a:lstStyle/>
          <a:p>
            <a:endParaRPr lang="en-PK" dirty="0"/>
          </a:p>
        </p:txBody>
      </p:sp>
      <p:sp>
        <p:nvSpPr>
          <p:cNvPr id="4" name="Text 2">
            <a:extLst>
              <a:ext uri="{FF2B5EF4-FFF2-40B4-BE49-F238E27FC236}">
                <a16:creationId xmlns:a16="http://schemas.microsoft.com/office/drawing/2014/main" id="{206686DB-5D6B-E317-CE2E-8E1ABEEF5189}"/>
              </a:ext>
            </a:extLst>
          </p:cNvPr>
          <p:cNvSpPr/>
          <p:nvPr/>
        </p:nvSpPr>
        <p:spPr>
          <a:xfrm>
            <a:off x="440753" y="-78452"/>
            <a:ext cx="13430282" cy="972026"/>
          </a:xfrm>
          <a:prstGeom prst="rect">
            <a:avLst/>
          </a:prstGeom>
          <a:noFill/>
          <a:ln/>
        </p:spPr>
        <p:txBody>
          <a:bodyPr wrap="square" rtlCol="0" anchor="t"/>
          <a:lstStyle/>
          <a:p>
            <a:pPr marL="0" indent="0" algn="ctr">
              <a:lnSpc>
                <a:spcPts val="5468"/>
              </a:lnSpc>
              <a:buNone/>
            </a:pPr>
            <a:r>
              <a:rPr lang="en-GB" sz="4000" dirty="0">
                <a:latin typeface="Impact" panose="020B0806030902050204" pitchFamily="34" charset="0"/>
              </a:rPr>
              <a:t>Extra Challenge</a:t>
            </a:r>
            <a:endParaRPr lang="en-US" sz="4000" dirty="0">
              <a:latin typeface="Impact" panose="020B0806030902050204" pitchFamily="34" charset="0"/>
            </a:endParaRPr>
          </a:p>
        </p:txBody>
      </p:sp>
      <p:sp>
        <p:nvSpPr>
          <p:cNvPr id="8" name="Text 6">
            <a:extLst>
              <a:ext uri="{FF2B5EF4-FFF2-40B4-BE49-F238E27FC236}">
                <a16:creationId xmlns:a16="http://schemas.microsoft.com/office/drawing/2014/main" id="{9D9120D2-6BFB-D96F-BD18-30B7547855A6}"/>
              </a:ext>
            </a:extLst>
          </p:cNvPr>
          <p:cNvSpPr/>
          <p:nvPr/>
        </p:nvSpPr>
        <p:spPr>
          <a:xfrm>
            <a:off x="3818870" y="1861185"/>
            <a:ext cx="70961" cy="291703"/>
          </a:xfrm>
          <a:prstGeom prst="rect">
            <a:avLst/>
          </a:prstGeom>
          <a:noFill/>
          <a:ln/>
        </p:spPr>
        <p:txBody>
          <a:bodyPr wrap="none" rtlCol="0" anchor="t"/>
          <a:lstStyle/>
          <a:p>
            <a:pPr marL="0" indent="0" algn="ctr">
              <a:lnSpc>
                <a:spcPts val="2296"/>
              </a:lnSpc>
              <a:buNone/>
            </a:pPr>
            <a:endParaRPr lang="en-US" sz="1837" dirty="0"/>
          </a:p>
        </p:txBody>
      </p:sp>
      <p:sp>
        <p:nvSpPr>
          <p:cNvPr id="9" name="Text 7">
            <a:extLst>
              <a:ext uri="{FF2B5EF4-FFF2-40B4-BE49-F238E27FC236}">
                <a16:creationId xmlns:a16="http://schemas.microsoft.com/office/drawing/2014/main" id="{7ABD5FA0-7D1F-8631-E83D-0FAE57278E35}"/>
              </a:ext>
            </a:extLst>
          </p:cNvPr>
          <p:cNvSpPr/>
          <p:nvPr/>
        </p:nvSpPr>
        <p:spPr>
          <a:xfrm>
            <a:off x="3138715" y="1314314"/>
            <a:ext cx="1989772" cy="243007"/>
          </a:xfrm>
          <a:prstGeom prst="rect">
            <a:avLst/>
          </a:prstGeom>
          <a:noFill/>
          <a:ln/>
        </p:spPr>
        <p:txBody>
          <a:bodyPr wrap="none" rtlCol="0" anchor="t"/>
          <a:lstStyle/>
          <a:p>
            <a:pPr marL="0" indent="0" algn="l">
              <a:lnSpc>
                <a:spcPts val="2233"/>
              </a:lnSpc>
              <a:buNone/>
            </a:pPr>
            <a:endParaRPr lang="en-US" sz="1600" dirty="0"/>
          </a:p>
        </p:txBody>
      </p:sp>
      <p:sp>
        <p:nvSpPr>
          <p:cNvPr id="10" name="Text 8">
            <a:extLst>
              <a:ext uri="{FF2B5EF4-FFF2-40B4-BE49-F238E27FC236}">
                <a16:creationId xmlns:a16="http://schemas.microsoft.com/office/drawing/2014/main" id="{8E9601E6-5A1A-69C6-3787-B5B9ACFD1E96}"/>
              </a:ext>
            </a:extLst>
          </p:cNvPr>
          <p:cNvSpPr/>
          <p:nvPr/>
        </p:nvSpPr>
        <p:spPr>
          <a:xfrm>
            <a:off x="3040737" y="1611137"/>
            <a:ext cx="9911334" cy="746165"/>
          </a:xfrm>
          <a:prstGeom prst="rect">
            <a:avLst/>
          </a:prstGeom>
          <a:noFill/>
          <a:ln/>
        </p:spPr>
        <p:txBody>
          <a:bodyPr wrap="square" rtlCol="0" anchor="t"/>
          <a:lstStyle/>
          <a:p>
            <a:pPr marL="0" indent="0" algn="just">
              <a:lnSpc>
                <a:spcPts val="2287"/>
              </a:lnSpc>
              <a:buNone/>
            </a:pPr>
            <a:endParaRPr lang="en-US" sz="1400" dirty="0"/>
          </a:p>
        </p:txBody>
      </p:sp>
      <p:sp>
        <p:nvSpPr>
          <p:cNvPr id="13" name="Text 11">
            <a:extLst>
              <a:ext uri="{FF2B5EF4-FFF2-40B4-BE49-F238E27FC236}">
                <a16:creationId xmlns:a16="http://schemas.microsoft.com/office/drawing/2014/main" id="{57CE929E-A5D6-50D7-5768-EA4D4D62FCC1}"/>
              </a:ext>
            </a:extLst>
          </p:cNvPr>
          <p:cNvSpPr/>
          <p:nvPr/>
        </p:nvSpPr>
        <p:spPr>
          <a:xfrm>
            <a:off x="3795296" y="3410069"/>
            <a:ext cx="118110" cy="291703"/>
          </a:xfrm>
          <a:prstGeom prst="rect">
            <a:avLst/>
          </a:prstGeom>
          <a:noFill/>
          <a:ln/>
        </p:spPr>
        <p:txBody>
          <a:bodyPr wrap="none" rtlCol="0" anchor="t"/>
          <a:lstStyle/>
          <a:p>
            <a:pPr marL="0" indent="0" algn="ctr">
              <a:lnSpc>
                <a:spcPts val="2296"/>
              </a:lnSpc>
              <a:buNone/>
            </a:pPr>
            <a:endParaRPr lang="en-US" sz="1837" dirty="0"/>
          </a:p>
        </p:txBody>
      </p:sp>
      <p:sp>
        <p:nvSpPr>
          <p:cNvPr id="14" name="Text 12">
            <a:extLst>
              <a:ext uri="{FF2B5EF4-FFF2-40B4-BE49-F238E27FC236}">
                <a16:creationId xmlns:a16="http://schemas.microsoft.com/office/drawing/2014/main" id="{E2AC7BD1-4DDE-07CA-4E5D-5238389E6041}"/>
              </a:ext>
            </a:extLst>
          </p:cNvPr>
          <p:cNvSpPr/>
          <p:nvPr/>
        </p:nvSpPr>
        <p:spPr>
          <a:xfrm>
            <a:off x="3026239" y="2680080"/>
            <a:ext cx="1926669" cy="243007"/>
          </a:xfrm>
          <a:prstGeom prst="rect">
            <a:avLst/>
          </a:prstGeom>
          <a:noFill/>
          <a:ln/>
        </p:spPr>
        <p:txBody>
          <a:bodyPr wrap="none" rtlCol="0" anchor="t"/>
          <a:lstStyle/>
          <a:p>
            <a:pPr marL="0" indent="0" algn="l">
              <a:lnSpc>
                <a:spcPts val="2233"/>
              </a:lnSpc>
              <a:buNone/>
            </a:pPr>
            <a:endParaRPr lang="en-US" sz="1600" dirty="0"/>
          </a:p>
        </p:txBody>
      </p:sp>
      <p:sp>
        <p:nvSpPr>
          <p:cNvPr id="15" name="Text 13">
            <a:extLst>
              <a:ext uri="{FF2B5EF4-FFF2-40B4-BE49-F238E27FC236}">
                <a16:creationId xmlns:a16="http://schemas.microsoft.com/office/drawing/2014/main" id="{BA8B1BF2-96C6-6D98-622F-8E4C0BDC2960}"/>
              </a:ext>
            </a:extLst>
          </p:cNvPr>
          <p:cNvSpPr/>
          <p:nvPr/>
        </p:nvSpPr>
        <p:spPr>
          <a:xfrm>
            <a:off x="3048596" y="3023933"/>
            <a:ext cx="9911334" cy="746165"/>
          </a:xfrm>
          <a:prstGeom prst="rect">
            <a:avLst/>
          </a:prstGeom>
          <a:noFill/>
          <a:ln/>
        </p:spPr>
        <p:txBody>
          <a:bodyPr wrap="square" rtlCol="0" anchor="t"/>
          <a:lstStyle/>
          <a:p>
            <a:pPr marL="0" indent="0" algn="just">
              <a:lnSpc>
                <a:spcPts val="2287"/>
              </a:lnSpc>
              <a:buNone/>
            </a:pPr>
            <a:endParaRPr lang="en-US" sz="1400" dirty="0"/>
          </a:p>
        </p:txBody>
      </p:sp>
      <p:sp>
        <p:nvSpPr>
          <p:cNvPr id="18" name="Text 16">
            <a:extLst>
              <a:ext uri="{FF2B5EF4-FFF2-40B4-BE49-F238E27FC236}">
                <a16:creationId xmlns:a16="http://schemas.microsoft.com/office/drawing/2014/main" id="{B628A7C6-4443-7296-A222-38069BC3B571}"/>
              </a:ext>
            </a:extLst>
          </p:cNvPr>
          <p:cNvSpPr/>
          <p:nvPr/>
        </p:nvSpPr>
        <p:spPr>
          <a:xfrm>
            <a:off x="3794462" y="4958953"/>
            <a:ext cx="119896" cy="291703"/>
          </a:xfrm>
          <a:prstGeom prst="rect">
            <a:avLst/>
          </a:prstGeom>
          <a:noFill/>
          <a:ln/>
        </p:spPr>
        <p:txBody>
          <a:bodyPr wrap="none" rtlCol="0" anchor="t"/>
          <a:lstStyle/>
          <a:p>
            <a:pPr marL="0" indent="0" algn="ctr">
              <a:lnSpc>
                <a:spcPts val="2296"/>
              </a:lnSpc>
              <a:buNone/>
            </a:pPr>
            <a:endParaRPr lang="en-US" sz="1837" dirty="0"/>
          </a:p>
        </p:txBody>
      </p:sp>
      <p:sp>
        <p:nvSpPr>
          <p:cNvPr id="19" name="Text 17">
            <a:extLst>
              <a:ext uri="{FF2B5EF4-FFF2-40B4-BE49-F238E27FC236}">
                <a16:creationId xmlns:a16="http://schemas.microsoft.com/office/drawing/2014/main" id="{A8BE41A0-FAFC-F82A-AB65-521D31C262E7}"/>
              </a:ext>
            </a:extLst>
          </p:cNvPr>
          <p:cNvSpPr/>
          <p:nvPr/>
        </p:nvSpPr>
        <p:spPr>
          <a:xfrm>
            <a:off x="3075895" y="3954541"/>
            <a:ext cx="2371368" cy="243007"/>
          </a:xfrm>
          <a:prstGeom prst="rect">
            <a:avLst/>
          </a:prstGeom>
          <a:noFill/>
          <a:ln/>
        </p:spPr>
        <p:txBody>
          <a:bodyPr wrap="none" rtlCol="0" anchor="t"/>
          <a:lstStyle/>
          <a:p>
            <a:pPr marL="0" indent="0" algn="l">
              <a:lnSpc>
                <a:spcPts val="2233"/>
              </a:lnSpc>
              <a:buNone/>
            </a:pPr>
            <a:endParaRPr lang="en-US" sz="1600" dirty="0"/>
          </a:p>
        </p:txBody>
      </p:sp>
      <p:sp>
        <p:nvSpPr>
          <p:cNvPr id="20" name="Text 18">
            <a:extLst>
              <a:ext uri="{FF2B5EF4-FFF2-40B4-BE49-F238E27FC236}">
                <a16:creationId xmlns:a16="http://schemas.microsoft.com/office/drawing/2014/main" id="{0309ED0D-4701-3F33-C185-A1D7483BA0FA}"/>
              </a:ext>
            </a:extLst>
          </p:cNvPr>
          <p:cNvSpPr/>
          <p:nvPr/>
        </p:nvSpPr>
        <p:spPr>
          <a:xfrm>
            <a:off x="3075894" y="4355596"/>
            <a:ext cx="9911333" cy="746165"/>
          </a:xfrm>
          <a:prstGeom prst="rect">
            <a:avLst/>
          </a:prstGeom>
          <a:noFill/>
          <a:ln/>
        </p:spPr>
        <p:txBody>
          <a:bodyPr wrap="square" rtlCol="0" anchor="t"/>
          <a:lstStyle/>
          <a:p>
            <a:pPr marL="0" indent="0" algn="just">
              <a:lnSpc>
                <a:spcPts val="2287"/>
              </a:lnSpc>
              <a:buNone/>
            </a:pPr>
            <a:endParaRPr lang="en-US" sz="1400" dirty="0"/>
          </a:p>
        </p:txBody>
      </p:sp>
      <p:sp>
        <p:nvSpPr>
          <p:cNvPr id="23" name="Text 21">
            <a:extLst>
              <a:ext uri="{FF2B5EF4-FFF2-40B4-BE49-F238E27FC236}">
                <a16:creationId xmlns:a16="http://schemas.microsoft.com/office/drawing/2014/main" id="{34A51249-94B7-3A8F-8F76-0ED3725581F9}"/>
              </a:ext>
            </a:extLst>
          </p:cNvPr>
          <p:cNvSpPr/>
          <p:nvPr/>
        </p:nvSpPr>
        <p:spPr>
          <a:xfrm>
            <a:off x="3784283" y="6485215"/>
            <a:ext cx="1528405" cy="248722"/>
          </a:xfrm>
          <a:prstGeom prst="rect">
            <a:avLst/>
          </a:prstGeom>
          <a:noFill/>
          <a:ln/>
        </p:spPr>
        <p:txBody>
          <a:bodyPr wrap="none" rtlCol="0" anchor="t"/>
          <a:lstStyle/>
          <a:p>
            <a:pPr marL="0" indent="0">
              <a:lnSpc>
                <a:spcPts val="1960"/>
              </a:lnSpc>
              <a:buNone/>
            </a:pPr>
            <a:endParaRPr lang="en-US" sz="1225" dirty="0"/>
          </a:p>
        </p:txBody>
      </p:sp>
      <p:sp>
        <p:nvSpPr>
          <p:cNvPr id="24" name="Text 22">
            <a:extLst>
              <a:ext uri="{FF2B5EF4-FFF2-40B4-BE49-F238E27FC236}">
                <a16:creationId xmlns:a16="http://schemas.microsoft.com/office/drawing/2014/main" id="{AD5D2993-1302-38FF-9541-155068AF094C}"/>
              </a:ext>
            </a:extLst>
          </p:cNvPr>
          <p:cNvSpPr/>
          <p:nvPr/>
        </p:nvSpPr>
        <p:spPr>
          <a:xfrm>
            <a:off x="5631299" y="6485215"/>
            <a:ext cx="1524595" cy="497443"/>
          </a:xfrm>
          <a:prstGeom prst="rect">
            <a:avLst/>
          </a:prstGeom>
          <a:noFill/>
          <a:ln/>
        </p:spPr>
        <p:txBody>
          <a:bodyPr wrap="square" rtlCol="0" anchor="t"/>
          <a:lstStyle/>
          <a:p>
            <a:pPr marL="0" indent="0">
              <a:lnSpc>
                <a:spcPts val="1960"/>
              </a:lnSpc>
              <a:buNone/>
            </a:pPr>
            <a:endParaRPr lang="en-US" sz="1225" dirty="0"/>
          </a:p>
        </p:txBody>
      </p:sp>
      <p:sp>
        <p:nvSpPr>
          <p:cNvPr id="25" name="Text 23">
            <a:extLst>
              <a:ext uri="{FF2B5EF4-FFF2-40B4-BE49-F238E27FC236}">
                <a16:creationId xmlns:a16="http://schemas.microsoft.com/office/drawing/2014/main" id="{D96992F9-5D8E-97FA-13D3-B0C2AA088AFF}"/>
              </a:ext>
            </a:extLst>
          </p:cNvPr>
          <p:cNvSpPr/>
          <p:nvPr/>
        </p:nvSpPr>
        <p:spPr>
          <a:xfrm>
            <a:off x="7474506" y="6485215"/>
            <a:ext cx="1524595" cy="248722"/>
          </a:xfrm>
          <a:prstGeom prst="rect">
            <a:avLst/>
          </a:prstGeom>
          <a:noFill/>
          <a:ln/>
        </p:spPr>
        <p:txBody>
          <a:bodyPr wrap="none" rtlCol="0" anchor="t"/>
          <a:lstStyle/>
          <a:p>
            <a:pPr marL="0" indent="0">
              <a:lnSpc>
                <a:spcPts val="1960"/>
              </a:lnSpc>
              <a:buNone/>
            </a:pPr>
            <a:endParaRPr lang="en-US" sz="1225" dirty="0"/>
          </a:p>
        </p:txBody>
      </p:sp>
      <p:sp>
        <p:nvSpPr>
          <p:cNvPr id="26" name="Text 24">
            <a:extLst>
              <a:ext uri="{FF2B5EF4-FFF2-40B4-BE49-F238E27FC236}">
                <a16:creationId xmlns:a16="http://schemas.microsoft.com/office/drawing/2014/main" id="{D3762365-7C1E-67E9-3DEE-98EAD4BFB0FE}"/>
              </a:ext>
            </a:extLst>
          </p:cNvPr>
          <p:cNvSpPr/>
          <p:nvPr/>
        </p:nvSpPr>
        <p:spPr>
          <a:xfrm>
            <a:off x="9317712" y="6485215"/>
            <a:ext cx="1528405" cy="248722"/>
          </a:xfrm>
          <a:prstGeom prst="rect">
            <a:avLst/>
          </a:prstGeom>
          <a:noFill/>
          <a:ln/>
        </p:spPr>
        <p:txBody>
          <a:bodyPr wrap="none" rtlCol="0" anchor="t"/>
          <a:lstStyle/>
          <a:p>
            <a:pPr marL="0" indent="0">
              <a:lnSpc>
                <a:spcPts val="1960"/>
              </a:lnSpc>
              <a:buNone/>
            </a:pPr>
            <a:endParaRPr lang="en-US" sz="1225" dirty="0"/>
          </a:p>
        </p:txBody>
      </p:sp>
      <p:sp>
        <p:nvSpPr>
          <p:cNvPr id="28" name="Text 26">
            <a:extLst>
              <a:ext uri="{FF2B5EF4-FFF2-40B4-BE49-F238E27FC236}">
                <a16:creationId xmlns:a16="http://schemas.microsoft.com/office/drawing/2014/main" id="{EB30F1DD-1054-7B0C-67B4-5E99DC2140FC}"/>
              </a:ext>
            </a:extLst>
          </p:cNvPr>
          <p:cNvSpPr/>
          <p:nvPr/>
        </p:nvSpPr>
        <p:spPr>
          <a:xfrm>
            <a:off x="3784283" y="7184350"/>
            <a:ext cx="1528405" cy="248722"/>
          </a:xfrm>
          <a:prstGeom prst="rect">
            <a:avLst/>
          </a:prstGeom>
          <a:noFill/>
          <a:ln/>
        </p:spPr>
        <p:txBody>
          <a:bodyPr wrap="none" rtlCol="0" anchor="t"/>
          <a:lstStyle/>
          <a:p>
            <a:pPr marL="0" indent="0">
              <a:lnSpc>
                <a:spcPts val="1960"/>
              </a:lnSpc>
              <a:buNone/>
            </a:pPr>
            <a:endParaRPr lang="en-US" sz="1225" dirty="0"/>
          </a:p>
        </p:txBody>
      </p:sp>
      <p:sp>
        <p:nvSpPr>
          <p:cNvPr id="29" name="Text 27">
            <a:extLst>
              <a:ext uri="{FF2B5EF4-FFF2-40B4-BE49-F238E27FC236}">
                <a16:creationId xmlns:a16="http://schemas.microsoft.com/office/drawing/2014/main" id="{2EE527F7-7AC0-FD29-27C9-AFC2BD22DEF5}"/>
              </a:ext>
            </a:extLst>
          </p:cNvPr>
          <p:cNvSpPr/>
          <p:nvPr/>
        </p:nvSpPr>
        <p:spPr>
          <a:xfrm>
            <a:off x="5631299" y="7184350"/>
            <a:ext cx="1524595" cy="248722"/>
          </a:xfrm>
          <a:prstGeom prst="rect">
            <a:avLst/>
          </a:prstGeom>
          <a:noFill/>
          <a:ln/>
        </p:spPr>
        <p:txBody>
          <a:bodyPr wrap="none" rtlCol="0" anchor="t"/>
          <a:lstStyle/>
          <a:p>
            <a:pPr marL="0" indent="0">
              <a:lnSpc>
                <a:spcPts val="1960"/>
              </a:lnSpc>
              <a:buNone/>
            </a:pPr>
            <a:endParaRPr lang="en-US" sz="1225" dirty="0"/>
          </a:p>
        </p:txBody>
      </p:sp>
      <p:sp>
        <p:nvSpPr>
          <p:cNvPr id="30" name="Text 28">
            <a:extLst>
              <a:ext uri="{FF2B5EF4-FFF2-40B4-BE49-F238E27FC236}">
                <a16:creationId xmlns:a16="http://schemas.microsoft.com/office/drawing/2014/main" id="{C9A2A4A8-4316-5BCC-9369-4AAE5DA1CD62}"/>
              </a:ext>
            </a:extLst>
          </p:cNvPr>
          <p:cNvSpPr/>
          <p:nvPr/>
        </p:nvSpPr>
        <p:spPr>
          <a:xfrm>
            <a:off x="7474506" y="7184350"/>
            <a:ext cx="1524595" cy="248722"/>
          </a:xfrm>
          <a:prstGeom prst="rect">
            <a:avLst/>
          </a:prstGeom>
          <a:noFill/>
          <a:ln/>
        </p:spPr>
        <p:txBody>
          <a:bodyPr wrap="none" rtlCol="0" anchor="t"/>
          <a:lstStyle/>
          <a:p>
            <a:pPr marL="0" indent="0">
              <a:lnSpc>
                <a:spcPts val="1960"/>
              </a:lnSpc>
              <a:buNone/>
            </a:pPr>
            <a:endParaRPr lang="en-US" sz="1225" dirty="0"/>
          </a:p>
        </p:txBody>
      </p:sp>
      <p:sp>
        <p:nvSpPr>
          <p:cNvPr id="31" name="Text 29">
            <a:extLst>
              <a:ext uri="{FF2B5EF4-FFF2-40B4-BE49-F238E27FC236}">
                <a16:creationId xmlns:a16="http://schemas.microsoft.com/office/drawing/2014/main" id="{D545A436-A191-DCAC-DED4-1F84DDE956A7}"/>
              </a:ext>
            </a:extLst>
          </p:cNvPr>
          <p:cNvSpPr/>
          <p:nvPr/>
        </p:nvSpPr>
        <p:spPr>
          <a:xfrm>
            <a:off x="9317712" y="7184350"/>
            <a:ext cx="1528405" cy="248722"/>
          </a:xfrm>
          <a:prstGeom prst="rect">
            <a:avLst/>
          </a:prstGeom>
          <a:noFill/>
          <a:ln/>
        </p:spPr>
        <p:txBody>
          <a:bodyPr wrap="none" rtlCol="0" anchor="t"/>
          <a:lstStyle/>
          <a:p>
            <a:pPr marL="0" indent="0">
              <a:lnSpc>
                <a:spcPts val="1960"/>
              </a:lnSpc>
              <a:buNone/>
            </a:pPr>
            <a:endParaRPr lang="en-US" sz="1225" dirty="0"/>
          </a:p>
        </p:txBody>
      </p:sp>
      <p:sp>
        <p:nvSpPr>
          <p:cNvPr id="32" name="Shape 30">
            <a:extLst>
              <a:ext uri="{FF2B5EF4-FFF2-40B4-BE49-F238E27FC236}">
                <a16:creationId xmlns:a16="http://schemas.microsoft.com/office/drawing/2014/main" id="{4E026392-33BE-32B2-FD45-77E85BD188D6}"/>
              </a:ext>
            </a:extLst>
          </p:cNvPr>
          <p:cNvSpPr/>
          <p:nvPr/>
        </p:nvSpPr>
        <p:spPr>
          <a:xfrm>
            <a:off x="3628787" y="7533918"/>
            <a:ext cx="9195962" cy="369807"/>
          </a:xfrm>
          <a:prstGeom prst="rect">
            <a:avLst/>
          </a:prstGeom>
          <a:solidFill>
            <a:srgbClr val="FFFFFF">
              <a:alpha val="4000"/>
            </a:srgbClr>
          </a:solidFill>
          <a:ln/>
        </p:spPr>
        <p:txBody>
          <a:bodyPr/>
          <a:lstStyle/>
          <a:p>
            <a:endParaRPr lang="en-PK"/>
          </a:p>
        </p:txBody>
      </p:sp>
      <p:sp>
        <p:nvSpPr>
          <p:cNvPr id="33" name="Text 31">
            <a:extLst>
              <a:ext uri="{FF2B5EF4-FFF2-40B4-BE49-F238E27FC236}">
                <a16:creationId xmlns:a16="http://schemas.microsoft.com/office/drawing/2014/main" id="{8C3399F4-E193-3DC4-A9A6-46570A7067AA}"/>
              </a:ext>
            </a:extLst>
          </p:cNvPr>
          <p:cNvSpPr/>
          <p:nvPr/>
        </p:nvSpPr>
        <p:spPr>
          <a:xfrm>
            <a:off x="3784283" y="7634764"/>
            <a:ext cx="1528405" cy="248722"/>
          </a:xfrm>
          <a:prstGeom prst="rect">
            <a:avLst/>
          </a:prstGeom>
          <a:noFill/>
          <a:ln/>
        </p:spPr>
        <p:txBody>
          <a:bodyPr wrap="none" rtlCol="0" anchor="t"/>
          <a:lstStyle/>
          <a:p>
            <a:pPr marL="0" indent="0">
              <a:lnSpc>
                <a:spcPts val="1960"/>
              </a:lnSpc>
              <a:buNone/>
            </a:pPr>
            <a:endParaRPr lang="en-US" sz="1225" dirty="0"/>
          </a:p>
        </p:txBody>
      </p:sp>
      <p:sp>
        <p:nvSpPr>
          <p:cNvPr id="34" name="Text 32">
            <a:extLst>
              <a:ext uri="{FF2B5EF4-FFF2-40B4-BE49-F238E27FC236}">
                <a16:creationId xmlns:a16="http://schemas.microsoft.com/office/drawing/2014/main" id="{D11BF256-65D5-5FCF-2786-990AAD9FF108}"/>
              </a:ext>
            </a:extLst>
          </p:cNvPr>
          <p:cNvSpPr/>
          <p:nvPr/>
        </p:nvSpPr>
        <p:spPr>
          <a:xfrm>
            <a:off x="5631299" y="7634764"/>
            <a:ext cx="1524595" cy="248722"/>
          </a:xfrm>
          <a:prstGeom prst="rect">
            <a:avLst/>
          </a:prstGeom>
          <a:noFill/>
          <a:ln/>
        </p:spPr>
        <p:txBody>
          <a:bodyPr wrap="none" rtlCol="0" anchor="t"/>
          <a:lstStyle/>
          <a:p>
            <a:pPr marL="0" indent="0">
              <a:lnSpc>
                <a:spcPts val="1960"/>
              </a:lnSpc>
              <a:buNone/>
            </a:pPr>
            <a:endParaRPr lang="en-US" sz="1225" dirty="0"/>
          </a:p>
        </p:txBody>
      </p:sp>
      <p:sp>
        <p:nvSpPr>
          <p:cNvPr id="35" name="Text 33">
            <a:extLst>
              <a:ext uri="{FF2B5EF4-FFF2-40B4-BE49-F238E27FC236}">
                <a16:creationId xmlns:a16="http://schemas.microsoft.com/office/drawing/2014/main" id="{690EEECC-EBE3-EF98-9BDF-015960CDF182}"/>
              </a:ext>
            </a:extLst>
          </p:cNvPr>
          <p:cNvSpPr/>
          <p:nvPr/>
        </p:nvSpPr>
        <p:spPr>
          <a:xfrm>
            <a:off x="7474506" y="7634764"/>
            <a:ext cx="1524595" cy="248722"/>
          </a:xfrm>
          <a:prstGeom prst="rect">
            <a:avLst/>
          </a:prstGeom>
          <a:noFill/>
          <a:ln/>
        </p:spPr>
        <p:txBody>
          <a:bodyPr wrap="none" rtlCol="0" anchor="t"/>
          <a:lstStyle/>
          <a:p>
            <a:pPr marL="0" indent="0">
              <a:lnSpc>
                <a:spcPts val="1960"/>
              </a:lnSpc>
              <a:buNone/>
            </a:pPr>
            <a:endParaRPr lang="en-US" sz="1225" dirty="0"/>
          </a:p>
        </p:txBody>
      </p:sp>
      <p:sp>
        <p:nvSpPr>
          <p:cNvPr id="36" name="Text 34">
            <a:extLst>
              <a:ext uri="{FF2B5EF4-FFF2-40B4-BE49-F238E27FC236}">
                <a16:creationId xmlns:a16="http://schemas.microsoft.com/office/drawing/2014/main" id="{8CF5D85F-4FDB-7F08-D5B5-34ED31413E48}"/>
              </a:ext>
            </a:extLst>
          </p:cNvPr>
          <p:cNvSpPr/>
          <p:nvPr/>
        </p:nvSpPr>
        <p:spPr>
          <a:xfrm>
            <a:off x="9317712" y="7634764"/>
            <a:ext cx="1528405" cy="248722"/>
          </a:xfrm>
          <a:prstGeom prst="rect">
            <a:avLst/>
          </a:prstGeom>
          <a:noFill/>
          <a:ln/>
        </p:spPr>
        <p:txBody>
          <a:bodyPr wrap="none" rtlCol="0" anchor="t"/>
          <a:lstStyle/>
          <a:p>
            <a:pPr marL="0" indent="0">
              <a:lnSpc>
                <a:spcPts val="1960"/>
              </a:lnSpc>
              <a:buNone/>
            </a:pPr>
            <a:endParaRPr lang="en-US" sz="1225" dirty="0"/>
          </a:p>
        </p:txBody>
      </p:sp>
      <p:sp>
        <p:nvSpPr>
          <p:cNvPr id="38" name="Text 36">
            <a:extLst>
              <a:ext uri="{FF2B5EF4-FFF2-40B4-BE49-F238E27FC236}">
                <a16:creationId xmlns:a16="http://schemas.microsoft.com/office/drawing/2014/main" id="{4EF52513-42B5-EA0D-B2B7-0811CDAFA100}"/>
              </a:ext>
            </a:extLst>
          </p:cNvPr>
          <p:cNvSpPr/>
          <p:nvPr/>
        </p:nvSpPr>
        <p:spPr>
          <a:xfrm>
            <a:off x="3784283" y="8085177"/>
            <a:ext cx="1528405" cy="248722"/>
          </a:xfrm>
          <a:prstGeom prst="rect">
            <a:avLst/>
          </a:prstGeom>
          <a:noFill/>
          <a:ln/>
        </p:spPr>
        <p:txBody>
          <a:bodyPr wrap="none" rtlCol="0" anchor="t"/>
          <a:lstStyle/>
          <a:p>
            <a:pPr marL="0" indent="0">
              <a:lnSpc>
                <a:spcPts val="1960"/>
              </a:lnSpc>
              <a:buNone/>
            </a:pPr>
            <a:endParaRPr lang="en-US" sz="1225" dirty="0"/>
          </a:p>
        </p:txBody>
      </p:sp>
      <p:sp>
        <p:nvSpPr>
          <p:cNvPr id="39" name="Text 37">
            <a:extLst>
              <a:ext uri="{FF2B5EF4-FFF2-40B4-BE49-F238E27FC236}">
                <a16:creationId xmlns:a16="http://schemas.microsoft.com/office/drawing/2014/main" id="{C6362251-9528-0F75-383D-E761E60A3987}"/>
              </a:ext>
            </a:extLst>
          </p:cNvPr>
          <p:cNvSpPr/>
          <p:nvPr/>
        </p:nvSpPr>
        <p:spPr>
          <a:xfrm>
            <a:off x="5631299" y="8085177"/>
            <a:ext cx="1524595" cy="248722"/>
          </a:xfrm>
          <a:prstGeom prst="rect">
            <a:avLst/>
          </a:prstGeom>
          <a:noFill/>
          <a:ln/>
        </p:spPr>
        <p:txBody>
          <a:bodyPr wrap="none" rtlCol="0" anchor="t"/>
          <a:lstStyle/>
          <a:p>
            <a:pPr marL="0" indent="0">
              <a:lnSpc>
                <a:spcPts val="1960"/>
              </a:lnSpc>
              <a:buNone/>
            </a:pPr>
            <a:endParaRPr lang="en-US" sz="1225" dirty="0"/>
          </a:p>
        </p:txBody>
      </p:sp>
      <p:sp>
        <p:nvSpPr>
          <p:cNvPr id="40" name="Text 38">
            <a:extLst>
              <a:ext uri="{FF2B5EF4-FFF2-40B4-BE49-F238E27FC236}">
                <a16:creationId xmlns:a16="http://schemas.microsoft.com/office/drawing/2014/main" id="{BAAD82AF-EF9E-0CB5-705C-2547B5565258}"/>
              </a:ext>
            </a:extLst>
          </p:cNvPr>
          <p:cNvSpPr/>
          <p:nvPr/>
        </p:nvSpPr>
        <p:spPr>
          <a:xfrm>
            <a:off x="7474506" y="8085177"/>
            <a:ext cx="1524595" cy="248722"/>
          </a:xfrm>
          <a:prstGeom prst="rect">
            <a:avLst/>
          </a:prstGeom>
          <a:noFill/>
          <a:ln/>
        </p:spPr>
        <p:txBody>
          <a:bodyPr wrap="none" rtlCol="0" anchor="t"/>
          <a:lstStyle/>
          <a:p>
            <a:pPr marL="0" indent="0">
              <a:lnSpc>
                <a:spcPts val="1960"/>
              </a:lnSpc>
              <a:buNone/>
            </a:pPr>
            <a:endParaRPr lang="en-US" sz="1225" dirty="0"/>
          </a:p>
        </p:txBody>
      </p:sp>
      <p:sp>
        <p:nvSpPr>
          <p:cNvPr id="41" name="Text 39">
            <a:extLst>
              <a:ext uri="{FF2B5EF4-FFF2-40B4-BE49-F238E27FC236}">
                <a16:creationId xmlns:a16="http://schemas.microsoft.com/office/drawing/2014/main" id="{0D986EB3-0032-EB9D-97F3-7F380B834102}"/>
              </a:ext>
            </a:extLst>
          </p:cNvPr>
          <p:cNvSpPr/>
          <p:nvPr/>
        </p:nvSpPr>
        <p:spPr>
          <a:xfrm>
            <a:off x="9317712" y="8085177"/>
            <a:ext cx="1528405" cy="248722"/>
          </a:xfrm>
          <a:prstGeom prst="rect">
            <a:avLst/>
          </a:prstGeom>
          <a:noFill/>
          <a:ln/>
        </p:spPr>
        <p:txBody>
          <a:bodyPr wrap="none" rtlCol="0" anchor="t"/>
          <a:lstStyle/>
          <a:p>
            <a:pPr marL="0" indent="0">
              <a:lnSpc>
                <a:spcPts val="1960"/>
              </a:lnSpc>
              <a:buNone/>
            </a:pPr>
            <a:endParaRPr lang="en-US" sz="1225" dirty="0"/>
          </a:p>
        </p:txBody>
      </p:sp>
      <p:sp>
        <p:nvSpPr>
          <p:cNvPr id="11" name="TextBox 10">
            <a:extLst>
              <a:ext uri="{FF2B5EF4-FFF2-40B4-BE49-F238E27FC236}">
                <a16:creationId xmlns:a16="http://schemas.microsoft.com/office/drawing/2014/main" id="{CD9DEEEA-B27B-7069-D026-62FD0F1423BA}"/>
              </a:ext>
            </a:extLst>
          </p:cNvPr>
          <p:cNvSpPr txBox="1"/>
          <p:nvPr/>
        </p:nvSpPr>
        <p:spPr>
          <a:xfrm>
            <a:off x="1270675" y="696976"/>
            <a:ext cx="11218409" cy="2223942"/>
          </a:xfrm>
          <a:prstGeom prst="rect">
            <a:avLst/>
          </a:prstGeom>
          <a:noFill/>
        </p:spPr>
        <p:txBody>
          <a:bodyPr wrap="square">
            <a:spAutoFit/>
          </a:bodyPr>
          <a:lstStyle/>
          <a:p>
            <a:pPr marL="0" indent="0" algn="just">
              <a:lnSpc>
                <a:spcPct val="200000"/>
              </a:lnSpc>
              <a:buNone/>
            </a:pPr>
            <a:br>
              <a:rPr lang="en-GB" dirty="0">
                <a:latin typeface="Times New Roman" panose="02020603050405020304" pitchFamily="18" charset="0"/>
                <a:cs typeface="Times New Roman" panose="02020603050405020304" pitchFamily="18" charset="0"/>
              </a:rPr>
            </a:br>
            <a:r>
              <a:rPr lang="en-GB" b="0" i="0" dirty="0">
                <a:solidFill>
                  <a:srgbClr val="0D0D0D"/>
                </a:solidFill>
                <a:effectLst/>
                <a:latin typeface="Times New Roman" panose="02020603050405020304" pitchFamily="18" charset="0"/>
                <a:cs typeface="Times New Roman" panose="02020603050405020304" pitchFamily="18" charset="0"/>
              </a:rPr>
              <a:t>This SQL query meticulously computes monthly earnings for bank customers by analysing transaction data, factoring in a 6% annual interest rate. It adjusts earnings by setting negative values to zero, ensuring allocations are non-negative. Results are aggregated and sorted by month for clarity.</a:t>
            </a:r>
            <a:endParaRPr lang="en-US" sz="2000" dirty="0">
              <a:latin typeface="Times New Roman" panose="02020603050405020304" pitchFamily="18" charset="0"/>
              <a:cs typeface="Times New Roman" panose="02020603050405020304" pitchFamily="18" charset="0"/>
            </a:endParaRPr>
          </a:p>
        </p:txBody>
      </p:sp>
      <p:pic>
        <p:nvPicPr>
          <p:cNvPr id="6" name="Picture 5" descr="A screenshot of a calendar&#10;&#10;Description automatically generated">
            <a:extLst>
              <a:ext uri="{FF2B5EF4-FFF2-40B4-BE49-F238E27FC236}">
                <a16:creationId xmlns:a16="http://schemas.microsoft.com/office/drawing/2014/main" id="{47FF4955-E61F-B9E6-EFF6-81764F65A028}"/>
              </a:ext>
            </a:extLst>
          </p:cNvPr>
          <p:cNvPicPr>
            <a:picLocks noChangeAspect="1"/>
          </p:cNvPicPr>
          <p:nvPr/>
        </p:nvPicPr>
        <p:blipFill>
          <a:blip r:embed="rId3"/>
          <a:stretch>
            <a:fillRect/>
          </a:stretch>
        </p:blipFill>
        <p:spPr>
          <a:xfrm>
            <a:off x="1471507" y="4233199"/>
            <a:ext cx="10816744" cy="4050217"/>
          </a:xfrm>
          <a:prstGeom prst="rect">
            <a:avLst/>
          </a:prstGeom>
        </p:spPr>
      </p:pic>
    </p:spTree>
    <p:extLst>
      <p:ext uri="{BB962C8B-B14F-4D97-AF65-F5344CB8AC3E}">
        <p14:creationId xmlns:p14="http://schemas.microsoft.com/office/powerpoint/2010/main" val="276193985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TM02892315[[fn=Wisp]]</Template>
  <TotalTime>89</TotalTime>
  <Words>971</Words>
  <Application>Microsoft Office PowerPoint</Application>
  <PresentationFormat>Custom</PresentationFormat>
  <Paragraphs>91</Paragraphs>
  <Slides>10</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HGPSoeiKakugothicUB</vt:lpstr>
      <vt:lpstr>Arial</vt:lpstr>
      <vt:lpstr>Arial Black</vt:lpstr>
      <vt:lpstr>Century Gothic</vt:lpstr>
      <vt:lpstr>Consolas</vt:lpstr>
      <vt:lpstr>Impact</vt:lpstr>
      <vt:lpstr>Kanit</vt:lpstr>
      <vt:lpstr>Lato</vt:lpstr>
      <vt:lpstr>Martel Sans</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Hamid Khan</cp:lastModifiedBy>
  <cp:revision>58</cp:revision>
  <dcterms:created xsi:type="dcterms:W3CDTF">2024-02-20T03:18:16Z</dcterms:created>
  <dcterms:modified xsi:type="dcterms:W3CDTF">2024-02-20T06:35:29Z</dcterms:modified>
</cp:coreProperties>
</file>