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812" y="2114950"/>
            <a:ext cx="7572376" cy="89054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Wumpus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799" y="5957833"/>
            <a:ext cx="2438399" cy="60420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 asifullah Khan</a:t>
            </a:r>
          </a:p>
          <a:p>
            <a:pPr algn="ctr"/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Muhammad Hammad Tahir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BD3F46-AF42-05C9-168C-D7EAC1746BE9}"/>
              </a:ext>
            </a:extLst>
          </p:cNvPr>
          <p:cNvSpPr txBox="1">
            <a:spLocks/>
          </p:cNvSpPr>
          <p:nvPr/>
        </p:nvSpPr>
        <p:spPr>
          <a:xfrm>
            <a:off x="2309812" y="3221651"/>
            <a:ext cx="7572376" cy="414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Classic AI Reasoning Problem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C62FD-E8B6-ACE1-D923-ECCA9AC8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5618-C97B-8BE8-3CEA-2B587B7C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86" y="747422"/>
            <a:ext cx="9905998" cy="562486"/>
          </a:xfrm>
        </p:spPr>
        <p:txBody>
          <a:bodyPr>
            <a:noAutofit/>
          </a:bodyPr>
          <a:lstStyle/>
          <a:p>
            <a:pPr algn="ctr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AB04B-7BE9-34FD-8015-00151AF8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10" y="1514296"/>
            <a:ext cx="9619210" cy="41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6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6DECF-4525-33F7-E7DD-5D81AB9F7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F463-4032-2271-9CF7-11ACC976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49933"/>
            <a:ext cx="9905998" cy="562486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9856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Wumpus World?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908B9FA9-5F77-CECC-9E5B-614E52D14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796262"/>
            <a:ext cx="4878389" cy="354171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4x4 grid where an agent explores caves</a:t>
            </a:r>
          </a:p>
          <a:p>
            <a:pPr>
              <a:lnSpc>
                <a:spcPct val="110000"/>
              </a:lnSpc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Dangers: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Wumpus (monster) - gives </a:t>
            </a:r>
            <a:r>
              <a:rPr lang="en-US" sz="15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stench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 adjacent cells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Pits - give </a:t>
            </a:r>
            <a:r>
              <a:rPr lang="en-US" sz="15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breeze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 adjacent cells</a:t>
            </a:r>
          </a:p>
          <a:p>
            <a:pPr>
              <a:lnSpc>
                <a:spcPct val="110000"/>
              </a:lnSpc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Find the gold without dying</a:t>
            </a:r>
          </a:p>
          <a:p>
            <a:pPr>
              <a:lnSpc>
                <a:spcPct val="110000"/>
              </a:lnSpc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Percepts (What agent senses):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Stench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= Wumpus nearby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Breeze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= Pit nearby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Glitter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= Gold here!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Scream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= Wumpus died</a:t>
            </a:r>
          </a:p>
          <a:p>
            <a:pPr>
              <a:lnSpc>
                <a:spcPct val="110000"/>
              </a:lnSpc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What is the Wumpus World?. Making it out alive from this common AI… | by  Rachael Ferguson | Counter Arts | Medium">
            <a:extLst>
              <a:ext uri="{FF2B5EF4-FFF2-40B4-BE49-F238E27FC236}">
                <a16:creationId xmlns:a16="http://schemas.microsoft.com/office/drawing/2014/main" id="{A8608680-80F1-E3F1-24FC-68D767293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068" y="1796262"/>
            <a:ext cx="4067437" cy="354171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94D1B-6AD5-7B43-36AC-4B7B002BB565}"/>
              </a:ext>
            </a:extLst>
          </p:cNvPr>
          <p:cNvSpPr txBox="1"/>
          <p:nvPr/>
        </p:nvSpPr>
        <p:spPr>
          <a:xfrm>
            <a:off x="1141413" y="5490374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Knowledge-Based (Symbolic) AI: Full Prolog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Neuro-Symbolic AI: Hybrid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06DC1-2A0B-84B7-5349-C92CF870A266}"/>
              </a:ext>
            </a:extLst>
          </p:cNvPr>
          <p:cNvSpPr txBox="1"/>
          <p:nvPr/>
        </p:nvSpPr>
        <p:spPr>
          <a:xfrm>
            <a:off x="1141413" y="5153310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Approaches: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Prolog?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0604"/>
            <a:ext cx="9905999" cy="3541714"/>
          </a:xfrm>
        </p:spPr>
        <p:txBody>
          <a:bodyPr/>
          <a:lstStyle/>
          <a:p>
            <a:r>
              <a:rPr lang="en-US" b="1" dirty="0"/>
              <a:t>Prolog</a:t>
            </a:r>
            <a:r>
              <a:rPr lang="en-US" dirty="0"/>
              <a:t> = </a:t>
            </a:r>
            <a:r>
              <a:rPr lang="en-US" i="1" dirty="0"/>
              <a:t>Programming in Logic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It’s not like Python or C that “execute steps.”</a:t>
            </a:r>
            <a:br>
              <a:rPr lang="en-US" dirty="0"/>
            </a:br>
            <a:r>
              <a:rPr lang="en-US" dirty="0"/>
              <a:t>Instead, Prolog works on </a:t>
            </a:r>
            <a:r>
              <a:rPr lang="en-US" b="1" dirty="0"/>
              <a:t>facts</a:t>
            </a:r>
            <a:r>
              <a:rPr lang="en-US" dirty="0"/>
              <a:t> and </a:t>
            </a:r>
            <a:r>
              <a:rPr lang="en-US" b="1" dirty="0"/>
              <a:t>rules</a:t>
            </a:r>
            <a:r>
              <a:rPr lang="en-US" dirty="0"/>
              <a:t> — it </a:t>
            </a:r>
            <a:r>
              <a:rPr lang="en-US" i="1" dirty="0"/>
              <a:t>reasons logically</a:t>
            </a:r>
            <a:r>
              <a:rPr lang="en-US" dirty="0"/>
              <a:t> to find answers.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1BD340-925D-5BE1-3235-D45F2FAFF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17674"/>
              </p:ext>
            </p:extLst>
          </p:nvPr>
        </p:nvGraphicFramePr>
        <p:xfrm>
          <a:off x="1141411" y="3755073"/>
          <a:ext cx="9906000" cy="1737360"/>
        </p:xfrm>
        <a:graphic>
          <a:graphicData uri="http://schemas.openxmlformats.org/drawingml/2006/table">
            <a:tbl>
              <a:tblPr/>
              <a:tblGrid>
                <a:gridCol w="2381017">
                  <a:extLst>
                    <a:ext uri="{9D8B030D-6E8A-4147-A177-3AD203B41FA5}">
                      <a16:colId xmlns:a16="http://schemas.microsoft.com/office/drawing/2014/main" val="1852030830"/>
                    </a:ext>
                  </a:extLst>
                </a:gridCol>
                <a:gridCol w="3506525">
                  <a:extLst>
                    <a:ext uri="{9D8B030D-6E8A-4147-A177-3AD203B41FA5}">
                      <a16:colId xmlns:a16="http://schemas.microsoft.com/office/drawing/2014/main" val="738945081"/>
                    </a:ext>
                  </a:extLst>
                </a:gridCol>
                <a:gridCol w="4018458">
                  <a:extLst>
                    <a:ext uri="{9D8B030D-6E8A-4147-A177-3AD203B41FA5}">
                      <a16:colId xmlns:a16="http://schemas.microsoft.com/office/drawing/2014/main" val="1399080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Fact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Something known to be 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breeze([1,2]).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031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Rule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logical condition (if-then statement)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</a:rPr>
                        <a:t>safe_move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(L) :- not(pit(L)), not(monster(L)).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238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Query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question you ask Prolog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?-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safe_move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([2,2]).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64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24280"/>
            <a:ext cx="9905998" cy="68863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BC758-712E-BAAA-D37E-A1054CE8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56978"/>
            <a:ext cx="4543770" cy="147857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8AB05F34-2EBA-9957-5498-3762CEFD07C8}"/>
              </a:ext>
            </a:extLst>
          </p:cNvPr>
          <p:cNvSpPr/>
          <p:nvPr/>
        </p:nvSpPr>
        <p:spPr>
          <a:xfrm>
            <a:off x="2623930" y="1932167"/>
            <a:ext cx="294199" cy="7633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C095BCB-2EEA-2AE2-6F47-64EB7E6F178C}"/>
              </a:ext>
            </a:extLst>
          </p:cNvPr>
          <p:cNvSpPr/>
          <p:nvPr/>
        </p:nvSpPr>
        <p:spPr>
          <a:xfrm>
            <a:off x="4692594" y="2695492"/>
            <a:ext cx="294199" cy="526112"/>
          </a:xfrm>
          <a:prstGeom prst="rightBrace">
            <a:avLst>
              <a:gd name="adj1" fmla="val 64865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52EB4-FA6F-48AD-FC13-5683BFFAACE5}"/>
              </a:ext>
            </a:extLst>
          </p:cNvPr>
          <p:cNvSpPr txBox="1"/>
          <p:nvPr/>
        </p:nvSpPr>
        <p:spPr>
          <a:xfrm>
            <a:off x="2918129" y="2129163"/>
            <a:ext cx="63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A79A4-2280-5E17-E5F5-93F4B0B0DE6E}"/>
              </a:ext>
            </a:extLst>
          </p:cNvPr>
          <p:cNvSpPr txBox="1"/>
          <p:nvPr/>
        </p:nvSpPr>
        <p:spPr>
          <a:xfrm>
            <a:off x="4986793" y="277388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E42B05-0DA0-4FAC-03EF-583D5FE6B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12342"/>
            <a:ext cx="4543770" cy="7165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78DE90-5357-8023-041B-63EF02B01867}"/>
              </a:ext>
            </a:extLst>
          </p:cNvPr>
          <p:cNvSpPr txBox="1"/>
          <p:nvPr/>
        </p:nvSpPr>
        <p:spPr>
          <a:xfrm>
            <a:off x="1141413" y="349531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Query: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14DEA-D05F-33B7-C523-BC683A0971B9}"/>
              </a:ext>
            </a:extLst>
          </p:cNvPr>
          <p:cNvSpPr txBox="1"/>
          <p:nvPr/>
        </p:nvSpPr>
        <p:spPr>
          <a:xfrm>
            <a:off x="1141413" y="4872965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Prolog answer: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3EA10B-1622-C987-1EA6-AFB57543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5386341"/>
            <a:ext cx="4543770" cy="7649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1AAFF9-4C32-F889-19B8-3DD54879A343}"/>
              </a:ext>
            </a:extLst>
          </p:cNvPr>
          <p:cNvSpPr txBox="1"/>
          <p:nvPr/>
        </p:nvSpPr>
        <p:spPr>
          <a:xfrm>
            <a:off x="6162262" y="1990663"/>
            <a:ext cx="2786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John is a parent of Mary.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Mary is a parent of Ann.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5B29EA-815D-F918-4F7D-38C03407A20F}"/>
              </a:ext>
            </a:extLst>
          </p:cNvPr>
          <p:cNvCxnSpPr>
            <a:endCxn id="23" idx="1"/>
          </p:cNvCxnSpPr>
          <p:nvPr/>
        </p:nvCxnSpPr>
        <p:spPr>
          <a:xfrm>
            <a:off x="3555804" y="2313829"/>
            <a:ext cx="26064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7A3C79-2746-54DB-FC6C-016E137F5420}"/>
              </a:ext>
            </a:extLst>
          </p:cNvPr>
          <p:cNvCxnSpPr>
            <a:cxnSpLocks/>
          </p:cNvCxnSpPr>
          <p:nvPr/>
        </p:nvCxnSpPr>
        <p:spPr>
          <a:xfrm flipV="1">
            <a:off x="5554577" y="2958548"/>
            <a:ext cx="1108616" cy="1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E6287AC-3E1A-6922-FAFD-07D00925FC3C}"/>
              </a:ext>
            </a:extLst>
          </p:cNvPr>
          <p:cNvSpPr txBox="1"/>
          <p:nvPr/>
        </p:nvSpPr>
        <p:spPr>
          <a:xfrm>
            <a:off x="6663193" y="2667994"/>
            <a:ext cx="3478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is a grandparent of Y </a:t>
            </a:r>
            <a:r>
              <a:rPr lang="en-US" b="1" dirty="0"/>
              <a:t>if</a:t>
            </a:r>
            <a:r>
              <a:rPr lang="en-US" dirty="0"/>
              <a:t> X is a parent of Z </a:t>
            </a:r>
            <a:r>
              <a:rPr lang="en-US" b="1" dirty="0"/>
              <a:t>and</a:t>
            </a:r>
            <a:r>
              <a:rPr lang="en-US" dirty="0"/>
              <a:t> Z is a parent of 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7ADB60-63D0-A712-B7BE-E2054F92708B}"/>
              </a:ext>
            </a:extLst>
          </p:cNvPr>
          <p:cNvSpPr txBox="1"/>
          <p:nvPr/>
        </p:nvSpPr>
        <p:spPr>
          <a:xfrm>
            <a:off x="5897802" y="4184141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all </a:t>
            </a:r>
            <a:r>
              <a:rPr lang="en-US" dirty="0">
                <a:latin typeface="Courier New" panose="02070309020205020404" pitchFamily="49" charset="0"/>
              </a:rPr>
              <a:t>Who</a:t>
            </a:r>
            <a:r>
              <a:rPr lang="en-US" dirty="0"/>
              <a:t> such that </a:t>
            </a:r>
            <a:r>
              <a:rPr lang="en-US" dirty="0">
                <a:latin typeface="Courier New" panose="02070309020205020404" pitchFamily="49" charset="0"/>
              </a:rPr>
              <a:t>john</a:t>
            </a:r>
            <a:r>
              <a:rPr lang="en-US" dirty="0"/>
              <a:t> is a grandparent of </a:t>
            </a:r>
            <a:r>
              <a:rPr lang="en-US" dirty="0">
                <a:latin typeface="Courier New" panose="02070309020205020404" pitchFamily="49" charset="0"/>
              </a:rPr>
              <a:t>Who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23" y="546956"/>
            <a:ext cx="9905998" cy="621885"/>
          </a:xfrm>
        </p:spPr>
        <p:txBody>
          <a:bodyPr>
            <a:normAutofit/>
          </a:bodyPr>
          <a:lstStyle/>
          <a:p>
            <a:r>
              <a:rPr lang="en-US" sz="3500" dirty="0"/>
              <a:t>Knowledge-Based Implementation (PROLOG)</a:t>
            </a:r>
            <a:endParaRPr lang="en-US" sz="3500" dirty="0">
              <a:latin typeface="Rockwell" panose="020606030202050204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514F8D-B541-E206-ECC8-808F407E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92" y="1366549"/>
            <a:ext cx="3048425" cy="41249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C2DCE9-D9FB-9078-F4CA-126697E82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61" y="1535813"/>
            <a:ext cx="4163006" cy="1019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68BB12-EEA1-B87B-26C5-A745166E7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311" y="1168841"/>
            <a:ext cx="2067213" cy="53166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CCEBEA-A0D0-FC94-DD67-485D70A83345}"/>
              </a:ext>
            </a:extLst>
          </p:cNvPr>
          <p:cNvSpPr txBox="1"/>
          <p:nvPr/>
        </p:nvSpPr>
        <p:spPr>
          <a:xfrm>
            <a:off x="1216023" y="568915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x 4 Grid environment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838E0F-EB5C-5F8A-F5FD-C8921B5820DF}"/>
              </a:ext>
            </a:extLst>
          </p:cNvPr>
          <p:cNvSpPr txBox="1"/>
          <p:nvPr/>
        </p:nvSpPr>
        <p:spPr>
          <a:xfrm>
            <a:off x="4331360" y="2737436"/>
            <a:ext cx="4163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agent has limited observations (facts) and bases its answers only on that information.</a:t>
            </a:r>
            <a:br>
              <a:rPr lang="en-US" b="1" dirty="0"/>
            </a:br>
            <a:r>
              <a:rPr lang="en-US" b="1" dirty="0"/>
              <a:t>For the remaining positions, where no information is available, it cannot determine whether the cell is safe or not.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952" y="705983"/>
            <a:ext cx="9905998" cy="69344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6FBDB4-34E6-40ED-9A1C-02D97465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03" y="1642445"/>
            <a:ext cx="5766179" cy="15892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C3B944-A9AD-24A0-1C10-628C7EB4B0EB}"/>
              </a:ext>
            </a:extLst>
          </p:cNvPr>
          <p:cNvSpPr txBox="1"/>
          <p:nvPr/>
        </p:nvSpPr>
        <p:spPr>
          <a:xfrm>
            <a:off x="1269479" y="3474755"/>
            <a:ext cx="100164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a safe, unvisited neighbor of the current location [1, 2]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agent wants to move to [2, 2].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Query: ?-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safe_move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([2, 2]).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Reasoning: 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known_not_wampa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([2, 2]) is TRUE (since [1, 2] had no stench).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known_not_pit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([2, 2]) is FALSE (since [1, 2] had a breeze, [2, 2] is a possible pit).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?-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safe_move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([2, 2]) will FAIL.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75" y="715617"/>
            <a:ext cx="11206963" cy="596348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latin typeface="Rockwell" panose="02060603020205020403" pitchFamily="18" charset="0"/>
              </a:rPr>
              <a:t>Neuro-Symbolic AI: Hybrid Architecture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9F25B4-1431-A21F-F98E-9ED514DF2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14272"/>
              </p:ext>
            </p:extLst>
          </p:nvPr>
        </p:nvGraphicFramePr>
        <p:xfrm>
          <a:off x="1143000" y="1929800"/>
          <a:ext cx="9906000" cy="2468880"/>
        </p:xfrm>
        <a:graphic>
          <a:graphicData uri="http://schemas.openxmlformats.org/drawingml/2006/table">
            <a:tbl>
              <a:tblPr/>
              <a:tblGrid>
                <a:gridCol w="3302000">
                  <a:extLst>
                    <a:ext uri="{9D8B030D-6E8A-4147-A177-3AD203B41FA5}">
                      <a16:colId xmlns:a16="http://schemas.microsoft.com/office/drawing/2014/main" val="363993541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29009883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857183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59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Neural Layer (Python)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neuro_driver.py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Produces </a:t>
                      </a:r>
                      <a:r>
                        <a:rPr lang="en-US" b="1"/>
                        <a:t>probabilistic perceptions</a:t>
                      </a:r>
                      <a:r>
                        <a:rPr lang="en-US"/>
                        <a:t> from the environment (like “there is 0.8 chance of a breeze”).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3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Symbolic Layer (Prolog)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neuro_symbolic.pl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Uses </a:t>
                      </a:r>
                      <a:r>
                        <a:rPr lang="en-US" b="1" dirty="0"/>
                        <a:t>logical reasoning</a:t>
                      </a:r>
                      <a:r>
                        <a:rPr lang="en-US" dirty="0"/>
                        <a:t> with those probabilities to decide what’s safe or risky.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6487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8BDC51-1505-E1CD-5054-48132E4428E6}"/>
              </a:ext>
            </a:extLst>
          </p:cNvPr>
          <p:cNvSpPr txBox="1"/>
          <p:nvPr/>
        </p:nvSpPr>
        <p:spPr>
          <a:xfrm>
            <a:off x="1476954" y="5016515"/>
            <a:ext cx="982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Together they form a </a:t>
            </a:r>
            <a:r>
              <a:rPr lang="en-US" b="1" dirty="0"/>
              <a:t>Neuro-Symbolic AI system</a:t>
            </a:r>
            <a:r>
              <a:rPr lang="en-US" dirty="0"/>
              <a:t> — </a:t>
            </a:r>
            <a:r>
              <a:rPr lang="en-US" i="1" dirty="0"/>
              <a:t>Python handles uncertainty</a:t>
            </a:r>
            <a:r>
              <a:rPr lang="en-US" dirty="0"/>
              <a:t>, </a:t>
            </a:r>
            <a:r>
              <a:rPr lang="en-US" i="1" dirty="0"/>
              <a:t>Prolog handles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04517-8E65-0F4B-0CDD-1AA3661F0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B0A9-4F2A-7FEC-E747-43447A48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2980"/>
            <a:ext cx="9905998" cy="562486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(CONT.)</a:t>
            </a:r>
            <a:b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/>
              <a:t>neuro_driver.py)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0A284-F0C8-5899-A5A2-0BDFB996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16" y="1548446"/>
            <a:ext cx="4940411" cy="4695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2CD898-A5B8-DBCE-DA62-5041B2A59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96" y="-160812"/>
            <a:ext cx="5854810" cy="6858000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0D442D32-8B9A-533C-C2A1-A9CFB29EC77B}"/>
              </a:ext>
            </a:extLst>
          </p:cNvPr>
          <p:cNvSpPr/>
          <p:nvPr/>
        </p:nvSpPr>
        <p:spPr>
          <a:xfrm>
            <a:off x="4253948" y="3673503"/>
            <a:ext cx="667909" cy="206733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24F15-0B53-8EE9-C28C-0BD11166AE29}"/>
              </a:ext>
            </a:extLst>
          </p:cNvPr>
          <p:cNvSpPr txBox="1"/>
          <p:nvPr/>
        </p:nvSpPr>
        <p:spPr>
          <a:xfrm>
            <a:off x="4683319" y="4335651"/>
            <a:ext cx="1781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Mimics a </a:t>
            </a:r>
            <a:r>
              <a:rPr lang="en-US" i="1" dirty="0">
                <a:solidFill>
                  <a:srgbClr val="FF0000"/>
                </a:solidFill>
              </a:rPr>
              <a:t>trained neural network</a:t>
            </a:r>
            <a:r>
              <a:rPr lang="en-US" dirty="0">
                <a:solidFill>
                  <a:srgbClr val="FF0000"/>
                </a:solidFill>
              </a:rPr>
              <a:t> that outputs probabilities.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417280F-FC88-6951-7320-500F936CCA7D}"/>
              </a:ext>
            </a:extLst>
          </p:cNvPr>
          <p:cNvSpPr/>
          <p:nvPr/>
        </p:nvSpPr>
        <p:spPr>
          <a:xfrm>
            <a:off x="8747761" y="492980"/>
            <a:ext cx="667909" cy="74403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20CFF-25D4-412F-E292-68C5DF38312C}"/>
              </a:ext>
            </a:extLst>
          </p:cNvPr>
          <p:cNvSpPr txBox="1"/>
          <p:nvPr/>
        </p:nvSpPr>
        <p:spPr>
          <a:xfrm>
            <a:off x="9264595" y="492980"/>
            <a:ext cx="2776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Accessing prolog file to send probabilities </a:t>
            </a:r>
          </a:p>
        </p:txBody>
      </p:sp>
      <p:sp>
        <p:nvSpPr>
          <p:cNvPr id="19" name="Callout: Left Arrow 18">
            <a:extLst>
              <a:ext uri="{FF2B5EF4-FFF2-40B4-BE49-F238E27FC236}">
                <a16:creationId xmlns:a16="http://schemas.microsoft.com/office/drawing/2014/main" id="{FEEE63AD-607F-C2AB-F821-BC68279486CB}"/>
              </a:ext>
            </a:extLst>
          </p:cNvPr>
          <p:cNvSpPr/>
          <p:nvPr/>
        </p:nvSpPr>
        <p:spPr>
          <a:xfrm>
            <a:off x="9296401" y="1868558"/>
            <a:ext cx="2463579" cy="326002"/>
          </a:xfrm>
          <a:prstGeom prst="left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Sending probabilities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9B9470E3-1CB0-C50B-B40B-499A8FD3283A}"/>
              </a:ext>
            </a:extLst>
          </p:cNvPr>
          <p:cNvSpPr/>
          <p:nvPr/>
        </p:nvSpPr>
        <p:spPr>
          <a:xfrm>
            <a:off x="9548190" y="2670836"/>
            <a:ext cx="2211790" cy="769442"/>
          </a:xfrm>
          <a:prstGeom prst="wedgeRectCallout">
            <a:avLst>
              <a:gd name="adj1" fmla="val -84079"/>
              <a:gd name="adj2" fmla="val 413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AECAAC-B34C-05B0-9281-74B0852C7D05}"/>
              </a:ext>
            </a:extLst>
          </p:cNvPr>
          <p:cNvSpPr txBox="1"/>
          <p:nvPr/>
        </p:nvSpPr>
        <p:spPr>
          <a:xfrm>
            <a:off x="9548190" y="2659559"/>
            <a:ext cx="23761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Prolog computes risk based on probabilities in neighboring cells.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total risk &lt; 0.1, the move is considered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CE20B53-E760-BFA2-F286-6C5DA86D8A05}"/>
              </a:ext>
            </a:extLst>
          </p:cNvPr>
          <p:cNvSpPr/>
          <p:nvPr/>
        </p:nvSpPr>
        <p:spPr>
          <a:xfrm>
            <a:off x="9615114" y="4770782"/>
            <a:ext cx="667909" cy="11233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C6F33B-D5AF-AF83-4288-168EF2F1B672}"/>
              </a:ext>
            </a:extLst>
          </p:cNvPr>
          <p:cNvSpPr txBox="1"/>
          <p:nvPr/>
        </p:nvSpPr>
        <p:spPr>
          <a:xfrm>
            <a:off x="10158452" y="5105093"/>
            <a:ext cx="178109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Collects all coordinates that are considered </a:t>
            </a:r>
            <a:r>
              <a:rPr lang="en-US" sz="1100" i="1" dirty="0">
                <a:solidFill>
                  <a:srgbClr val="FF0000"/>
                </a:solidFill>
              </a:rPr>
              <a:t>safe.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0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221" y="405516"/>
            <a:ext cx="9905998" cy="562486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/>
              <a:t>neuro_symbolic.pl)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89C854-C2CE-5EC2-15E1-785C550F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4" y="0"/>
            <a:ext cx="5950226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01F450-BBB1-017D-0502-95A7D8F70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21" y="1222444"/>
            <a:ext cx="5013644" cy="5347252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E36C9FA-5B7D-CCE9-8F3E-EEF0A9F5C7CA}"/>
              </a:ext>
            </a:extLst>
          </p:cNvPr>
          <p:cNvSpPr/>
          <p:nvPr/>
        </p:nvSpPr>
        <p:spPr>
          <a:xfrm>
            <a:off x="4207564" y="1653069"/>
            <a:ext cx="2304554" cy="406319"/>
          </a:xfrm>
          <a:prstGeom prst="wedgeRectCallout">
            <a:avLst>
              <a:gd name="adj1" fmla="val -117437"/>
              <a:gd name="adj2" fmla="val 785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3908B-256A-2378-4547-CEA52F00B3D3}"/>
              </a:ext>
            </a:extLst>
          </p:cNvPr>
          <p:cNvSpPr txBox="1"/>
          <p:nvPr/>
        </p:nvSpPr>
        <p:spPr>
          <a:xfrm>
            <a:off x="4207564" y="1653069"/>
            <a:ext cx="23900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Allows facts to be added/removed at runtime (by Python).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45C50DB-7D07-900A-A872-A31B17F48860}"/>
              </a:ext>
            </a:extLst>
          </p:cNvPr>
          <p:cNvSpPr/>
          <p:nvPr/>
        </p:nvSpPr>
        <p:spPr>
          <a:xfrm>
            <a:off x="2886323" y="2782957"/>
            <a:ext cx="445274" cy="2743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D05DC-E06C-C0D4-818A-DE90199CF8B1}"/>
              </a:ext>
            </a:extLst>
          </p:cNvPr>
          <p:cNvSpPr txBox="1"/>
          <p:nvPr/>
        </p:nvSpPr>
        <p:spPr>
          <a:xfrm>
            <a:off x="3371843" y="3547648"/>
            <a:ext cx="2304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Defines the world as a 4×4 grid and how cells are adjacent.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0D26F88-1ABA-ACB8-E8B2-7F611A339F3D}"/>
              </a:ext>
            </a:extLst>
          </p:cNvPr>
          <p:cNvSpPr/>
          <p:nvPr/>
        </p:nvSpPr>
        <p:spPr>
          <a:xfrm>
            <a:off x="9854661" y="603533"/>
            <a:ext cx="445274" cy="15751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E962BE-DA90-1A20-186D-46C84AB3A88A}"/>
              </a:ext>
            </a:extLst>
          </p:cNvPr>
          <p:cNvSpPr txBox="1"/>
          <p:nvPr/>
        </p:nvSpPr>
        <p:spPr>
          <a:xfrm>
            <a:off x="10150503" y="773353"/>
            <a:ext cx="20414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combines evidence from multiple neighbors probabilistically.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628089-FF14-AD78-6AD6-999E0CE3340E}"/>
              </a:ext>
            </a:extLst>
          </p:cNvPr>
          <p:cNvSpPr txBox="1"/>
          <p:nvPr/>
        </p:nvSpPr>
        <p:spPr>
          <a:xfrm>
            <a:off x="8735833" y="2413625"/>
            <a:ext cx="282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Calculate risk for each event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2622DA-51DD-7A04-E5E4-43393F7A96B0}"/>
              </a:ext>
            </a:extLst>
          </p:cNvPr>
          <p:cNvSpPr txBox="1"/>
          <p:nvPr/>
        </p:nvSpPr>
        <p:spPr>
          <a:xfrm>
            <a:off x="9088023" y="4364588"/>
            <a:ext cx="2423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move is </a:t>
            </a:r>
            <a:r>
              <a:rPr lang="en-US" i="1" dirty="0">
                <a:solidFill>
                  <a:srgbClr val="FF0000"/>
                </a:solidFill>
              </a:rPr>
              <a:t>safe</a:t>
            </a:r>
            <a:r>
              <a:rPr lang="en-US" dirty="0">
                <a:solidFill>
                  <a:srgbClr val="FF0000"/>
                </a:solidFill>
              </a:rPr>
              <a:t> if Combined risk &lt; 10%.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C99AE9-0A59-618B-4421-53DBAF1C464F}"/>
              </a:ext>
            </a:extLst>
          </p:cNvPr>
          <p:cNvSpPr txBox="1"/>
          <p:nvPr/>
        </p:nvSpPr>
        <p:spPr>
          <a:xfrm>
            <a:off x="8703710" y="5526157"/>
            <a:ext cx="3192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Searches all cells and lists those that satisfy the safe condition.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168</TotalTime>
  <Words>606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Rockwell</vt:lpstr>
      <vt:lpstr>Tw Cen MT</vt:lpstr>
      <vt:lpstr>Circuit</vt:lpstr>
      <vt:lpstr>The Wumpus World</vt:lpstr>
      <vt:lpstr>What is Wumpus World?</vt:lpstr>
      <vt:lpstr>What Is Prolog?</vt:lpstr>
      <vt:lpstr>example</vt:lpstr>
      <vt:lpstr>Knowledge-Based Implementation (PROLOG)</vt:lpstr>
      <vt:lpstr>Query:</vt:lpstr>
      <vt:lpstr>Neuro-Symbolic AI: Hybrid Architecture</vt:lpstr>
      <vt:lpstr>Implementation (CONT.) (neuro_driver.py)</vt:lpstr>
      <vt:lpstr>Implementation (neuro_symbolic.pl)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</dc:creator>
  <cp:lastModifiedBy>M.</cp:lastModifiedBy>
  <cp:revision>2</cp:revision>
  <dcterms:created xsi:type="dcterms:W3CDTF">2025-10-29T17:00:27Z</dcterms:created>
  <dcterms:modified xsi:type="dcterms:W3CDTF">2025-10-30T02:35:31Z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