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FC2B38C6-1BB3-4BDB-AFB4-4E9DC9A0160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2B38C6-1BB3-4BDB-AFB4-4E9DC9A01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2B38C6-1BB3-4BDB-AFB4-4E9DC9A01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2B38C6-1BB3-4BDB-AFB4-4E9DC9A01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2B38C6-1BB3-4BDB-AFB4-4E9DC9A0160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2B38C6-1BB3-4BDB-AFB4-4E9DC9A01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C2B38C6-1BB3-4BDB-AFB4-4E9DC9A0160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C2B38C6-1BB3-4BDB-AFB4-4E9DC9A01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C2B38C6-1BB3-4BDB-AFB4-4E9DC9A01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0D8F5D-FF30-4125-89CD-D24A4F25A3E3}" type="datetimeFigureOut">
              <a:rPr lang="en-US" smtClean="0"/>
              <a:pPr/>
              <a:t>1/10/2024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C2B38C6-1BB3-4BDB-AFB4-4E9DC9A01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C0D8F5D-FF30-4125-89CD-D24A4F25A3E3}" type="datetimeFigureOut">
              <a:rPr lang="en-US" smtClean="0"/>
              <a:pPr/>
              <a:t>1/10/2024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FC2B38C6-1BB3-4BDB-AFB4-4E9DC9A016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C0D8F5D-FF30-4125-89CD-D24A4F25A3E3}" type="datetimeFigureOut">
              <a:rPr lang="en-US" smtClean="0"/>
              <a:pPr/>
              <a:t>1/10/2024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C2B38C6-1BB3-4BDB-AFB4-4E9DC9A0160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dirty="0" smtClean="0"/>
              <a:t>ETL</a:t>
            </a:r>
            <a:br>
              <a:rPr lang="en-US" dirty="0" smtClean="0"/>
            </a:br>
            <a:r>
              <a:rPr lang="en-US" dirty="0" smtClean="0"/>
              <a:t>Data Warehouse and Mining</a:t>
            </a:r>
            <a:endParaRPr lang="en-US" dirty="0"/>
          </a:p>
        </p:txBody>
      </p:sp>
      <p:sp>
        <p:nvSpPr>
          <p:cNvPr id="3" name="Subtitle 2"/>
          <p:cNvSpPr>
            <a:spLocks noGrp="1"/>
          </p:cNvSpPr>
          <p:nvPr>
            <p:ph type="subTitle" idx="1"/>
          </p:nvPr>
        </p:nvSpPr>
        <p:spPr>
          <a:xfrm>
            <a:off x="762000" y="4267200"/>
            <a:ext cx="7772400" cy="1508760"/>
          </a:xfrm>
        </p:spPr>
        <p:txBody>
          <a:bodyPr>
            <a:normAutofit/>
          </a:bodyPr>
          <a:lstStyle/>
          <a:p>
            <a:pPr algn="l"/>
            <a:r>
              <a:rPr lang="en-US" dirty="0" smtClean="0"/>
              <a:t>Abdul Rehman Mehtab CT-08</a:t>
            </a:r>
          </a:p>
          <a:p>
            <a:pPr algn="l"/>
            <a:r>
              <a:rPr lang="en-US" dirty="0" smtClean="0"/>
              <a:t>Hamza Mushtaque CT-092</a:t>
            </a:r>
          </a:p>
          <a:p>
            <a:pPr algn="l"/>
            <a:r>
              <a:rPr lang="en-US" dirty="0" smtClean="0"/>
              <a:t>Wasiq Patel CT-096</a:t>
            </a:r>
            <a:endParaRPr lang="en-US" dirty="0"/>
          </a:p>
        </p:txBody>
      </p:sp>
      <p:sp>
        <p:nvSpPr>
          <p:cNvPr id="4" name="TextBox 3"/>
          <p:cNvSpPr txBox="1"/>
          <p:nvPr/>
        </p:nvSpPr>
        <p:spPr>
          <a:xfrm>
            <a:off x="2971800" y="2362200"/>
            <a:ext cx="3124200" cy="830997"/>
          </a:xfrm>
          <a:prstGeom prst="rect">
            <a:avLst/>
          </a:prstGeom>
          <a:noFill/>
        </p:spPr>
        <p:txBody>
          <a:bodyPr wrap="square" rtlCol="0">
            <a:spAutoFit/>
          </a:bodyPr>
          <a:lstStyle/>
          <a:p>
            <a:r>
              <a:rPr lang="en-US" sz="4800" dirty="0" smtClean="0"/>
              <a:t>Spanish Flu</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and Visualization</a:t>
            </a:r>
            <a:endParaRPr lang="en-US" dirty="0"/>
          </a:p>
        </p:txBody>
      </p:sp>
      <p:sp>
        <p:nvSpPr>
          <p:cNvPr id="3" name="Content Placeholder 2"/>
          <p:cNvSpPr>
            <a:spLocks noGrp="1"/>
          </p:cNvSpPr>
          <p:nvPr>
            <p:ph idx="1"/>
          </p:nvPr>
        </p:nvSpPr>
        <p:spPr/>
        <p:txBody>
          <a:bodyPr>
            <a:normAutofit/>
          </a:bodyPr>
          <a:lstStyle/>
          <a:p>
            <a:r>
              <a:rPr lang="en-US" sz="2400" dirty="0" smtClean="0"/>
              <a:t>● Documentation: Compile a detailed report outlining the project's methodology, findings, and insights. </a:t>
            </a:r>
          </a:p>
          <a:p>
            <a:r>
              <a:rPr lang="en-US" sz="2400" dirty="0" smtClean="0"/>
              <a:t>● Visualization Tools: Generate visual representations, such as graphs, maps, and charts, to convey the data-driven conclusions effectively. </a:t>
            </a:r>
          </a:p>
          <a:p>
            <a:r>
              <a:rPr lang="en-US" sz="2400" dirty="0" smtClean="0"/>
              <a:t>● Presentation: Summarize key findings and their implications in a clear and understandable manner.</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Elaboration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ETL project on the Spanish Flu aimed to illustrate the process of extracting, transforming, and loading historical pandemic data to derive actionable insights. By analyzing the impact of the Spanish Flu using data-driven approaches, this project provides a framework for understanding the dynamics of past pandemics, offering valuable lessons for current and future public health crises.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Include references to datasets, academic papers, historical records, and any other sources used in the project for transparency and academic integrity.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Our World in Data presents the data and research to make progress against the world's largest problems. Parts of the article — mostly the mortality estimates of the various influenza pandemics — were revised in May 2023. In the last 150 years the world has seen an unprecedented improvement in health. The visualization shows that in many countries life expectancy, which measures the average age of death, doubled from around 40 years or less to more than 80 years. This was not just an achievement across the countries shown here; life expectancy has doubled in all regions of the world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14400"/>
            <a:ext cx="7772400" cy="4524315"/>
          </a:xfrm>
          <a:prstGeom prst="rect">
            <a:avLst/>
          </a:prstGeom>
          <a:noFill/>
        </p:spPr>
        <p:txBody>
          <a:bodyPr wrap="square" rtlCol="0">
            <a:spAutoFit/>
          </a:bodyPr>
          <a:lstStyle/>
          <a:p>
            <a:r>
              <a:rPr lang="en-US" sz="2400" dirty="0" smtClean="0"/>
              <a:t>What also stands out is how abrupt and damning negative health events can be. Most striking is the large, sudden decline of life expectancy in 1918, caused by an unusually deadly influenza pandemic that became known as the ‘Spanish flu’. To make sense of the fact life expectancy declined so abruptly, one has to keep in mind what it measures. Period life expectancy, which is the precise name for this measure, captures the mortality in one particular year. It summarizes the mortality in a particular year by calculating the average age of death of a hypothetical cohort of people for which that year’s mortality pattern would remain constant throughout their entire lifetimes.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8001000" cy="5016758"/>
          </a:xfrm>
          <a:prstGeom prst="rect">
            <a:avLst/>
          </a:prstGeom>
          <a:noFill/>
        </p:spPr>
        <p:txBody>
          <a:bodyPr wrap="square" rtlCol="0">
            <a:spAutoFit/>
          </a:bodyPr>
          <a:lstStyle/>
          <a:p>
            <a:r>
              <a:rPr lang="en-US" sz="2000" dirty="0" smtClean="0"/>
              <a:t>This influenza outbreak wasn’t restricted to Spain and it didn’t even originate there. Recent genetic research suggests that the strain emerged a few years earlier, around 1915, but did not take off until later on. The earliest recorded outbreak was in Kansas in the United States in 1918. But it was named as such because Spain was neutral in the First World War (1914-18), which meant it was free to report on the severity of the pandemic, while countries that were fighting tried to suppress reports on how the influenza impacted their population to maintain morale and not appear weakened in the eyes of the enemies. Since it is very valuable to speak openly about the threat of an infectious disease I think Spain should be proud that it was not like other countries at that time. The virus spread rapidly and eventually reached all parts of the world: the epidemic became a pandemic. Even in a much less-connected world the virus eventually reached extremely remote places such as the Alaskan wilderness and Samoa in the middle of the Pacific islands. In these remote places the mortality rate was often particularly high</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Guidelines</a:t>
            </a:r>
            <a:endParaRPr lang="en-US" dirty="0"/>
          </a:p>
        </p:txBody>
      </p:sp>
      <p:sp>
        <p:nvSpPr>
          <p:cNvPr id="3" name="Content Placeholder 2"/>
          <p:cNvSpPr>
            <a:spLocks noGrp="1"/>
          </p:cNvSpPr>
          <p:nvPr>
            <p:ph idx="1"/>
          </p:nvPr>
        </p:nvSpPr>
        <p:spPr/>
        <p:txBody>
          <a:bodyPr>
            <a:normAutofit/>
          </a:bodyPr>
          <a:lstStyle/>
          <a:p>
            <a:r>
              <a:rPr lang="en-US" sz="2000" b="1" dirty="0" smtClean="0"/>
              <a:t>Create an ETL pipeline using any programming language that has the following properties 1) Extracting data from any three sources 2) Applying basic transformation operations, such as conversion, summarization, and enrichment. 3) Load data into any database, such as Oracle Apex, </a:t>
            </a:r>
            <a:r>
              <a:rPr lang="en-US" sz="2000" b="1" dirty="0" err="1" smtClean="0"/>
              <a:t>MongoDB</a:t>
            </a:r>
            <a:r>
              <a:rPr lang="en-US" sz="2000" b="1" dirty="0" smtClean="0"/>
              <a:t>, or Firebase 4) Apply different data warehouse queries (Hint: lab work ). 5) Import the results into power BI. 6) Apply different visualization techniques to display your results. 7) Create the dashboard / publish reports. Note: Activity is based on the group. In each group, the maximum number of people is not more than four. The business process must be different for each group.</a:t>
            </a: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Project Thesis:</a:t>
            </a:r>
          </a:p>
          <a:p>
            <a:pPr lvl="1"/>
            <a:r>
              <a:rPr lang="en-US" dirty="0" smtClean="0"/>
              <a:t>Abstract:</a:t>
            </a:r>
          </a:p>
          <a:p>
            <a:pPr lvl="2"/>
            <a:r>
              <a:rPr lang="en-US" dirty="0" smtClean="0"/>
              <a:t>The Spanish Flu pandemic of 1918 was a catastrophic global event that caused substantial morbidity and mortality worldwide. Understanding historical pandemics like the Spanish Flu aids in comprehending the trajectory of infectious diseases. This project aimed to create an ETL (Extract, Transform, Load) pipeline to extract, process, and analyze data related to the Spanish Flu pandemic, providing insights into its impact on various regions and demographics.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38200"/>
            <a:ext cx="7315200" cy="3970318"/>
          </a:xfrm>
          <a:prstGeom prst="rect">
            <a:avLst/>
          </a:prstGeom>
          <a:noFill/>
        </p:spPr>
        <p:txBody>
          <a:bodyPr wrap="square" rtlCol="0">
            <a:spAutoFit/>
          </a:bodyPr>
          <a:lstStyle/>
          <a:p>
            <a:r>
              <a:rPr lang="en-US" sz="2800" dirty="0" smtClean="0"/>
              <a:t>The Spanish Flu pandemic, caused by the H1N1 influenza virus, emerged during the final stages of World War I and led to an unprecedented loss of life. Its global impact on public health, healthcare systems, and societal structures was profound. Analyzing historical data from this pandemic offers valuable lessons and insights applicable to contemporary public health challenges.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sz="2000" dirty="0" smtClean="0"/>
              <a:t>● Data Extraction: Gather historical datasets, including records of infections, mortality rates, geographic spread, demographic information, and public health interventions.</a:t>
            </a:r>
          </a:p>
          <a:p>
            <a:pPr>
              <a:buNone/>
            </a:pPr>
            <a:r>
              <a:rPr lang="en-US" sz="2000" dirty="0" smtClean="0"/>
              <a:t>● Data Transformation: Clean, format, and enrich the extracted data to enable meaningful analysis. This includes data normalization, consolidation, and the creation of relevant metrics. </a:t>
            </a:r>
          </a:p>
          <a:p>
            <a:pPr>
              <a:buNone/>
            </a:pPr>
            <a:r>
              <a:rPr lang="en-US" sz="2000" dirty="0" smtClean="0"/>
              <a:t>● Data Loading: Store processed data into a structured database for efficient retrieval and analysis. </a:t>
            </a:r>
          </a:p>
          <a:p>
            <a:pPr>
              <a:buNone/>
            </a:pPr>
            <a:r>
              <a:rPr lang="en-US" sz="2000" dirty="0" smtClean="0"/>
              <a:t>● Analysis and Visualization: Utilize the processed data to derive insights regarding the Spanish Flu's impact on different regions, demographics, and societal responses. </a:t>
            </a:r>
          </a:p>
          <a:p>
            <a:pPr>
              <a:buNone/>
            </a:pPr>
            <a:r>
              <a:rPr lang="en-US" sz="2000" dirty="0" smtClean="0"/>
              <a:t>● Report and Visualization: Create a comprehensive report and visualizations to present findings effectively.</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a:t>
            </a:r>
            <a:endParaRPr lang="en-US" dirty="0"/>
          </a:p>
        </p:txBody>
      </p:sp>
      <p:sp>
        <p:nvSpPr>
          <p:cNvPr id="3" name="Content Placeholder 2"/>
          <p:cNvSpPr>
            <a:spLocks noGrp="1"/>
          </p:cNvSpPr>
          <p:nvPr>
            <p:ph idx="1"/>
          </p:nvPr>
        </p:nvSpPr>
        <p:spPr/>
        <p:txBody>
          <a:bodyPr/>
          <a:lstStyle/>
          <a:p>
            <a:r>
              <a:rPr lang="en-US" dirty="0" smtClean="0"/>
              <a:t>● Sources: </a:t>
            </a:r>
            <a:r>
              <a:rPr lang="en-US" dirty="0" err="1" smtClean="0"/>
              <a:t>Kaggle</a:t>
            </a:r>
            <a:r>
              <a:rPr lang="en-US" dirty="0" smtClean="0"/>
              <a:t> </a:t>
            </a:r>
          </a:p>
          <a:p>
            <a:r>
              <a:rPr lang="en-US" dirty="0" smtClean="0"/>
              <a:t>● Data Types: Infection rates, mortality statistics, geographical data, interventions, demographic breakdowns, and historical context. </a:t>
            </a:r>
          </a:p>
          <a:p>
            <a:r>
              <a:rPr lang="en-US" dirty="0" smtClean="0"/>
              <a:t>● Tools: Python libraries for web scraping, data retrieval, and data import/export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idx="1"/>
          </p:nvPr>
        </p:nvSpPr>
        <p:spPr/>
        <p:txBody>
          <a:bodyPr>
            <a:normAutofit/>
          </a:bodyPr>
          <a:lstStyle/>
          <a:p>
            <a:r>
              <a:rPr lang="en-US" sz="2400" dirty="0" smtClean="0"/>
              <a:t>● Cleaning and Preprocessing: Address missing values, standardize formats, and ensure data consistency. </a:t>
            </a:r>
          </a:p>
          <a:p>
            <a:r>
              <a:rPr lang="en-US" sz="2400" dirty="0" smtClean="0"/>
              <a:t>● Enrichment: Combine datasets, calculate mortality rates, create demographic indicators, and derive additional relevant metrics. </a:t>
            </a:r>
          </a:p>
          <a:p>
            <a:r>
              <a:rPr lang="en-US" sz="2400" dirty="0" smtClean="0"/>
              <a:t>● Normalization: Standardize data structures for seamless analysis. </a:t>
            </a:r>
          </a:p>
          <a:p>
            <a:r>
              <a:rPr lang="en-US" sz="2400" dirty="0" smtClean="0"/>
              <a:t>● Tools: Python's Pandas library for data manipulation and transformation.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 </a:t>
            </a:r>
            <a:endParaRPr lang="en-US" dirty="0"/>
          </a:p>
        </p:txBody>
      </p:sp>
      <p:sp>
        <p:nvSpPr>
          <p:cNvPr id="3" name="Content Placeholder 2"/>
          <p:cNvSpPr>
            <a:spLocks noGrp="1"/>
          </p:cNvSpPr>
          <p:nvPr>
            <p:ph idx="1"/>
          </p:nvPr>
        </p:nvSpPr>
        <p:spPr/>
        <p:txBody>
          <a:bodyPr>
            <a:normAutofit/>
          </a:bodyPr>
          <a:lstStyle/>
          <a:p>
            <a:r>
              <a:rPr lang="en-US" sz="2400" dirty="0" smtClean="0"/>
              <a:t>● Database Selection: Utilize a </a:t>
            </a:r>
            <a:r>
              <a:rPr lang="en-US" sz="2400" dirty="0" smtClean="0"/>
              <a:t>non relational </a:t>
            </a:r>
            <a:r>
              <a:rPr lang="en-US" sz="2400" dirty="0" smtClean="0"/>
              <a:t>database (</a:t>
            </a:r>
            <a:r>
              <a:rPr lang="en-US" sz="2400" smtClean="0"/>
              <a:t>e.g</a:t>
            </a:r>
            <a:r>
              <a:rPr lang="en-US" sz="2400" dirty="0" smtClean="0"/>
              <a:t> Mongo DB</a:t>
            </a:r>
            <a:r>
              <a:rPr lang="en-US" sz="2400" dirty="0" smtClean="0"/>
              <a:t>) to store structured data efficiently. </a:t>
            </a:r>
          </a:p>
          <a:p>
            <a:r>
              <a:rPr lang="en-US" sz="2400" dirty="0" smtClean="0"/>
              <a:t>● Schema Design: Create an optimized database schema for storing processed Spanish Flu data. </a:t>
            </a:r>
          </a:p>
          <a:p>
            <a:r>
              <a:rPr lang="en-US" sz="2400" dirty="0" smtClean="0"/>
              <a:t>● ETL Process: Implement an ETL pipeline to load cleaned and transformed data into the database. </a:t>
            </a:r>
          </a:p>
          <a:p>
            <a:r>
              <a:rPr lang="en-US" sz="2400" dirty="0" smtClean="0"/>
              <a:t>● Tools: </a:t>
            </a:r>
            <a:r>
              <a:rPr lang="en-US" sz="2400" dirty="0" smtClean="0"/>
              <a:t>SQL </a:t>
            </a:r>
            <a:r>
              <a:rPr lang="en-US" sz="2400" dirty="0" smtClean="0"/>
              <a:t>for querying, and Python for data loading.</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Visualization</a:t>
            </a:r>
            <a:endParaRPr lang="en-US" dirty="0"/>
          </a:p>
        </p:txBody>
      </p:sp>
      <p:sp>
        <p:nvSpPr>
          <p:cNvPr id="3" name="Content Placeholder 2"/>
          <p:cNvSpPr>
            <a:spLocks noGrp="1"/>
          </p:cNvSpPr>
          <p:nvPr>
            <p:ph idx="1"/>
          </p:nvPr>
        </p:nvSpPr>
        <p:spPr/>
        <p:txBody>
          <a:bodyPr/>
          <a:lstStyle/>
          <a:p>
            <a:r>
              <a:rPr lang="en-US" dirty="0" smtClean="0"/>
              <a:t>● Queries and Analysis: Formulate SQL queries to perform analytical tasks on the stored data.</a:t>
            </a:r>
          </a:p>
          <a:p>
            <a:r>
              <a:rPr lang="en-US" dirty="0" smtClean="0"/>
              <a:t>● Visualization: Utilize tools like Power BI to create visual representations of key findings and trends. </a:t>
            </a:r>
          </a:p>
          <a:p>
            <a:r>
              <a:rPr lang="en-US" dirty="0" smtClean="0"/>
              <a:t>● Insights: Identify patterns, hotspots, and correlations in the data to derive meaningful insights.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253</TotalTime>
  <Words>1229</Words>
  <Application>Microsoft Office PowerPoint</Application>
  <PresentationFormat>On-screen Show (4:3)</PresentationFormat>
  <Paragraphs>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Metro</vt:lpstr>
      <vt:lpstr>ETL Data Warehouse and Mining</vt:lpstr>
      <vt:lpstr>Project Guidelines</vt:lpstr>
      <vt:lpstr>Introduction</vt:lpstr>
      <vt:lpstr>Slide 4</vt:lpstr>
      <vt:lpstr>Objectives</vt:lpstr>
      <vt:lpstr>Data Extraction</vt:lpstr>
      <vt:lpstr>Data Transformation</vt:lpstr>
      <vt:lpstr>Data Loading </vt:lpstr>
      <vt:lpstr>Analysis and Visualization</vt:lpstr>
      <vt:lpstr>Report and Visualization</vt:lpstr>
      <vt:lpstr>Further Elaboration</vt:lpstr>
      <vt:lpstr>References</vt:lpstr>
      <vt:lpstr>About the Project</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12</cp:revision>
  <dcterms:created xsi:type="dcterms:W3CDTF">2024-01-09T21:24:28Z</dcterms:created>
  <dcterms:modified xsi:type="dcterms:W3CDTF">2024-01-10T08:47:23Z</dcterms:modified>
</cp:coreProperties>
</file>