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8" r:id="rId3"/>
    <p:sldId id="283" r:id="rId4"/>
    <p:sldId id="270" r:id="rId5"/>
    <p:sldId id="274" r:id="rId6"/>
    <p:sldId id="275" r:id="rId7"/>
    <p:sldId id="284" r:id="rId8"/>
    <p:sldId id="285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FF8205"/>
    <a:srgbClr val="FF9900"/>
    <a:srgbClr val="FF5969"/>
    <a:srgbClr val="E820D0"/>
    <a:srgbClr val="52C9BD"/>
    <a:srgbClr val="D4482C"/>
    <a:srgbClr val="00A0A8"/>
    <a:srgbClr val="FEC630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7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0FDE-B603-4BE6-ACB0-6D36CE8CE7B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FEA64-E103-4BDB-B3EA-177B5335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FEA64-E103-4BDB-B3EA-177B53354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FEA64-E103-4BDB-B3EA-177B53354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0369694" y="-5221"/>
            <a:ext cx="12507445" cy="6858000"/>
            <a:chOff x="-290920" y="0"/>
            <a:chExt cx="12507445" cy="6858000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601972" y="97400"/>
              <a:ext cx="590028" cy="666221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9547337" y="3105341"/>
              <a:ext cx="4692045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0931160" y="-2994"/>
            <a:ext cx="12490920" cy="6858000"/>
            <a:chOff x="-290920" y="0"/>
            <a:chExt cx="12490920" cy="6858000"/>
          </a:xfrm>
        </p:grpSpPr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59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603651" y="97400"/>
              <a:ext cx="588349" cy="66622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9599349" y="3118188"/>
              <a:ext cx="455497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Core Competencies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495335" y="-12847"/>
            <a:ext cx="11489468" cy="6858000"/>
            <a:chOff x="213096" y="0"/>
            <a:chExt cx="11489468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1103417" y="97402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033376" y="3114059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9568938" y="-6424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810111" y="88471"/>
              <a:ext cx="642556" cy="6662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611" y="3094563"/>
              <a:ext cx="46920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9800955" y="-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9409267" y="79540"/>
              <a:ext cx="656393" cy="6662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7359807" y="3144946"/>
              <a:ext cx="4692047" cy="586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of Our Projects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9544309" y="-2"/>
            <a:ext cx="8692331" cy="6858000"/>
            <a:chOff x="111810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91981" y="88471"/>
              <a:ext cx="612160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Some Success Stories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1366170" y="-2996"/>
            <a:ext cx="9927503" cy="6858000"/>
            <a:chOff x="-9337032" y="-1"/>
            <a:chExt cx="9927503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081358"/>
              <a:ext cx="473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1DE35EE-1A2D-40D4-95D7-887EA1476DD6}"/>
              </a:ext>
            </a:extLst>
          </p:cNvPr>
          <p:cNvSpPr txBox="1"/>
          <p:nvPr/>
        </p:nvSpPr>
        <p:spPr>
          <a:xfrm>
            <a:off x="4075622" y="106336"/>
            <a:ext cx="7212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82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Engitech Services LLC</a:t>
            </a:r>
            <a:endParaRPr lang="en-US" sz="6000" dirty="0">
              <a:solidFill>
                <a:srgbClr val="FF82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F992E1C0-EE4F-4B96-A9D7-3E333039B8DB}"/>
              </a:ext>
            </a:extLst>
          </p:cNvPr>
          <p:cNvGrpSpPr/>
          <p:nvPr/>
        </p:nvGrpSpPr>
        <p:grpSpPr>
          <a:xfrm>
            <a:off x="5611686" y="6169769"/>
            <a:ext cx="4140553" cy="451824"/>
            <a:chOff x="4679586" y="878988"/>
            <a:chExt cx="1745757" cy="190500"/>
          </a:xfrm>
        </p:grpSpPr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69FE30E1-C42A-4CE8-9840-22D9C834E3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B08A1486-58CC-45FE-91EF-5C18A9D1B69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D0A0F4B9-C3AC-4C05-9C81-0FF90E3BE6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B9291190-F137-4462-AF9D-DD47272B483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55C5E75A-85F4-4FD4-8C4A-DC1B99992040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7BE0838B-3443-4610-9D83-D7E72835398A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FD8A06A-CF9A-4879-866C-E7C4DF66E118}"/>
              </a:ext>
            </a:extLst>
          </p:cNvPr>
          <p:cNvSpPr txBox="1"/>
          <p:nvPr/>
        </p:nvSpPr>
        <p:spPr>
          <a:xfrm>
            <a:off x="3942994" y="1259070"/>
            <a:ext cx="7477938" cy="523220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88900" dist="50800" dir="2700000" algn="tl" rotWithShape="0">
              <a:srgbClr val="FF5969">
                <a:alpha val="40000"/>
              </a:srgbClr>
            </a:outerShdw>
            <a:softEdge rad="0"/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Driven by Latest Technologies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95" y="2616838"/>
            <a:ext cx="5085136" cy="17458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14269" y="5444710"/>
            <a:ext cx="27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www.engitechservices.com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FF8205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65" y="1054618"/>
            <a:ext cx="3650951" cy="2291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35" y="3759812"/>
            <a:ext cx="3657281" cy="2291709"/>
          </a:xfrm>
          <a:prstGeom prst="rect">
            <a:avLst/>
          </a:prstGeom>
        </p:spPr>
      </p:pic>
      <p:sp>
        <p:nvSpPr>
          <p:cNvPr id="75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608378" y="80254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9535075" y="3194733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0931160" y="-2994"/>
            <a:ext cx="12490920" cy="6858000"/>
            <a:chOff x="-290920" y="0"/>
            <a:chExt cx="12490920" cy="6858000"/>
          </a:xfrm>
        </p:grpSpPr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79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603651" y="97400"/>
              <a:ext cx="588349" cy="66622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9599349" y="3118188"/>
              <a:ext cx="455497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Core Competencies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495335" y="-12847"/>
            <a:ext cx="11489468" cy="6858000"/>
            <a:chOff x="213096" y="0"/>
            <a:chExt cx="11489468" cy="6858000"/>
          </a:xfrm>
        </p:grpSpPr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83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1103417" y="97402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033376" y="3114059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9568938" y="-6424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90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810111" y="88471"/>
              <a:ext cx="642556" cy="6662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611" y="3094563"/>
              <a:ext cx="46920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9800955" y="-1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97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9409267" y="79540"/>
              <a:ext cx="656393" cy="6662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7359807" y="3144946"/>
              <a:ext cx="4692047" cy="586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of Our Projects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9544309" y="-2"/>
            <a:ext cx="8692331" cy="6858000"/>
            <a:chOff x="111810" y="-1"/>
            <a:chExt cx="8692331" cy="6858000"/>
          </a:xfrm>
        </p:grpSpPr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91981" y="88471"/>
              <a:ext cx="612160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Success Stories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1366170" y="-2996"/>
            <a:ext cx="9927503" cy="6858000"/>
            <a:chOff x="-9337032" y="-1"/>
            <a:chExt cx="9927503" cy="6858000"/>
          </a:xfrm>
        </p:grpSpPr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081358"/>
              <a:ext cx="473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83" y="3759812"/>
            <a:ext cx="3659042" cy="22917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24" y="1054618"/>
            <a:ext cx="3660401" cy="22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128940" y="-30271"/>
            <a:ext cx="12492054" cy="6858000"/>
            <a:chOff x="-300054" y="-30271"/>
            <a:chExt cx="12492054" cy="6858000"/>
          </a:xfrm>
        </p:grpSpPr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300054" y="-3027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480705" y="-21338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71678"/>
              <a:ext cx="19920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Competency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05" y="861533"/>
            <a:ext cx="3662026" cy="2265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44" y="3850443"/>
            <a:ext cx="3663276" cy="225369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885393" y="-12847"/>
            <a:ext cx="11489468" cy="6858000"/>
            <a:chOff x="213096" y="0"/>
            <a:chExt cx="11489468" cy="6858000"/>
          </a:xfrm>
        </p:grpSpPr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58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1103417" y="97402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033376" y="3114059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958996" y="-642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62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810111" y="88471"/>
              <a:ext cx="642556" cy="6662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611" y="3094563"/>
              <a:ext cx="46920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9191013" y="-1"/>
            <a:ext cx="9574094" cy="6858000"/>
            <a:chOff x="491575" y="0"/>
            <a:chExt cx="9574094" cy="6858000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6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9409267" y="79540"/>
              <a:ext cx="656393" cy="6662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7359807" y="3144946"/>
              <a:ext cx="4692047" cy="586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of Our Projects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934367" y="-2"/>
            <a:ext cx="8692331" cy="6858000"/>
            <a:chOff x="111810" y="-1"/>
            <a:chExt cx="8692331" cy="6858000"/>
          </a:xfrm>
        </p:grpSpPr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91981" y="88471"/>
              <a:ext cx="612160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Success Stories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0756228" y="-2996"/>
            <a:ext cx="9927503" cy="6858000"/>
            <a:chOff x="-9337032" y="-1"/>
            <a:chExt cx="9927503" cy="6858000"/>
          </a:xfrm>
        </p:grpSpPr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081358"/>
              <a:ext cx="473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</a:p>
          </p:txBody>
        </p:sp>
      </p:grpSp>
      <p:sp>
        <p:nvSpPr>
          <p:cNvPr id="77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011109" y="88470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9937806" y="3202949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9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440688" y="88466"/>
            <a:ext cx="588349" cy="66622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9436386" y="3109254"/>
            <a:ext cx="45549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Core Competencies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96" y="861533"/>
            <a:ext cx="3667568" cy="22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64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199733" y="-14360"/>
            <a:ext cx="12482920" cy="6858000"/>
            <a:chOff x="-290920" y="0"/>
            <a:chExt cx="12482920" cy="6858000"/>
          </a:xfrm>
        </p:grpSpPr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1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096372" y="90962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023069" y="3205441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61067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Competency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3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633147" y="76516"/>
            <a:ext cx="588349" cy="66622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9628845" y="3097304"/>
            <a:ext cx="45549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Core Competencies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742472" y="-1436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Dev.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76B515BB-1CA0-4BE5-AEFB-93C5AF9330CE}"/>
              </a:ext>
            </a:extLst>
          </p:cNvPr>
          <p:cNvSpPr/>
          <p:nvPr/>
        </p:nvSpPr>
        <p:spPr>
          <a:xfrm>
            <a:off x="1891321" y="620024"/>
            <a:ext cx="2071002" cy="31862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79400" dist="38100" sx="102000" sy="102000" algn="l" rotWithShape="0">
              <a:prstClr val="black">
                <a:alpha val="40000"/>
              </a:prstClr>
            </a:outerShdw>
            <a:reflection blurRad="49530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7" name="Isosceles Triangle 146">
            <a:extLst>
              <a:ext uri="{FF2B5EF4-FFF2-40B4-BE49-F238E27FC236}">
                <a16:creationId xmlns="" xmlns:a16="http://schemas.microsoft.com/office/drawing/2014/main" id="{0B7685D0-0A89-43DE-A021-70B56D8B7A07}"/>
              </a:ext>
            </a:extLst>
          </p:cNvPr>
          <p:cNvSpPr/>
          <p:nvPr/>
        </p:nvSpPr>
        <p:spPr>
          <a:xfrm rot="16200000">
            <a:off x="3160947" y="611770"/>
            <a:ext cx="842010" cy="1028410"/>
          </a:xfrm>
          <a:prstGeom prst="triangle">
            <a:avLst/>
          </a:prstGeom>
          <a:gradFill>
            <a:gsLst>
              <a:gs pos="0">
                <a:srgbClr val="E862E2"/>
              </a:gs>
              <a:gs pos="83000">
                <a:srgbClr val="BD16B4"/>
              </a:gs>
              <a:gs pos="100000">
                <a:srgbClr val="92088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Isosceles Triangle 147">
            <a:extLst>
              <a:ext uri="{FF2B5EF4-FFF2-40B4-BE49-F238E27FC236}">
                <a16:creationId xmlns="" xmlns:a16="http://schemas.microsoft.com/office/drawing/2014/main" id="{B3135AF9-F84F-4EF2-9F03-CA524917F44F}"/>
              </a:ext>
            </a:extLst>
          </p:cNvPr>
          <p:cNvSpPr/>
          <p:nvPr/>
        </p:nvSpPr>
        <p:spPr>
          <a:xfrm rot="5400000">
            <a:off x="3968354" y="627656"/>
            <a:ext cx="136767" cy="118830"/>
          </a:xfrm>
          <a:prstGeom prst="triangle">
            <a:avLst>
              <a:gd name="adj" fmla="val 63357"/>
            </a:avLst>
          </a:prstGeom>
          <a:gradFill flip="none" rotWithShape="1">
            <a:gsLst>
              <a:gs pos="0">
                <a:srgbClr val="D920D0"/>
              </a:gs>
              <a:gs pos="49000">
                <a:srgbClr val="BD16B4"/>
              </a:gs>
              <a:gs pos="100000">
                <a:srgbClr val="9208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9" name="Isosceles Triangle 148">
            <a:extLst>
              <a:ext uri="{FF2B5EF4-FFF2-40B4-BE49-F238E27FC236}">
                <a16:creationId xmlns="" xmlns:a16="http://schemas.microsoft.com/office/drawing/2014/main" id="{B18F6447-766E-4FE6-943D-6007B54E7E1C}"/>
              </a:ext>
            </a:extLst>
          </p:cNvPr>
          <p:cNvSpPr/>
          <p:nvPr/>
        </p:nvSpPr>
        <p:spPr>
          <a:xfrm rot="5400000">
            <a:off x="3959499" y="1513048"/>
            <a:ext cx="154480" cy="118831"/>
          </a:xfrm>
          <a:prstGeom prst="triangle">
            <a:avLst>
              <a:gd name="adj" fmla="val 33558"/>
            </a:avLst>
          </a:prstGeom>
          <a:gradFill flip="none" rotWithShape="1">
            <a:gsLst>
              <a:gs pos="0">
                <a:srgbClr val="D920D0"/>
              </a:gs>
              <a:gs pos="49000">
                <a:srgbClr val="BD16B4"/>
              </a:gs>
              <a:gs pos="100000">
                <a:srgbClr val="9208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2EB35CFF-AAB7-4D9A-9569-D9D635AC47D3}"/>
              </a:ext>
            </a:extLst>
          </p:cNvPr>
          <p:cNvSpPr/>
          <p:nvPr/>
        </p:nvSpPr>
        <p:spPr>
          <a:xfrm>
            <a:off x="6359775" y="618688"/>
            <a:ext cx="2069519" cy="31877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79400" dist="38100" sx="102000" sy="102000" algn="l" rotWithShape="0">
              <a:prstClr val="black">
                <a:alpha val="40000"/>
              </a:prstClr>
            </a:outerShdw>
            <a:reflection blurRad="49530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Isosceles Triangle 150">
            <a:extLst>
              <a:ext uri="{FF2B5EF4-FFF2-40B4-BE49-F238E27FC236}">
                <a16:creationId xmlns="" xmlns:a16="http://schemas.microsoft.com/office/drawing/2014/main" id="{0B7331F1-3FF7-4FAB-AF22-EE06EBC27BDC}"/>
              </a:ext>
            </a:extLst>
          </p:cNvPr>
          <p:cNvSpPr/>
          <p:nvPr/>
        </p:nvSpPr>
        <p:spPr>
          <a:xfrm rot="16200000">
            <a:off x="7627918" y="610435"/>
            <a:ext cx="842010" cy="1028410"/>
          </a:xfrm>
          <a:prstGeom prst="triangl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Isosceles Triangle 151">
            <a:extLst>
              <a:ext uri="{FF2B5EF4-FFF2-40B4-BE49-F238E27FC236}">
                <a16:creationId xmlns="" xmlns:a16="http://schemas.microsoft.com/office/drawing/2014/main" id="{6100BB4F-9562-43FD-97FD-B8C964D840DF}"/>
              </a:ext>
            </a:extLst>
          </p:cNvPr>
          <p:cNvSpPr/>
          <p:nvPr/>
        </p:nvSpPr>
        <p:spPr>
          <a:xfrm rot="5400000">
            <a:off x="8435325" y="626321"/>
            <a:ext cx="136767" cy="118830"/>
          </a:xfrm>
          <a:prstGeom prst="triangle">
            <a:avLst>
              <a:gd name="adj" fmla="val 6335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3" name="Isosceles Triangle 152">
            <a:extLst>
              <a:ext uri="{FF2B5EF4-FFF2-40B4-BE49-F238E27FC236}">
                <a16:creationId xmlns="" xmlns:a16="http://schemas.microsoft.com/office/drawing/2014/main" id="{064C4987-892F-4536-967B-75F0BB3977CD}"/>
              </a:ext>
            </a:extLst>
          </p:cNvPr>
          <p:cNvSpPr/>
          <p:nvPr/>
        </p:nvSpPr>
        <p:spPr>
          <a:xfrm rot="5400000">
            <a:off x="8426470" y="1511713"/>
            <a:ext cx="154480" cy="118831"/>
          </a:xfrm>
          <a:prstGeom prst="triangle">
            <a:avLst>
              <a:gd name="adj" fmla="val 33558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CD0DF4A4-7045-4996-86AE-E6A601E64DE7}"/>
              </a:ext>
            </a:extLst>
          </p:cNvPr>
          <p:cNvSpPr/>
          <p:nvPr/>
        </p:nvSpPr>
        <p:spPr>
          <a:xfrm>
            <a:off x="4096153" y="3540841"/>
            <a:ext cx="2071631" cy="317165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79400" dist="38100" sx="102000" sy="102000" algn="l" rotWithShape="0">
              <a:prstClr val="black">
                <a:alpha val="40000"/>
              </a:prstClr>
            </a:outerShdw>
            <a:reflection blurRad="49530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="" xmlns:a16="http://schemas.microsoft.com/office/drawing/2014/main" id="{87770218-BEFA-4F21-9BA2-4848BDCCA4D9}"/>
              </a:ext>
            </a:extLst>
          </p:cNvPr>
          <p:cNvSpPr/>
          <p:nvPr/>
        </p:nvSpPr>
        <p:spPr>
          <a:xfrm rot="16200000">
            <a:off x="5355419" y="3522994"/>
            <a:ext cx="842010" cy="1028410"/>
          </a:xfrm>
          <a:prstGeom prst="triangle">
            <a:avLst/>
          </a:prstGeom>
          <a:gradFill>
            <a:gsLst>
              <a:gs pos="0">
                <a:srgbClr val="F34C3F"/>
              </a:gs>
              <a:gs pos="83000">
                <a:srgbClr val="F02A1A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Isosceles Triangle 155">
            <a:extLst>
              <a:ext uri="{FF2B5EF4-FFF2-40B4-BE49-F238E27FC236}">
                <a16:creationId xmlns="" xmlns:a16="http://schemas.microsoft.com/office/drawing/2014/main" id="{F232ECF6-2209-4034-8AB4-0464EA7D2437}"/>
              </a:ext>
            </a:extLst>
          </p:cNvPr>
          <p:cNvSpPr/>
          <p:nvPr/>
        </p:nvSpPr>
        <p:spPr>
          <a:xfrm rot="5400000">
            <a:off x="6162826" y="3538880"/>
            <a:ext cx="136767" cy="118830"/>
          </a:xfrm>
          <a:prstGeom prst="triangle">
            <a:avLst>
              <a:gd name="adj" fmla="val 63357"/>
            </a:avLst>
          </a:prstGeom>
          <a:gradFill flip="none" rotWithShape="1">
            <a:gsLst>
              <a:gs pos="0">
                <a:srgbClr val="F34C3F"/>
              </a:gs>
              <a:gs pos="40000">
                <a:srgbClr val="F02A1A"/>
              </a:gs>
              <a:gs pos="100000">
                <a:srgbClr val="C0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7" name="Isosceles Triangle 156">
            <a:extLst>
              <a:ext uri="{FF2B5EF4-FFF2-40B4-BE49-F238E27FC236}">
                <a16:creationId xmlns="" xmlns:a16="http://schemas.microsoft.com/office/drawing/2014/main" id="{60D3DC7C-CFC7-4FBE-86F4-2073ABFB87D8}"/>
              </a:ext>
            </a:extLst>
          </p:cNvPr>
          <p:cNvSpPr/>
          <p:nvPr/>
        </p:nvSpPr>
        <p:spPr>
          <a:xfrm rot="5400000">
            <a:off x="6153971" y="4424272"/>
            <a:ext cx="154480" cy="118831"/>
          </a:xfrm>
          <a:prstGeom prst="triangle">
            <a:avLst>
              <a:gd name="adj" fmla="val 33558"/>
            </a:avLst>
          </a:prstGeom>
          <a:gradFill flip="none" rotWithShape="1">
            <a:gsLst>
              <a:gs pos="0">
                <a:srgbClr val="F34C3F"/>
              </a:gs>
              <a:gs pos="40000">
                <a:srgbClr val="F02A1A"/>
              </a:gs>
              <a:gs pos="100000">
                <a:srgbClr val="C0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="" xmlns:a16="http://schemas.microsoft.com/office/drawing/2014/main" id="{33A1E4B1-194A-4BFA-A2AC-EC37CAD39D00}"/>
              </a:ext>
            </a:extLst>
          </p:cNvPr>
          <p:cNvSpPr/>
          <p:nvPr/>
        </p:nvSpPr>
        <p:spPr>
          <a:xfrm>
            <a:off x="8589673" y="3540840"/>
            <a:ext cx="2064915" cy="315767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79400" dist="38100" sx="102000" sy="102000" algn="l" rotWithShape="0">
              <a:prstClr val="black">
                <a:alpha val="40000"/>
              </a:prstClr>
            </a:outerShdw>
            <a:reflection blurRad="49530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Isosceles Triangle 158">
            <a:extLst>
              <a:ext uri="{FF2B5EF4-FFF2-40B4-BE49-F238E27FC236}">
                <a16:creationId xmlns="" xmlns:a16="http://schemas.microsoft.com/office/drawing/2014/main" id="{DA890F44-D94A-4F86-A8A8-FC585A9235DA}"/>
              </a:ext>
            </a:extLst>
          </p:cNvPr>
          <p:cNvSpPr/>
          <p:nvPr/>
        </p:nvSpPr>
        <p:spPr>
          <a:xfrm rot="16200000">
            <a:off x="9853212" y="3527477"/>
            <a:ext cx="842010" cy="1028410"/>
          </a:xfrm>
          <a:prstGeom prst="triangle">
            <a:avLst/>
          </a:prstGeom>
          <a:gradFill>
            <a:gsLst>
              <a:gs pos="0">
                <a:srgbClr val="63B165"/>
              </a:gs>
              <a:gs pos="83000">
                <a:srgbClr val="379D52"/>
              </a:gs>
              <a:gs pos="100000">
                <a:srgbClr val="1E562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Isosceles Triangle 159">
            <a:extLst>
              <a:ext uri="{FF2B5EF4-FFF2-40B4-BE49-F238E27FC236}">
                <a16:creationId xmlns="" xmlns:a16="http://schemas.microsoft.com/office/drawing/2014/main" id="{D2399713-CEDD-4048-A363-CED0B6047311}"/>
              </a:ext>
            </a:extLst>
          </p:cNvPr>
          <p:cNvSpPr/>
          <p:nvPr/>
        </p:nvSpPr>
        <p:spPr>
          <a:xfrm rot="5400000">
            <a:off x="10660619" y="3543363"/>
            <a:ext cx="136767" cy="118830"/>
          </a:xfrm>
          <a:prstGeom prst="triangle">
            <a:avLst>
              <a:gd name="adj" fmla="val 63357"/>
            </a:avLst>
          </a:prstGeom>
          <a:gradFill flip="none" rotWithShape="1">
            <a:gsLst>
              <a:gs pos="0">
                <a:srgbClr val="63B165"/>
              </a:gs>
              <a:gs pos="60000">
                <a:srgbClr val="379D52"/>
              </a:gs>
              <a:gs pos="100000">
                <a:srgbClr val="1E562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1" name="Isosceles Triangle 160">
            <a:extLst>
              <a:ext uri="{FF2B5EF4-FFF2-40B4-BE49-F238E27FC236}">
                <a16:creationId xmlns="" xmlns:a16="http://schemas.microsoft.com/office/drawing/2014/main" id="{6C2ADBD5-CCED-4B04-BFE2-3E67B58367DC}"/>
              </a:ext>
            </a:extLst>
          </p:cNvPr>
          <p:cNvSpPr/>
          <p:nvPr/>
        </p:nvSpPr>
        <p:spPr>
          <a:xfrm rot="5400000">
            <a:off x="10651764" y="4428755"/>
            <a:ext cx="154480" cy="118831"/>
          </a:xfrm>
          <a:prstGeom prst="triangle">
            <a:avLst>
              <a:gd name="adj" fmla="val 33558"/>
            </a:avLst>
          </a:prstGeom>
          <a:gradFill flip="none" rotWithShape="1">
            <a:gsLst>
              <a:gs pos="0">
                <a:srgbClr val="63B165"/>
              </a:gs>
              <a:gs pos="60000">
                <a:srgbClr val="379D52"/>
              </a:gs>
              <a:gs pos="100000">
                <a:srgbClr val="1E562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997924F0-9DAF-4544-A5A9-82C3E375C635}"/>
              </a:ext>
            </a:extLst>
          </p:cNvPr>
          <p:cNvSpPr txBox="1"/>
          <p:nvPr/>
        </p:nvSpPr>
        <p:spPr>
          <a:xfrm>
            <a:off x="1891319" y="1314934"/>
            <a:ext cx="207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300" dirty="0" smtClean="0">
                <a:solidFill>
                  <a:srgbClr val="990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Mobile Application</a:t>
            </a:r>
            <a:endParaRPr lang="en-IN" sz="1200" b="1" spc="300" dirty="0">
              <a:solidFill>
                <a:srgbClr val="990A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AD6BC6F7-821A-4630-83A2-E05A2CD28D89}"/>
              </a:ext>
            </a:extLst>
          </p:cNvPr>
          <p:cNvSpPr txBox="1"/>
          <p:nvPr/>
        </p:nvSpPr>
        <p:spPr>
          <a:xfrm>
            <a:off x="6344775" y="1311643"/>
            <a:ext cx="207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300" dirty="0" smtClean="0">
                <a:solidFill>
                  <a:srgbClr val="223D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Custom Software</a:t>
            </a:r>
            <a:endParaRPr lang="en-IN" sz="2400" b="1" spc="300" dirty="0">
              <a:solidFill>
                <a:srgbClr val="223D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049F067E-6F7A-4959-BD67-B0913464968B}"/>
              </a:ext>
            </a:extLst>
          </p:cNvPr>
          <p:cNvSpPr txBox="1"/>
          <p:nvPr/>
        </p:nvSpPr>
        <p:spPr>
          <a:xfrm>
            <a:off x="4096347" y="4251574"/>
            <a:ext cx="207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300" dirty="0" smtClean="0">
                <a:solidFill>
                  <a:srgbClr val="C807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Managed Services</a:t>
            </a:r>
            <a:endParaRPr lang="en-IN" sz="1200" b="1" spc="300" dirty="0">
              <a:solidFill>
                <a:srgbClr val="C807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313F2799-9625-47E3-9EEC-C8A417156C8D}"/>
              </a:ext>
            </a:extLst>
          </p:cNvPr>
          <p:cNvSpPr txBox="1"/>
          <p:nvPr/>
        </p:nvSpPr>
        <p:spPr>
          <a:xfrm>
            <a:off x="8589672" y="4230618"/>
            <a:ext cx="206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300" dirty="0" smtClean="0">
                <a:solidFill>
                  <a:srgbClr val="256B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Web Development</a:t>
            </a:r>
            <a:endParaRPr lang="en-IN" sz="1200" b="1" spc="300" dirty="0">
              <a:solidFill>
                <a:srgbClr val="256B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70" name="Circle: Hollow 169">
            <a:extLst>
              <a:ext uri="{FF2B5EF4-FFF2-40B4-BE49-F238E27FC236}">
                <a16:creationId xmlns="" xmlns:a16="http://schemas.microsoft.com/office/drawing/2014/main" id="{2A15FAB6-5A8C-42A2-B329-FC76A41F6560}"/>
              </a:ext>
            </a:extLst>
          </p:cNvPr>
          <p:cNvSpPr/>
          <p:nvPr/>
        </p:nvSpPr>
        <p:spPr>
          <a:xfrm>
            <a:off x="3601669" y="911430"/>
            <a:ext cx="379862" cy="427816"/>
          </a:xfrm>
          <a:prstGeom prst="donut">
            <a:avLst>
              <a:gd name="adj" fmla="val 145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1" name="Circle: Hollow 170">
            <a:extLst>
              <a:ext uri="{FF2B5EF4-FFF2-40B4-BE49-F238E27FC236}">
                <a16:creationId xmlns="" xmlns:a16="http://schemas.microsoft.com/office/drawing/2014/main" id="{C3EEF870-A81F-46E0-8070-262BA5E3E792}"/>
              </a:ext>
            </a:extLst>
          </p:cNvPr>
          <p:cNvSpPr/>
          <p:nvPr/>
        </p:nvSpPr>
        <p:spPr>
          <a:xfrm>
            <a:off x="8087535" y="910095"/>
            <a:ext cx="379862" cy="427816"/>
          </a:xfrm>
          <a:prstGeom prst="donut">
            <a:avLst>
              <a:gd name="adj" fmla="val 145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2" name="Circle: Hollow 171">
            <a:extLst>
              <a:ext uri="{FF2B5EF4-FFF2-40B4-BE49-F238E27FC236}">
                <a16:creationId xmlns="" xmlns:a16="http://schemas.microsoft.com/office/drawing/2014/main" id="{15AC88FA-B949-4131-AE5B-647A43156446}"/>
              </a:ext>
            </a:extLst>
          </p:cNvPr>
          <p:cNvSpPr/>
          <p:nvPr/>
        </p:nvSpPr>
        <p:spPr>
          <a:xfrm>
            <a:off x="5826971" y="3823991"/>
            <a:ext cx="379862" cy="427816"/>
          </a:xfrm>
          <a:prstGeom prst="donut">
            <a:avLst>
              <a:gd name="adj" fmla="val 145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3" name="Circle: Hollow 172">
            <a:extLst>
              <a:ext uri="{FF2B5EF4-FFF2-40B4-BE49-F238E27FC236}">
                <a16:creationId xmlns="" xmlns:a16="http://schemas.microsoft.com/office/drawing/2014/main" id="{A803BC07-4284-4D99-A374-0B98C8B44F8E}"/>
              </a:ext>
            </a:extLst>
          </p:cNvPr>
          <p:cNvSpPr/>
          <p:nvPr/>
        </p:nvSpPr>
        <p:spPr>
          <a:xfrm>
            <a:off x="10315366" y="3827137"/>
            <a:ext cx="379862" cy="427816"/>
          </a:xfrm>
          <a:prstGeom prst="donut">
            <a:avLst>
              <a:gd name="adj" fmla="val 145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5" y="1662057"/>
            <a:ext cx="2070958" cy="2145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00" y="1651062"/>
            <a:ext cx="2101141" cy="2155242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1099201" y="76516"/>
            <a:ext cx="646331" cy="6662213"/>
            <a:chOff x="21197690" y="89363"/>
            <a:chExt cx="646331" cy="6662213"/>
          </a:xfrm>
        </p:grpSpPr>
        <p:sp>
          <p:nvSpPr>
            <p:cNvPr id="8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21244874" y="89363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9174833" y="3106020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223694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90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810111" y="88471"/>
              <a:ext cx="642556" cy="6662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611" y="3094563"/>
              <a:ext cx="46920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455711" y="6423"/>
            <a:ext cx="9574094" cy="6858000"/>
            <a:chOff x="491575" y="0"/>
            <a:chExt cx="9574094" cy="6858000"/>
          </a:xfrm>
        </p:grpSpPr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94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9409267" y="79540"/>
              <a:ext cx="656393" cy="6662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7359807" y="3144946"/>
              <a:ext cx="4692047" cy="586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of Our Projects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99065" y="6422"/>
            <a:ext cx="8692331" cy="6858000"/>
            <a:chOff x="111810" y="-1"/>
            <a:chExt cx="8692331" cy="6858000"/>
          </a:xfrm>
        </p:grpSpPr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91981" y="88471"/>
              <a:ext cx="612160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Success Stories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0020926" y="3428"/>
            <a:ext cx="9927503" cy="6858000"/>
            <a:chOff x="-9337032" y="-1"/>
            <a:chExt cx="9927503" cy="6858000"/>
          </a:xfrm>
        </p:grpSpPr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081358"/>
              <a:ext cx="473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89" y="4597158"/>
            <a:ext cx="2050093" cy="211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62" y="4562002"/>
            <a:ext cx="2079369" cy="21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6" grpId="0"/>
      <p:bldP spid="167" grpId="0"/>
      <p:bldP spid="168" grpId="0"/>
      <p:bldP spid="169" grpId="0"/>
      <p:bldP spid="170" grpId="0" animBg="1"/>
      <p:bldP spid="171" grpId="0" animBg="1"/>
      <p:bldP spid="172" grpId="0" animBg="1"/>
      <p:bldP spid="1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25459" y="-10023"/>
            <a:ext cx="12482920" cy="6858000"/>
            <a:chOff x="-290920" y="0"/>
            <a:chExt cx="12482920" cy="6858000"/>
          </a:xfrm>
        </p:grpSpPr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67326" y="-13438"/>
            <a:ext cx="12482920" cy="6858000"/>
            <a:chOff x="-290920" y="0"/>
            <a:chExt cx="12482920" cy="6858000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Competency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74690" y="-26242"/>
            <a:ext cx="11447501" cy="6858000"/>
            <a:chOff x="213096" y="0"/>
            <a:chExt cx="11447501" cy="6858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Dev.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125559" y="71649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032456" y="3186128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633147" y="76516"/>
            <a:ext cx="588349" cy="66622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9628845" y="3097304"/>
            <a:ext cx="45549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Core Competencies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1099201" y="76516"/>
            <a:ext cx="646331" cy="6662213"/>
            <a:chOff x="21197690" y="89363"/>
            <a:chExt cx="646331" cy="6662213"/>
          </a:xfrm>
        </p:grpSpPr>
        <p:sp>
          <p:nvSpPr>
            <p:cNvPr id="73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21244874" y="89363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9174833" y="3106020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32035" y="-10023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3" y="4743018"/>
            <a:ext cx="2738256" cy="1540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27" y="968311"/>
            <a:ext cx="2738479" cy="1527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15" y="968311"/>
            <a:ext cx="2737236" cy="1539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3" y="2852374"/>
            <a:ext cx="2738256" cy="1540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64" y="4747303"/>
            <a:ext cx="2725651" cy="1540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51" y="4754072"/>
            <a:ext cx="2738256" cy="15402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11" y="2855202"/>
            <a:ext cx="2733228" cy="15374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64" y="970585"/>
            <a:ext cx="2730889" cy="1536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32" y="2852374"/>
            <a:ext cx="2738256" cy="1540269"/>
          </a:xfrm>
          <a:prstGeom prst="rect">
            <a:avLst/>
          </a:prstGeom>
        </p:spPr>
      </p:pic>
      <p:sp>
        <p:nvSpPr>
          <p:cNvPr id="75" name="Freeform: Shape 30">
            <a:extLst>
              <a:ext uri="{FF2B5EF4-FFF2-40B4-BE49-F238E27FC236}">
                <a16:creationId xmlns=""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0558632" y="73101"/>
            <a:ext cx="642556" cy="6662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8537639" y="3097054"/>
            <a:ext cx="46920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Products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455711" y="6423"/>
            <a:ext cx="9574094" cy="6858000"/>
            <a:chOff x="491575" y="0"/>
            <a:chExt cx="9574094" cy="6858000"/>
          </a:xfrm>
        </p:grpSpPr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79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9409267" y="79540"/>
              <a:ext cx="656393" cy="6662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7359807" y="3144946"/>
              <a:ext cx="4692047" cy="586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of Our Projects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99065" y="6422"/>
            <a:ext cx="8692331" cy="6858000"/>
            <a:chOff x="111810" y="-1"/>
            <a:chExt cx="8692331" cy="6858000"/>
          </a:xfrm>
        </p:grpSpPr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91981" y="88471"/>
              <a:ext cx="612160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Success Stories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0020926" y="3428"/>
            <a:ext cx="9927503" cy="6858000"/>
            <a:chOff x="-9337032" y="-1"/>
            <a:chExt cx="9927503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081358"/>
              <a:ext cx="473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5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801040" y="-18961"/>
            <a:ext cx="12482920" cy="6858000"/>
            <a:chOff x="-290920" y="0"/>
            <a:chExt cx="12482920" cy="6858000"/>
          </a:xfrm>
        </p:grpSpPr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69639" y="-21743"/>
            <a:ext cx="12482920" cy="6858000"/>
            <a:chOff x="-290920" y="0"/>
            <a:chExt cx="12482920" cy="6858000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Competency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801039" y="-33453"/>
            <a:ext cx="11447501" cy="6858000"/>
            <a:chOff x="213096" y="0"/>
            <a:chExt cx="11447501" cy="6858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Dev.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750656" y="-18961"/>
            <a:ext cx="9961092" cy="6858000"/>
            <a:chOff x="491575" y="0"/>
            <a:chExt cx="9961092" cy="6858000"/>
          </a:xfrm>
        </p:grpSpPr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691210" y="82091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68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218598" y="86958"/>
            <a:ext cx="588349" cy="66622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1684652" y="86958"/>
            <a:ext cx="646331" cy="6662213"/>
            <a:chOff x="21197690" y="89363"/>
            <a:chExt cx="646331" cy="6662213"/>
          </a:xfrm>
        </p:grpSpPr>
        <p:sp>
          <p:nvSpPr>
            <p:cNvPr id="71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21244874" y="89363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9174833" y="3106020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3" name="Freeform: Shape 30">
            <a:extLst>
              <a:ext uri="{FF2B5EF4-FFF2-40B4-BE49-F238E27FC236}">
                <a16:creationId xmlns=""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144083" y="83543"/>
            <a:ext cx="642556" cy="6662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21977" y="-33453"/>
            <a:ext cx="9961092" cy="6858000"/>
            <a:chOff x="520418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20418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Customers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049493" y="3084091"/>
            <a:ext cx="46920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Products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627132" y="3184380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235286" y="3104133"/>
            <a:ext cx="45549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Core Competencies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Freeform: Shape 35">
            <a:extLst>
              <a:ext uri="{FF2B5EF4-FFF2-40B4-BE49-F238E27FC236}">
                <a16:creationId xmlns="" xmlns:a16="http://schemas.microsoft.com/office/drawing/2014/main" id="{9DBAEDD6-7153-4AFF-BDC7-5A225B4B5642}"/>
              </a:ext>
            </a:extLst>
          </p:cNvPr>
          <p:cNvSpPr/>
          <p:nvPr/>
        </p:nvSpPr>
        <p:spPr>
          <a:xfrm>
            <a:off x="10531910" y="86958"/>
            <a:ext cx="656393" cy="66622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8482450" y="3152364"/>
            <a:ext cx="4692047" cy="586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Some of Our Projects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483509" y="-36235"/>
            <a:ext cx="8692331" cy="6858000"/>
            <a:chOff x="111810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191981" y="88471"/>
              <a:ext cx="612160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Success Stories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05370" y="-39229"/>
            <a:ext cx="9927503" cy="6858000"/>
            <a:chOff x="-9337032" y="-1"/>
            <a:chExt cx="9927503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081358"/>
              <a:ext cx="473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7" y="526774"/>
            <a:ext cx="8886305" cy="56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45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801040" y="-18961"/>
            <a:ext cx="12482920" cy="6858000"/>
            <a:chOff x="-290920" y="0"/>
            <a:chExt cx="12482920" cy="6858000"/>
          </a:xfrm>
        </p:grpSpPr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269639" y="-21743"/>
            <a:ext cx="12482920" cy="6858000"/>
            <a:chOff x="-290920" y="0"/>
            <a:chExt cx="12482920" cy="6858000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Competency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801039" y="-33453"/>
            <a:ext cx="11447501" cy="6858000"/>
            <a:chOff x="213096" y="0"/>
            <a:chExt cx="11447501" cy="6858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Dev.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750656" y="-18961"/>
            <a:ext cx="9961092" cy="6858000"/>
            <a:chOff x="491575" y="0"/>
            <a:chExt cx="9961092" cy="6858000"/>
          </a:xfrm>
        </p:grpSpPr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691210" y="82091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68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218598" y="86958"/>
            <a:ext cx="588349" cy="66622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1684652" y="86958"/>
            <a:ext cx="646331" cy="6662213"/>
            <a:chOff x="21197690" y="89363"/>
            <a:chExt cx="646331" cy="6662213"/>
          </a:xfrm>
        </p:grpSpPr>
        <p:sp>
          <p:nvSpPr>
            <p:cNvPr id="71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21244874" y="89363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9174833" y="3106020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3" name="Freeform: Shape 30">
            <a:extLst>
              <a:ext uri="{FF2B5EF4-FFF2-40B4-BE49-F238E27FC236}">
                <a16:creationId xmlns=""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144083" y="83543"/>
            <a:ext cx="642556" cy="6662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21977" y="-33453"/>
            <a:ext cx="9961092" cy="6858000"/>
            <a:chOff x="520418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20418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Customers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049493" y="3084091"/>
            <a:ext cx="46920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Products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627132" y="3184380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235286" y="3104133"/>
            <a:ext cx="45549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Core Competencies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Freeform: Shape 35">
            <a:extLst>
              <a:ext uri="{FF2B5EF4-FFF2-40B4-BE49-F238E27FC236}">
                <a16:creationId xmlns="" xmlns:a16="http://schemas.microsoft.com/office/drawing/2014/main" id="{9DBAEDD6-7153-4AFF-BDC7-5A225B4B5642}"/>
              </a:ext>
            </a:extLst>
          </p:cNvPr>
          <p:cNvSpPr/>
          <p:nvPr/>
        </p:nvSpPr>
        <p:spPr>
          <a:xfrm>
            <a:off x="10531910" y="86958"/>
            <a:ext cx="656393" cy="66622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8482450" y="3122612"/>
            <a:ext cx="4692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Some of Our 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Projects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690576" y="-24525"/>
            <a:ext cx="9831219" cy="6858000"/>
            <a:chOff x="111810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70498" y="88471"/>
              <a:ext cx="533643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224908"/>
              <a:ext cx="4748760" cy="4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Some Success Stories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270323" y="-33948"/>
            <a:ext cx="9927503" cy="6858000"/>
            <a:chOff x="-9337032" y="-1"/>
            <a:chExt cx="992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081358"/>
              <a:ext cx="473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</a:p>
          </p:txBody>
        </p:sp>
      </p:grpSp>
      <p:pic>
        <p:nvPicPr>
          <p:cNvPr id="1026" name="Picture 2" descr="Usit - Startup Runw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87" y="581480"/>
            <a:ext cx="1325437" cy="48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1089138" y="1256731"/>
            <a:ext cx="203144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w Cen MT" panose="020B0602020104020603" pitchFamily="34" charset="0"/>
              </a:rPr>
              <a:t>Usit is a baby sitter App of USA connects households </a:t>
            </a:r>
            <a:r>
              <a:rPr lang="en-US" sz="1400" b="1" dirty="0" smtClean="0">
                <a:latin typeface="Tw Cen MT" panose="020B0602020104020603" pitchFamily="34" charset="0"/>
              </a:rPr>
              <a:t>to college </a:t>
            </a:r>
            <a:r>
              <a:rPr lang="en-US" sz="1400" b="1" dirty="0">
                <a:latin typeface="Tw Cen MT" panose="020B0602020104020603" pitchFamily="34" charset="0"/>
              </a:rPr>
              <a:t>students, </a:t>
            </a:r>
            <a:r>
              <a:rPr lang="en-US" sz="1400" b="1" dirty="0" smtClean="0">
                <a:latin typeface="Tw Cen MT" panose="020B0602020104020603" pitchFamily="34" charset="0"/>
              </a:rPr>
              <a:t>creating more opportunities </a:t>
            </a:r>
            <a:r>
              <a:rPr lang="en-US" sz="1400" b="1" dirty="0">
                <a:latin typeface="Tw Cen MT" panose="020B0602020104020603" pitchFamily="34" charset="0"/>
              </a:rPr>
              <a:t>for </a:t>
            </a:r>
            <a:r>
              <a:rPr lang="en-US" sz="1400" b="1" dirty="0" smtClean="0">
                <a:latin typeface="Tw Cen MT" panose="020B0602020104020603" pitchFamily="34" charset="0"/>
              </a:rPr>
              <a:t>students and </a:t>
            </a:r>
            <a:r>
              <a:rPr lang="en-US" sz="1400" b="1" dirty="0">
                <a:latin typeface="Tw Cen MT" panose="020B0602020104020603" pitchFamily="34" charset="0"/>
              </a:rPr>
              <a:t>more possibilities for </a:t>
            </a:r>
            <a:r>
              <a:rPr lang="en-US" sz="1400" b="1" dirty="0" smtClean="0">
                <a:latin typeface="Tw Cen MT" panose="020B0602020104020603" pitchFamily="34" charset="0"/>
              </a:rPr>
              <a:t>parents</a:t>
            </a:r>
            <a:r>
              <a:rPr lang="en-US" sz="1400" b="1" dirty="0">
                <a:latin typeface="Tw Cen MT" panose="020B0602020104020603" pitchFamily="34" charset="0"/>
              </a:rPr>
              <a:t>.</a:t>
            </a:r>
            <a:r>
              <a:rPr lang="en-US" sz="1400" b="1" dirty="0" smtClean="0">
                <a:latin typeface="Tw Cen MT" panose="020B0602020104020603" pitchFamily="34" charset="0"/>
              </a:rPr>
              <a:t> We developed </a:t>
            </a:r>
            <a:r>
              <a:rPr lang="en-US" sz="1400" b="1" dirty="0">
                <a:latin typeface="Tw Cen MT" panose="020B0602020104020603" pitchFamily="34" charset="0"/>
              </a:rPr>
              <a:t>and </a:t>
            </a:r>
            <a:r>
              <a:rPr lang="en-US" sz="1400" b="1" dirty="0" smtClean="0">
                <a:latin typeface="Tw Cen MT" panose="020B0602020104020603" pitchFamily="34" charset="0"/>
              </a:rPr>
              <a:t>maintain Android App, </a:t>
            </a:r>
            <a:r>
              <a:rPr lang="en-US" sz="1400" b="1" dirty="0">
                <a:latin typeface="Tw Cen MT" panose="020B0602020104020603" pitchFamily="34" charset="0"/>
              </a:rPr>
              <a:t>iOS </a:t>
            </a:r>
            <a:r>
              <a:rPr lang="en-US" sz="1400" b="1" dirty="0" smtClean="0">
                <a:latin typeface="Tw Cen MT" panose="020B0602020104020603" pitchFamily="34" charset="0"/>
              </a:rPr>
              <a:t>App, DevOps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pic>
        <p:nvPicPr>
          <p:cNvPr id="1028" name="Picture 4" descr="RBC Voice for Android - APK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62" y="371510"/>
            <a:ext cx="997085" cy="90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3232232" y="1259790"/>
            <a:ext cx="204492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w Cen MT" panose="020B0602020104020603" pitchFamily="34" charset="0"/>
              </a:rPr>
              <a:t>RBC Voice is a business </a:t>
            </a:r>
            <a:r>
              <a:rPr lang="en-US" sz="1400" b="1" dirty="0" smtClean="0">
                <a:latin typeface="Tw Cen MT" panose="020B0602020104020603" pitchFamily="34" charset="0"/>
              </a:rPr>
              <a:t>community project </a:t>
            </a:r>
            <a:r>
              <a:rPr lang="en-US" sz="1400" b="1" dirty="0">
                <a:latin typeface="Tw Cen MT" panose="020B0602020104020603" pitchFamily="34" charset="0"/>
              </a:rPr>
              <a:t>of Turkey having Mobile Apps</a:t>
            </a:r>
            <a:r>
              <a:rPr lang="en-US" sz="1400" b="1" dirty="0" smtClean="0">
                <a:latin typeface="Tw Cen MT" panose="020B0602020104020603" pitchFamily="34" charset="0"/>
              </a:rPr>
              <a:t>. We </a:t>
            </a:r>
            <a:r>
              <a:rPr lang="en-US" sz="1400" b="1" dirty="0">
                <a:latin typeface="Tw Cen MT" panose="020B0602020104020603" pitchFamily="34" charset="0"/>
              </a:rPr>
              <a:t>create the </a:t>
            </a:r>
            <a:r>
              <a:rPr lang="en-US" sz="1400" b="1" dirty="0" smtClean="0">
                <a:latin typeface="Tw Cen MT" panose="020B0602020104020603" pitchFamily="34" charset="0"/>
              </a:rPr>
              <a:t>WhatsApp </a:t>
            </a:r>
            <a:r>
              <a:rPr lang="en-US" sz="1400" b="1" dirty="0">
                <a:latin typeface="Tw Cen MT" panose="020B0602020104020603" pitchFamily="34" charset="0"/>
              </a:rPr>
              <a:t>replica </a:t>
            </a:r>
            <a:r>
              <a:rPr lang="en-US" sz="1400" b="1" dirty="0" smtClean="0">
                <a:latin typeface="Tw Cen MT" panose="020B0602020104020603" pitchFamily="34" charset="0"/>
              </a:rPr>
              <a:t>in order </a:t>
            </a:r>
            <a:r>
              <a:rPr lang="en-US" sz="1400" b="1" dirty="0">
                <a:latin typeface="Tw Cen MT" panose="020B0602020104020603" pitchFamily="34" charset="0"/>
              </a:rPr>
              <a:t>to meet the customer </a:t>
            </a:r>
            <a:r>
              <a:rPr lang="en-US" sz="1400" b="1" dirty="0" smtClean="0">
                <a:latin typeface="Tw Cen MT" panose="020B0602020104020603" pitchFamily="34" charset="0"/>
              </a:rPr>
              <a:t>requirement We developed </a:t>
            </a:r>
            <a:r>
              <a:rPr lang="en-US" sz="1400" b="1" dirty="0">
                <a:latin typeface="Tw Cen MT" panose="020B0602020104020603" pitchFamily="34" charset="0"/>
              </a:rPr>
              <a:t>and maintain</a:t>
            </a:r>
            <a:r>
              <a:rPr lang="en-US" sz="1400" b="1" dirty="0" smtClean="0">
                <a:latin typeface="Tw Cen MT" panose="020B0602020104020603" pitchFamily="34" charset="0"/>
              </a:rPr>
              <a:t>: Android App, iOS App, DevOps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6" y="178091"/>
            <a:ext cx="1287425" cy="12874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5409997" y="1256731"/>
            <a:ext cx="218619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HealthSolutions </a:t>
            </a:r>
            <a:r>
              <a:rPr lang="en-US" sz="1400" b="1" dirty="0">
                <a:latin typeface="Tw Cen MT" panose="020B0602020104020603" pitchFamily="34" charset="0"/>
              </a:rPr>
              <a:t>is a </a:t>
            </a:r>
            <a:r>
              <a:rPr lang="en-US" sz="1400" b="1" dirty="0" smtClean="0">
                <a:latin typeface="Tw Cen MT" panose="020B0602020104020603" pitchFamily="34" charset="0"/>
              </a:rPr>
              <a:t>platform to </a:t>
            </a:r>
            <a:r>
              <a:rPr lang="en-US" sz="1400" b="1" dirty="0">
                <a:latin typeface="Tw Cen MT" panose="020B0602020104020603" pitchFamily="34" charset="0"/>
              </a:rPr>
              <a:t>provide Healthcare </a:t>
            </a:r>
            <a:r>
              <a:rPr lang="en-US" sz="1400" b="1" dirty="0" smtClean="0">
                <a:latin typeface="Tw Cen MT" panose="020B0602020104020603" pitchFamily="34" charset="0"/>
              </a:rPr>
              <a:t>services having </a:t>
            </a:r>
            <a:r>
              <a:rPr lang="en-US" sz="1400" b="1" dirty="0">
                <a:latin typeface="Tw Cen MT" panose="020B0602020104020603" pitchFamily="34" charset="0"/>
              </a:rPr>
              <a:t>Ambulance</a:t>
            </a:r>
            <a:r>
              <a:rPr lang="en-US" sz="1400" b="1" dirty="0" smtClean="0">
                <a:latin typeface="Tw Cen MT" panose="020B0602020104020603" pitchFamily="34" charset="0"/>
              </a:rPr>
              <a:t>, Blood, Chemist</a:t>
            </a:r>
            <a:r>
              <a:rPr lang="en-US" sz="1400" b="1" dirty="0">
                <a:latin typeface="Tw Cen MT" panose="020B0602020104020603" pitchFamily="34" charset="0"/>
              </a:rPr>
              <a:t>, </a:t>
            </a:r>
            <a:r>
              <a:rPr lang="en-US" sz="1400" b="1" dirty="0" smtClean="0">
                <a:latin typeface="Tw Cen MT" panose="020B0602020104020603" pitchFamily="34" charset="0"/>
              </a:rPr>
              <a:t>Diagnostics, Equipment, </a:t>
            </a:r>
            <a:r>
              <a:rPr lang="en-US" sz="1400" b="1" dirty="0">
                <a:latin typeface="Tw Cen MT" panose="020B0602020104020603" pitchFamily="34" charset="0"/>
              </a:rPr>
              <a:t>Fitness,</a:t>
            </a:r>
            <a:r>
              <a:rPr lang="en-US" sz="1400" b="1" dirty="0" smtClean="0">
                <a:latin typeface="Tw Cen MT" panose="020B0602020104020603" pitchFamily="34" charset="0"/>
              </a:rPr>
              <a:t> Tele Consultancy &amp; Home Care. Engitech </a:t>
            </a:r>
            <a:r>
              <a:rPr lang="en-US" sz="1400" b="1" dirty="0">
                <a:latin typeface="Tw Cen MT" panose="020B0602020104020603" pitchFamily="34" charset="0"/>
              </a:rPr>
              <a:t>owns this project </a:t>
            </a:r>
            <a:r>
              <a:rPr lang="en-US" sz="1400" b="1" dirty="0" smtClean="0">
                <a:latin typeface="Tw Cen MT" panose="020B0602020104020603" pitchFamily="34" charset="0"/>
              </a:rPr>
              <a:t>as a SaaS having Website, Android </a:t>
            </a:r>
            <a:r>
              <a:rPr lang="en-US" sz="1400" b="1" dirty="0">
                <a:latin typeface="Tw Cen MT" panose="020B0602020104020603" pitchFamily="34" charset="0"/>
              </a:rPr>
              <a:t>App iOS App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25" y="3021497"/>
            <a:ext cx="1545959" cy="154595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1094321" y="4085453"/>
            <a:ext cx="203144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Qarboök </a:t>
            </a:r>
            <a:r>
              <a:rPr lang="en-US" sz="1400" b="1" dirty="0">
                <a:latin typeface="Tw Cen MT" panose="020B0602020104020603" pitchFamily="34" charset="0"/>
              </a:rPr>
              <a:t>is cab service </a:t>
            </a:r>
            <a:r>
              <a:rPr lang="en-US" sz="1400" b="1" dirty="0" smtClean="0">
                <a:latin typeface="Tw Cen MT" panose="020B0602020104020603" pitchFamily="34" charset="0"/>
              </a:rPr>
              <a:t>project of </a:t>
            </a:r>
            <a:r>
              <a:rPr lang="en-US" sz="1400" b="1" dirty="0">
                <a:latin typeface="Tw Cen MT" panose="020B0602020104020603" pitchFamily="34" charset="0"/>
              </a:rPr>
              <a:t>UK and Europe having </a:t>
            </a:r>
            <a:r>
              <a:rPr lang="en-US" sz="1400" b="1" dirty="0" smtClean="0">
                <a:latin typeface="Tw Cen MT" panose="020B0602020104020603" pitchFamily="34" charset="0"/>
              </a:rPr>
              <a:t>mobile Apps </a:t>
            </a:r>
            <a:r>
              <a:rPr lang="en-US" sz="1400" b="1" dirty="0">
                <a:latin typeface="Tw Cen MT" panose="020B0602020104020603" pitchFamily="34" charset="0"/>
              </a:rPr>
              <a:t>like </a:t>
            </a:r>
            <a:r>
              <a:rPr lang="en-US" sz="1400" b="1" dirty="0" smtClean="0">
                <a:latin typeface="Tw Cen MT" panose="020B0602020104020603" pitchFamily="34" charset="0"/>
              </a:rPr>
              <a:t>Uber. We </a:t>
            </a:r>
            <a:r>
              <a:rPr lang="en-US" sz="1400" b="1" dirty="0">
                <a:latin typeface="Tw Cen MT" panose="020B0602020104020603" pitchFamily="34" charset="0"/>
              </a:rPr>
              <a:t>developed and maintain</a:t>
            </a:r>
            <a:r>
              <a:rPr lang="en-US" sz="1400" b="1" dirty="0" smtClean="0">
                <a:latin typeface="Tw Cen MT" panose="020B0602020104020603" pitchFamily="34" charset="0"/>
              </a:rPr>
              <a:t>: Android </a:t>
            </a:r>
            <a:r>
              <a:rPr lang="en-US" sz="1400" b="1" dirty="0">
                <a:latin typeface="Tw Cen MT" panose="020B0602020104020603" pitchFamily="34" charset="0"/>
              </a:rPr>
              <a:t>Passenger </a:t>
            </a:r>
            <a:r>
              <a:rPr lang="en-US" sz="1400" b="1" dirty="0" smtClean="0">
                <a:latin typeface="Tw Cen MT" panose="020B0602020104020603" pitchFamily="34" charset="0"/>
              </a:rPr>
              <a:t>App Android </a:t>
            </a:r>
            <a:r>
              <a:rPr lang="en-US" sz="1400" b="1" dirty="0">
                <a:latin typeface="Tw Cen MT" panose="020B0602020104020603" pitchFamily="34" charset="0"/>
              </a:rPr>
              <a:t>Driver </a:t>
            </a:r>
            <a:r>
              <a:rPr lang="en-US" sz="1400" b="1" dirty="0" smtClean="0">
                <a:latin typeface="Tw Cen MT" panose="020B0602020104020603" pitchFamily="34" charset="0"/>
              </a:rPr>
              <a:t>App, iOS </a:t>
            </a:r>
            <a:r>
              <a:rPr lang="en-US" sz="1400" b="1" dirty="0">
                <a:latin typeface="Tw Cen MT" panose="020B0602020104020603" pitchFamily="34" charset="0"/>
              </a:rPr>
              <a:t>Passenger </a:t>
            </a:r>
            <a:r>
              <a:rPr lang="en-US" sz="1400" b="1" dirty="0" smtClean="0">
                <a:latin typeface="Tw Cen MT" panose="020B0602020104020603" pitchFamily="34" charset="0"/>
              </a:rPr>
              <a:t>App, iOS </a:t>
            </a:r>
            <a:r>
              <a:rPr lang="en-US" sz="1400" b="1" dirty="0">
                <a:latin typeface="Tw Cen MT" panose="020B0602020104020603" pitchFamily="34" charset="0"/>
              </a:rPr>
              <a:t>Driver </a:t>
            </a:r>
            <a:r>
              <a:rPr lang="en-US" sz="1400" b="1" dirty="0" smtClean="0">
                <a:latin typeface="Tw Cen MT" panose="020B0602020104020603" pitchFamily="34" charset="0"/>
              </a:rPr>
              <a:t>App, Control </a:t>
            </a:r>
            <a:r>
              <a:rPr lang="en-US" sz="1400" b="1" dirty="0">
                <a:latin typeface="Tw Cen MT" panose="020B0602020104020603" pitchFamily="34" charset="0"/>
              </a:rPr>
              <a:t>Panel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27" y="222265"/>
            <a:ext cx="2842252" cy="11990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7706654" y="1256730"/>
            <a:ext cx="203144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w Cen MT" panose="020B0602020104020603" pitchFamily="34" charset="0"/>
              </a:rPr>
              <a:t>Travelofa</a:t>
            </a:r>
            <a:r>
              <a:rPr lang="en-US" sz="1400" b="1" dirty="0">
                <a:latin typeface="Tw Cen MT" panose="020B0602020104020603" pitchFamily="34" charset="0"/>
              </a:rPr>
              <a:t> is a travelling </a:t>
            </a:r>
            <a:r>
              <a:rPr lang="en-US" sz="1400" b="1" dirty="0" smtClean="0">
                <a:latin typeface="Tw Cen MT" panose="020B0602020104020603" pitchFamily="34" charset="0"/>
              </a:rPr>
              <a:t>website of United Kingdom. On that website </a:t>
            </a:r>
            <a:r>
              <a:rPr lang="en-US" sz="1400" b="1" dirty="0">
                <a:latin typeface="Tw Cen MT" panose="020B0602020104020603" pitchFamily="34" charset="0"/>
              </a:rPr>
              <a:t>you will find all the best </a:t>
            </a:r>
            <a:r>
              <a:rPr lang="en-US" sz="1400" b="1" dirty="0" smtClean="0">
                <a:latin typeface="Tw Cen MT" panose="020B0602020104020603" pitchFamily="34" charset="0"/>
              </a:rPr>
              <a:t>reviews and </a:t>
            </a:r>
            <a:r>
              <a:rPr lang="en-US" sz="1400" b="1" dirty="0">
                <a:latin typeface="Tw Cen MT" panose="020B0602020104020603" pitchFamily="34" charset="0"/>
              </a:rPr>
              <a:t>information about travel and </a:t>
            </a:r>
            <a:r>
              <a:rPr lang="en-US" sz="1400" b="1" dirty="0" smtClean="0">
                <a:latin typeface="Tw Cen MT" panose="020B0602020104020603" pitchFamily="34" charset="0"/>
              </a:rPr>
              <a:t>adventure.</a:t>
            </a:r>
          </a:p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We </a:t>
            </a:r>
            <a:r>
              <a:rPr lang="en-US" sz="1400" b="1" dirty="0">
                <a:latin typeface="Tw Cen MT" panose="020B0602020104020603" pitchFamily="34" charset="0"/>
              </a:rPr>
              <a:t>developed and maintain</a:t>
            </a:r>
            <a:r>
              <a:rPr lang="en-US" sz="1400" b="1" dirty="0" smtClean="0">
                <a:latin typeface="Tw Cen MT" panose="020B0602020104020603" pitchFamily="34" charset="0"/>
              </a:rPr>
              <a:t>: </a:t>
            </a:r>
          </a:p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Website, DevOps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1" y="3561659"/>
            <a:ext cx="949227" cy="4656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3245717" y="4086449"/>
            <a:ext cx="203144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w Cen MT" panose="020B0602020104020603" pitchFamily="34" charset="0"/>
              </a:rPr>
              <a:t>San Ramon Valley Islamic </a:t>
            </a:r>
            <a:r>
              <a:rPr lang="en-US" sz="1400" b="1" dirty="0" smtClean="0">
                <a:latin typeface="Tw Cen MT" panose="020B0602020104020603" pitchFamily="34" charset="0"/>
              </a:rPr>
              <a:t>Center </a:t>
            </a:r>
            <a:r>
              <a:rPr lang="en-US" sz="1400" b="1" dirty="0">
                <a:latin typeface="Tw Cen MT" panose="020B0602020104020603" pitchFamily="34" charset="0"/>
              </a:rPr>
              <a:t>is a non profit </a:t>
            </a:r>
            <a:r>
              <a:rPr lang="en-US" sz="1400" b="1" dirty="0" smtClean="0">
                <a:latin typeface="Tw Cen MT" panose="020B0602020104020603" pitchFamily="34" charset="0"/>
              </a:rPr>
              <a:t>organization that </a:t>
            </a:r>
            <a:r>
              <a:rPr lang="en-US" sz="1400" b="1" dirty="0">
                <a:latin typeface="Tw Cen MT" panose="020B0602020104020603" pitchFamily="34" charset="0"/>
              </a:rPr>
              <a:t>offers a broad range of religious</a:t>
            </a:r>
            <a:r>
              <a:rPr lang="en-US" sz="1400" b="1" dirty="0" smtClean="0">
                <a:latin typeface="Tw Cen MT" panose="020B0602020104020603" pitchFamily="34" charset="0"/>
              </a:rPr>
              <a:t>, educational. cultural, social and charitable </a:t>
            </a:r>
            <a:r>
              <a:rPr lang="en-US" sz="1400" b="1" dirty="0">
                <a:latin typeface="Tw Cen MT" panose="020B0602020104020603" pitchFamily="34" charset="0"/>
              </a:rPr>
              <a:t>activities in USA</a:t>
            </a:r>
            <a:r>
              <a:rPr lang="en-US" sz="1400" b="1" dirty="0" smtClean="0">
                <a:latin typeface="Tw Cen MT" panose="020B0602020104020603" pitchFamily="34" charset="0"/>
              </a:rPr>
              <a:t>. We developed </a:t>
            </a:r>
            <a:r>
              <a:rPr lang="en-US" sz="1400" b="1" dirty="0">
                <a:latin typeface="Tw Cen MT" panose="020B0602020104020603" pitchFamily="34" charset="0"/>
              </a:rPr>
              <a:t>and maintain</a:t>
            </a:r>
            <a:r>
              <a:rPr lang="en-US" sz="1400" b="1" dirty="0" smtClean="0">
                <a:latin typeface="Tw Cen MT" panose="020B0602020104020603" pitchFamily="34" charset="0"/>
              </a:rPr>
              <a:t>: Website, DevOps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pic>
        <p:nvPicPr>
          <p:cNvPr id="1032" name="Picture 8" descr="▷ Singles day Boohoo | All Boohoo deals 20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09" y="3426780"/>
            <a:ext cx="1447048" cy="7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5405426" y="4104397"/>
            <a:ext cx="2190765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w Cen MT" panose="020B0602020104020603" pitchFamily="34" charset="0"/>
              </a:rPr>
              <a:t>Booho</a:t>
            </a:r>
            <a:r>
              <a:rPr lang="en-US" sz="1400" b="1" dirty="0">
                <a:latin typeface="Tw Cen MT" panose="020B0602020104020603" pitchFamily="34" charset="0"/>
              </a:rPr>
              <a:t> is </a:t>
            </a:r>
            <a:r>
              <a:rPr lang="en-US" sz="1400" b="1" dirty="0" smtClean="0">
                <a:latin typeface="Tw Cen MT" panose="020B0602020104020603" pitchFamily="34" charset="0"/>
              </a:rPr>
              <a:t>an online shopping </a:t>
            </a:r>
            <a:r>
              <a:rPr lang="en-US" sz="1400" b="1" dirty="0">
                <a:latin typeface="Tw Cen MT" panose="020B0602020104020603" pitchFamily="34" charset="0"/>
              </a:rPr>
              <a:t>store (e-commerce</a:t>
            </a:r>
            <a:r>
              <a:rPr lang="en-US" sz="1400" b="1" dirty="0" smtClean="0">
                <a:latin typeface="Tw Cen MT" panose="020B0602020104020603" pitchFamily="34" charset="0"/>
              </a:rPr>
              <a:t>) of United Kingdom.</a:t>
            </a:r>
          </a:p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We developed </a:t>
            </a:r>
            <a:r>
              <a:rPr lang="en-US" sz="1400" b="1" dirty="0">
                <a:latin typeface="Tw Cen MT" panose="020B0602020104020603" pitchFamily="34" charset="0"/>
              </a:rPr>
              <a:t>and </a:t>
            </a:r>
            <a:r>
              <a:rPr lang="en-US" sz="1400" b="1" dirty="0" smtClean="0">
                <a:latin typeface="Tw Cen MT" panose="020B0602020104020603" pitchFamily="34" charset="0"/>
              </a:rPr>
              <a:t>maintain:</a:t>
            </a:r>
          </a:p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Website</a:t>
            </a:r>
          </a:p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DevOps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70" y="3157992"/>
            <a:ext cx="1255420" cy="12554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FE08B3D-D2D9-46CF-B8DB-6069B081B9E7}"/>
              </a:ext>
            </a:extLst>
          </p:cNvPr>
          <p:cNvSpPr txBox="1"/>
          <p:nvPr/>
        </p:nvSpPr>
        <p:spPr>
          <a:xfrm>
            <a:off x="7707599" y="4085452"/>
            <a:ext cx="203144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Gabitt is </a:t>
            </a:r>
            <a:r>
              <a:rPr lang="en-US" sz="1400" b="1" dirty="0">
                <a:latin typeface="Tw Cen MT" panose="020B0602020104020603" pitchFamily="34" charset="0"/>
              </a:rPr>
              <a:t>cab service </a:t>
            </a:r>
            <a:r>
              <a:rPr lang="en-US" sz="1400" b="1" dirty="0" smtClean="0">
                <a:latin typeface="Tw Cen MT" panose="020B0602020104020603" pitchFamily="34" charset="0"/>
              </a:rPr>
              <a:t>project of Pakistan </a:t>
            </a:r>
            <a:r>
              <a:rPr lang="en-US" sz="1400" b="1" dirty="0">
                <a:latin typeface="Tw Cen MT" panose="020B0602020104020603" pitchFamily="34" charset="0"/>
              </a:rPr>
              <a:t>having </a:t>
            </a:r>
            <a:r>
              <a:rPr lang="en-US" sz="1400" b="1" dirty="0" smtClean="0">
                <a:latin typeface="Tw Cen MT" panose="020B0602020104020603" pitchFamily="34" charset="0"/>
              </a:rPr>
              <a:t>mobile Apps </a:t>
            </a:r>
            <a:r>
              <a:rPr lang="en-US" sz="1400" b="1" dirty="0">
                <a:latin typeface="Tw Cen MT" panose="020B0602020104020603" pitchFamily="34" charset="0"/>
              </a:rPr>
              <a:t>like </a:t>
            </a:r>
            <a:r>
              <a:rPr lang="en-US" sz="1400" b="1" dirty="0" smtClean="0">
                <a:latin typeface="Tw Cen MT" panose="020B0602020104020603" pitchFamily="34" charset="0"/>
              </a:rPr>
              <a:t>Uber. We </a:t>
            </a:r>
            <a:r>
              <a:rPr lang="en-US" sz="1400" b="1" dirty="0">
                <a:latin typeface="Tw Cen MT" panose="020B0602020104020603" pitchFamily="34" charset="0"/>
              </a:rPr>
              <a:t>developed and maintain</a:t>
            </a:r>
            <a:r>
              <a:rPr lang="en-US" sz="1400" b="1" dirty="0" smtClean="0">
                <a:latin typeface="Tw Cen MT" panose="020B0602020104020603" pitchFamily="34" charset="0"/>
              </a:rPr>
              <a:t>: Android </a:t>
            </a:r>
            <a:r>
              <a:rPr lang="en-US" sz="1400" b="1" dirty="0">
                <a:latin typeface="Tw Cen MT" panose="020B0602020104020603" pitchFamily="34" charset="0"/>
              </a:rPr>
              <a:t>Passenger </a:t>
            </a:r>
            <a:r>
              <a:rPr lang="en-US" sz="1400" b="1" dirty="0" smtClean="0">
                <a:latin typeface="Tw Cen MT" panose="020B0602020104020603" pitchFamily="34" charset="0"/>
              </a:rPr>
              <a:t>App, Android </a:t>
            </a:r>
            <a:r>
              <a:rPr lang="en-US" sz="1400" b="1" dirty="0">
                <a:latin typeface="Tw Cen MT" panose="020B0602020104020603" pitchFamily="34" charset="0"/>
              </a:rPr>
              <a:t>Driver </a:t>
            </a:r>
            <a:r>
              <a:rPr lang="en-US" sz="1400" b="1" dirty="0" smtClean="0">
                <a:latin typeface="Tw Cen MT" panose="020B0602020104020603" pitchFamily="34" charset="0"/>
              </a:rPr>
              <a:t>App, iOS </a:t>
            </a:r>
            <a:r>
              <a:rPr lang="en-US" sz="1400" b="1" dirty="0">
                <a:latin typeface="Tw Cen MT" panose="020B0602020104020603" pitchFamily="34" charset="0"/>
              </a:rPr>
              <a:t>Passenger </a:t>
            </a:r>
            <a:r>
              <a:rPr lang="en-US" sz="1400" b="1" dirty="0" smtClean="0">
                <a:latin typeface="Tw Cen MT" panose="020B0602020104020603" pitchFamily="34" charset="0"/>
              </a:rPr>
              <a:t>App, iOS </a:t>
            </a:r>
            <a:r>
              <a:rPr lang="en-US" sz="1400" b="1" dirty="0">
                <a:latin typeface="Tw Cen MT" panose="020B0602020104020603" pitchFamily="34" charset="0"/>
              </a:rPr>
              <a:t>Driver </a:t>
            </a:r>
            <a:r>
              <a:rPr lang="en-US" sz="1400" b="1" dirty="0" smtClean="0">
                <a:latin typeface="Tw Cen MT" panose="020B0602020104020603" pitchFamily="34" charset="0"/>
              </a:rPr>
              <a:t>App, Control </a:t>
            </a:r>
            <a:r>
              <a:rPr lang="en-US" sz="1400" b="1" dirty="0">
                <a:latin typeface="Tw Cen MT" panose="020B0602020104020603" pitchFamily="34" charset="0"/>
              </a:rPr>
              <a:t>Panel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70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51" grpId="0" animBg="1"/>
      <p:bldP spid="52" grpId="0" animBg="1"/>
      <p:bldP spid="55" grpId="0" animBg="1"/>
      <p:bldP spid="57" grpId="0" animBg="1"/>
      <p:bldP spid="62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1397388" y="-1"/>
            <a:ext cx="12482920" cy="6858000"/>
            <a:chOff x="-290920" y="0"/>
            <a:chExt cx="12482920" cy="6858000"/>
          </a:xfrm>
        </p:grpSpPr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865987" y="-2783"/>
            <a:ext cx="12482920" cy="6858000"/>
            <a:chOff x="-290920" y="0"/>
            <a:chExt cx="12482920" cy="6858000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Competency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397387" y="-14493"/>
            <a:ext cx="11447501" cy="6858000"/>
            <a:chOff x="213096" y="0"/>
            <a:chExt cx="11447501" cy="6858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Dev.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2347004" y="-1"/>
            <a:ext cx="9961092" cy="6858000"/>
            <a:chOff x="491575" y="0"/>
            <a:chExt cx="9961092" cy="6858000"/>
          </a:xfrm>
        </p:grpSpPr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3287558" y="101051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68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814946" y="105918"/>
            <a:ext cx="588349" cy="66622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2281000" y="105918"/>
            <a:ext cx="646331" cy="6662213"/>
            <a:chOff x="21197690" y="89363"/>
            <a:chExt cx="646331" cy="6662213"/>
          </a:xfrm>
        </p:grpSpPr>
        <p:sp>
          <p:nvSpPr>
            <p:cNvPr id="71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21244874" y="89363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9174833" y="3106020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3" name="Freeform: Shape 30">
            <a:extLst>
              <a:ext uri="{FF2B5EF4-FFF2-40B4-BE49-F238E27FC236}">
                <a16:creationId xmlns=""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740431" y="102503"/>
            <a:ext cx="642556" cy="6662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818325" y="-14493"/>
            <a:ext cx="9961092" cy="6858000"/>
            <a:chOff x="520418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20418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Customers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049493" y="3084091"/>
            <a:ext cx="46920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Products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1253791" y="3175114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02643" y="3122574"/>
            <a:ext cx="45549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Core Competencies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Freeform: Shape 35">
            <a:extLst>
              <a:ext uri="{FF2B5EF4-FFF2-40B4-BE49-F238E27FC236}">
                <a16:creationId xmlns="" xmlns:a16="http://schemas.microsoft.com/office/drawing/2014/main" id="{9DBAEDD6-7153-4AFF-BDC7-5A225B4B5642}"/>
              </a:ext>
            </a:extLst>
          </p:cNvPr>
          <p:cNvSpPr/>
          <p:nvPr/>
        </p:nvSpPr>
        <p:spPr>
          <a:xfrm>
            <a:off x="11128258" y="105918"/>
            <a:ext cx="656393" cy="66622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8482450" y="3122612"/>
            <a:ext cx="4692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Success Stories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811600" y="-5565"/>
            <a:ext cx="10306544" cy="6858000"/>
            <a:chOff x="111810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70498" y="88471"/>
              <a:ext cx="533643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More Happy Customers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634845" y="-14988"/>
            <a:ext cx="11120245" cy="6858000"/>
            <a:chOff x="-9337032" y="-1"/>
            <a:chExt cx="992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106117"/>
              <a:ext cx="4736779" cy="41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9" y="311217"/>
            <a:ext cx="9157109" cy="619207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690638" y="3108992"/>
            <a:ext cx="46920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Products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082146" y="3155146"/>
            <a:ext cx="4692047" cy="586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Some of Our Projects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691210" y="82091"/>
            <a:ext cx="590028" cy="6662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157" name="Freeform: Shape 51">
            <a:extLst>
              <a:ext uri="{FF2B5EF4-FFF2-40B4-BE49-F238E27FC236}">
                <a16:creationId xmlns=""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2218598" y="86958"/>
            <a:ext cx="588349" cy="66622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1684652" y="86958"/>
            <a:ext cx="646331" cy="6662213"/>
            <a:chOff x="21197690" y="89363"/>
            <a:chExt cx="646331" cy="6662213"/>
          </a:xfrm>
        </p:grpSpPr>
        <p:sp>
          <p:nvSpPr>
            <p:cNvPr id="159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21244874" y="89363"/>
              <a:ext cx="557179" cy="66622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9174833" y="3106020"/>
              <a:ext cx="46920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Services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61" name="Freeform: Shape 30">
            <a:extLst>
              <a:ext uri="{FF2B5EF4-FFF2-40B4-BE49-F238E27FC236}">
                <a16:creationId xmlns=""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144083" y="83543"/>
            <a:ext cx="642556" cy="6662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62" name="Freeform: Shape 35">
            <a:extLst>
              <a:ext uri="{FF2B5EF4-FFF2-40B4-BE49-F238E27FC236}">
                <a16:creationId xmlns="" xmlns:a16="http://schemas.microsoft.com/office/drawing/2014/main" id="{9DBAEDD6-7153-4AFF-BDC7-5A225B4B5642}"/>
              </a:ext>
            </a:extLst>
          </p:cNvPr>
          <p:cNvSpPr/>
          <p:nvPr/>
        </p:nvSpPr>
        <p:spPr>
          <a:xfrm>
            <a:off x="10531910" y="86958"/>
            <a:ext cx="656393" cy="66622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215252" y="-24525"/>
            <a:ext cx="10306544" cy="6858000"/>
            <a:chOff x="111810" y="-1"/>
            <a:chExt cx="8692331" cy="6858000"/>
          </a:xfrm>
        </p:grpSpPr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111810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70498" y="88471"/>
              <a:ext cx="533643" cy="666221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6126951" y="3198167"/>
              <a:ext cx="474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More Happy Customers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231193" y="-33948"/>
            <a:ext cx="11120245" cy="6858000"/>
            <a:chOff x="-9337032" y="-1"/>
            <a:chExt cx="9927503" cy="6858000"/>
          </a:xfrm>
        </p:grpSpPr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7528" y="97401"/>
              <a:ext cx="597999" cy="66622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115308" y="3106117"/>
              <a:ext cx="4736779" cy="41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Stack</a:t>
              </a:r>
            </a:p>
          </p:txBody>
        </p:sp>
      </p:grpSp>
      <p:pic>
        <p:nvPicPr>
          <p:cNvPr id="93" name="Smoke effect video">
            <a:hlinkClick r:id="" action="ppaction://media"/>
            <a:extLst>
              <a:ext uri="{FF2B5EF4-FFF2-40B4-BE49-F238E27FC236}">
                <a16:creationId xmlns="" xmlns:a16="http://schemas.microsoft.com/office/drawing/2014/main" id="{40872D33-D6F9-4B48-B8C8-EDB7C83D00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65767" y="-26202"/>
            <a:ext cx="10786459" cy="690436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BCE5C9D8-1784-413D-90A6-F36E6AEE9487}"/>
              </a:ext>
            </a:extLst>
          </p:cNvPr>
          <p:cNvSpPr txBox="1"/>
          <p:nvPr/>
        </p:nvSpPr>
        <p:spPr>
          <a:xfrm>
            <a:off x="603510" y="4695586"/>
            <a:ext cx="7637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Norwester" panose="00000506000000000000" pitchFamily="50" charset="0"/>
              </a:rPr>
              <a:t>Engitech Services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Norwester" panose="00000506000000000000" pitchFamily="50" charset="0"/>
              </a:rPr>
              <a:t>LLC</a:t>
            </a:r>
          </a:p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Norwester" panose="00000506000000000000" pitchFamily="50" charset="0"/>
              </a:rPr>
              <a:t>Canada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Norwester" panose="00000506000000000000" pitchFamily="50" charset="0"/>
              </a:rPr>
              <a:t>/ Pakistan / US / UAE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Norwester" panose="00000506000000000000" pitchFamily="50" charset="0"/>
              </a:rPr>
              <a:t>info@engitechservices.com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Norwester" panose="00000506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15" y="2498442"/>
            <a:ext cx="1559601" cy="15596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627132" y="3184380"/>
            <a:ext cx="46920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235286" y="3104133"/>
            <a:ext cx="45549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Core Competencies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049493" y="3084091"/>
            <a:ext cx="46920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Products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8482450" y="3152364"/>
            <a:ext cx="4692047" cy="586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Some of Our Projects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CE5C9D8-1784-413D-90A6-F36E6AEE9487}"/>
              </a:ext>
            </a:extLst>
          </p:cNvPr>
          <p:cNvSpPr txBox="1"/>
          <p:nvPr/>
        </p:nvSpPr>
        <p:spPr>
          <a:xfrm>
            <a:off x="-39950" y="729722"/>
            <a:ext cx="89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Norwester" panose="00000506000000000000" pitchFamily="50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8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485</Words>
  <Application>Microsoft Office PowerPoint</Application>
  <PresentationFormat>Widescreen</PresentationFormat>
  <Paragraphs>120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Norwester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Qazi Nauman Mujahid</cp:lastModifiedBy>
  <cp:revision>244</cp:revision>
  <dcterms:created xsi:type="dcterms:W3CDTF">2017-01-05T13:17:27Z</dcterms:created>
  <dcterms:modified xsi:type="dcterms:W3CDTF">2020-08-26T22:37:55Z</dcterms:modified>
</cp:coreProperties>
</file>