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9" r:id="rId4"/>
    <p:sldId id="300" r:id="rId5"/>
    <p:sldId id="301" r:id="rId6"/>
    <p:sldId id="302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Loops allow you to execute a single statement or a block of statements multiple times.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loop construct consists of a condition that instructs the compiler the number of times a specific block of code will be executed.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They are widely used when you want to display a series of numbers and accept repetitive input.</a:t>
          </a:r>
          <a:endParaRPr lang="en-US" sz="1800" dirty="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63E2FF-361B-4B2B-B78B-7D15D6214AD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If the condition is not specified within the construct, the loop continues infinitely. Such loop constructs are referred to as infinite loops.</a:t>
          </a:r>
          <a:endParaRPr lang="en-US" sz="1800" dirty="0">
            <a:solidFill>
              <a:schemeClr val="tx1"/>
            </a:solidFill>
          </a:endParaRPr>
        </a:p>
      </dgm:t>
    </dgm:pt>
    <dgm:pt modelId="{92545683-3EF1-40AB-95FF-E30F91F0207C}" type="parTrans" cxnId="{600071F8-4098-4955-A46F-1E416E56D4EC}">
      <dgm:prSet/>
      <dgm:spPr/>
      <dgm:t>
        <a:bodyPr/>
        <a:lstStyle/>
        <a:p>
          <a:endParaRPr lang="en-US"/>
        </a:p>
      </dgm:t>
    </dgm:pt>
    <dgm:pt modelId="{B814678B-6D8E-4C4F-9FD9-79166DE53DEB}" type="sibTrans" cxnId="{600071F8-4098-4955-A46F-1E416E56D4EC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75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X="-901" custLinFactNeighborY="193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021966C-DB9B-4CD9-8832-4E357850F790}" type="pres">
      <dgm:prSet presAssocID="{0963E2FF-361B-4B2B-B78B-7D15D6214ADA}" presName="parentText" presStyleLbl="node1" presStyleIdx="3" presStyleCnt="4" custScaleY="65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553068F-B0B3-4DB5-921E-24078F4ADDD3}" type="presOf" srcId="{4E1CD5B7-2CF3-44AA-979B-6F420433627D}" destId="{388723AB-37EB-4EC2-B7B0-759657273835}" srcOrd="0" destOrd="0" presId="urn:microsoft.com/office/officeart/2005/8/layout/vList2"/>
    <dgm:cxn modelId="{44A22E2E-76C7-46D2-9C0C-7582A4CC0BDE}" type="presOf" srcId="{562882C0-AB97-4E3B-8D46-8E574B04BE56}" destId="{A6445519-E36D-458F-8F29-D286534B965D}" srcOrd="0" destOrd="0" presId="urn:microsoft.com/office/officeart/2005/8/layout/vList2"/>
    <dgm:cxn modelId="{600071F8-4098-4955-A46F-1E416E56D4EC}" srcId="{D32F8FCF-EDF2-4321-B49C-D5DF3D295B52}" destId="{0963E2FF-361B-4B2B-B78B-7D15D6214ADA}" srcOrd="3" destOrd="0" parTransId="{92545683-3EF1-40AB-95FF-E30F91F0207C}" sibTransId="{B814678B-6D8E-4C4F-9FD9-79166DE53DEB}"/>
    <dgm:cxn modelId="{2D1C6A47-41E4-4030-B079-197678B803B0}" type="presOf" srcId="{D32F8FCF-EDF2-4321-B49C-D5DF3D295B52}" destId="{9FF9BD46-DE44-4B30-80ED-AC3A9E213A06}" srcOrd="0" destOrd="0" presId="urn:microsoft.com/office/officeart/2005/8/layout/vList2"/>
    <dgm:cxn modelId="{B38C9450-8C81-4674-B923-2A04AA4B4959}" type="presOf" srcId="{FC2A7E5C-B22A-46C4-9AFD-A55CEAE725CE}" destId="{0256FAD6-365E-4CAB-8266-8CECC71F7F52}" srcOrd="0" destOrd="0" presId="urn:microsoft.com/office/officeart/2005/8/layout/vList2"/>
    <dgm:cxn modelId="{684BE257-93B2-485A-8ADB-54E0330205E4}" type="presOf" srcId="{0963E2FF-361B-4B2B-B78B-7D15D6214ADA}" destId="{A021966C-DB9B-4CD9-8832-4E357850F790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29C9E3C-4D9D-4FCC-B79D-2D4D8BD54E3E}" type="presParOf" srcId="{9FF9BD46-DE44-4B30-80ED-AC3A9E213A06}" destId="{388723AB-37EB-4EC2-B7B0-759657273835}" srcOrd="0" destOrd="0" presId="urn:microsoft.com/office/officeart/2005/8/layout/vList2"/>
    <dgm:cxn modelId="{496E94D9-99DF-49C3-903A-F8E8F9C77706}" type="presParOf" srcId="{9FF9BD46-DE44-4B30-80ED-AC3A9E213A06}" destId="{D877BAB3-7DBF-46AB-A039-BE8C107F0C8C}" srcOrd="1" destOrd="0" presId="urn:microsoft.com/office/officeart/2005/8/layout/vList2"/>
    <dgm:cxn modelId="{8668A8E2-7E30-4DDE-ABAE-C55D58CBC33D}" type="presParOf" srcId="{9FF9BD46-DE44-4B30-80ED-AC3A9E213A06}" destId="{0256FAD6-365E-4CAB-8266-8CECC71F7F52}" srcOrd="2" destOrd="0" presId="urn:microsoft.com/office/officeart/2005/8/layout/vList2"/>
    <dgm:cxn modelId="{71DE35A1-BDDF-45BA-8E88-89BFA402194F}" type="presParOf" srcId="{9FF9BD46-DE44-4B30-80ED-AC3A9E213A06}" destId="{C88DBDBC-73BA-40D4-ACAA-61468FA8920B}" srcOrd="3" destOrd="0" presId="urn:microsoft.com/office/officeart/2005/8/layout/vList2"/>
    <dgm:cxn modelId="{6DD1FA8F-8EF4-408A-8EDB-FA2BEAA333AF}" type="presParOf" srcId="{9FF9BD46-DE44-4B30-80ED-AC3A9E213A06}" destId="{A6445519-E36D-458F-8F29-D286534B965D}" srcOrd="4" destOrd="0" presId="urn:microsoft.com/office/officeart/2005/8/layout/vList2"/>
    <dgm:cxn modelId="{2DB9B256-2DC0-4FB3-B0AC-4FD5D1B37705}" type="presParOf" srcId="{9FF9BD46-DE44-4B30-80ED-AC3A9E213A06}" destId="{A2EE26A5-691E-4C3F-B7EF-20DE69EA838D}" srcOrd="5" destOrd="0" presId="urn:microsoft.com/office/officeart/2005/8/layout/vList2"/>
    <dgm:cxn modelId="{C39BE329-7A77-4B35-A2D9-40C62BBC6E05}" type="presParOf" srcId="{9FF9BD46-DE44-4B30-80ED-AC3A9E213A06}" destId="{A021966C-DB9B-4CD9-8832-4E357850F7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dirty="0" smtClean="0">
              <a:solidFill>
                <a:schemeClr val="tx1"/>
              </a:solidFill>
            </a:rPr>
            <a:t> loop is similar to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dirty="0" smtClean="0">
              <a:solidFill>
                <a:schemeClr val="tx1"/>
              </a:solidFill>
            </a:rPr>
            <a:t> loop as it executes the statements within the loop as long as the given condition is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dirty="0" smtClean="0">
              <a:solidFill>
                <a:schemeClr val="tx1"/>
              </a:solidFill>
            </a:rPr>
            <a:t> loop begins with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dirty="0" smtClean="0">
              <a:solidFill>
                <a:schemeClr val="tx1"/>
              </a:solidFill>
            </a:rPr>
            <a:t> keyword, which is followed by parentheses containing three expressions, each of which are separated by a semicolon.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Unlike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dirty="0" smtClean="0">
              <a:solidFill>
                <a:schemeClr val="tx1"/>
              </a:solidFill>
            </a:rPr>
            <a:t> loop,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dirty="0" smtClean="0">
              <a:solidFill>
                <a:schemeClr val="tx1"/>
              </a:solidFill>
            </a:rPr>
            <a:t> loop specifies the loop control statements at the top instead in the body of the loop.</a:t>
          </a:r>
          <a:endParaRPr lang="en-US" sz="1800" dirty="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63E2FF-361B-4B2B-B78B-7D15D6214AD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three expressions are referred to as </a:t>
          </a:r>
          <a:r>
            <a:rPr lang="en-US" sz="1800" b="1" dirty="0" smtClean="0">
              <a:solidFill>
                <a:schemeClr val="tx1"/>
              </a:solidFill>
            </a:rPr>
            <a:t>initialization expression</a:t>
          </a:r>
          <a:r>
            <a:rPr lang="en-US" sz="1800" dirty="0" smtClean="0">
              <a:solidFill>
                <a:schemeClr val="tx1"/>
              </a:solidFill>
            </a:rPr>
            <a:t>, </a:t>
          </a:r>
          <a:r>
            <a:rPr lang="en-US" sz="1800" b="1" dirty="0" smtClean="0">
              <a:solidFill>
                <a:schemeClr val="tx1"/>
              </a:solidFill>
            </a:rPr>
            <a:t>condition</a:t>
          </a:r>
          <a:r>
            <a:rPr lang="en-US" sz="1800" dirty="0" smtClean="0">
              <a:solidFill>
                <a:schemeClr val="tx1"/>
              </a:solidFill>
            </a:rPr>
            <a:t> </a:t>
          </a:r>
          <a:r>
            <a:rPr lang="en-US" sz="1800" b="1" dirty="0" smtClean="0">
              <a:solidFill>
                <a:schemeClr val="tx1"/>
              </a:solidFill>
            </a:rPr>
            <a:t>expression</a:t>
          </a:r>
          <a:r>
            <a:rPr lang="en-US" sz="1800" dirty="0" smtClean="0">
              <a:solidFill>
                <a:schemeClr val="tx1"/>
              </a:solidFill>
            </a:rPr>
            <a:t>, and </a:t>
          </a:r>
          <a:r>
            <a:rPr lang="en-US" sz="1800" b="1" dirty="0" smtClean="0">
              <a:solidFill>
                <a:schemeClr val="tx1"/>
              </a:solidFill>
            </a:rPr>
            <a:t>increment/decrement expression</a:t>
          </a:r>
          <a:r>
            <a:rPr lang="en-US" sz="1800" dirty="0" smtClean="0">
              <a:solidFill>
                <a:schemeClr val="tx1"/>
              </a:solidFill>
            </a:rPr>
            <a:t> respectively.</a:t>
          </a:r>
          <a:endParaRPr lang="en-US" sz="1800" dirty="0">
            <a:solidFill>
              <a:schemeClr val="tx1"/>
            </a:solidFill>
          </a:endParaRPr>
        </a:p>
      </dgm:t>
    </dgm:pt>
    <dgm:pt modelId="{92545683-3EF1-40AB-95FF-E30F91F0207C}" type="parTrans" cxnId="{600071F8-4098-4955-A46F-1E416E56D4EC}">
      <dgm:prSet/>
      <dgm:spPr/>
      <dgm:t>
        <a:bodyPr/>
        <a:lstStyle/>
        <a:p>
          <a:endParaRPr lang="en-US"/>
        </a:p>
      </dgm:t>
    </dgm:pt>
    <dgm:pt modelId="{B814678B-6D8E-4C4F-9FD9-79166DE53DEB}" type="sibTrans" cxnId="{600071F8-4098-4955-A46F-1E416E56D4EC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39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-734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021966C-DB9B-4CD9-8832-4E357850F790}" type="pres">
      <dgm:prSet presAssocID="{0963E2FF-361B-4B2B-B78B-7D15D6214ADA}" presName="parentText" presStyleLbl="node1" presStyleIdx="3" presStyleCnt="4" custScaleY="65992" custLinFactNeighborY="-862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899A8-8218-4062-A22B-52A378F55594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CBC832E-42BB-4E86-9621-A58C83E4F4EC}" type="presOf" srcId="{D32F8FCF-EDF2-4321-B49C-D5DF3D295B52}" destId="{9FF9BD46-DE44-4B30-80ED-AC3A9E213A06}" srcOrd="0" destOrd="0" presId="urn:microsoft.com/office/officeart/2005/8/layout/vList2"/>
    <dgm:cxn modelId="{74A3FC6D-F708-44C1-9C43-762ACA92B190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DE09D3A-3926-46A4-8D60-12974763CB93}" type="presOf" srcId="{4E1CD5B7-2CF3-44AA-979B-6F420433627D}" destId="{388723AB-37EB-4EC2-B7B0-759657273835}" srcOrd="0" destOrd="0" presId="urn:microsoft.com/office/officeart/2005/8/layout/vList2"/>
    <dgm:cxn modelId="{600071F8-4098-4955-A46F-1E416E56D4EC}" srcId="{D32F8FCF-EDF2-4321-B49C-D5DF3D295B52}" destId="{0963E2FF-361B-4B2B-B78B-7D15D6214ADA}" srcOrd="3" destOrd="0" parTransId="{92545683-3EF1-40AB-95FF-E30F91F0207C}" sibTransId="{B814678B-6D8E-4C4F-9FD9-79166DE53DEB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7F3714E-B9AF-48A6-AFAC-BC5273D47484}" type="presOf" srcId="{0963E2FF-361B-4B2B-B78B-7D15D6214ADA}" destId="{A021966C-DB9B-4CD9-8832-4E357850F790}" srcOrd="0" destOrd="0" presId="urn:microsoft.com/office/officeart/2005/8/layout/vList2"/>
    <dgm:cxn modelId="{6AB974A1-25E2-44F8-9DC2-DD3B79BA6C4C}" type="presParOf" srcId="{9FF9BD46-DE44-4B30-80ED-AC3A9E213A06}" destId="{388723AB-37EB-4EC2-B7B0-759657273835}" srcOrd="0" destOrd="0" presId="urn:microsoft.com/office/officeart/2005/8/layout/vList2"/>
    <dgm:cxn modelId="{CB54DF71-FC80-4BB4-83EA-F724969CFE7C}" type="presParOf" srcId="{9FF9BD46-DE44-4B30-80ED-AC3A9E213A06}" destId="{D877BAB3-7DBF-46AB-A039-BE8C107F0C8C}" srcOrd="1" destOrd="0" presId="urn:microsoft.com/office/officeart/2005/8/layout/vList2"/>
    <dgm:cxn modelId="{5EBA7B9B-BF72-454F-8890-09FDC2A0F45C}" type="presParOf" srcId="{9FF9BD46-DE44-4B30-80ED-AC3A9E213A06}" destId="{0256FAD6-365E-4CAB-8266-8CECC71F7F52}" srcOrd="2" destOrd="0" presId="urn:microsoft.com/office/officeart/2005/8/layout/vList2"/>
    <dgm:cxn modelId="{84C9B8C5-B4E4-4626-9C04-8EEA41C8F43D}" type="presParOf" srcId="{9FF9BD46-DE44-4B30-80ED-AC3A9E213A06}" destId="{C88DBDBC-73BA-40D4-ACAA-61468FA8920B}" srcOrd="3" destOrd="0" presId="urn:microsoft.com/office/officeart/2005/8/layout/vList2"/>
    <dgm:cxn modelId="{E449F95E-C2A5-40CA-9534-189D49ACC8F6}" type="presParOf" srcId="{9FF9BD46-DE44-4B30-80ED-AC3A9E213A06}" destId="{A6445519-E36D-458F-8F29-D286534B965D}" srcOrd="4" destOrd="0" presId="urn:microsoft.com/office/officeart/2005/8/layout/vList2"/>
    <dgm:cxn modelId="{DF767628-8A27-4EFA-8EEF-E0A9B39C0B14}" type="presParOf" srcId="{9FF9BD46-DE44-4B30-80ED-AC3A9E213A06}" destId="{A2EE26A5-691E-4C3F-B7EF-20DE69EA838D}" srcOrd="5" destOrd="0" presId="urn:microsoft.com/office/officeart/2005/8/layout/vList2"/>
    <dgm:cxn modelId="{2D9D2F99-24B9-4C36-8FFF-5DBE2F2E00AA}" type="presParOf" srcId="{9FF9BD46-DE44-4B30-80ED-AC3A9E213A06}" destId="{A021966C-DB9B-4CD9-8832-4E357850F7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dirty="0" smtClean="0">
              <a:solidFill>
                <a:schemeClr val="tx1"/>
              </a:solidFill>
            </a:rPr>
            <a:t> loop executes a block of code as long as the given condition remains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dirty="0" smtClean="0">
              <a:solidFill>
                <a:schemeClr val="tx1"/>
              </a:solidFill>
            </a:rPr>
            <a:t>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If this condition returns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dirty="0" smtClean="0">
              <a:solidFill>
                <a:schemeClr val="tx1"/>
              </a:solidFill>
            </a:rPr>
            <a:t>, the block of statements within the while loop are executed.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while</a:t>
          </a:r>
          <a:r>
            <a:rPr lang="en-US" sz="1800" dirty="0" smtClean="0">
              <a:solidFill>
                <a:schemeClr val="tx1"/>
              </a:solidFill>
            </a:rPr>
            <a:t> loop begins with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dirty="0" smtClean="0">
              <a:solidFill>
                <a:schemeClr val="tx1"/>
              </a:solidFill>
            </a:rPr>
            <a:t> keyword, which is followed by parentheses containing a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boolean</a:t>
          </a:r>
          <a:r>
            <a:rPr lang="en-US" sz="1800" dirty="0" smtClean="0">
              <a:solidFill>
                <a:schemeClr val="tx1"/>
              </a:solidFill>
            </a:rPr>
            <a:t> condition.</a:t>
          </a:r>
          <a:endParaRPr lang="en-US" sz="1800" dirty="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63E2FF-361B-4B2B-B78B-7D15D6214AD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Once the condition becomes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false</a:t>
          </a:r>
          <a:r>
            <a:rPr lang="en-US" sz="1800" dirty="0" smtClean="0">
              <a:solidFill>
                <a:schemeClr val="tx1"/>
              </a:solidFill>
            </a:rPr>
            <a:t>, the while statement stops the execution of loop and transfers the control to next statement appearing after the block.</a:t>
          </a:r>
          <a:endParaRPr lang="en-US" sz="1800" dirty="0">
            <a:solidFill>
              <a:schemeClr val="tx1"/>
            </a:solidFill>
          </a:endParaRPr>
        </a:p>
      </dgm:t>
    </dgm:pt>
    <dgm:pt modelId="{92545683-3EF1-40AB-95FF-E30F91F0207C}" type="parTrans" cxnId="{600071F8-4098-4955-A46F-1E416E56D4EC}">
      <dgm:prSet/>
      <dgm:spPr/>
      <dgm:t>
        <a:bodyPr/>
        <a:lstStyle/>
        <a:p>
          <a:endParaRPr lang="en-US"/>
        </a:p>
      </dgm:t>
    </dgm:pt>
    <dgm:pt modelId="{B814678B-6D8E-4C4F-9FD9-79166DE53DEB}" type="sibTrans" cxnId="{600071F8-4098-4955-A46F-1E416E56D4EC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39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-734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021966C-DB9B-4CD9-8832-4E357850F790}" type="pres">
      <dgm:prSet presAssocID="{0963E2FF-361B-4B2B-B78B-7D15D6214ADA}" presName="parentText" presStyleLbl="node1" presStyleIdx="3" presStyleCnt="4" custScaleY="65992" custLinFactNeighborY="-862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F5FEAA6-30F2-41FB-95BD-24A05D49EF53}" type="presOf" srcId="{562882C0-AB97-4E3B-8D46-8E574B04BE56}" destId="{A6445519-E36D-458F-8F29-D286534B965D}" srcOrd="0" destOrd="0" presId="urn:microsoft.com/office/officeart/2005/8/layout/vList2"/>
    <dgm:cxn modelId="{882CA570-550A-43EF-95E5-9B334F1490C8}" type="presOf" srcId="{FC2A7E5C-B22A-46C4-9AFD-A55CEAE725CE}" destId="{0256FAD6-365E-4CAB-8266-8CECC71F7F52}" srcOrd="0" destOrd="0" presId="urn:microsoft.com/office/officeart/2005/8/layout/vList2"/>
    <dgm:cxn modelId="{600071F8-4098-4955-A46F-1E416E56D4EC}" srcId="{D32F8FCF-EDF2-4321-B49C-D5DF3D295B52}" destId="{0963E2FF-361B-4B2B-B78B-7D15D6214ADA}" srcOrd="3" destOrd="0" parTransId="{92545683-3EF1-40AB-95FF-E30F91F0207C}" sibTransId="{B814678B-6D8E-4C4F-9FD9-79166DE53DEB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696EE73-82EC-4577-8847-E9146D1153A3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E87A121-9759-47B6-B191-293B82A51FB6}" type="presOf" srcId="{D32F8FCF-EDF2-4321-B49C-D5DF3D295B52}" destId="{9FF9BD46-DE44-4B30-80ED-AC3A9E213A06}" srcOrd="0" destOrd="0" presId="urn:microsoft.com/office/officeart/2005/8/layout/vList2"/>
    <dgm:cxn modelId="{47CB4675-F0B6-4E42-95AA-6C16F5D01F0E}" type="presOf" srcId="{0963E2FF-361B-4B2B-B78B-7D15D6214ADA}" destId="{A021966C-DB9B-4CD9-8832-4E357850F790}" srcOrd="0" destOrd="0" presId="urn:microsoft.com/office/officeart/2005/8/layout/vList2"/>
    <dgm:cxn modelId="{2C6E7C6D-E273-4487-BA3C-5E9649EFA682}" type="presParOf" srcId="{9FF9BD46-DE44-4B30-80ED-AC3A9E213A06}" destId="{388723AB-37EB-4EC2-B7B0-759657273835}" srcOrd="0" destOrd="0" presId="urn:microsoft.com/office/officeart/2005/8/layout/vList2"/>
    <dgm:cxn modelId="{EF605F7B-6E15-4F24-8817-9C6C4E3BCD9B}" type="presParOf" srcId="{9FF9BD46-DE44-4B30-80ED-AC3A9E213A06}" destId="{D877BAB3-7DBF-46AB-A039-BE8C107F0C8C}" srcOrd="1" destOrd="0" presId="urn:microsoft.com/office/officeart/2005/8/layout/vList2"/>
    <dgm:cxn modelId="{28BF2C92-A692-4468-BD82-9311DD48036A}" type="presParOf" srcId="{9FF9BD46-DE44-4B30-80ED-AC3A9E213A06}" destId="{0256FAD6-365E-4CAB-8266-8CECC71F7F52}" srcOrd="2" destOrd="0" presId="urn:microsoft.com/office/officeart/2005/8/layout/vList2"/>
    <dgm:cxn modelId="{F2630307-427B-4A3F-AD14-34C1DFC74CAD}" type="presParOf" srcId="{9FF9BD46-DE44-4B30-80ED-AC3A9E213A06}" destId="{C88DBDBC-73BA-40D4-ACAA-61468FA8920B}" srcOrd="3" destOrd="0" presId="urn:microsoft.com/office/officeart/2005/8/layout/vList2"/>
    <dgm:cxn modelId="{934E3C4C-1607-44A9-8D8C-4AA231328BA7}" type="presParOf" srcId="{9FF9BD46-DE44-4B30-80ED-AC3A9E213A06}" destId="{A6445519-E36D-458F-8F29-D286534B965D}" srcOrd="4" destOrd="0" presId="urn:microsoft.com/office/officeart/2005/8/layout/vList2"/>
    <dgm:cxn modelId="{F13091E0-6822-4A98-A977-091C58908C75}" type="presParOf" srcId="{9FF9BD46-DE44-4B30-80ED-AC3A9E213A06}" destId="{A2EE26A5-691E-4C3F-B7EF-20DE69EA838D}" srcOrd="5" destOrd="0" presId="urn:microsoft.com/office/officeart/2005/8/layout/vList2"/>
    <dgm:cxn modelId="{AAE11051-E391-4DCE-89A9-5F8DEEAECAD9}" type="presParOf" srcId="{9FF9BD46-DE44-4B30-80ED-AC3A9E213A06}" destId="{A021966C-DB9B-4CD9-8832-4E357850F7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do-while loop is similar to the while loop. This is because both the do-while and while loops execute until the condition becomes false.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do-while loop starts with the do keyword and is followed by a block of statements.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However, the do-while loop differs by executing the body of the loop at least once before evaluating the condition even if the condition is false.</a:t>
          </a:r>
          <a:endParaRPr lang="en-US" sz="1800" dirty="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63E2FF-361B-4B2B-B78B-7D15D6214AD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At the end of the block, the while keyword is specified that is followed by parentheses containing the condition.</a:t>
          </a:r>
          <a:endParaRPr lang="en-US" sz="1800" dirty="0">
            <a:solidFill>
              <a:schemeClr val="tx1"/>
            </a:solidFill>
          </a:endParaRPr>
        </a:p>
      </dgm:t>
    </dgm:pt>
    <dgm:pt modelId="{92545683-3EF1-40AB-95FF-E30F91F0207C}" type="parTrans" cxnId="{600071F8-4098-4955-A46F-1E416E56D4EC}">
      <dgm:prSet/>
      <dgm:spPr/>
      <dgm:t>
        <a:bodyPr/>
        <a:lstStyle/>
        <a:p>
          <a:endParaRPr lang="en-US"/>
        </a:p>
      </dgm:t>
    </dgm:pt>
    <dgm:pt modelId="{B814678B-6D8E-4C4F-9FD9-79166DE53DEB}" type="sibTrans" cxnId="{600071F8-4098-4955-A46F-1E416E56D4EC}">
      <dgm:prSet/>
      <dgm:spPr/>
      <dgm:t>
        <a:bodyPr/>
        <a:lstStyle/>
        <a:p>
          <a:endParaRPr lang="en-US"/>
        </a:p>
      </dgm:t>
    </dgm:pt>
    <dgm:pt modelId="{839E5CC6-B07F-4EF3-8687-F186D060020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When the condition returns false, the block of statements after the do keyword are ignored and the next statement following the while statement is executed.</a:t>
          </a:r>
          <a:endParaRPr lang="en-US" sz="1800" dirty="0">
            <a:solidFill>
              <a:schemeClr val="tx1"/>
            </a:solidFill>
          </a:endParaRPr>
        </a:p>
      </dgm:t>
    </dgm:pt>
    <dgm:pt modelId="{57E42ADE-CE2E-4884-A649-031356C7E121}" type="parTrans" cxnId="{A1C43733-6A48-4A08-9F90-33D9CADC0C4F}">
      <dgm:prSet/>
      <dgm:spPr/>
      <dgm:t>
        <a:bodyPr/>
        <a:lstStyle/>
        <a:p>
          <a:endParaRPr lang="en-US"/>
        </a:p>
      </dgm:t>
    </dgm:pt>
    <dgm:pt modelId="{524A151B-2CAA-4B8D-9104-1265EC22B12E}" type="sibTrans" cxnId="{A1C43733-6A48-4A08-9F90-33D9CADC0C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6701" custLinFactNeighborY="-57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8091" custLinFactNeighborY="-620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A021966C-DB9B-4CD9-8832-4E357850F790}" type="pres">
      <dgm:prSet presAssocID="{0963E2FF-361B-4B2B-B78B-7D15D6214ADA}" presName="parentText" presStyleLbl="node1" presStyleIdx="3" presStyleCnt="5" custScaleY="65992" custLinFactNeighborY="-3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927D3-1975-4192-9DA8-559BF634AAA0}" type="pres">
      <dgm:prSet presAssocID="{B814678B-6D8E-4C4F-9FD9-79166DE53DEB}" presName="spacer" presStyleCnt="0"/>
      <dgm:spPr/>
    </dgm:pt>
    <dgm:pt modelId="{5C8202B1-6486-43D1-B622-1443415E07F1}" type="pres">
      <dgm:prSet presAssocID="{839E5CC6-B07F-4EF3-8687-F186D0600208}" presName="parentText" presStyleLbl="node1" presStyleIdx="4" presStyleCnt="5" custScaleY="68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3401C4B-7A50-4F41-9044-DBE7707B0A0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5ED8A19-58B6-4912-BD2F-D0AC8752375D}" type="presOf" srcId="{0963E2FF-361B-4B2B-B78B-7D15D6214ADA}" destId="{A021966C-DB9B-4CD9-8832-4E357850F790}" srcOrd="0" destOrd="0" presId="urn:microsoft.com/office/officeart/2005/8/layout/vList2"/>
    <dgm:cxn modelId="{600071F8-4098-4955-A46F-1E416E56D4EC}" srcId="{D32F8FCF-EDF2-4321-B49C-D5DF3D295B52}" destId="{0963E2FF-361B-4B2B-B78B-7D15D6214ADA}" srcOrd="3" destOrd="0" parTransId="{92545683-3EF1-40AB-95FF-E30F91F0207C}" sibTransId="{B814678B-6D8E-4C4F-9FD9-79166DE53DEB}"/>
    <dgm:cxn modelId="{E0E4428C-DBAF-4861-AFCF-BB95A4283F97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556A311-5860-4051-9814-FC29B71D159B}" type="presOf" srcId="{4E1CD5B7-2CF3-44AA-979B-6F420433627D}" destId="{388723AB-37EB-4EC2-B7B0-759657273835}" srcOrd="0" destOrd="0" presId="urn:microsoft.com/office/officeart/2005/8/layout/vList2"/>
    <dgm:cxn modelId="{A1C43733-6A48-4A08-9F90-33D9CADC0C4F}" srcId="{D32F8FCF-EDF2-4321-B49C-D5DF3D295B52}" destId="{839E5CC6-B07F-4EF3-8687-F186D0600208}" srcOrd="4" destOrd="0" parTransId="{57E42ADE-CE2E-4884-A649-031356C7E121}" sibTransId="{524A151B-2CAA-4B8D-9104-1265EC22B12E}"/>
    <dgm:cxn modelId="{581ACD68-16B2-49B9-8242-C13F28FB38C8}" type="presOf" srcId="{562882C0-AB97-4E3B-8D46-8E574B04BE56}" destId="{A6445519-E36D-458F-8F29-D286534B965D}" srcOrd="0" destOrd="0" presId="urn:microsoft.com/office/officeart/2005/8/layout/vList2"/>
    <dgm:cxn modelId="{4EA9ABCA-E39C-4DD7-9CC5-35C3DB6F13B7}" type="presOf" srcId="{839E5CC6-B07F-4EF3-8687-F186D0600208}" destId="{5C8202B1-6486-43D1-B622-1443415E07F1}" srcOrd="0" destOrd="0" presId="urn:microsoft.com/office/officeart/2005/8/layout/vList2"/>
    <dgm:cxn modelId="{5E5FF438-2599-4A92-9F8E-F658923043AC}" type="presParOf" srcId="{9FF9BD46-DE44-4B30-80ED-AC3A9E213A06}" destId="{388723AB-37EB-4EC2-B7B0-759657273835}" srcOrd="0" destOrd="0" presId="urn:microsoft.com/office/officeart/2005/8/layout/vList2"/>
    <dgm:cxn modelId="{87B6F576-765C-4EFD-92C4-EDFC6005F186}" type="presParOf" srcId="{9FF9BD46-DE44-4B30-80ED-AC3A9E213A06}" destId="{D877BAB3-7DBF-46AB-A039-BE8C107F0C8C}" srcOrd="1" destOrd="0" presId="urn:microsoft.com/office/officeart/2005/8/layout/vList2"/>
    <dgm:cxn modelId="{1E450966-6A19-4C7D-9E4C-A8F26BF77275}" type="presParOf" srcId="{9FF9BD46-DE44-4B30-80ED-AC3A9E213A06}" destId="{0256FAD6-365E-4CAB-8266-8CECC71F7F52}" srcOrd="2" destOrd="0" presId="urn:microsoft.com/office/officeart/2005/8/layout/vList2"/>
    <dgm:cxn modelId="{6A85EC87-1167-4EC2-A9F6-339CE7C2D3B4}" type="presParOf" srcId="{9FF9BD46-DE44-4B30-80ED-AC3A9E213A06}" destId="{C88DBDBC-73BA-40D4-ACAA-61468FA8920B}" srcOrd="3" destOrd="0" presId="urn:microsoft.com/office/officeart/2005/8/layout/vList2"/>
    <dgm:cxn modelId="{B6A47F83-94C0-4C3B-A3C3-AFC0BDA8C2F2}" type="presParOf" srcId="{9FF9BD46-DE44-4B30-80ED-AC3A9E213A06}" destId="{A6445519-E36D-458F-8F29-D286534B965D}" srcOrd="4" destOrd="0" presId="urn:microsoft.com/office/officeart/2005/8/layout/vList2"/>
    <dgm:cxn modelId="{F89E5424-1D4A-4021-83AC-56970C77DCC9}" type="presParOf" srcId="{9FF9BD46-DE44-4B30-80ED-AC3A9E213A06}" destId="{A2EE26A5-691E-4C3F-B7EF-20DE69EA838D}" srcOrd="5" destOrd="0" presId="urn:microsoft.com/office/officeart/2005/8/layout/vList2"/>
    <dgm:cxn modelId="{C1146F85-58EE-4126-B3F3-E88C8301A679}" type="presParOf" srcId="{9FF9BD46-DE44-4B30-80ED-AC3A9E213A06}" destId="{A021966C-DB9B-4CD9-8832-4E357850F790}" srcOrd="6" destOrd="0" presId="urn:microsoft.com/office/officeart/2005/8/layout/vList2"/>
    <dgm:cxn modelId="{D78446D3-60FD-4934-A753-184F3EF993A2}" type="presParOf" srcId="{9FF9BD46-DE44-4B30-80ED-AC3A9E213A06}" destId="{D51927D3-1975-4192-9DA8-559BF634AAA0}" srcOrd="7" destOrd="0" presId="urn:microsoft.com/office/officeart/2005/8/layout/vList2"/>
    <dgm:cxn modelId="{8C1CAF85-D5C2-47D5-A5A0-F0B446C1A3BA}" type="presParOf" srcId="{9FF9BD46-DE44-4B30-80ED-AC3A9E213A06}" destId="{5C8202B1-6486-43D1-B622-1443415E07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An array is a collection of values stored in adjacent memory locations.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These array values are referenced using a common array name. The values of an array variable must be of the same data type.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These values that are also referred to as elements can be accessed by using subscript or index numbers.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subscript number determines the position of an element in an array list.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172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61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113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2B53D6D-0EED-4D0B-8BD0-A0D7E9ED75A6}" type="presOf" srcId="{D32F8FCF-EDF2-4321-B49C-D5DF3D295B52}" destId="{9FF9BD46-DE44-4B30-80ED-AC3A9E213A06}" srcOrd="0" destOrd="0" presId="urn:microsoft.com/office/officeart/2005/8/layout/vList2"/>
    <dgm:cxn modelId="{81F3DC2B-1159-4EB8-8DA8-EE97BC862DAD}" type="presOf" srcId="{562882C0-AB97-4E3B-8D46-8E574B04BE56}" destId="{A6445519-E36D-458F-8F29-D286534B965D}" srcOrd="0" destOrd="0" presId="urn:microsoft.com/office/officeart/2005/8/layout/vList2"/>
    <dgm:cxn modelId="{E0D98ABA-536B-4E98-8359-9DB4A521578F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402D44D-2FAE-4A6A-87E5-B9A542FAB9F8}" type="presOf" srcId="{FC2A7E5C-B22A-46C4-9AFD-A55CEAE725CE}" destId="{0256FAD6-365E-4CAB-8266-8CECC71F7F52}" srcOrd="0" destOrd="0" presId="urn:microsoft.com/office/officeart/2005/8/layout/vList2"/>
    <dgm:cxn modelId="{9494F21D-C6E6-46ED-B3AB-F21D19F2B706}" type="presOf" srcId="{32F9483E-A135-41CD-9B8E-5BB23FE4E385}" destId="{02F157C3-4AF0-4564-919C-72DA0052C758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BCEE37F-9953-4E89-8E60-8DBDE3DA09DD}" type="presParOf" srcId="{9FF9BD46-DE44-4B30-80ED-AC3A9E213A06}" destId="{388723AB-37EB-4EC2-B7B0-759657273835}" srcOrd="0" destOrd="0" presId="urn:microsoft.com/office/officeart/2005/8/layout/vList2"/>
    <dgm:cxn modelId="{0A10E722-646B-4F9B-9A01-7488CC61E505}" type="presParOf" srcId="{9FF9BD46-DE44-4B30-80ED-AC3A9E213A06}" destId="{D877BAB3-7DBF-46AB-A039-BE8C107F0C8C}" srcOrd="1" destOrd="0" presId="urn:microsoft.com/office/officeart/2005/8/layout/vList2"/>
    <dgm:cxn modelId="{9C6E1A65-D404-4154-88C3-9F0A5F60B26B}" type="presParOf" srcId="{9FF9BD46-DE44-4B30-80ED-AC3A9E213A06}" destId="{0256FAD6-365E-4CAB-8266-8CECC71F7F52}" srcOrd="2" destOrd="0" presId="urn:microsoft.com/office/officeart/2005/8/layout/vList2"/>
    <dgm:cxn modelId="{22EA7DA8-53A7-4872-B0C5-C516CEFBB689}" type="presParOf" srcId="{9FF9BD46-DE44-4B30-80ED-AC3A9E213A06}" destId="{C88DBDBC-73BA-40D4-ACAA-61468FA8920B}" srcOrd="3" destOrd="0" presId="urn:microsoft.com/office/officeart/2005/8/layout/vList2"/>
    <dgm:cxn modelId="{FBE0A34D-9C66-45D2-910A-6C22C2ECBC62}" type="presParOf" srcId="{9FF9BD46-DE44-4B30-80ED-AC3A9E213A06}" destId="{A6445519-E36D-458F-8F29-D286534B965D}" srcOrd="4" destOrd="0" presId="urn:microsoft.com/office/officeart/2005/8/layout/vList2"/>
    <dgm:cxn modelId="{F216FEC1-FB26-49CD-8B97-4AB0006EFA4B}" type="presParOf" srcId="{9FF9BD46-DE44-4B30-80ED-AC3A9E213A06}" destId="{A2EE26A5-691E-4C3F-B7EF-20DE69EA838D}" srcOrd="5" destOrd="0" presId="urn:microsoft.com/office/officeart/2005/8/layout/vList2"/>
    <dgm:cxn modelId="{B0B4D627-1A7C-4098-B504-5AB14558BEEB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An array is a set of values grouped together and identified by a single name. In JavaScript,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Array</a:t>
          </a:r>
          <a:r>
            <a:rPr lang="en-US" sz="1800" dirty="0" smtClean="0">
              <a:solidFill>
                <a:schemeClr val="tx1"/>
              </a:solidFill>
            </a:rPr>
            <a:t> object allows you to create arrays.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provides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length</a:t>
          </a:r>
          <a:r>
            <a:rPr lang="en-US" sz="1800" dirty="0" smtClean="0">
              <a:solidFill>
                <a:schemeClr val="tx1"/>
              </a:solidFill>
            </a:rPr>
            <a:t> property that allows you to determine the number of elements in an array.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various methods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Array</a:t>
          </a:r>
          <a:r>
            <a:rPr lang="en-US" sz="1800" dirty="0" smtClean="0">
              <a:solidFill>
                <a:schemeClr val="tx1"/>
              </a:solidFill>
            </a:rPr>
            <a:t> object allow to access and manipulate the array elements.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A6445519-E36D-458F-8F29-D286534B965D}" type="pres">
      <dgm:prSet presAssocID="{562882C0-AB97-4E3B-8D46-8E574B04BE56}" presName="parentText" presStyleLbl="node1" presStyleIdx="1" presStyleCnt="3" custScaleY="68091" custLinFactNeighborY="-193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2" presStyleCnt="3" custScaleY="65225" custLinFactNeighborY="-328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0087D-5547-41BE-B2BF-F12E78692303}" type="presOf" srcId="{32F9483E-A135-41CD-9B8E-5BB23FE4E385}" destId="{02F157C3-4AF0-4564-919C-72DA0052C758}" srcOrd="0" destOrd="0" presId="urn:microsoft.com/office/officeart/2005/8/layout/vList2"/>
    <dgm:cxn modelId="{9DAE7F6D-61B4-4EED-A613-DB8A3E525859}" type="presOf" srcId="{4E1CD5B7-2CF3-44AA-979B-6F420433627D}" destId="{388723AB-37EB-4EC2-B7B0-759657273835}" srcOrd="0" destOrd="0" presId="urn:microsoft.com/office/officeart/2005/8/layout/vList2"/>
    <dgm:cxn modelId="{650121D5-38B8-418C-B484-FE3823104CA3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3815134-8361-4661-B505-23AE00AC2DDE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1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2" destOrd="0" parTransId="{8400DE60-AB66-4C74-B12F-ABCFD84D948C}" sibTransId="{07212A5D-CEB0-4CF0-BA2B-9599A2004670}"/>
    <dgm:cxn modelId="{927BA409-8D13-4278-A6C3-FD6EBC13CD09}" type="presParOf" srcId="{9FF9BD46-DE44-4B30-80ED-AC3A9E213A06}" destId="{388723AB-37EB-4EC2-B7B0-759657273835}" srcOrd="0" destOrd="0" presId="urn:microsoft.com/office/officeart/2005/8/layout/vList2"/>
    <dgm:cxn modelId="{E9BED3CC-64B6-4126-AD6B-39E7CA894614}" type="presParOf" srcId="{9FF9BD46-DE44-4B30-80ED-AC3A9E213A06}" destId="{D877BAB3-7DBF-46AB-A039-BE8C107F0C8C}" srcOrd="1" destOrd="0" presId="urn:microsoft.com/office/officeart/2005/8/layout/vList2"/>
    <dgm:cxn modelId="{368A3CA0-506B-4AB2-941A-91B1444914E8}" type="presParOf" srcId="{9FF9BD46-DE44-4B30-80ED-AC3A9E213A06}" destId="{A6445519-E36D-458F-8F29-D286534B965D}" srcOrd="2" destOrd="0" presId="urn:microsoft.com/office/officeart/2005/8/layout/vList2"/>
    <dgm:cxn modelId="{668428C7-A465-408F-9E00-1633B3DEEAE0}" type="presParOf" srcId="{9FF9BD46-DE44-4B30-80ED-AC3A9E213A06}" destId="{A2EE26A5-691E-4C3F-B7EF-20DE69EA838D}" srcOrd="3" destOrd="0" presId="urn:microsoft.com/office/officeart/2005/8/layout/vList2"/>
    <dgm:cxn modelId="{38036A96-E6F0-415D-B4B5-E04CB1BADC64}" type="presParOf" srcId="{9FF9BD46-DE44-4B30-80ED-AC3A9E213A06}" destId="{02F157C3-4AF0-4564-919C-72DA0052C7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for..in</a:t>
          </a:r>
          <a:r>
            <a:rPr lang="en-US" sz="1800" dirty="0" smtClean="0">
              <a:solidFill>
                <a:schemeClr val="tx1"/>
              </a:solidFill>
            </a:rPr>
            <a:t> loop is an extension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dirty="0" smtClean="0">
              <a:solidFill>
                <a:schemeClr val="tx1"/>
              </a:solidFill>
            </a:rPr>
            <a:t> loop. It enables to perform specific actions on the arrays of objects.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loop reads every element in the specified array and executes a block of code only once for each element in the array.</a:t>
          </a:r>
          <a:endParaRPr lang="en-US" sz="1800" dirty="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 custScaleY="66701" custLinFactNeighborY="-57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1930-7F52-4E79-BF50-39875D25C5E4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97267B5-B8A3-477C-B2C5-7C2AFD4136D4}" type="presOf" srcId="{D32F8FCF-EDF2-4321-B49C-D5DF3D295B52}" destId="{9FF9BD46-DE44-4B30-80ED-AC3A9E213A06}" srcOrd="0" destOrd="0" presId="urn:microsoft.com/office/officeart/2005/8/layout/vList2"/>
    <dgm:cxn modelId="{BA72C71B-8352-4354-9A1E-ED56C368F23F}" type="presOf" srcId="{4E1CD5B7-2CF3-44AA-979B-6F420433627D}" destId="{388723AB-37EB-4EC2-B7B0-759657273835}" srcOrd="0" destOrd="0" presId="urn:microsoft.com/office/officeart/2005/8/layout/vList2"/>
    <dgm:cxn modelId="{C68F7760-4173-4F37-BA95-2A4543404B53}" type="presParOf" srcId="{9FF9BD46-DE44-4B30-80ED-AC3A9E213A06}" destId="{388723AB-37EB-4EC2-B7B0-759657273835}" srcOrd="0" destOrd="0" presId="urn:microsoft.com/office/officeart/2005/8/layout/vList2"/>
    <dgm:cxn modelId="{C5762826-85A1-42E8-839A-D68B0220616E}" type="presParOf" srcId="{9FF9BD46-DE44-4B30-80ED-AC3A9E213A06}" destId="{D877BAB3-7DBF-46AB-A039-BE8C107F0C8C}" srcOrd="1" destOrd="0" presId="urn:microsoft.com/office/officeart/2005/8/layout/vList2"/>
    <dgm:cxn modelId="{3676CAB1-CB30-4A85-A23C-4BD6C433A73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66395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Loops allow you to execute a single statement or a block of statements multiple times.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412" y="32412"/>
        <a:ext cx="8393376" cy="599129"/>
      </dsp:txXfrm>
    </dsp:sp>
    <dsp:sp modelId="{0256FAD6-365E-4CAB-8266-8CECC71F7F52}">
      <dsp:nvSpPr>
        <dsp:cNvPr id="0" name=""/>
        <dsp:cNvSpPr/>
      </dsp:nvSpPr>
      <dsp:spPr>
        <a:xfrm>
          <a:off x="0" y="833176"/>
          <a:ext cx="8458200" cy="661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They are widely used when you want to display a series of numbers and accept repetitive input.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05" y="865481"/>
        <a:ext cx="8393590" cy="597170"/>
      </dsp:txXfrm>
    </dsp:sp>
    <dsp:sp modelId="{A6445519-E36D-458F-8F29-D286534B965D}">
      <dsp:nvSpPr>
        <dsp:cNvPr id="0" name=""/>
        <dsp:cNvSpPr/>
      </dsp:nvSpPr>
      <dsp:spPr>
        <a:xfrm>
          <a:off x="0" y="1665668"/>
          <a:ext cx="8458200" cy="67557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loop construct consists of a condition that instructs the compiler the number of times a specific block of code will be executed.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979" y="1698647"/>
        <a:ext cx="8392242" cy="609613"/>
      </dsp:txXfrm>
    </dsp:sp>
    <dsp:sp modelId="{A021966C-DB9B-4CD9-8832-4E357850F790}">
      <dsp:nvSpPr>
        <dsp:cNvPr id="0" name=""/>
        <dsp:cNvSpPr/>
      </dsp:nvSpPr>
      <dsp:spPr>
        <a:xfrm>
          <a:off x="0" y="2464339"/>
          <a:ext cx="8458200" cy="65474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If the condition is not specified within the construct, the loop continues infinitely. Such loop constructs are referred to as infinite loops.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962" y="2496301"/>
        <a:ext cx="8394276" cy="590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6388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kern="1200" dirty="0" smtClean="0">
              <a:solidFill>
                <a:schemeClr val="tx1"/>
              </a:solidFill>
            </a:rPr>
            <a:t> loop is similar to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kern="1200" dirty="0" smtClean="0">
              <a:solidFill>
                <a:schemeClr val="tx1"/>
              </a:solidFill>
            </a:rPr>
            <a:t> loop as it executes the statements within the loop as long as the given condition is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188" y="31188"/>
        <a:ext cx="8395824" cy="576522"/>
      </dsp:txXfrm>
    </dsp:sp>
    <dsp:sp modelId="{0256FAD6-365E-4CAB-8266-8CECC71F7F52}">
      <dsp:nvSpPr>
        <dsp:cNvPr id="0" name=""/>
        <dsp:cNvSpPr/>
      </dsp:nvSpPr>
      <dsp:spPr>
        <a:xfrm>
          <a:off x="0" y="754093"/>
          <a:ext cx="8458200" cy="6368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Unlike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kern="1200" dirty="0" smtClean="0">
              <a:solidFill>
                <a:schemeClr val="tx1"/>
              </a:solidFill>
            </a:rPr>
            <a:t> loop,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kern="1200" dirty="0" smtClean="0">
              <a:solidFill>
                <a:schemeClr val="tx1"/>
              </a:solidFill>
            </a:rPr>
            <a:t> loop specifies the loop control statements at the top instead in the body of the loop.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086" y="785179"/>
        <a:ext cx="8396028" cy="574635"/>
      </dsp:txXfrm>
    </dsp:sp>
    <dsp:sp modelId="{A6445519-E36D-458F-8F29-D286534B965D}">
      <dsp:nvSpPr>
        <dsp:cNvPr id="0" name=""/>
        <dsp:cNvSpPr/>
      </dsp:nvSpPr>
      <dsp:spPr>
        <a:xfrm>
          <a:off x="0" y="1487338"/>
          <a:ext cx="8458200" cy="65007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kern="1200" dirty="0" smtClean="0">
              <a:solidFill>
                <a:schemeClr val="tx1"/>
              </a:solidFill>
            </a:rPr>
            <a:t> loop begins with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kern="1200" dirty="0" smtClean="0">
              <a:solidFill>
                <a:schemeClr val="tx1"/>
              </a:solidFill>
            </a:rPr>
            <a:t> keyword, which is followed by parentheses containing three expressions, each of which are separated by a semicolon.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734" y="1519072"/>
        <a:ext cx="8394732" cy="586610"/>
      </dsp:txXfrm>
    </dsp:sp>
    <dsp:sp modelId="{A021966C-DB9B-4CD9-8832-4E357850F790}">
      <dsp:nvSpPr>
        <dsp:cNvPr id="0" name=""/>
        <dsp:cNvSpPr/>
      </dsp:nvSpPr>
      <dsp:spPr>
        <a:xfrm>
          <a:off x="0" y="2265563"/>
          <a:ext cx="8458200" cy="63003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three expressions are referred to as </a:t>
          </a:r>
          <a:r>
            <a:rPr lang="en-US" sz="1800" b="1" kern="1200" dirty="0" smtClean="0">
              <a:solidFill>
                <a:schemeClr val="tx1"/>
              </a:solidFill>
            </a:rPr>
            <a:t>initialization expression</a:t>
          </a:r>
          <a:r>
            <a:rPr lang="en-US" sz="1800" kern="1200" dirty="0" smtClean="0">
              <a:solidFill>
                <a:schemeClr val="tx1"/>
              </a:solidFill>
            </a:rPr>
            <a:t>, </a:t>
          </a:r>
          <a:r>
            <a:rPr lang="en-US" sz="1800" b="1" kern="1200" dirty="0" smtClean="0">
              <a:solidFill>
                <a:schemeClr val="tx1"/>
              </a:solidFill>
            </a:rPr>
            <a:t>condition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b="1" kern="1200" dirty="0" smtClean="0">
              <a:solidFill>
                <a:schemeClr val="tx1"/>
              </a:solidFill>
            </a:rPr>
            <a:t>expression</a:t>
          </a:r>
          <a:r>
            <a:rPr lang="en-US" sz="1800" kern="1200" dirty="0" smtClean="0">
              <a:solidFill>
                <a:schemeClr val="tx1"/>
              </a:solidFill>
            </a:rPr>
            <a:t>, and </a:t>
          </a:r>
          <a:r>
            <a:rPr lang="en-US" sz="1800" b="1" kern="1200" dirty="0" smtClean="0">
              <a:solidFill>
                <a:schemeClr val="tx1"/>
              </a:solidFill>
            </a:rPr>
            <a:t>increment/decrement expression</a:t>
          </a:r>
          <a:r>
            <a:rPr lang="en-US" sz="1800" kern="1200" dirty="0" smtClean="0">
              <a:solidFill>
                <a:schemeClr val="tx1"/>
              </a:solidFill>
            </a:rPr>
            <a:t> respectively.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0756" y="2296319"/>
        <a:ext cx="8396688" cy="568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6388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kern="1200" dirty="0" smtClean="0">
              <a:solidFill>
                <a:schemeClr val="tx1"/>
              </a:solidFill>
            </a:rPr>
            <a:t> loop executes a block of code as long as the given condition remains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kern="1200" dirty="0" smtClean="0">
              <a:solidFill>
                <a:schemeClr val="tx1"/>
              </a:solidFill>
            </a:rPr>
            <a:t>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188" y="31188"/>
        <a:ext cx="8395824" cy="576522"/>
      </dsp:txXfrm>
    </dsp:sp>
    <dsp:sp modelId="{0256FAD6-365E-4CAB-8266-8CECC71F7F52}">
      <dsp:nvSpPr>
        <dsp:cNvPr id="0" name=""/>
        <dsp:cNvSpPr/>
      </dsp:nvSpPr>
      <dsp:spPr>
        <a:xfrm>
          <a:off x="0" y="754093"/>
          <a:ext cx="8458200" cy="6368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while</a:t>
          </a:r>
          <a:r>
            <a:rPr lang="en-US" sz="1800" kern="1200" dirty="0" smtClean="0">
              <a:solidFill>
                <a:schemeClr val="tx1"/>
              </a:solidFill>
            </a:rPr>
            <a:t> loop begins with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while</a:t>
          </a:r>
          <a:r>
            <a:rPr lang="en-US" sz="1800" kern="1200" dirty="0" smtClean="0">
              <a:solidFill>
                <a:schemeClr val="tx1"/>
              </a:solidFill>
            </a:rPr>
            <a:t> keyword, which is followed by parentheses containing a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boolean</a:t>
          </a:r>
          <a:r>
            <a:rPr lang="en-US" sz="1800" kern="1200" dirty="0" smtClean="0">
              <a:solidFill>
                <a:schemeClr val="tx1"/>
              </a:solidFill>
            </a:rPr>
            <a:t> condition.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086" y="785179"/>
        <a:ext cx="8396028" cy="574635"/>
      </dsp:txXfrm>
    </dsp:sp>
    <dsp:sp modelId="{A6445519-E36D-458F-8F29-D286534B965D}">
      <dsp:nvSpPr>
        <dsp:cNvPr id="0" name=""/>
        <dsp:cNvSpPr/>
      </dsp:nvSpPr>
      <dsp:spPr>
        <a:xfrm>
          <a:off x="0" y="1487338"/>
          <a:ext cx="8458200" cy="65007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If this condition returns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true</a:t>
          </a:r>
          <a:r>
            <a:rPr lang="en-US" sz="1800" kern="1200" dirty="0" smtClean="0">
              <a:solidFill>
                <a:schemeClr val="tx1"/>
              </a:solidFill>
            </a:rPr>
            <a:t>, the block of statements within the while loop are executed.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734" y="1519072"/>
        <a:ext cx="8394732" cy="586610"/>
      </dsp:txXfrm>
    </dsp:sp>
    <dsp:sp modelId="{A021966C-DB9B-4CD9-8832-4E357850F790}">
      <dsp:nvSpPr>
        <dsp:cNvPr id="0" name=""/>
        <dsp:cNvSpPr/>
      </dsp:nvSpPr>
      <dsp:spPr>
        <a:xfrm>
          <a:off x="0" y="2265563"/>
          <a:ext cx="8458200" cy="63003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Once the condition becomes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false</a:t>
          </a:r>
          <a:r>
            <a:rPr lang="en-US" sz="1800" kern="1200" dirty="0" smtClean="0">
              <a:solidFill>
                <a:schemeClr val="tx1"/>
              </a:solidFill>
            </a:rPr>
            <a:t>, the while statement stops the execution of loop and transfers the control to next statement appearing after the block.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0756" y="2296319"/>
        <a:ext cx="8396688" cy="568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81428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do-while loop is similar to the while loop. This is because both the do-while and while loops execute until the condition becomes false.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750" y="39750"/>
        <a:ext cx="8378700" cy="734782"/>
      </dsp:txXfrm>
    </dsp:sp>
    <dsp:sp modelId="{0256FAD6-365E-4CAB-8266-8CECC71F7F52}">
      <dsp:nvSpPr>
        <dsp:cNvPr id="0" name=""/>
        <dsp:cNvSpPr/>
      </dsp:nvSpPr>
      <dsp:spPr>
        <a:xfrm>
          <a:off x="0" y="990599"/>
          <a:ext cx="8458200" cy="8116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However, the do-while loop differs by executing the body of the loop at least once before evaluating the condition even if the condition is false.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20" y="1030219"/>
        <a:ext cx="8378960" cy="732377"/>
      </dsp:txXfrm>
    </dsp:sp>
    <dsp:sp modelId="{A6445519-E36D-458F-8F29-D286534B965D}">
      <dsp:nvSpPr>
        <dsp:cNvPr id="0" name=""/>
        <dsp:cNvSpPr/>
      </dsp:nvSpPr>
      <dsp:spPr>
        <a:xfrm>
          <a:off x="0" y="1981201"/>
          <a:ext cx="8458200" cy="82853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do-while loop starts with the do keyword and is followed by a block of statements.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446" y="2021647"/>
        <a:ext cx="8377308" cy="747639"/>
      </dsp:txXfrm>
    </dsp:sp>
    <dsp:sp modelId="{A021966C-DB9B-4CD9-8832-4E357850F790}">
      <dsp:nvSpPr>
        <dsp:cNvPr id="0" name=""/>
        <dsp:cNvSpPr/>
      </dsp:nvSpPr>
      <dsp:spPr>
        <a:xfrm>
          <a:off x="0" y="3048000"/>
          <a:ext cx="8458200" cy="80299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At the end of the block, the while keyword is specified that is followed by parentheses containing the condition.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199" y="3087199"/>
        <a:ext cx="8379802" cy="724592"/>
      </dsp:txXfrm>
    </dsp:sp>
    <dsp:sp modelId="{5C8202B1-6486-43D1-B622-1443415E07F1}">
      <dsp:nvSpPr>
        <dsp:cNvPr id="0" name=""/>
        <dsp:cNvSpPr/>
      </dsp:nvSpPr>
      <dsp:spPr>
        <a:xfrm>
          <a:off x="0" y="4103299"/>
          <a:ext cx="8458200" cy="82882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When the condition returns false, the block of statements after the do keyword are ignored and the next statement following the while statement is executed.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460" y="4143759"/>
        <a:ext cx="8377280" cy="7479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1362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An array is a collection of values stored in adjacent memory locations.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5073" y="25073"/>
        <a:ext cx="8408054" cy="463478"/>
      </dsp:txXfrm>
    </dsp:sp>
    <dsp:sp modelId="{0256FAD6-365E-4CAB-8266-8CECC71F7F52}">
      <dsp:nvSpPr>
        <dsp:cNvPr id="0" name=""/>
        <dsp:cNvSpPr/>
      </dsp:nvSpPr>
      <dsp:spPr>
        <a:xfrm>
          <a:off x="0" y="629073"/>
          <a:ext cx="8458200" cy="5119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These array values are referenced using a common array name. The values of an array variable must be of the same data type.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991" y="654064"/>
        <a:ext cx="8408218" cy="461961"/>
      </dsp:txXfrm>
    </dsp:sp>
    <dsp:sp modelId="{A6445519-E36D-458F-8F29-D286534B965D}">
      <dsp:nvSpPr>
        <dsp:cNvPr id="0" name=""/>
        <dsp:cNvSpPr/>
      </dsp:nvSpPr>
      <dsp:spPr>
        <a:xfrm>
          <a:off x="0" y="1286714"/>
          <a:ext cx="8458200" cy="52261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These values that are also referred to as elements can be accessed by using subscript or index numbers.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5512" y="1312226"/>
        <a:ext cx="8407176" cy="471588"/>
      </dsp:txXfrm>
    </dsp:sp>
    <dsp:sp modelId="{02F157C3-4AF0-4564-919C-72DA0052C758}">
      <dsp:nvSpPr>
        <dsp:cNvPr id="0" name=""/>
        <dsp:cNvSpPr/>
      </dsp:nvSpPr>
      <dsp:spPr>
        <a:xfrm>
          <a:off x="0" y="1933553"/>
          <a:ext cx="8458200" cy="50061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subscript number determines the position of an element in an array list.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438" y="1957991"/>
        <a:ext cx="8409324" cy="451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6373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An array is a set of values grouped together and identified by a single name. In JavaScript,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Array</a:t>
          </a:r>
          <a:r>
            <a:rPr lang="en-US" sz="1800" kern="1200" dirty="0" smtClean="0">
              <a:solidFill>
                <a:schemeClr val="tx1"/>
              </a:solidFill>
            </a:rPr>
            <a:t> object allows you to create arrays.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519" y="27519"/>
        <a:ext cx="8403162" cy="508696"/>
      </dsp:txXfrm>
    </dsp:sp>
    <dsp:sp modelId="{A6445519-E36D-458F-8F29-D286534B965D}">
      <dsp:nvSpPr>
        <dsp:cNvPr id="0" name=""/>
        <dsp:cNvSpPr/>
      </dsp:nvSpPr>
      <dsp:spPr>
        <a:xfrm>
          <a:off x="0" y="685801"/>
          <a:ext cx="8458200" cy="57359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 provides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length</a:t>
          </a:r>
          <a:r>
            <a:rPr lang="en-US" sz="1800" kern="1200" dirty="0" smtClean="0">
              <a:solidFill>
                <a:schemeClr val="tx1"/>
              </a:solidFill>
            </a:rPr>
            <a:t> property that allows you to determine the number of elements in an array.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001" y="713802"/>
        <a:ext cx="8402198" cy="517596"/>
      </dsp:txXfrm>
    </dsp:sp>
    <dsp:sp modelId="{02F157C3-4AF0-4564-919C-72DA0052C758}">
      <dsp:nvSpPr>
        <dsp:cNvPr id="0" name=""/>
        <dsp:cNvSpPr/>
      </dsp:nvSpPr>
      <dsp:spPr>
        <a:xfrm>
          <a:off x="0" y="1371600"/>
          <a:ext cx="8458200" cy="54945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various methods of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Array</a:t>
          </a:r>
          <a:r>
            <a:rPr lang="en-US" sz="1800" kern="1200" dirty="0" smtClean="0">
              <a:solidFill>
                <a:schemeClr val="tx1"/>
              </a:solidFill>
            </a:rPr>
            <a:t> object allow to access and manipulate the array elements.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822" y="1398422"/>
        <a:ext cx="8404556" cy="4958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1406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for..in</a:t>
          </a:r>
          <a:r>
            <a:rPr lang="en-US" sz="1800" kern="1200" dirty="0" smtClean="0">
              <a:solidFill>
                <a:schemeClr val="tx1"/>
              </a:solidFill>
            </a:rPr>
            <a:t> loop is an extension of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for</a:t>
          </a:r>
          <a:r>
            <a:rPr lang="en-US" sz="1800" kern="1200" dirty="0" smtClean="0">
              <a:solidFill>
                <a:schemeClr val="tx1"/>
              </a:solidFill>
            </a:rPr>
            <a:t> loop. It enables to perform specific actions on the arrays of objects.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858" y="34858"/>
        <a:ext cx="8388484" cy="644347"/>
      </dsp:txXfrm>
    </dsp:sp>
    <dsp:sp modelId="{0256FAD6-365E-4CAB-8266-8CECC71F7F52}">
      <dsp:nvSpPr>
        <dsp:cNvPr id="0" name=""/>
        <dsp:cNvSpPr/>
      </dsp:nvSpPr>
      <dsp:spPr>
        <a:xfrm>
          <a:off x="0" y="788675"/>
          <a:ext cx="8458200" cy="7117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loop reads every element in the specified array and executes a block of code only once for each element in the array.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744" y="823419"/>
        <a:ext cx="8388712" cy="642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3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7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5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24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42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67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27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29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4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3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900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74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25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68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882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59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8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9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89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816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6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3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3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30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9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3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66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5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4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03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547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36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0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25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70A6C-0694-4AE2-80DF-91018A9B5BAA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81D5B04-6263-4765-BD53-96DE5CBD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93" r:id="rId17"/>
    <p:sldLayoutId id="2147483694" r:id="rId18"/>
    <p:sldLayoutId id="2147483695" r:id="rId19"/>
    <p:sldLayoutId id="2147483696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tif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br>
              <a:rPr lang="en-US" dirty="0" smtClean="0"/>
            </a:br>
            <a:r>
              <a:rPr lang="en-US" dirty="0" smtClean="0"/>
              <a:t>Loops &amp;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output.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597286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1-4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1143000"/>
          <a:ext cx="8458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5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8202B1-6486-43D1-B622-1443415E0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5C8202B1-6486-43D1-B622-1443415E0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</a:t>
            </a:r>
            <a:r>
              <a:rPr lang="en-US" sz="2800" baseline="30000" dirty="0" smtClean="0">
                <a:cs typeface="Courier New" pitchFamily="49" charset="0"/>
              </a:rPr>
              <a:t>do-while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95400"/>
            <a:ext cx="2590800" cy="51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for the </a:t>
            </a:r>
            <a:r>
              <a:rPr lang="en-US" sz="2800" baseline="30000" dirty="0" smtClean="0">
                <a:cs typeface="Courier New" pitchFamily="49" charset="0"/>
              </a:rPr>
              <a:t>do-while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2192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6608" y="1397184"/>
            <a:ext cx="5122539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do</a:t>
            </a:r>
          </a:p>
          <a:p>
            <a:r>
              <a:rPr lang="en-US" sz="2800" baseline="30000" dirty="0" smtClean="0"/>
              <a:t>{ </a:t>
            </a:r>
          </a:p>
          <a:p>
            <a:r>
              <a:rPr lang="en-US" sz="2800" baseline="30000" dirty="0" smtClean="0"/>
              <a:t>... </a:t>
            </a:r>
          </a:p>
          <a:p>
            <a:r>
              <a:rPr lang="en-US" sz="2800" baseline="30000" dirty="0" smtClean="0"/>
              <a:t>statements; </a:t>
            </a:r>
          </a:p>
          <a:p>
            <a:r>
              <a:rPr lang="en-US" sz="2800" baseline="30000" dirty="0" smtClean="0"/>
              <a:t>...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</a:p>
          <a:p>
            <a:pPr>
              <a:lnSpc>
                <a:spcPts val="1000"/>
              </a:lnSpc>
            </a:pPr>
            <a:endParaRPr lang="en-US" sz="2800" baseline="30000" dirty="0" smtClean="0"/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while(condition);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1000" y="3429000"/>
            <a:ext cx="7543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condition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expression.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038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script to accept the capital of United States from the user using the </a:t>
            </a:r>
            <a:r>
              <a:rPr lang="en-US" sz="2800" baseline="30000" dirty="0" smtClean="0">
                <a:cs typeface="Courier New" pitchFamily="49" charset="0"/>
              </a:rPr>
              <a:t>do-while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961" y="4724400"/>
            <a:ext cx="6231834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answer = ‘’;</a:t>
            </a:r>
          </a:p>
          <a:p>
            <a:r>
              <a:rPr lang="en-GB" sz="2800" baseline="30000" dirty="0" smtClean="0"/>
              <a:t>  do</a:t>
            </a:r>
          </a:p>
          <a:p>
            <a:r>
              <a:rPr lang="en-GB" sz="2800" baseline="30000" dirty="0" smtClean="0"/>
              <a:t>  {</a:t>
            </a:r>
          </a:p>
          <a:p>
            <a:r>
              <a:rPr lang="en-US" sz="2800" baseline="30000" dirty="0" smtClean="0"/>
              <a:t>  	answer = prompt(‘Capital of United States:’, ‘’);</a:t>
            </a:r>
          </a:p>
          <a:p>
            <a:r>
              <a:rPr lang="en-GB" sz="2800" baseline="30000" dirty="0" smtClean="0"/>
              <a:t>  }while(answer!=’Washington’);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4-4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961" y="990600"/>
            <a:ext cx="48023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alert(‘Capital of United States: ‘ + answer);</a:t>
            </a:r>
          </a:p>
          <a:p>
            <a:pPr>
              <a:lnSpc>
                <a:spcPts val="1000"/>
              </a:lnSpc>
            </a:pPr>
            <a:endParaRPr lang="en-GB" sz="2800" baseline="30000" dirty="0" smtClean="0"/>
          </a:p>
          <a:p>
            <a:pPr>
              <a:lnSpc>
                <a:spcPts val="1000"/>
              </a:lnSpc>
            </a:pPr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153400" cy="2971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declares a variable, </a:t>
            </a:r>
            <a:r>
              <a:rPr lang="en-US" sz="2800" baseline="30000" dirty="0" smtClean="0">
                <a:cs typeface="Courier New" pitchFamily="49" charset="0"/>
              </a:rPr>
              <a:t>answer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stores the string entered by the user.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do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block displays a prompt box without checking any condition.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prompt box accepts the capital of United States and stores this string in the variable, </a:t>
            </a:r>
            <a:r>
              <a:rPr lang="en-US" sz="2800" baseline="30000" dirty="0" smtClean="0">
                <a:cs typeface="Courier New" pitchFamily="49" charset="0"/>
              </a:rPr>
              <a:t>answer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condition is specified in the </a:t>
            </a:r>
            <a:r>
              <a:rPr lang="en-US" sz="2800" baseline="30000" dirty="0" smtClean="0">
                <a:cs typeface="Courier New" pitchFamily="49" charset="0"/>
              </a:rPr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block that checks if the user has entered the string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Washington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If this condition is </a:t>
            </a:r>
            <a:r>
              <a:rPr lang="en-US" sz="2800" baseline="30000" dirty="0" smtClean="0">
                <a:cs typeface="Courier New" pitchFamily="49" charset="0"/>
              </a:rPr>
              <a:t>true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prompt box is closed; else the prompt box is again displayed to accept the user input.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output of capital of United States.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6.tif"/>
          <p:cNvPicPr>
            <a:picLocks noChangeAspect="1"/>
          </p:cNvPicPr>
          <p:nvPr/>
        </p:nvPicPr>
        <p:blipFill>
          <a:blip r:embed="rId2"/>
          <a:srcRect t="3704" r="2657" b="3704"/>
          <a:stretch>
            <a:fillRect/>
          </a:stretch>
        </p:blipFill>
        <p:spPr>
          <a:xfrm>
            <a:off x="1524000" y="4572000"/>
            <a:ext cx="5867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914400"/>
          <a:ext cx="8458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429000"/>
            <a:ext cx="8305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effective usage of memory achieved using an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1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399" y="3810000"/>
            <a:ext cx="3962401" cy="28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Single-dimensional Array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305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arrays that are as follows:</a:t>
            </a:r>
          </a:p>
          <a:p>
            <a:pPr lvl="1" indent="115888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Single-dimensional array</a:t>
            </a:r>
          </a:p>
          <a:p>
            <a:pPr lvl="1" indent="115888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Multi-dimensional array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a single-dimensional array, the elements are stored in a single row in the allocated memory.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allocation of single-dimensional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5672667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5105400"/>
            <a:ext cx="81534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shown in the figure, the first array element has the index number zero.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last array element has an index number one less than the total number of elements.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arrangement helps in efficient storage of data.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also helps to sort data easily and track the data length.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Single-dimensional Array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array variable can be created using the </a:t>
            </a:r>
            <a:r>
              <a:rPr lang="en-US" sz="2800" baseline="30000" dirty="0" smtClean="0">
                <a:cs typeface="Courier New" pitchFamily="49" charset="0"/>
              </a:rPr>
              <a:t>Array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object and </a:t>
            </a:r>
            <a:r>
              <a:rPr lang="en-US" sz="2800" baseline="30000" dirty="0" smtClean="0">
                <a:cs typeface="Courier New" pitchFamily="49" charset="0"/>
              </a:rPr>
              <a:t>new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keyword along with the size of the array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to declare and initialize a single-dimensional array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9812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40" y="2397743"/>
            <a:ext cx="7398179" cy="842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variable_name</a:t>
            </a:r>
            <a:r>
              <a:rPr lang="en-US" sz="2800" baseline="30000" dirty="0" smtClean="0"/>
              <a:t> = new Array(size); //Declaration</a:t>
            </a:r>
          </a:p>
          <a:p>
            <a:r>
              <a:rPr lang="en-US" sz="2800" baseline="30000" dirty="0" err="1" smtClean="0"/>
              <a:t>variable_name</a:t>
            </a:r>
            <a:r>
              <a:rPr lang="en-US" sz="2800" baseline="30000" dirty="0" smtClean="0"/>
              <a:t>[index] = ‘value’;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1000" y="3276600"/>
            <a:ext cx="7543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variable_name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name of the variable.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size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number of elements to be declared in the array.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index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index position.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Single-dimensional Array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shows the different ways to declare and initialize a single-dimensional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1" y="1583511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endParaRPr lang="en-GB" sz="2800" baseline="30000" dirty="0" smtClean="0"/>
          </a:p>
          <a:p>
            <a:r>
              <a:rPr lang="en-US" sz="2800" baseline="30000" dirty="0" smtClean="0"/>
              <a:t>//Declaration using Array Object and then Initialization</a:t>
            </a:r>
          </a:p>
          <a:p>
            <a:r>
              <a:rPr lang="en-GB" sz="2800" baseline="30000" dirty="0" smtClean="0"/>
              <a:t> 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/>
              <a:t>course </a:t>
            </a:r>
            <a:r>
              <a:rPr lang="en-GB" sz="2800" baseline="30000" dirty="0" smtClean="0"/>
              <a:t>= new Array(3); </a:t>
            </a:r>
          </a:p>
          <a:p>
            <a:r>
              <a:rPr lang="en-GB" sz="2800" baseline="30000" dirty="0" smtClean="0"/>
              <a:t>   course[0] = ‘HTML5’;</a:t>
            </a:r>
          </a:p>
          <a:p>
            <a:r>
              <a:rPr lang="en-GB" sz="2800" baseline="30000" dirty="0" smtClean="0"/>
              <a:t>   </a:t>
            </a:r>
            <a:r>
              <a:rPr lang="en-GB" sz="2800" baseline="30000" dirty="0"/>
              <a:t>course [</a:t>
            </a:r>
            <a:r>
              <a:rPr lang="en-GB" sz="2800" baseline="30000" dirty="0" smtClean="0"/>
              <a:t>1] = ‘CSS’;</a:t>
            </a:r>
          </a:p>
          <a:p>
            <a:r>
              <a:rPr lang="en-GB" sz="2800" baseline="30000" dirty="0" smtClean="0"/>
              <a:t>   </a:t>
            </a:r>
            <a:r>
              <a:rPr lang="en-GB" sz="2800" baseline="30000" dirty="0"/>
              <a:t>course [</a:t>
            </a:r>
            <a:r>
              <a:rPr lang="en-GB" sz="2800" baseline="30000" dirty="0" smtClean="0"/>
              <a:t>2] = ‘</a:t>
            </a:r>
            <a:r>
              <a:rPr lang="en-GB" sz="2800" baseline="30000" dirty="0" err="1" smtClean="0"/>
              <a:t>Javascript</a:t>
            </a:r>
            <a:r>
              <a:rPr lang="en-GB" sz="2800" baseline="30000" dirty="0" smtClean="0"/>
              <a:t>’;</a:t>
            </a:r>
          </a:p>
          <a:p>
            <a:endParaRPr lang="en-GB" sz="2800" baseline="30000" dirty="0" smtClean="0"/>
          </a:p>
          <a:p>
            <a:r>
              <a:rPr lang="en-GB" sz="2800" baseline="30000" dirty="0" smtClean="0"/>
              <a:t>//Declaration and Initialization </a:t>
            </a:r>
          </a:p>
          <a:p>
            <a:r>
              <a:rPr lang="en-US" sz="2800" baseline="30000" dirty="0" smtClean="0"/>
              <a:t>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GB" sz="2800" baseline="30000" dirty="0"/>
              <a:t>course</a:t>
            </a:r>
            <a:r>
              <a:rPr lang="en-US" sz="2800" baseline="30000" dirty="0" smtClean="0"/>
              <a:t> = new </a:t>
            </a:r>
          </a:p>
          <a:p>
            <a:r>
              <a:rPr lang="en-US" sz="2800" baseline="30000" dirty="0" smtClean="0"/>
              <a:t>     Array(‘HTML5’,’CSS’,’Javascript’);</a:t>
            </a:r>
          </a:p>
          <a:p>
            <a:endParaRPr lang="en-US" sz="2800" baseline="30000" dirty="0" smtClean="0"/>
          </a:p>
          <a:p>
            <a:r>
              <a:rPr lang="en-US" sz="2800" baseline="30000" dirty="0" smtClean="0"/>
              <a:t>//Declaration and Initialization Without Array </a:t>
            </a:r>
          </a:p>
          <a:p>
            <a:r>
              <a:rPr lang="en-GB" sz="2800" baseline="30000" dirty="0" smtClean="0"/>
              <a:t> 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/>
              <a:t>course </a:t>
            </a:r>
            <a:r>
              <a:rPr lang="en-GB" sz="2800" baseline="30000" dirty="0" smtClean="0"/>
              <a:t>= [</a:t>
            </a:r>
            <a:r>
              <a:rPr lang="en-US" sz="2800" baseline="30000" dirty="0" smtClean="0"/>
              <a:t>‘</a:t>
            </a:r>
            <a:r>
              <a:rPr lang="en-US" sz="2800" baseline="30000" dirty="0"/>
              <a:t>HTML5’,’CSS’,’Javascript</a:t>
            </a:r>
            <a:r>
              <a:rPr lang="en-US" sz="2800" baseline="30000" dirty="0" smtClean="0"/>
              <a:t>’</a:t>
            </a:r>
            <a:r>
              <a:rPr lang="en-GB" sz="2800" baseline="30000" dirty="0" smtClean="0"/>
              <a:t>];</a:t>
            </a:r>
          </a:p>
          <a:p>
            <a:endParaRPr lang="en-GB" sz="2800" baseline="30000" dirty="0" smtClean="0"/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27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Single-dimensional Arrays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Array elements can be accessed by using the array name followed by the index number specified in square brackets.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524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Without Loops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133600"/>
            <a:ext cx="8534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array element can be accessed without using loops by specifying the array name followed by the square brackets containing the index number.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a script that stores and displays names of the students using a single-dimensional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776" y="3290866"/>
            <a:ext cx="82296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names = new Array(“John”, “David”, “Kevin”);</a:t>
            </a:r>
          </a:p>
          <a:p>
            <a:r>
              <a:rPr lang="en-GB" sz="2800" baseline="30000" dirty="0" smtClean="0"/>
              <a:t>  alert(‘List of Student Names:\n’ + names[0] + ‘,’ + ‘</a:t>
            </a:r>
          </a:p>
          <a:p>
            <a:r>
              <a:rPr lang="en-GB" sz="2800" baseline="30000" dirty="0" smtClean="0"/>
              <a:t>  ‘ + names[1] + ‘,’ + ‘ ‘ + names[2]);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5257800"/>
            <a:ext cx="8534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shown in the code, </a:t>
            </a:r>
            <a:r>
              <a:rPr lang="en-US" sz="2800" baseline="30000" dirty="0" err="1" smtClean="0">
                <a:cs typeface="Courier New" pitchFamily="49" charset="0"/>
              </a:rPr>
              <a:t>var</a:t>
            </a:r>
            <a:r>
              <a:rPr lang="en-US" sz="2800" baseline="30000" dirty="0" smtClean="0">
                <a:cs typeface="Courier New" pitchFamily="49" charset="0"/>
              </a:rPr>
              <a:t> names = new Array(“</a:t>
            </a:r>
            <a:r>
              <a:rPr lang="en-US" sz="2800" baseline="30000" dirty="0" err="1" smtClean="0">
                <a:cs typeface="Courier New" pitchFamily="49" charset="0"/>
              </a:rPr>
              <a:t>John”,”David”,”Kevin</a:t>
            </a:r>
            <a:r>
              <a:rPr lang="en-US" sz="2800" baseline="30000" dirty="0" smtClean="0">
                <a:cs typeface="Courier New" pitchFamily="49" charset="0"/>
              </a:rPr>
              <a:t>”);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declares and initializes an array.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names[0]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accesses the first array element, which is </a:t>
            </a:r>
            <a:r>
              <a:rPr lang="en-US" sz="2800" baseline="30000" dirty="0" smtClean="0">
                <a:cs typeface="Courier New" pitchFamily="49" charset="0"/>
              </a:rPr>
              <a:t>John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cs typeface="Courier New" pitchFamily="49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names[1]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accesses the second array element, which is </a:t>
            </a:r>
            <a:r>
              <a:rPr lang="en-US" sz="2800" baseline="30000" dirty="0" smtClean="0">
                <a:cs typeface="Courier New" pitchFamily="49" charset="0"/>
              </a:rPr>
              <a:t>David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names[2]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accesses the third array element, which is </a:t>
            </a:r>
            <a:r>
              <a:rPr lang="en-US" sz="2800" baseline="30000" dirty="0" smtClean="0">
                <a:cs typeface="Courier New" pitchFamily="49" charset="0"/>
              </a:rPr>
              <a:t>Kevin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90600"/>
          <a:ext cx="8458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495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three types of loops that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876800"/>
            <a:ext cx="8153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/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/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/>
              <a:t>do-while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Single-dimensional Arrays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names of the students.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1296"/>
            <a:ext cx="4953000" cy="19891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35052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 Loops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2400" y="4191000"/>
            <a:ext cx="85344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allows you to access array elements by using different loops.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Thus, you can access each array element by putting a counter variable of the loop as the index of an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However, this requires the count of the elements in an array.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length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can be used to determine the number of elements in an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Single-dimensional Arrays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06135"/>
            <a:ext cx="8534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script that creates an array to accept the marks of five subjects and display the average.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757127"/>
            <a:ext cx="7772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sum = 0;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marks = new Array(5);</a:t>
            </a:r>
          </a:p>
          <a:p>
            <a:r>
              <a:rPr lang="en-GB" sz="2800" baseline="30000" dirty="0" smtClean="0"/>
              <a:t>  for(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=0;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&lt;</a:t>
            </a:r>
            <a:r>
              <a:rPr lang="en-GB" sz="2800" baseline="30000" dirty="0" err="1" smtClean="0"/>
              <a:t>marks.length</a:t>
            </a:r>
            <a:r>
              <a:rPr lang="en-GB" sz="2800" baseline="30000" dirty="0" smtClean="0"/>
              <a:t>;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++)</a:t>
            </a:r>
          </a:p>
          <a:p>
            <a:r>
              <a:rPr lang="en-GB" sz="2800" baseline="30000" dirty="0" smtClean="0"/>
              <a:t>  {</a:t>
            </a:r>
          </a:p>
          <a:p>
            <a:r>
              <a:rPr lang="en-GB" sz="2800" baseline="30000" dirty="0" smtClean="0"/>
              <a:t>    marks[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] = </a:t>
            </a:r>
            <a:r>
              <a:rPr lang="en-GB" sz="2800" baseline="30000" dirty="0" err="1" smtClean="0"/>
              <a:t>parseInt</a:t>
            </a:r>
            <a:r>
              <a:rPr lang="en-GB" sz="2800" baseline="30000" dirty="0" smtClean="0"/>
              <a:t>(prompt(‘Enter Marks:’, ‘’));</a:t>
            </a:r>
          </a:p>
          <a:p>
            <a:r>
              <a:rPr lang="en-GB" sz="2800" baseline="30000" dirty="0" smtClean="0"/>
              <a:t>    sum = sum + marks[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];</a:t>
            </a:r>
          </a:p>
          <a:p>
            <a:r>
              <a:rPr lang="en-GB" sz="2800" baseline="30000" dirty="0" smtClean="0"/>
              <a:t>  } </a:t>
            </a:r>
          </a:p>
          <a:p>
            <a:r>
              <a:rPr lang="en-US" sz="2800" baseline="30000" dirty="0" smtClean="0"/>
              <a:t>  alert(‘Average of Marks: ‘ + (sum/</a:t>
            </a:r>
            <a:r>
              <a:rPr lang="en-US" sz="2800" baseline="30000" dirty="0" err="1" smtClean="0"/>
              <a:t>marks.length</a:t>
            </a:r>
            <a:r>
              <a:rPr lang="en-US" sz="2800" baseline="30000" dirty="0" smtClean="0"/>
              <a:t>));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2400" y="4572000"/>
            <a:ext cx="8534400" cy="16084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</a:t>
            </a:r>
            <a:r>
              <a:rPr lang="en-US" sz="2800" baseline="30000" dirty="0" err="1" smtClean="0">
                <a:cs typeface="Courier New" pitchFamily="49" charset="0"/>
              </a:rPr>
              <a:t>var</a:t>
            </a:r>
            <a:r>
              <a:rPr lang="en-US" sz="2800" baseline="30000" dirty="0" smtClean="0">
                <a:cs typeface="Courier New" pitchFamily="49" charset="0"/>
              </a:rPr>
              <a:t> marks = new Array(5);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declares an array of size </a:t>
            </a:r>
            <a:r>
              <a:rPr lang="en-US" sz="2800" baseline="30000" dirty="0" smtClean="0">
                <a:cs typeface="Courier New" pitchFamily="49" charset="0"/>
              </a:rPr>
              <a:t>5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displays a prompt box that accepts the marks for a subject in each iteration.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Then, the code calculates and displays the average marks.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8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Single-dimensional Arrays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average of the marks, 90, 75, 85, 95, and 82 accepted from the user in the prompt box.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14.tif"/>
          <p:cNvPicPr>
            <a:picLocks noChangeAspect="1"/>
          </p:cNvPicPr>
          <p:nvPr/>
        </p:nvPicPr>
        <p:blipFill>
          <a:blip r:embed="rId2"/>
          <a:srcRect l="1059" r="2752" b="3571"/>
          <a:stretch>
            <a:fillRect/>
          </a:stretch>
        </p:blipFill>
        <p:spPr>
          <a:xfrm>
            <a:off x="1143000" y="1600200"/>
            <a:ext cx="692291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Array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multi-dimensional array stores a combination of values of a single type in two or more dimensions.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dimensions are represented as rows and columns similar to those of a Microsoft Excel sheet.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two-dimensional array is an example of the multi-dimensional array.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4384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two-dimensional array is an array of arrays.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means, for a two-dimensional array, first a main array is declared and then, an array is created for each element of the main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Array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to declare a two-dimensional array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295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40" y="1711943"/>
            <a:ext cx="7975260" cy="842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variable_name</a:t>
            </a:r>
            <a:r>
              <a:rPr lang="en-US" sz="2800" baseline="30000" dirty="0" smtClean="0"/>
              <a:t> = new Array(size); //Declaration</a:t>
            </a:r>
          </a:p>
          <a:p>
            <a:r>
              <a:rPr lang="en-US" sz="2800" baseline="30000" dirty="0" err="1" smtClean="0"/>
              <a:t>variable_name</a:t>
            </a:r>
            <a:r>
              <a:rPr lang="en-US" sz="2800" baseline="30000" dirty="0" smtClean="0"/>
              <a:t>[index] = new Array(‘value1’,’value2’..);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1000" y="2590800"/>
            <a:ext cx="7543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variable_name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name of the array.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index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index position.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value1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value at the first column.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value2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value at the second column.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038600"/>
            <a:ext cx="86868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declaration of a two-dimensional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Figure 14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78561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Two-dimensional Arrays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Multi-dimensional arrays can be accessed by using the index of main array variable along with index of sub-array.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4478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Without Loops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057400"/>
            <a:ext cx="8534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creates a two-dimensional array that displays the employee details.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406" y="2559383"/>
            <a:ext cx="8382000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employees = new Array(3);</a:t>
            </a:r>
          </a:p>
          <a:p>
            <a:r>
              <a:rPr lang="en-US" sz="2800" baseline="30000" dirty="0" smtClean="0"/>
              <a:t>  employees[0] = new Array(‘John’, ‘25’, ‘New Jersey’);</a:t>
            </a:r>
          </a:p>
          <a:p>
            <a:r>
              <a:rPr lang="en-US" sz="2800" baseline="30000" dirty="0" smtClean="0"/>
              <a:t>  employees[1] = new Array(‘David’, ‘21’, ‘California’);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(‘&lt;H3&gt; Employee Details &lt;/H3&gt;’);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(‘&lt;P&gt;&lt;B&gt;Name: &lt;/B&gt;’ + employees[0][0] + </a:t>
            </a:r>
          </a:p>
          <a:p>
            <a:r>
              <a:rPr lang="en-US" sz="2800" baseline="30000" dirty="0" smtClean="0"/>
              <a:t>  ‘&lt;/P&gt;’);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(‘&lt;P&gt;&lt;B&gt;Location: &lt;/B&gt;’ + employees[0][2] </a:t>
            </a:r>
          </a:p>
          <a:p>
            <a:r>
              <a:rPr lang="en-GB" sz="2800" baseline="30000" dirty="0" smtClean="0"/>
              <a:t>  + ‘&lt;/P&gt;’);  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(‘&lt;P&gt;&lt;B&gt;Name: &lt;/B&gt;’ + employees[1][0] </a:t>
            </a:r>
          </a:p>
          <a:p>
            <a:r>
              <a:rPr lang="en-US" sz="2800" baseline="30000" dirty="0" smtClean="0"/>
              <a:t>  + ‘&lt;/P&gt;’);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(‘&lt;P&gt;&lt;B&gt;Location: &lt;/B&gt;’ + employees[1][2] </a:t>
            </a:r>
          </a:p>
          <a:p>
            <a:r>
              <a:rPr lang="en-GB" sz="2800" baseline="30000" dirty="0" smtClean="0"/>
              <a:t>  + ‘&lt;/P&gt;’);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214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Two-dimensional Arrays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</a:t>
            </a:r>
            <a:r>
              <a:rPr lang="en-US" sz="2800" baseline="30000" dirty="0" err="1" smtClean="0">
                <a:cs typeface="Courier New" pitchFamily="49" charset="0"/>
              </a:rPr>
              <a:t>var</a:t>
            </a:r>
            <a:r>
              <a:rPr lang="en-US" sz="2800" baseline="30000" dirty="0" smtClean="0">
                <a:cs typeface="Courier New" pitchFamily="49" charset="0"/>
              </a:rPr>
              <a:t> employees = new Array(3)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creates an array of size </a:t>
            </a:r>
            <a:r>
              <a:rPr lang="en-US" sz="2800" baseline="30000" dirty="0" smtClean="0">
                <a:cs typeface="Courier New" pitchFamily="49" charset="0"/>
              </a:rPr>
              <a:t>3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declaration </a:t>
            </a:r>
            <a:r>
              <a:rPr lang="en-US" sz="2800" baseline="30000" dirty="0" smtClean="0">
                <a:cs typeface="Courier New" pitchFamily="49" charset="0"/>
              </a:rPr>
              <a:t>employees[0] = new Array(‘John’,’23’,’New Jersey’)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creates an array at the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 row of the employees array.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Similarly, </a:t>
            </a:r>
            <a:r>
              <a:rPr lang="en-US" sz="2800" baseline="30000" dirty="0" smtClean="0">
                <a:cs typeface="Courier New" pitchFamily="49" charset="0"/>
              </a:rPr>
              <a:t>employees[1] = new Array(‘David’,’21’,’California’)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creates an array at the first row of the employees array.</a:t>
            </a:r>
          </a:p>
        </p:txBody>
      </p:sp>
    </p:spTree>
    <p:extLst>
      <p:ext uri="{BB962C8B-B14F-4D97-AF65-F5344CB8AC3E}">
        <p14:creationId xmlns:p14="http://schemas.microsoft.com/office/powerpoint/2010/main" val="4721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Two-dimensional Arrays 3-4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 Loops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447800"/>
            <a:ext cx="8534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creates a two-dimensional array to display the product details.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779920"/>
            <a:ext cx="838200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GB" sz="2800" baseline="30000" dirty="0" smtClean="0"/>
              <a:t>  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products = new Array(2);</a:t>
            </a:r>
          </a:p>
          <a:p>
            <a:r>
              <a:rPr lang="en-US" sz="2800" baseline="30000" dirty="0" smtClean="0"/>
              <a:t>  products[0] = new Array(‘Monitor’, ‘236.75’);</a:t>
            </a:r>
          </a:p>
          <a:p>
            <a:r>
              <a:rPr lang="en-US" sz="2800" baseline="30000" dirty="0" smtClean="0"/>
              <a:t>  products[1] = new Array(‘Keyboard’, ‘45.50’);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(‘&lt;TABLE border=1&gt;&lt;TR&gt;&lt;TH&gt;Name&lt;/TH&gt; </a:t>
            </a:r>
          </a:p>
          <a:p>
            <a:r>
              <a:rPr lang="en-US" sz="2800" baseline="30000" dirty="0" smtClean="0"/>
              <a:t>   &lt;TH&gt;Price&lt;/TH&gt;&lt;/TR&gt;’);</a:t>
            </a:r>
          </a:p>
          <a:p>
            <a:r>
              <a:rPr lang="en-GB" sz="2800" baseline="30000" dirty="0" smtClean="0"/>
              <a:t>  for(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=0;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&lt;</a:t>
            </a:r>
            <a:r>
              <a:rPr lang="en-GB" sz="2800" baseline="30000" dirty="0" err="1" smtClean="0"/>
              <a:t>products.length</a:t>
            </a:r>
            <a:r>
              <a:rPr lang="en-GB" sz="2800" baseline="30000" dirty="0" smtClean="0"/>
              <a:t>;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++)</a:t>
            </a:r>
          </a:p>
          <a:p>
            <a:r>
              <a:rPr lang="en-GB" sz="2800" baseline="30000" dirty="0" smtClean="0"/>
              <a:t>  {  </a:t>
            </a:r>
          </a:p>
          <a:p>
            <a:r>
              <a:rPr lang="en-GB" sz="2800" baseline="30000" dirty="0" smtClean="0"/>
              <a:t> 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(‘&lt;TR&gt;’);</a:t>
            </a:r>
          </a:p>
          <a:p>
            <a:r>
              <a:rPr lang="en-GB" sz="2800" baseline="30000" dirty="0" smtClean="0"/>
              <a:t>    for(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j=0; j&lt;products[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].length; j++)</a:t>
            </a:r>
          </a:p>
          <a:p>
            <a:r>
              <a:rPr lang="en-GB" sz="2800" baseline="30000" dirty="0" smtClean="0"/>
              <a:t>    {</a:t>
            </a:r>
          </a:p>
          <a:p>
            <a:r>
              <a:rPr lang="en-GB" sz="2800" baseline="30000" dirty="0" smtClean="0"/>
              <a:t>   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(‘&lt;TD&gt;’ + products[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][j] + ‘&lt;/TD&gt;’);</a:t>
            </a:r>
          </a:p>
          <a:p>
            <a:r>
              <a:rPr lang="en-GB" sz="2800" baseline="30000" dirty="0" smtClean="0"/>
              <a:t>    }</a:t>
            </a:r>
          </a:p>
          <a:p>
            <a:r>
              <a:rPr lang="en-GB" sz="2800" baseline="30000" dirty="0" smtClean="0"/>
              <a:t> 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(‘&lt;/TR&gt;’);</a:t>
            </a:r>
          </a:p>
          <a:p>
            <a:r>
              <a:rPr lang="en-GB" sz="2800" baseline="30000" dirty="0" smtClean="0"/>
              <a:t>  }</a:t>
            </a:r>
          </a:p>
          <a:p>
            <a:r>
              <a:rPr lang="en-GB" sz="2800" baseline="30000" dirty="0" smtClean="0"/>
              <a:t> 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(‘&lt;/TABLE&gt;’);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Two-dimensional Arrays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3284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</a:t>
            </a:r>
            <a:r>
              <a:rPr lang="en-US" sz="2800" baseline="30000" dirty="0" smtClean="0">
                <a:cs typeface="Courier New" pitchFamily="49" charset="0"/>
              </a:rPr>
              <a:t>products[0] = new Array(‘Monitor’,’236.75’)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creates an array at the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 row of the </a:t>
            </a:r>
            <a:r>
              <a:rPr lang="en-US" sz="2800" baseline="30000" dirty="0" smtClean="0">
                <a:cs typeface="Courier New" pitchFamily="49" charset="0"/>
              </a:rPr>
              <a:t>products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array.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Similarly, </a:t>
            </a:r>
            <a:r>
              <a:rPr lang="en-US" sz="2800" baseline="30000" dirty="0" smtClean="0">
                <a:cs typeface="Courier New" pitchFamily="49" charset="0"/>
              </a:rPr>
              <a:t>products[1] = new Array(‘Keyboard’,’45.50’)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creates an array at the first row of the </a:t>
            </a:r>
            <a:r>
              <a:rPr lang="en-US" sz="2800" baseline="30000" dirty="0" smtClean="0">
                <a:cs typeface="Courier New" pitchFamily="49" charset="0"/>
              </a:rPr>
              <a:t>products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array.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condition,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cs typeface="Courier New" pitchFamily="49" charset="0"/>
              </a:rPr>
              <a:t> &lt; </a:t>
            </a:r>
            <a:r>
              <a:rPr lang="en-US" sz="2800" baseline="30000" dirty="0" err="1" smtClean="0">
                <a:cs typeface="Courier New" pitchFamily="49" charset="0"/>
              </a:rPr>
              <a:t>products.length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specifies that the counter variable,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should be less than the number of rows in the array variable, </a:t>
            </a:r>
            <a:r>
              <a:rPr lang="en-US" sz="2800" baseline="30000" dirty="0" smtClean="0">
                <a:cs typeface="Courier New" pitchFamily="49" charset="0"/>
              </a:rPr>
              <a:t>products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each row in the array, the condition, </a:t>
            </a:r>
            <a:r>
              <a:rPr lang="en-US" sz="2800" baseline="30000" dirty="0" smtClean="0">
                <a:cs typeface="Courier New" pitchFamily="49" charset="0"/>
              </a:rPr>
              <a:t>j &lt; products[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cs typeface="Courier New" pitchFamily="49" charset="0"/>
              </a:rPr>
              <a:t>].length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specifies that the counter variable, </a:t>
            </a:r>
            <a:r>
              <a:rPr lang="en-US" sz="2800" baseline="30000" dirty="0" smtClean="0">
                <a:cs typeface="Courier New" pitchFamily="49" charset="0"/>
              </a:rPr>
              <a:t>j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should be less than the number of columns specified the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row of the array variable, </a:t>
            </a:r>
            <a:r>
              <a:rPr lang="en-US" sz="2800" baseline="30000" dirty="0" smtClean="0">
                <a:cs typeface="Courier New" pitchFamily="49" charset="0"/>
              </a:rPr>
              <a:t>products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Finally, </a:t>
            </a:r>
            <a:r>
              <a:rPr lang="en-US" sz="2800" baseline="30000" dirty="0" err="1" smtClean="0">
                <a:cs typeface="Courier New" pitchFamily="49" charset="0"/>
              </a:rPr>
              <a:t>document.write</a:t>
            </a:r>
            <a:r>
              <a:rPr lang="en-US" sz="2800" baseline="30000" dirty="0" smtClean="0">
                <a:cs typeface="Courier New" pitchFamily="49" charset="0"/>
              </a:rPr>
              <a:t>(“&lt;TD&gt;” + products[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cs typeface="Courier New" pitchFamily="49" charset="0"/>
              </a:rPr>
              <a:t>][j] + “&lt;/TD&gt;”)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displays the values at the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row and </a:t>
            </a:r>
            <a:r>
              <a:rPr lang="en-US" sz="2800" baseline="30000" dirty="0" err="1" smtClean="0">
                <a:cs typeface="Courier New" pitchFamily="49" charset="0"/>
              </a:rPr>
              <a:t>j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column of array variable, </a:t>
            </a:r>
            <a:r>
              <a:rPr lang="en-US" sz="2800" baseline="30000" dirty="0" smtClean="0">
                <a:cs typeface="Courier New" pitchFamily="49" charset="0"/>
              </a:rPr>
              <a:t>products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product details in a table.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54282"/>
            <a:ext cx="5638800" cy="23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Methods 1-3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914400"/>
          <a:ext cx="8458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" y="3505200"/>
          <a:ext cx="7391400" cy="3048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15861"/>
                <a:gridCol w="5675539"/>
              </a:tblGrid>
              <a:tr h="374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concat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Combines one or more array variables.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join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all the array elements into a string.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last element of an array.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Appends one or more elements to the end of an array.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5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array elements in an alphabetical order.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971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most commonly used methods of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object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8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 1-4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914400"/>
          <a:ext cx="8458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962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for the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10" y="44958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40" y="4912343"/>
            <a:ext cx="5747407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for (initialization; condition; increment/decrement)</a:t>
            </a:r>
          </a:p>
          <a:p>
            <a:r>
              <a:rPr lang="en-US" sz="2800" baseline="30000" dirty="0" smtClean="0"/>
              <a:t>{ </a:t>
            </a:r>
          </a:p>
          <a:p>
            <a:r>
              <a:rPr lang="en-US" sz="2800" baseline="30000" dirty="0" smtClean="0"/>
              <a:t>// statements;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0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Methods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access and manipulate the array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69914"/>
            <a:ext cx="8382000" cy="460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flowers = new Array(‘Rose’, ‘Sunflower’, ‘Daisy’);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(‘Number of flowers: ‘ + </a:t>
            </a:r>
            <a:r>
              <a:rPr lang="en-US" sz="2800" baseline="30000" dirty="0" err="1" smtClean="0"/>
              <a:t>flowers.length</a:t>
            </a:r>
            <a:r>
              <a:rPr lang="en-US" sz="2800" baseline="30000" dirty="0" smtClean="0"/>
              <a:t> +</a:t>
            </a:r>
          </a:p>
          <a:p>
            <a:r>
              <a:rPr lang="en-US" sz="2800" baseline="30000" dirty="0" smtClean="0"/>
              <a:t>  ‘&lt;</a:t>
            </a:r>
            <a:r>
              <a:rPr lang="en-US" sz="2800" baseline="30000" dirty="0" err="1" smtClean="0"/>
              <a:t>br</a:t>
            </a:r>
            <a:r>
              <a:rPr lang="en-US" sz="2800" baseline="30000" dirty="0" smtClean="0"/>
              <a:t>/&gt;’);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(‘Flowers: ‘ + </a:t>
            </a:r>
            <a:r>
              <a:rPr lang="en-US" sz="2800" baseline="30000" dirty="0" err="1" smtClean="0"/>
              <a:t>flowers.join</a:t>
            </a:r>
            <a:r>
              <a:rPr lang="en-US" sz="2800" baseline="30000" dirty="0" smtClean="0"/>
              <a:t>(‘, ‘) + </a:t>
            </a:r>
          </a:p>
          <a:p>
            <a:r>
              <a:rPr lang="en-US" sz="2800" baseline="30000" dirty="0" smtClean="0"/>
              <a:t>  ‘&lt;</a:t>
            </a:r>
            <a:r>
              <a:rPr lang="en-US" sz="2800" baseline="30000" dirty="0" err="1" smtClean="0"/>
              <a:t>br</a:t>
            </a:r>
            <a:r>
              <a:rPr lang="en-US" sz="2800" baseline="30000" dirty="0" smtClean="0"/>
              <a:t>/&gt;’);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(‘Orchid and Lily are Added: ‘ + 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flowers.push</a:t>
            </a:r>
            <a:r>
              <a:rPr lang="en-US" sz="2800" baseline="30000" dirty="0" smtClean="0"/>
              <a:t>(“Orchid”, “Lily”) + ‘&lt;</a:t>
            </a:r>
            <a:r>
              <a:rPr lang="en-US" sz="2800" baseline="30000" dirty="0" err="1" smtClean="0"/>
              <a:t>br</a:t>
            </a:r>
            <a:r>
              <a:rPr lang="en-US" sz="2800" baseline="30000" dirty="0" smtClean="0"/>
              <a:t>/&gt;’);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(‘Flowers (In Ascending Order): ‘ + 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flowers.sort</a:t>
            </a:r>
            <a:r>
              <a:rPr lang="en-US" sz="2800" baseline="30000" dirty="0" smtClean="0"/>
              <a:t>() + ‘&lt;</a:t>
            </a:r>
            <a:r>
              <a:rPr lang="en-US" sz="2800" baseline="30000" dirty="0" err="1" smtClean="0"/>
              <a:t>br</a:t>
            </a:r>
            <a:r>
              <a:rPr lang="en-US" sz="2800" baseline="30000" dirty="0" smtClean="0"/>
              <a:t>/&gt;’);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(‘Flowers Removed: ‘ + flowers.pop() </a:t>
            </a:r>
          </a:p>
          <a:p>
            <a:r>
              <a:rPr lang="en-US" sz="2800" baseline="30000" dirty="0" smtClean="0"/>
              <a:t>  +’&lt;</a:t>
            </a:r>
            <a:r>
              <a:rPr lang="en-US" sz="2800" baseline="30000" dirty="0" err="1" smtClean="0"/>
              <a:t>br</a:t>
            </a:r>
            <a:r>
              <a:rPr lang="en-US" sz="2800" baseline="30000" dirty="0" smtClean="0"/>
              <a:t>/&gt;’);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Methods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1"/>
            <a:ext cx="8534400" cy="45719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corresponding output of the 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262154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962400"/>
            <a:ext cx="8534400" cy="2590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an array variable, </a:t>
            </a:r>
            <a:r>
              <a:rPr lang="en-US" sz="2800" baseline="30000" dirty="0" smtClean="0">
                <a:cs typeface="Courier New" pitchFamily="49" charset="0"/>
              </a:rPr>
              <a:t>flowers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is created that stores the names of three flowers.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length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used to display the number of flowers in the array variable.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join()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joins the flower names and separates them with a comma.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push()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adds orchid and lily at the end of the array and the total number of flowers in the array list is displayed as </a:t>
            </a:r>
            <a:r>
              <a:rPr lang="en-US" sz="2800" baseline="30000" dirty="0" smtClean="0">
                <a:cs typeface="Courier New" pitchFamily="49" charset="0"/>
              </a:rPr>
              <a:t>5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sort()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sorts the flowers in alphabetical order.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pop()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retrieves the last element that is </a:t>
            </a:r>
            <a:r>
              <a:rPr lang="en-US" sz="2800" baseline="30000" dirty="0" smtClean="0">
                <a:cs typeface="Courier New" pitchFamily="49" charset="0"/>
              </a:rPr>
              <a:t>Sunflower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from the array list.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for..in Loop 1-3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458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78810" y="3156643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40" y="3616943"/>
            <a:ext cx="4945585" cy="11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for (</a:t>
            </a:r>
            <a:r>
              <a:rPr lang="en-US" sz="2800" baseline="30000" dirty="0" err="1" smtClean="0"/>
              <a:t>variable_name</a:t>
            </a:r>
            <a:r>
              <a:rPr lang="en-US" sz="2800" baseline="30000" dirty="0" smtClean="0"/>
              <a:t> in </a:t>
            </a:r>
            <a:r>
              <a:rPr lang="en-US" sz="2800" baseline="30000" dirty="0" err="1" smtClean="0"/>
              <a:t>array_name</a:t>
            </a:r>
            <a:r>
              <a:rPr lang="en-US" sz="2800" baseline="30000" dirty="0" smtClean="0"/>
              <a:t>)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{ 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  //statements;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7543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variable_name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name of the variable.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array_name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array name.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for..in Loop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06135"/>
            <a:ext cx="8534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demonstrates how to display elements from an array using the </a:t>
            </a:r>
            <a:r>
              <a:rPr lang="en-US" sz="2800" baseline="30000" dirty="0" smtClean="0">
                <a:cs typeface="Courier New" pitchFamily="49" charset="0"/>
              </a:rPr>
              <a:t>for..in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2450"/>
            <a:ext cx="838200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books = new Array(‘Beginning CSS 3.0’, </a:t>
            </a:r>
          </a:p>
          <a:p>
            <a:r>
              <a:rPr lang="en-US" sz="2800" baseline="30000" dirty="0" smtClean="0"/>
              <a:t>    ‘Introduction to HTML5’, ‘HTML5 in Mobile </a:t>
            </a:r>
          </a:p>
          <a:p>
            <a:r>
              <a:rPr lang="en-US" sz="2800" baseline="30000" dirty="0" smtClean="0"/>
              <a:t>     Development’);</a:t>
            </a:r>
          </a:p>
          <a:p>
            <a:r>
              <a:rPr lang="en-GB" sz="2800" baseline="30000" dirty="0" smtClean="0"/>
              <a:t>  </a:t>
            </a:r>
          </a:p>
          <a:p>
            <a:r>
              <a:rPr lang="en-US" sz="2800" baseline="30000" dirty="0" smtClean="0"/>
              <a:t>  </a:t>
            </a:r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(‘&lt;H3&gt; List of Books &lt;/H3&gt;’);</a:t>
            </a:r>
          </a:p>
          <a:p>
            <a:endParaRPr lang="en-GB" sz="2800" baseline="30000" dirty="0" smtClean="0"/>
          </a:p>
          <a:p>
            <a:r>
              <a:rPr lang="en-GB" sz="2800" baseline="30000" dirty="0" smtClean="0"/>
              <a:t>  for(</a:t>
            </a:r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 in books)</a:t>
            </a:r>
          </a:p>
          <a:p>
            <a:r>
              <a:rPr lang="en-GB" sz="2800" baseline="30000" dirty="0" smtClean="0"/>
              <a:t>  {</a:t>
            </a:r>
          </a:p>
          <a:p>
            <a:r>
              <a:rPr lang="en-GB" sz="2800" baseline="30000" dirty="0" smtClean="0"/>
              <a:t>  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(books[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] + ‘&lt;</a:t>
            </a:r>
            <a:r>
              <a:rPr lang="en-GB" sz="2800" baseline="30000" dirty="0" err="1" smtClean="0"/>
              <a:t>br</a:t>
            </a:r>
            <a:r>
              <a:rPr lang="en-GB" sz="2800" baseline="30000" dirty="0" smtClean="0"/>
              <a:t>/&gt;’);</a:t>
            </a:r>
          </a:p>
          <a:p>
            <a:r>
              <a:rPr lang="en-GB" sz="2800" baseline="30000" dirty="0" smtClean="0"/>
              <a:t>  }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5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for..in Loop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1"/>
            <a:ext cx="8534400" cy="45719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corresponding output of the 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61158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loop construct consists of a condition that instructs the compiler the number of times a specific block of code will be executed.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three types of loops that include: while loop, for loop, and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do-while loop.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break statement is used to exit the loop without evaluating the specified condition.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continue statement terminates the current execution of the loop and continue with the next repetition by returning the control to the beginning of the loop.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arrays namely, Single-dimensional array and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Multi-dimensional array.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for..in loop is an extension of the for loop that enables to perform specific actions on the arrays of objects. </a:t>
            </a:r>
          </a:p>
        </p:txBody>
      </p:sp>
    </p:spTree>
    <p:extLst>
      <p:ext uri="{BB962C8B-B14F-4D97-AF65-F5344CB8AC3E}">
        <p14:creationId xmlns:p14="http://schemas.microsoft.com/office/powerpoint/2010/main" val="1131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058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initialization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Initializes the variable(s) that will be used in the condition.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condition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Comprises the condition that is checked before the statements in the loop are executed.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increment/decrement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Comprises the statement that changes the value of the variable(s) on every successful execution of the loop to ensure that the condition specified in the condition section is reached.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 3-4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6868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script that accepts a number from the user and displays the first ten multiples of that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99" y="1560919"/>
            <a:ext cx="8187601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&lt;script&gt;</a:t>
            </a:r>
          </a:p>
          <a:p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</a:t>
            </a:r>
            <a:r>
              <a:rPr lang="en-GB" sz="2800" baseline="30000" dirty="0" err="1" smtClean="0"/>
              <a:t>inputNum</a:t>
            </a:r>
            <a:r>
              <a:rPr lang="en-GB" sz="2800" baseline="30000" dirty="0" smtClean="0"/>
              <a:t> = prompt(‘Enter any number:’);</a:t>
            </a:r>
          </a:p>
          <a:p>
            <a:r>
              <a:rPr lang="en-GB" sz="2800" baseline="30000" dirty="0" err="1" smtClean="0"/>
              <a:t>var</a:t>
            </a:r>
            <a:r>
              <a:rPr lang="en-GB" sz="2800" baseline="30000" dirty="0" smtClean="0"/>
              <a:t> result = 0;</a:t>
            </a:r>
          </a:p>
          <a:p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 (‘Multiples of: ‘ + </a:t>
            </a:r>
            <a:r>
              <a:rPr lang="en-GB" sz="2800" baseline="30000" dirty="0" err="1" smtClean="0"/>
              <a:t>inputNum</a:t>
            </a:r>
            <a:r>
              <a:rPr lang="en-GB" sz="2800" baseline="30000" dirty="0" smtClean="0"/>
              <a:t> + ‘&lt;</a:t>
            </a:r>
            <a:r>
              <a:rPr lang="en-GB" sz="2800" baseline="30000" dirty="0" err="1" smtClean="0"/>
              <a:t>br</a:t>
            </a:r>
            <a:r>
              <a:rPr lang="en-GB" sz="2800" baseline="30000" dirty="0" smtClean="0"/>
              <a:t> /&gt;’);</a:t>
            </a:r>
          </a:p>
          <a:p>
            <a:r>
              <a:rPr lang="nn-NO" sz="2800" baseline="30000" dirty="0" smtClean="0"/>
              <a:t>for (var i=1; i&lt;=10; i++)</a:t>
            </a:r>
          </a:p>
          <a:p>
            <a:r>
              <a:rPr lang="en-GB" sz="2800" baseline="30000" dirty="0" smtClean="0"/>
              <a:t>{</a:t>
            </a:r>
          </a:p>
          <a:p>
            <a:r>
              <a:rPr lang="en-GB" sz="2800" baseline="30000" dirty="0" smtClean="0"/>
              <a:t>   result = </a:t>
            </a:r>
            <a:r>
              <a:rPr lang="en-GB" sz="2800" baseline="30000" dirty="0" err="1" smtClean="0"/>
              <a:t>inputNum</a:t>
            </a:r>
            <a:r>
              <a:rPr lang="en-GB" sz="2800" baseline="30000" dirty="0" smtClean="0"/>
              <a:t> *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 ;</a:t>
            </a:r>
          </a:p>
          <a:p>
            <a:r>
              <a:rPr lang="en-GB" sz="2800" baseline="30000" dirty="0" smtClean="0"/>
              <a:t>   </a:t>
            </a:r>
            <a:r>
              <a:rPr lang="en-GB" sz="2800" baseline="30000" dirty="0" err="1" smtClean="0"/>
              <a:t>document.write</a:t>
            </a:r>
            <a:r>
              <a:rPr lang="en-GB" sz="2800" baseline="30000" dirty="0" smtClean="0"/>
              <a:t> (</a:t>
            </a:r>
            <a:r>
              <a:rPr lang="en-GB" sz="2800" baseline="30000" dirty="0" err="1" smtClean="0"/>
              <a:t>inputNum</a:t>
            </a:r>
            <a:r>
              <a:rPr lang="en-GB" sz="2800" baseline="30000" dirty="0" smtClean="0"/>
              <a:t> + ‘  *  ‘ + </a:t>
            </a:r>
            <a:r>
              <a:rPr lang="en-GB" sz="2800" baseline="30000" dirty="0" err="1" smtClean="0"/>
              <a:t>i</a:t>
            </a:r>
            <a:r>
              <a:rPr lang="en-GB" sz="2800" baseline="30000" dirty="0" smtClean="0"/>
              <a:t> + ‘  =  ‘ + </a:t>
            </a:r>
          </a:p>
          <a:p>
            <a:r>
              <a:rPr lang="en-GB" sz="2800" baseline="30000" dirty="0" smtClean="0"/>
              <a:t>        result + ‘&lt;</a:t>
            </a:r>
            <a:r>
              <a:rPr lang="en-GB" sz="2800" baseline="30000" dirty="0" err="1" smtClean="0"/>
              <a:t>br</a:t>
            </a:r>
            <a:r>
              <a:rPr lang="en-GB" sz="2800" baseline="30000" dirty="0" smtClean="0"/>
              <a:t> /&gt;’);</a:t>
            </a:r>
          </a:p>
          <a:p>
            <a:r>
              <a:rPr lang="en-GB" sz="2800" baseline="30000" dirty="0" smtClean="0"/>
              <a:t>}</a:t>
            </a:r>
          </a:p>
          <a:p>
            <a:r>
              <a:rPr lang="en-GB" sz="2800" baseline="30000" dirty="0" smtClean="0"/>
              <a:t>&lt;/script&gt;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86868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a variable, </a:t>
            </a:r>
            <a:r>
              <a:rPr lang="en-US" sz="2800" baseline="30000" dirty="0" err="1" smtClean="0">
                <a:cs typeface="Courier New" pitchFamily="49" charset="0"/>
              </a:rPr>
              <a:t>inputNum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is created and initialized to the value specified by the user in the prompt box.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 declares a variable,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initializes it to the value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the condition is </a:t>
            </a:r>
            <a:r>
              <a:rPr lang="en-US" sz="2800" baseline="30000" dirty="0" smtClean="0">
                <a:cs typeface="Courier New" pitchFamily="49" charset="0"/>
              </a:rPr>
              <a:t>true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the number specified by the user is multiplied to the value of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 and the result is appended to the </a:t>
            </a:r>
            <a:r>
              <a:rPr lang="en-US" sz="2800" baseline="30000" dirty="0" smtClean="0">
                <a:cs typeface="Courier New" pitchFamily="49" charset="0"/>
              </a:rPr>
              <a:t>result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program control is again passed to </a:t>
            </a:r>
            <a:r>
              <a:rPr lang="en-US" sz="2800" baseline="30000" dirty="0" smtClean="0">
                <a:cs typeface="Courier New" pitchFamily="49" charset="0"/>
              </a:rPr>
              <a:t>for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statement, where the value of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incremented.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incremented value is again checked with the specified condition and it is multiplied to the number specified by the user.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process continues till the value of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becomes </a:t>
            </a:r>
            <a:r>
              <a:rPr lang="en-US" sz="2800" baseline="30000" dirty="0" smtClean="0">
                <a:cs typeface="Courier New" pitchFamily="49" charset="0"/>
              </a:rPr>
              <a:t>11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multiples of a number.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4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90800"/>
            <a:ext cx="503766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6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1-4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" y="914400"/>
          <a:ext cx="8458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886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flow of execution of the </a:t>
            </a:r>
            <a:r>
              <a:rPr lang="en-US" sz="2800" baseline="30000" dirty="0" smtClean="0">
                <a:cs typeface="Courier New" pitchFamily="49" charset="0"/>
              </a:rPr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4267200"/>
            <a:ext cx="333632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A021966C-DB9B-4CD9-8832-4E357850F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for the </a:t>
            </a:r>
            <a:r>
              <a:rPr lang="en-US" sz="2800" baseline="30000" dirty="0" smtClean="0">
                <a:cs typeface="Courier New" pitchFamily="49" charset="0"/>
              </a:rPr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4478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40" y="1864343"/>
            <a:ext cx="20585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while (condition)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// statements;</a:t>
            </a:r>
          </a:p>
          <a:p>
            <a:pPr>
              <a:lnSpc>
                <a:spcPts val="1000"/>
              </a:lnSpc>
            </a:pPr>
            <a:endParaRPr lang="en-US" sz="2800" baseline="30000" dirty="0" smtClean="0"/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1000" y="2895600"/>
            <a:ext cx="7543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condition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expression.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0386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displays the sum of numbers from 1 to 10 by using the </a:t>
            </a:r>
            <a:r>
              <a:rPr lang="en-US" sz="2800" baseline="30000" dirty="0" smtClean="0">
                <a:cs typeface="Courier New" pitchFamily="49" charset="0"/>
              </a:rPr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loop.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740" y="4808367"/>
            <a:ext cx="1915909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&lt;script&gt;</a:t>
            </a:r>
          </a:p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= 0;</a:t>
            </a:r>
          </a:p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sum = 0;</a:t>
            </a:r>
          </a:p>
        </p:txBody>
      </p:sp>
    </p:spTree>
    <p:extLst>
      <p:ext uri="{BB962C8B-B14F-4D97-AF65-F5344CB8AC3E}">
        <p14:creationId xmlns:p14="http://schemas.microsoft.com/office/powerpoint/2010/main" val="11794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740" y="972535"/>
            <a:ext cx="44812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while(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&lt;=10)</a:t>
            </a:r>
          </a:p>
          <a:p>
            <a:r>
              <a:rPr lang="en-US" sz="2800" baseline="30000" dirty="0" smtClean="0"/>
              <a:t>{</a:t>
            </a:r>
          </a:p>
          <a:p>
            <a:r>
              <a:rPr lang="en-US" sz="2800" baseline="30000" dirty="0" smtClean="0"/>
              <a:t>sum = sum + 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;</a:t>
            </a:r>
          </a:p>
          <a:p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= 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+ 1;</a:t>
            </a:r>
          </a:p>
          <a:p>
            <a:r>
              <a:rPr lang="en-US" sz="2800" baseline="30000" dirty="0" smtClean="0"/>
              <a:t>}</a:t>
            </a:r>
          </a:p>
          <a:p>
            <a:r>
              <a:rPr lang="en-US" sz="2800" baseline="30000" dirty="0" smtClean="0"/>
              <a:t>alert(‘Sum of first 10 numbers: ‘ + sum);</a:t>
            </a:r>
          </a:p>
          <a:p>
            <a:r>
              <a:rPr lang="en-US" sz="2800" baseline="30000" dirty="0" smtClean="0"/>
              <a:t>&lt;/script&gt;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" y="3200400"/>
            <a:ext cx="8686800" cy="3352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declares two variables,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sum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are initialized to value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variable,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is a counter variable, whose value increases for every execution of loop.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condition in the while loop checks that the value of the counter variable,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is less than or equal to </a:t>
            </a:r>
            <a:r>
              <a:rPr lang="en-US" sz="2800" baseline="30000" dirty="0" smtClean="0">
                <a:cs typeface="Courier New" pitchFamily="49" charset="0"/>
              </a:rPr>
              <a:t>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If this condition is </a:t>
            </a:r>
            <a:r>
              <a:rPr lang="en-US" sz="2800" baseline="30000" dirty="0" smtClean="0">
                <a:cs typeface="Courier New" pitchFamily="49" charset="0"/>
              </a:rPr>
              <a:t>true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the value of the sum variable is added to the value of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variable.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the variable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incremented by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Then, the program control is passed to the </a:t>
            </a:r>
            <a:r>
              <a:rPr lang="en-US" sz="2800" baseline="30000" dirty="0" smtClean="0">
                <a:cs typeface="Courier New" pitchFamily="49" charset="0"/>
              </a:rPr>
              <a:t>while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statement to check the condition again.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value of </a:t>
            </a:r>
            <a:r>
              <a:rPr lang="en-US" sz="2800" baseline="30000" dirty="0" err="1" smtClean="0">
                <a:cs typeface="Courier New" pitchFamily="49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becomes </a:t>
            </a:r>
            <a:r>
              <a:rPr lang="en-US" sz="2800" baseline="30000" dirty="0" smtClean="0">
                <a:cs typeface="Courier New" pitchFamily="49" charset="0"/>
              </a:rPr>
              <a:t>11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the while loop terminates as the loop condition becomes </a:t>
            </a:r>
            <a:r>
              <a:rPr lang="en-US" sz="2800" baseline="30000" dirty="0" smtClean="0">
                <a:cs typeface="Courier New" pitchFamily="49" charset="0"/>
              </a:rPr>
              <a:t>false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bldLvl="5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100</TotalTime>
  <Words>3540</Words>
  <Application>Microsoft Office PowerPoint</Application>
  <PresentationFormat>On-screen Show (4:3)</PresentationFormat>
  <Paragraphs>430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Wood Type</vt:lpstr>
      <vt:lpstr>Session 3 Loops &amp; Arrays</vt:lpstr>
      <vt:lpstr>Introduction</vt:lpstr>
      <vt:lpstr>for Loop 1-4</vt:lpstr>
      <vt:lpstr>for Loop 2-4</vt:lpstr>
      <vt:lpstr>for Loop 3-4</vt:lpstr>
      <vt:lpstr>for Loop 4-4</vt:lpstr>
      <vt:lpstr>while Loop 1-4</vt:lpstr>
      <vt:lpstr>while Loop 2-4</vt:lpstr>
      <vt:lpstr>while Loop 3-4</vt:lpstr>
      <vt:lpstr>while Loop 4-4</vt:lpstr>
      <vt:lpstr>do-while Loop 1-4</vt:lpstr>
      <vt:lpstr>do-while Loop 2-4</vt:lpstr>
      <vt:lpstr>do-while Loop 3-4</vt:lpstr>
      <vt:lpstr>do-while Loop 4-4</vt:lpstr>
      <vt:lpstr>Arrays</vt:lpstr>
      <vt:lpstr>Single-dimensional Array 1-3</vt:lpstr>
      <vt:lpstr>Single-dimensional Array 2-3</vt:lpstr>
      <vt:lpstr>Single-dimensional Array 3-3</vt:lpstr>
      <vt:lpstr>Accessing Single-dimensional Arrays 1-4</vt:lpstr>
      <vt:lpstr>Accessing Single-dimensional Arrays 2-4</vt:lpstr>
      <vt:lpstr>Accessing Single-dimensional Arrays 3-4</vt:lpstr>
      <vt:lpstr>Accessing Single-dimensional Arrays 4-4</vt:lpstr>
      <vt:lpstr>Multi-dimensional Array 1-2</vt:lpstr>
      <vt:lpstr>Multi-dimensional Array 2-2</vt:lpstr>
      <vt:lpstr>Accessing Two-dimensional Arrays 1-4</vt:lpstr>
      <vt:lpstr>Accessing Two-dimensional Arrays 2-4</vt:lpstr>
      <vt:lpstr>Accessing Two-dimensional Arrays 3-4</vt:lpstr>
      <vt:lpstr>Accessing Two-dimensional Arrays 4-4</vt:lpstr>
      <vt:lpstr>Array Methods 1-3</vt:lpstr>
      <vt:lpstr>Array Methods 2-3</vt:lpstr>
      <vt:lpstr>Array Methods 3-3</vt:lpstr>
      <vt:lpstr>for..in Loop 1-3</vt:lpstr>
      <vt:lpstr>for..in Loop 2-3</vt:lpstr>
      <vt:lpstr>for..in Loop 3-3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Arrays</dc:title>
  <dc:creator>Raneem Rashid</dc:creator>
  <cp:lastModifiedBy>Aisha Usman</cp:lastModifiedBy>
  <cp:revision>9</cp:revision>
  <dcterms:created xsi:type="dcterms:W3CDTF">2015-03-05T16:46:22Z</dcterms:created>
  <dcterms:modified xsi:type="dcterms:W3CDTF">2016-06-01T11:44:43Z</dcterms:modified>
</cp:coreProperties>
</file>