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0"/>
  </p:notesMasterIdLst>
  <p:sldIdLst>
    <p:sldId id="257" r:id="rId2"/>
    <p:sldId id="259" r:id="rId3"/>
    <p:sldId id="260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90" r:id="rId17"/>
    <p:sldId id="278" r:id="rId18"/>
    <p:sldId id="279" r:id="rId19"/>
    <p:sldId id="280" r:id="rId20"/>
    <p:sldId id="289" r:id="rId21"/>
    <p:sldId id="281" r:id="rId22"/>
    <p:sldId id="282" r:id="rId23"/>
    <p:sldId id="283" r:id="rId24"/>
    <p:sldId id="284" r:id="rId25"/>
    <p:sldId id="285" r:id="rId26"/>
    <p:sldId id="286" r:id="rId27"/>
    <p:sldId id="291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8B5A-206D-42B7-B934-8389091C150B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B1B2A-010D-4287-8A42-894D2C1F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A6057-D56A-48F9-80DF-4ACD6E762B5B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C6524-08F7-4B31-BC48-684B43A1BC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A6057-D56A-48F9-80DF-4ACD6E762B5B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C6524-08F7-4B31-BC48-684B43A1B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A6057-D56A-48F9-80DF-4ACD6E762B5B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C6524-08F7-4B31-BC48-684B43A1B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A6057-D56A-48F9-80DF-4ACD6E762B5B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C6524-08F7-4B31-BC48-684B43A1B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A6057-D56A-48F9-80DF-4ACD6E762B5B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C6524-08F7-4B31-BC48-684B43A1BC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A6057-D56A-48F9-80DF-4ACD6E762B5B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C6524-08F7-4B31-BC48-684B43A1B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A6057-D56A-48F9-80DF-4ACD6E762B5B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C6524-08F7-4B31-BC48-684B43A1BC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A6057-D56A-48F9-80DF-4ACD6E762B5B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C6524-08F7-4B31-BC48-684B43A1B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A6057-D56A-48F9-80DF-4ACD6E762B5B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C6524-08F7-4B31-BC48-684B43A1B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A6057-D56A-48F9-80DF-4ACD6E762B5B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CC6524-08F7-4B31-BC48-684B43A1B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87A6057-D56A-48F9-80DF-4ACD6E762B5B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0CC6524-08F7-4B31-BC48-684B43A1B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87A6057-D56A-48F9-80DF-4ACD6E762B5B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0CC6524-08F7-4B31-BC48-684B43A1B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promp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alter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confirm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505200"/>
            <a:ext cx="7315200" cy="1470025"/>
          </a:xfrm>
        </p:spPr>
        <p:txBody>
          <a:bodyPr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514600"/>
            <a:ext cx="6781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LECTURE#12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1120409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3. </a:t>
            </a:r>
            <a:r>
              <a:rPr lang="en-US" b="1" i="1" u="sng" dirty="0" smtClean="0">
                <a:solidFill>
                  <a:srgbClr val="FF0000"/>
                </a:solidFill>
              </a:rPr>
              <a:t>External</a:t>
            </a:r>
            <a:r>
              <a:rPr lang="en-US" dirty="0" smtClean="0"/>
              <a:t> – in a separate file with .</a:t>
            </a:r>
            <a:r>
              <a:rPr lang="en-US" dirty="0" err="1" smtClean="0"/>
              <a:t>js</a:t>
            </a:r>
            <a:r>
              <a:rPr lang="en-US" dirty="0" smtClean="0"/>
              <a:t> extension loaded at run-time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447800"/>
            <a:ext cx="7696200" cy="5257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HTML DOCUMENT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286000"/>
            <a:ext cx="6858000" cy="2971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Document Header</a:t>
            </a: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667000"/>
            <a:ext cx="6324600" cy="236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&lt;script </a:t>
            </a:r>
            <a:r>
              <a:rPr lang="en-US" sz="3600" b="1" dirty="0" err="1" smtClean="0">
                <a:solidFill>
                  <a:schemeClr val="bg1"/>
                </a:solidFill>
              </a:rPr>
              <a:t>src</a:t>
            </a:r>
            <a:r>
              <a:rPr lang="en-US" sz="3600" b="1" dirty="0" smtClean="0">
                <a:solidFill>
                  <a:schemeClr val="bg1"/>
                </a:solidFill>
              </a:rPr>
              <a:t>=“jscode.js”&gt; &lt;/script&gt;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410200"/>
            <a:ext cx="68580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Document Body</a:t>
            </a: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HTML tags should be placed in between the script statements.</a:t>
            </a:r>
          </a:p>
          <a:p>
            <a:endParaRPr lang="en-US" dirty="0" smtClean="0"/>
          </a:p>
          <a:p>
            <a:r>
              <a:rPr lang="en-US" dirty="0" smtClean="0"/>
              <a:t>No JavaScript should be placed within a web page unless between &lt;script&gt; or as an attribute value.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&lt;SCRIPT&gt;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indicate the browser that the text that follows is a part of a script.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 smtClean="0">
                <a:solidFill>
                  <a:schemeClr val="tx2"/>
                </a:solidFill>
              </a:rPr>
              <a:t> type </a:t>
            </a:r>
            <a:r>
              <a:rPr lang="en-US" dirty="0" smtClean="0"/>
              <a:t>attribute specifies the scripting language.</a:t>
            </a:r>
          </a:p>
          <a:p>
            <a:endParaRPr lang="en-US" dirty="0" smtClean="0"/>
          </a:p>
          <a:p>
            <a:r>
              <a:rPr lang="en-US" dirty="0" smtClean="0"/>
              <a:t>In case external </a:t>
            </a:r>
            <a:r>
              <a:rPr lang="en-US" dirty="0" err="1" smtClean="0"/>
              <a:t>javascript</a:t>
            </a:r>
            <a:r>
              <a:rPr lang="en-US" dirty="0" smtClean="0"/>
              <a:t> file is referred, use the </a:t>
            </a:r>
            <a:r>
              <a:rPr lang="en-US" dirty="0" err="1" smtClean="0">
                <a:solidFill>
                  <a:schemeClr val="tx2"/>
                </a:solidFill>
              </a:rPr>
              <a:t>src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attribute to point to an external script file.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           &lt;head&gt;</a:t>
            </a:r>
          </a:p>
          <a:p>
            <a:pPr>
              <a:buNone/>
            </a:pPr>
            <a:r>
              <a:rPr lang="en-US" dirty="0" smtClean="0"/>
              <a:t>         &lt;title&gt;Learning JavaScript&lt;/title&gt;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66FFFF"/>
                </a:solidFill>
              </a:rPr>
              <a:t>        </a:t>
            </a:r>
            <a:r>
              <a:rPr lang="en-US" dirty="0" smtClean="0">
                <a:solidFill>
                  <a:schemeClr val="tx2"/>
                </a:solidFill>
              </a:rPr>
              <a:t>&lt;script type="text/</a:t>
            </a:r>
            <a:r>
              <a:rPr lang="en-US" dirty="0" err="1" smtClean="0">
                <a:solidFill>
                  <a:schemeClr val="tx2"/>
                </a:solidFill>
              </a:rPr>
              <a:t>javascript</a:t>
            </a:r>
            <a:r>
              <a:rPr lang="en-US" dirty="0" smtClean="0">
                <a:solidFill>
                  <a:schemeClr val="tx2"/>
                </a:solidFill>
              </a:rPr>
              <a:t>"&gt;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         </a:t>
            </a:r>
            <a:r>
              <a:rPr lang="en-US" dirty="0" err="1" smtClean="0">
                <a:solidFill>
                  <a:schemeClr val="tx2"/>
                </a:solidFill>
              </a:rPr>
              <a:t>document.write</a:t>
            </a:r>
            <a:r>
              <a:rPr lang="en-US" dirty="0" smtClean="0">
                <a:solidFill>
                  <a:schemeClr val="tx2"/>
                </a:solidFill>
              </a:rPr>
              <a:t>("hello world");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&lt;/script&gt;</a:t>
            </a:r>
          </a:p>
          <a:p>
            <a:pPr>
              <a:buNone/>
            </a:pPr>
            <a:r>
              <a:rPr lang="en-US" dirty="0" smtClean="0"/>
              <a:t>          &lt;/head&gt;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Hiding JavaScript code from old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older browsers do not support scripting.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such browsers, the actual text of a script will often display in the web page.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prevent this, enclose the script code in HTML comment so the browser ignores the script if it doesn’t support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Hiding JavaScript code from old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&lt;script type=“text/</a:t>
            </a:r>
            <a:r>
              <a:rPr lang="en-US" b="1" dirty="0" err="1" smtClean="0"/>
              <a:t>javascript</a:t>
            </a:r>
            <a:r>
              <a:rPr lang="en-US" b="1" dirty="0" smtClean="0"/>
              <a:t>”&gt;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smtClean="0">
                <a:solidFill>
                  <a:schemeClr val="tx2"/>
                </a:solidFill>
              </a:rPr>
              <a:t> &lt;!--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              script code goes here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    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      //--&gt;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Variable in Javascript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are "containers" for storing information.</a:t>
            </a:r>
          </a:p>
          <a:p>
            <a:r>
              <a:rPr lang="en-US" dirty="0" smtClean="0"/>
              <a:t>JavaScript variables are used to hold values or expressions.</a:t>
            </a:r>
          </a:p>
          <a:p>
            <a:r>
              <a:rPr lang="en-US" dirty="0" smtClean="0"/>
              <a:t>A variable can have a short name, like x, or a more descriptive name, like </a:t>
            </a:r>
            <a:r>
              <a:rPr lang="en-US" dirty="0" err="1" smtClean="0"/>
              <a:t>carname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 Because JavaScript is case-sensitive, variable names are case-sensitive.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772400" cy="4854209"/>
          </a:xfrm>
        </p:spPr>
        <p:txBody>
          <a:bodyPr>
            <a:noAutofit/>
          </a:bodyPr>
          <a:lstStyle/>
          <a:p>
            <a:r>
              <a:rPr lang="en-US" sz="2800" dirty="0" smtClean="0"/>
              <a:t>JavaScript is a weakly-typed language.</a:t>
            </a:r>
          </a:p>
          <a:p>
            <a:r>
              <a:rPr lang="en-US" sz="2800" dirty="0" smtClean="0"/>
              <a:t>JavaScript keyword </a:t>
            </a:r>
            <a:r>
              <a:rPr lang="en-US" sz="2800" b="1" i="1" dirty="0" err="1" smtClean="0">
                <a:solidFill>
                  <a:srgbClr val="FFC000"/>
                </a:solidFill>
              </a:rPr>
              <a:t>var</a:t>
            </a:r>
            <a:r>
              <a:rPr lang="en-US" sz="2800" dirty="0" smtClean="0"/>
              <a:t> is used to declare variables.</a:t>
            </a:r>
          </a:p>
          <a:p>
            <a:r>
              <a:rPr lang="en-US" sz="2800" dirty="0" smtClean="0"/>
              <a:t>Variables in the declaration can be separated by a comma.</a:t>
            </a:r>
          </a:p>
          <a:p>
            <a:r>
              <a:rPr lang="en-US" sz="2800" dirty="0" smtClean="0"/>
              <a:t>The name of a variable can be any valid identifier.</a:t>
            </a:r>
          </a:p>
          <a:p>
            <a:r>
              <a:rPr lang="en-US" sz="2800" dirty="0" smtClean="0"/>
              <a:t>Declarations end with a semicolon (;)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naming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series of characters consisting of letters, digits, underscored &amp; dollar signs.</a:t>
            </a:r>
          </a:p>
          <a:p>
            <a:r>
              <a:rPr lang="en-US" dirty="0" smtClean="0"/>
              <a:t>It should not begin with digit.</a:t>
            </a:r>
          </a:p>
          <a:p>
            <a:r>
              <a:rPr lang="en-US" dirty="0" smtClean="0"/>
              <a:t>It should not be a reserved JavaScript keyword.</a:t>
            </a:r>
          </a:p>
          <a:p>
            <a:r>
              <a:rPr lang="en-US" dirty="0" smtClean="0"/>
              <a:t>An identifier may also not contain any spaces.</a:t>
            </a:r>
          </a:p>
          <a:p>
            <a:r>
              <a:rPr lang="en-US" dirty="0" smtClean="0"/>
              <a:t>Remember that JavaScript is case sensitive so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Name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are different identifiers.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naming variable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1774825"/>
          <a:ext cx="739140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5700"/>
                <a:gridCol w="3695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sng" dirty="0" smtClean="0">
                          <a:solidFill>
                            <a:srgbClr val="FF0000"/>
                          </a:solidFill>
                        </a:rPr>
                        <a:t>Valid identifier</a:t>
                      </a:r>
                      <a:endParaRPr lang="en-US" sz="3600" b="1" i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sng" dirty="0" smtClean="0">
                          <a:solidFill>
                            <a:srgbClr val="FF0000"/>
                          </a:solidFill>
                        </a:rPr>
                        <a:t>Invalid identifier</a:t>
                      </a:r>
                      <a:endParaRPr lang="en-US" sz="3600" b="1" i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Welcome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1button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$value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input</a:t>
                      </a:r>
                      <a:r>
                        <a:rPr lang="en-US" sz="3600" baseline="0" dirty="0" smtClean="0"/>
                        <a:t> field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_counter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Button1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m_inputField1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>
          <a:xfrm>
            <a:off x="3962400" y="685800"/>
            <a:ext cx="4648200" cy="2895600"/>
          </a:xfrm>
          <a:prstGeom prst="cloudCallout">
            <a:avLst>
              <a:gd name="adj1" fmla="val -49427"/>
              <a:gd name="adj2" fmla="val 47646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33CC"/>
                </a:solidFill>
              </a:rPr>
              <a:t>JavaScript = Java?</a:t>
            </a:r>
            <a:endParaRPr lang="en-US" sz="3200" b="1" dirty="0">
              <a:solidFill>
                <a:srgbClr val="0033CC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581400"/>
            <a:ext cx="27432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Assigning Values to Variables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 a= 10;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b=“hello”;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Prompt 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75191"/>
            <a:ext cx="7467600" cy="4397009"/>
          </a:xfrm>
        </p:spPr>
        <p:txBody>
          <a:bodyPr/>
          <a:lstStyle/>
          <a:p>
            <a:r>
              <a:rPr lang="en-US" dirty="0" smtClean="0"/>
              <a:t>A prompt dialog allows the user to input a value that the script can use.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62600" y="381000"/>
            <a:ext cx="32004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hlinkClick r:id="rId2" action="ppaction://hlinkfile"/>
              </a:rPr>
              <a:t>Let’s try it!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0" y="4800600"/>
            <a:ext cx="6705600" cy="1295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prompt (“Enter your name”, “no name”);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747371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6743700" y="3543300"/>
            <a:ext cx="1905000" cy="15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219200" y="4572000"/>
            <a:ext cx="7086600" cy="1828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33CC"/>
                </a:solidFill>
              </a:rPr>
              <a:t>When the user clicks OK , the value typed by the user is returned to the program as a string</a:t>
            </a:r>
            <a:endParaRPr lang="en-US" sz="28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47371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5906294" y="3923506"/>
            <a:ext cx="1143000" cy="15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219200" y="4572000"/>
            <a:ext cx="7086600" cy="1828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33CC"/>
                </a:solidFill>
              </a:rPr>
              <a:t>This is the text field in which user types the value</a:t>
            </a:r>
            <a:endParaRPr lang="en-US" sz="28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732131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1448594" y="3733006"/>
            <a:ext cx="1524000" cy="15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219200" y="4572000"/>
            <a:ext cx="7086600" cy="1828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33CC"/>
                </a:solidFill>
              </a:rPr>
              <a:t>This is the prompt to the user</a:t>
            </a:r>
            <a:endParaRPr lang="en-US" sz="28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739751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1219994" y="4037806"/>
            <a:ext cx="1066800" cy="15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219200" y="4572000"/>
            <a:ext cx="7086600" cy="1828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33CC"/>
                </a:solidFill>
              </a:rPr>
              <a:t>This is the default value if the user does not enter anything</a:t>
            </a:r>
            <a:endParaRPr lang="en-US" sz="28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1"/>
            <a:ext cx="7467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Sometimes it is useful to display information in windows called dialogs that “pop up” on the screen to grab the user’s attention.</a:t>
            </a:r>
          </a:p>
          <a:p>
            <a:endParaRPr lang="en-US" dirty="0" smtClean="0"/>
          </a:p>
          <a:p>
            <a:r>
              <a:rPr lang="en-US" dirty="0" smtClean="0"/>
              <a:t>Dialogs are typically used to display important messages to the user browsing the web page.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b="1" dirty="0" smtClean="0">
                <a:solidFill>
                  <a:schemeClr val="tx2"/>
                </a:solidFill>
              </a:rPr>
              <a:t>alert</a:t>
            </a:r>
            <a:r>
              <a:rPr lang="en-US" dirty="0" smtClean="0"/>
              <a:t> requires as its argument the string to be displayed.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562600" y="381000"/>
            <a:ext cx="32004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hlinkClick r:id="rId2" action="ppaction://hlinkfile"/>
              </a:rPr>
              <a:t>Let’s try it!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620000" cy="1219200"/>
          </a:xfrm>
        </p:spPr>
        <p:txBody>
          <a:bodyPr>
            <a:normAutofit fontScale="90000"/>
          </a:bodyPr>
          <a:lstStyle/>
          <a:p>
            <a:r>
              <a:rPr b="1" smtClean="0"/>
              <a:t>Confirm Box</a:t>
            </a:r>
            <a:br>
              <a:rPr b="1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confirm box is often used if you want the user to verify or accept something.</a:t>
            </a:r>
          </a:p>
          <a:p>
            <a:r>
              <a:rPr lang="en-US" dirty="0" smtClean="0"/>
              <a:t>When a confirm box pops up, the user will have to click either "OK" or "Cancel" to proceed. 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62600" y="381000"/>
            <a:ext cx="32004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hlinkClick r:id="rId2" action="ppaction://hlinkfile"/>
              </a:rPr>
              <a:t>Let’s try it!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620000" cy="4068763"/>
          </a:xfrm>
        </p:spPr>
        <p:txBody>
          <a:bodyPr/>
          <a:lstStyle/>
          <a:p>
            <a:r>
              <a:rPr lang="en-US" dirty="0" smtClean="0"/>
              <a:t>Single line comments begin with the character </a:t>
            </a:r>
            <a:r>
              <a:rPr lang="en-US" b="1" dirty="0" smtClean="0">
                <a:solidFill>
                  <a:srgbClr val="FF0000"/>
                </a:solidFill>
              </a:rPr>
              <a:t>//</a:t>
            </a:r>
            <a:r>
              <a:rPr lang="en-US" dirty="0" smtClean="0"/>
              <a:t>. Such comment can begin at any position in a line of JavaScript code &amp; continues until the end of line.</a:t>
            </a:r>
          </a:p>
          <a:p>
            <a:r>
              <a:rPr lang="en-US" dirty="0" smtClean="0"/>
              <a:t>Notation for giving multi-line comment is as follows: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5257800"/>
            <a:ext cx="4876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/* </a:t>
            </a:r>
            <a:r>
              <a:rPr lang="en-US" sz="2400" dirty="0" smtClean="0">
                <a:solidFill>
                  <a:schemeClr val="tx2"/>
                </a:solidFill>
              </a:rPr>
              <a:t>This is a multi-line comment</a:t>
            </a:r>
            <a:r>
              <a:rPr lang="en-US" sz="2400" dirty="0" smtClean="0">
                <a:solidFill>
                  <a:srgbClr val="FF0000"/>
                </a:solidFill>
              </a:rPr>
              <a:t>. </a:t>
            </a:r>
            <a:r>
              <a:rPr lang="en-US" sz="2400" dirty="0" smtClean="0">
                <a:solidFill>
                  <a:schemeClr val="tx2"/>
                </a:solidFill>
              </a:rPr>
              <a:t>It can be split over many lines. </a:t>
            </a:r>
            <a:r>
              <a:rPr lang="en-US" sz="2400" dirty="0" smtClean="0">
                <a:solidFill>
                  <a:srgbClr val="FF0000"/>
                </a:solidFill>
              </a:rPr>
              <a:t>*/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7543800" cy="3992563"/>
          </a:xfrm>
        </p:spPr>
        <p:txBody>
          <a:bodyPr/>
          <a:lstStyle/>
          <a:p>
            <a:r>
              <a:rPr lang="en-US" dirty="0" smtClean="0"/>
              <a:t>JavaScript ≠ Java</a:t>
            </a:r>
          </a:p>
          <a:p>
            <a:r>
              <a:rPr lang="en-US" dirty="0" smtClean="0"/>
              <a:t>Java is a programming language whereas JavaScript is a scripting language</a:t>
            </a:r>
          </a:p>
          <a:p>
            <a:r>
              <a:rPr lang="en-US" dirty="0" smtClean="0"/>
              <a:t>What does that mean?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543800" cy="960438"/>
          </a:xfrm>
        </p:spPr>
        <p:txBody>
          <a:bodyPr/>
          <a:lstStyle/>
          <a:p>
            <a:r>
              <a:rPr lang="en-US" dirty="0" smtClean="0"/>
              <a:t>Programming vs. Scripting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1524000"/>
          <a:ext cx="7543800" cy="533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1900"/>
                <a:gridCol w="3771900"/>
              </a:tblGrid>
              <a:tr h="5334000">
                <a:tc>
                  <a:txBody>
                    <a:bodyPr/>
                    <a:lstStyle/>
                    <a:p>
                      <a:r>
                        <a:rPr lang="en-US" sz="2800" b="1" i="1" u="sng" dirty="0" smtClean="0">
                          <a:solidFill>
                            <a:srgbClr val="FF0000"/>
                          </a:solidFill>
                        </a:rPr>
                        <a:t>Programming language:</a:t>
                      </a:r>
                    </a:p>
                    <a:p>
                      <a:endParaRPr lang="en-US" sz="2800" b="1" i="1" u="sng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programming language needs to be compiled before it is run. Once it is compiled, it can be run any number of times.</a:t>
                      </a:r>
                      <a:endParaRPr lang="en-US" sz="24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u="sng" dirty="0" smtClean="0">
                          <a:solidFill>
                            <a:srgbClr val="FF0000"/>
                          </a:solidFill>
                        </a:rPr>
                        <a:t>Scripting</a:t>
                      </a:r>
                      <a:r>
                        <a:rPr lang="en-US" sz="2800" b="1" i="1" u="sng" baseline="0" dirty="0" smtClean="0">
                          <a:solidFill>
                            <a:srgbClr val="FF0000"/>
                          </a:solidFill>
                        </a:rPr>
                        <a:t> language:</a:t>
                      </a:r>
                    </a:p>
                    <a:p>
                      <a:endParaRPr lang="en-US" sz="2800" b="1" i="1" u="sng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Scripting languages</a:t>
                      </a:r>
                      <a:r>
                        <a:rPr kumimoji="0" lang="en-US" sz="24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 interpreted at run-time. This means that every time you want to run the program, a separate program needs to read the code, interpret it, and then follow the instructions in the code.</a:t>
                      </a:r>
                      <a:endParaRPr lang="en-US" sz="2400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620000" cy="731838"/>
          </a:xfrm>
        </p:spPr>
        <p:txBody>
          <a:bodyPr>
            <a:normAutofit/>
          </a:bodyPr>
          <a:lstStyle/>
          <a:p>
            <a:r>
              <a:rPr lang="en-US" dirty="0" smtClean="0"/>
              <a:t>Uses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Dynamic forms that include built-in error checking(validation of forms).</a:t>
            </a:r>
          </a:p>
          <a:p>
            <a:r>
              <a:rPr lang="en-US" dirty="0" smtClean="0"/>
              <a:t>Calculation areas on pages.</a:t>
            </a:r>
          </a:p>
          <a:p>
            <a:r>
              <a:rPr lang="en-US" dirty="0" smtClean="0"/>
              <a:t>User interaction for warnings and getting confirmation</a:t>
            </a:r>
          </a:p>
          <a:p>
            <a:r>
              <a:rPr lang="en-US" dirty="0" smtClean="0"/>
              <a:t>Dynamically changing background and text colors, or "buttons".</a:t>
            </a:r>
          </a:p>
          <a:p>
            <a:r>
              <a:rPr lang="en-US" dirty="0" smtClean="0"/>
              <a:t>Open and control windows.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239000" cy="4648200"/>
          </a:xfrm>
        </p:spPr>
        <p:txBody>
          <a:bodyPr/>
          <a:lstStyle/>
          <a:p>
            <a:r>
              <a:rPr lang="en-US" dirty="0" smtClean="0"/>
              <a:t>HTML was developed to give structure to the content.</a:t>
            </a:r>
          </a:p>
          <a:p>
            <a:r>
              <a:rPr lang="en-US" dirty="0" smtClean="0"/>
              <a:t>CSS was developed to style or decorate the content.</a:t>
            </a:r>
          </a:p>
          <a:p>
            <a:r>
              <a:rPr lang="en-US" dirty="0" smtClean="0"/>
              <a:t>JavaScript was developed to add behavior to the content.</a:t>
            </a:r>
          </a:p>
          <a:p>
            <a:r>
              <a:rPr lang="en-US" dirty="0" smtClean="0"/>
              <a:t>It is much more strict than the HTML.</a:t>
            </a:r>
          </a:p>
          <a:p>
            <a:r>
              <a:rPr lang="en-US" dirty="0" smtClean="0"/>
              <a:t>It is case-sensitive.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2209800"/>
            <a:ext cx="7315200" cy="1600200"/>
          </a:xfrm>
        </p:spPr>
        <p:txBody>
          <a:bodyPr/>
          <a:lstStyle/>
          <a:p>
            <a:r>
              <a:rPr lang="en-US" dirty="0" smtClean="0"/>
              <a:t>How to include JavaScript in HTML pages?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153400" cy="9906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/>
              <a:t>1. </a:t>
            </a:r>
            <a:r>
              <a:rPr lang="en-US" b="1" i="1" u="sng" dirty="0" smtClean="0">
                <a:solidFill>
                  <a:srgbClr val="FF0000"/>
                </a:solidFill>
              </a:rPr>
              <a:t>Internal</a:t>
            </a:r>
            <a:r>
              <a:rPr lang="en-US" dirty="0" smtClean="0"/>
              <a:t> – embedded within a &lt;script&gt; tag used within the &lt;head&gt; or &lt;body&gt;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905000"/>
            <a:ext cx="7696200" cy="441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HTML DOCUMENT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2286000"/>
            <a:ext cx="685800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Document Header</a:t>
            </a: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667000"/>
            <a:ext cx="63246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&lt;script&gt;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       script statements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&lt;/script&gt;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4343400"/>
            <a:ext cx="6934200" cy="1828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Document Body</a:t>
            </a: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0" y="4724400"/>
            <a:ext cx="62484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&lt;script&gt;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       script statements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&lt;/script&gt;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1120409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2. </a:t>
            </a:r>
            <a:r>
              <a:rPr lang="en-US" b="1" i="1" u="sng" dirty="0" smtClean="0">
                <a:solidFill>
                  <a:srgbClr val="FF0000"/>
                </a:solidFill>
              </a:rPr>
              <a:t>Inline</a:t>
            </a:r>
            <a:r>
              <a:rPr lang="en-US" dirty="0" smtClean="0"/>
              <a:t> – commands included within the value of attributes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447800"/>
            <a:ext cx="7696200" cy="5257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HTML DOCUMENT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2286000"/>
            <a:ext cx="6934200" cy="838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Document Header</a:t>
            </a: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3505200"/>
            <a:ext cx="7010400" cy="2667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Document Body</a:t>
            </a: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0" y="4114800"/>
            <a:ext cx="6553200" cy="1752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&lt;a </a:t>
            </a:r>
            <a:r>
              <a:rPr lang="en-US" sz="2400" b="1" dirty="0" err="1" smtClean="0">
                <a:solidFill>
                  <a:schemeClr val="bg1"/>
                </a:solidFill>
              </a:rPr>
              <a:t>onMouseOver</a:t>
            </a:r>
            <a:r>
              <a:rPr lang="en-US" sz="2400" b="1" dirty="0" smtClean="0">
                <a:solidFill>
                  <a:schemeClr val="bg1"/>
                </a:solidFill>
              </a:rPr>
              <a:t>=“</a:t>
            </a:r>
            <a:r>
              <a:rPr lang="en-US" sz="2400" b="1" dirty="0" err="1" smtClean="0">
                <a:solidFill>
                  <a:schemeClr val="bg1"/>
                </a:solidFill>
              </a:rPr>
              <a:t>js_function</a:t>
            </a:r>
            <a:r>
              <a:rPr lang="en-US" sz="2400" b="1" dirty="0" smtClean="0">
                <a:solidFill>
                  <a:schemeClr val="bg1"/>
                </a:solidFill>
              </a:rPr>
              <a:t>()”&gt;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336</TotalTime>
  <Words>941</Words>
  <Application>Microsoft Office PowerPoint</Application>
  <PresentationFormat>On-screen Show (4:3)</PresentationFormat>
  <Paragraphs>140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Metro</vt:lpstr>
      <vt:lpstr>JavaScript</vt:lpstr>
      <vt:lpstr>Slide 2</vt:lpstr>
      <vt:lpstr>The answer is</vt:lpstr>
      <vt:lpstr>Programming vs. Scripting</vt:lpstr>
      <vt:lpstr>Uses of JavaScript</vt:lpstr>
      <vt:lpstr>JavaScript</vt:lpstr>
      <vt:lpstr>How to include JavaScript in HTML pages?</vt:lpstr>
      <vt:lpstr>Slide 8</vt:lpstr>
      <vt:lpstr>Slide 9</vt:lpstr>
      <vt:lpstr>Slide 10</vt:lpstr>
      <vt:lpstr>REMEMBER!!!</vt:lpstr>
      <vt:lpstr>&lt;SCRIPT&gt;</vt:lpstr>
      <vt:lpstr>FIRST PROGRAM</vt:lpstr>
      <vt:lpstr>Hiding JavaScript code from old browsers</vt:lpstr>
      <vt:lpstr>Hiding JavaScript code from old browsers</vt:lpstr>
      <vt:lpstr>Variable in Javascript</vt:lpstr>
      <vt:lpstr>Declaring a variable</vt:lpstr>
      <vt:lpstr>Rules for naming variable</vt:lpstr>
      <vt:lpstr>Rules for naming variable</vt:lpstr>
      <vt:lpstr>Assigning Values to Variables</vt:lpstr>
      <vt:lpstr>Prompt dialog</vt:lpstr>
      <vt:lpstr>Slide 22</vt:lpstr>
      <vt:lpstr>Slide 23</vt:lpstr>
      <vt:lpstr>Slide 24</vt:lpstr>
      <vt:lpstr>Slide 25</vt:lpstr>
      <vt:lpstr>Alert box</vt:lpstr>
      <vt:lpstr>Confirm Box </vt:lpstr>
      <vt:lpstr>Comments in JavaScript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anum</dc:creator>
  <cp:lastModifiedBy>wajiha</cp:lastModifiedBy>
  <cp:revision>37</cp:revision>
  <dcterms:created xsi:type="dcterms:W3CDTF">2011-03-14T10:52:12Z</dcterms:created>
  <dcterms:modified xsi:type="dcterms:W3CDTF">2014-11-21T09:51:35Z</dcterms:modified>
</cp:coreProperties>
</file>