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70" r:id="rId6"/>
    <p:sldId id="266" r:id="rId7"/>
    <p:sldId id="271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max.html" TargetMode="External"/><Relationship Id="rId2" Type="http://schemas.openxmlformats.org/officeDocument/2006/relationships/hyperlink" Target="random.html" TargetMode="External"/><Relationship Id="rId1" Type="http://schemas.openxmlformats.org/officeDocument/2006/relationships/hyperlink" Target="round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max.html" TargetMode="External"/><Relationship Id="rId2" Type="http://schemas.openxmlformats.org/officeDocument/2006/relationships/hyperlink" Target="random.html" TargetMode="External"/><Relationship Id="rId1" Type="http://schemas.openxmlformats.org/officeDocument/2006/relationships/hyperlink" Target="round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769C1-75C6-475F-96E6-273232987097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A22449-D1CF-464A-B566-DB3CF7618BCD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hlinkClick xmlns:r="http://schemas.openxmlformats.org/officeDocument/2006/relationships" r:id="rId1" action="ppaction://hlinkfile"/>
            </a:rPr>
            <a:t>Round()</a:t>
          </a:r>
          <a:endParaRPr lang="en-US" dirty="0"/>
        </a:p>
      </dgm:t>
    </dgm:pt>
    <dgm:pt modelId="{76C55F34-F4D5-4202-9897-E6D051CED7E3}" type="parTrans" cxnId="{9DAE9565-C8AE-44AB-A8D6-C3BBF092D930}">
      <dgm:prSet/>
      <dgm:spPr/>
      <dgm:t>
        <a:bodyPr/>
        <a:lstStyle/>
        <a:p>
          <a:endParaRPr lang="en-US"/>
        </a:p>
      </dgm:t>
    </dgm:pt>
    <dgm:pt modelId="{4A157DDB-8226-4B16-9953-A9CED02E533B}" type="sibTrans" cxnId="{9DAE9565-C8AE-44AB-A8D6-C3BBF092D930}">
      <dgm:prSet/>
      <dgm:spPr/>
      <dgm:t>
        <a:bodyPr/>
        <a:lstStyle/>
        <a:p>
          <a:endParaRPr lang="en-US"/>
        </a:p>
      </dgm:t>
    </dgm:pt>
    <dgm:pt modelId="{1F43CE06-ED30-4AFA-963F-9E00C2DC09F7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hlinkClick xmlns:r="http://schemas.openxmlformats.org/officeDocument/2006/relationships" r:id="rId2" action="ppaction://hlinkfile"/>
            </a:rPr>
            <a:t>Random()</a:t>
          </a:r>
          <a:endParaRPr lang="en-US" dirty="0"/>
        </a:p>
      </dgm:t>
    </dgm:pt>
    <dgm:pt modelId="{72AD575C-70BA-48A6-8DCB-A8ED2AD0EF99}" type="parTrans" cxnId="{FFAD48DB-1315-456A-9462-2E420D7AF035}">
      <dgm:prSet/>
      <dgm:spPr/>
      <dgm:t>
        <a:bodyPr/>
        <a:lstStyle/>
        <a:p>
          <a:endParaRPr lang="en-US"/>
        </a:p>
      </dgm:t>
    </dgm:pt>
    <dgm:pt modelId="{113B1C89-6388-46FB-A013-CB05A52A33B1}" type="sibTrans" cxnId="{FFAD48DB-1315-456A-9462-2E420D7AF035}">
      <dgm:prSet/>
      <dgm:spPr/>
      <dgm:t>
        <a:bodyPr/>
        <a:lstStyle/>
        <a:p>
          <a:endParaRPr lang="en-US"/>
        </a:p>
      </dgm:t>
    </dgm:pt>
    <dgm:pt modelId="{80C2D57B-D842-4602-9140-D94E0738F572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hlinkClick xmlns:r="http://schemas.openxmlformats.org/officeDocument/2006/relationships" r:id="rId3" action="ppaction://hlinkfile"/>
            </a:rPr>
            <a:t>Max()</a:t>
          </a:r>
          <a:endParaRPr lang="en-US" dirty="0"/>
        </a:p>
      </dgm:t>
    </dgm:pt>
    <dgm:pt modelId="{D99A125B-0038-4E84-A0C5-89BE802E651A}" type="parTrans" cxnId="{7278F942-EB88-4AAB-BF81-7E87E3FF87E7}">
      <dgm:prSet/>
      <dgm:spPr/>
      <dgm:t>
        <a:bodyPr/>
        <a:lstStyle/>
        <a:p>
          <a:endParaRPr lang="en-US"/>
        </a:p>
      </dgm:t>
    </dgm:pt>
    <dgm:pt modelId="{F0325368-0584-4371-B306-EAC0815F5208}" type="sibTrans" cxnId="{7278F942-EB88-4AAB-BF81-7E87E3FF87E7}">
      <dgm:prSet/>
      <dgm:spPr/>
      <dgm:t>
        <a:bodyPr/>
        <a:lstStyle/>
        <a:p>
          <a:endParaRPr lang="en-US"/>
        </a:p>
      </dgm:t>
    </dgm:pt>
    <dgm:pt modelId="{5ACA6441-157F-45FE-B933-A350673B323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hlinkClick xmlns:r="http://schemas.openxmlformats.org/officeDocument/2006/relationships" r:id="rId3" action="ppaction://hlinkfile"/>
            </a:rPr>
            <a:t>Min()</a:t>
          </a:r>
          <a:endParaRPr lang="en-US" dirty="0"/>
        </a:p>
      </dgm:t>
    </dgm:pt>
    <dgm:pt modelId="{07F0DFF6-29A0-4694-A4D5-D3CCFA7A1BA1}" type="parTrans" cxnId="{6183B9AC-5885-475E-A9AA-747A07DBDF7A}">
      <dgm:prSet/>
      <dgm:spPr/>
      <dgm:t>
        <a:bodyPr/>
        <a:lstStyle/>
        <a:p>
          <a:endParaRPr lang="en-US"/>
        </a:p>
      </dgm:t>
    </dgm:pt>
    <dgm:pt modelId="{8B74EF95-E20B-49C0-8D71-FA580F0A3990}" type="sibTrans" cxnId="{6183B9AC-5885-475E-A9AA-747A07DBDF7A}">
      <dgm:prSet/>
      <dgm:spPr/>
      <dgm:t>
        <a:bodyPr/>
        <a:lstStyle/>
        <a:p>
          <a:endParaRPr lang="en-US"/>
        </a:p>
      </dgm:t>
    </dgm:pt>
    <dgm:pt modelId="{E1AE4F95-2112-4AE8-943D-77BBEBC380B1}" type="pres">
      <dgm:prSet presAssocID="{E5D769C1-75C6-475F-96E6-27323298709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AB8263-5E99-4B84-9358-1F4BD54CB00D}" type="pres">
      <dgm:prSet presAssocID="{E5D769C1-75C6-475F-96E6-273232987097}" presName="axisShape" presStyleLbl="bgShp" presStyleIdx="0" presStyleCn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D6DFFCBC-B6B1-4283-94DE-5CE47E4E1826}" type="pres">
      <dgm:prSet presAssocID="{E5D769C1-75C6-475F-96E6-273232987097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2C0092-6AD3-4880-8536-18E360FDCAD3}" type="pres">
      <dgm:prSet presAssocID="{E5D769C1-75C6-475F-96E6-273232987097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4642F-6D22-43E7-89F7-B2B04A2AB94B}" type="pres">
      <dgm:prSet presAssocID="{E5D769C1-75C6-475F-96E6-273232987097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D1A3B-FC8B-466F-ABE1-510AECDC99DC}" type="pres">
      <dgm:prSet presAssocID="{E5D769C1-75C6-475F-96E6-273232987097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5B57C9-A3B5-493C-8CE6-0595AD594DBC}" type="presOf" srcId="{E5D769C1-75C6-475F-96E6-273232987097}" destId="{E1AE4F95-2112-4AE8-943D-77BBEBC380B1}" srcOrd="0" destOrd="0" presId="urn:microsoft.com/office/officeart/2005/8/layout/matrix2"/>
    <dgm:cxn modelId="{BC390A11-884F-468E-A0DF-4CCE7A72DD07}" type="presOf" srcId="{80C2D57B-D842-4602-9140-D94E0738F572}" destId="{3514642F-6D22-43E7-89F7-B2B04A2AB94B}" srcOrd="0" destOrd="0" presId="urn:microsoft.com/office/officeart/2005/8/layout/matrix2"/>
    <dgm:cxn modelId="{33D35C40-2377-49DF-B290-C716373F6480}" type="presOf" srcId="{2CA22449-D1CF-464A-B566-DB3CF7618BCD}" destId="{D6DFFCBC-B6B1-4283-94DE-5CE47E4E1826}" srcOrd="0" destOrd="0" presId="urn:microsoft.com/office/officeart/2005/8/layout/matrix2"/>
    <dgm:cxn modelId="{9DAE9565-C8AE-44AB-A8D6-C3BBF092D930}" srcId="{E5D769C1-75C6-475F-96E6-273232987097}" destId="{2CA22449-D1CF-464A-B566-DB3CF7618BCD}" srcOrd="0" destOrd="0" parTransId="{76C55F34-F4D5-4202-9897-E6D051CED7E3}" sibTransId="{4A157DDB-8226-4B16-9953-A9CED02E533B}"/>
    <dgm:cxn modelId="{FFAD48DB-1315-456A-9462-2E420D7AF035}" srcId="{E5D769C1-75C6-475F-96E6-273232987097}" destId="{1F43CE06-ED30-4AFA-963F-9E00C2DC09F7}" srcOrd="1" destOrd="0" parTransId="{72AD575C-70BA-48A6-8DCB-A8ED2AD0EF99}" sibTransId="{113B1C89-6388-46FB-A013-CB05A52A33B1}"/>
    <dgm:cxn modelId="{CEEA8D99-991D-41BB-AB7A-9F6961E656DB}" type="presOf" srcId="{5ACA6441-157F-45FE-B933-A350673B323F}" destId="{F87D1A3B-FC8B-466F-ABE1-510AECDC99DC}" srcOrd="0" destOrd="0" presId="urn:microsoft.com/office/officeart/2005/8/layout/matrix2"/>
    <dgm:cxn modelId="{6183B9AC-5885-475E-A9AA-747A07DBDF7A}" srcId="{E5D769C1-75C6-475F-96E6-273232987097}" destId="{5ACA6441-157F-45FE-B933-A350673B323F}" srcOrd="3" destOrd="0" parTransId="{07F0DFF6-29A0-4694-A4D5-D3CCFA7A1BA1}" sibTransId="{8B74EF95-E20B-49C0-8D71-FA580F0A3990}"/>
    <dgm:cxn modelId="{E29C9F1A-5C7B-42A1-86CD-9DF41FBADCB3}" type="presOf" srcId="{1F43CE06-ED30-4AFA-963F-9E00C2DC09F7}" destId="{392C0092-6AD3-4880-8536-18E360FDCAD3}" srcOrd="0" destOrd="0" presId="urn:microsoft.com/office/officeart/2005/8/layout/matrix2"/>
    <dgm:cxn modelId="{7278F942-EB88-4AAB-BF81-7E87E3FF87E7}" srcId="{E5D769C1-75C6-475F-96E6-273232987097}" destId="{80C2D57B-D842-4602-9140-D94E0738F572}" srcOrd="2" destOrd="0" parTransId="{D99A125B-0038-4E84-A0C5-89BE802E651A}" sibTransId="{F0325368-0584-4371-B306-EAC0815F5208}"/>
    <dgm:cxn modelId="{A3BFCA34-4E95-4B9C-98AD-4489F056F79A}" type="presParOf" srcId="{E1AE4F95-2112-4AE8-943D-77BBEBC380B1}" destId="{C2AB8263-5E99-4B84-9358-1F4BD54CB00D}" srcOrd="0" destOrd="0" presId="urn:microsoft.com/office/officeart/2005/8/layout/matrix2"/>
    <dgm:cxn modelId="{88E050E1-D1A4-4A0E-89C5-218E9F714F3F}" type="presParOf" srcId="{E1AE4F95-2112-4AE8-943D-77BBEBC380B1}" destId="{D6DFFCBC-B6B1-4283-94DE-5CE47E4E1826}" srcOrd="1" destOrd="0" presId="urn:microsoft.com/office/officeart/2005/8/layout/matrix2"/>
    <dgm:cxn modelId="{B2E92CC5-03ED-4D8A-9875-B38710F0CB16}" type="presParOf" srcId="{E1AE4F95-2112-4AE8-943D-77BBEBC380B1}" destId="{392C0092-6AD3-4880-8536-18E360FDCAD3}" srcOrd="2" destOrd="0" presId="urn:microsoft.com/office/officeart/2005/8/layout/matrix2"/>
    <dgm:cxn modelId="{CA84E9AB-4BB2-4671-A12D-4C09C3387BC7}" type="presParOf" srcId="{E1AE4F95-2112-4AE8-943D-77BBEBC380B1}" destId="{3514642F-6D22-43E7-89F7-B2B04A2AB94B}" srcOrd="3" destOrd="0" presId="urn:microsoft.com/office/officeart/2005/8/layout/matrix2"/>
    <dgm:cxn modelId="{8E9A4B5F-1568-4D30-87D3-049BB5000410}" type="presParOf" srcId="{E1AE4F95-2112-4AE8-943D-77BBEBC380B1}" destId="{F87D1A3B-FC8B-466F-ABE1-510AECDC99DC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B8263-5E99-4B84-9358-1F4BD54CB00D}">
      <dsp:nvSpPr>
        <dsp:cNvPr id="0" name=""/>
        <dsp:cNvSpPr/>
      </dsp:nvSpPr>
      <dsp:spPr>
        <a:xfrm>
          <a:off x="1015999" y="0"/>
          <a:ext cx="3835400" cy="38354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gradFill rotWithShape="1">
          <a:gsLst>
            <a:gs pos="0">
              <a:schemeClr val="dk1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dk1">
                <a:shade val="100000"/>
              </a:schemeClr>
            </a:gs>
            <a:gs pos="100000">
              <a:schemeClr val="dk1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2700">
          <a:bevelT w="31750" h="12700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</dsp:sp>
    <dsp:sp modelId="{D6DFFCBC-B6B1-4283-94DE-5CE47E4E1826}">
      <dsp:nvSpPr>
        <dsp:cNvPr id="0" name=""/>
        <dsp:cNvSpPr/>
      </dsp:nvSpPr>
      <dsp:spPr>
        <a:xfrm>
          <a:off x="1265300" y="249301"/>
          <a:ext cx="1534160" cy="1534160"/>
        </a:xfrm>
        <a:prstGeom prst="roundRect">
          <a:avLst/>
        </a:prstGeom>
        <a:gradFill rotWithShape="1">
          <a:gsLst>
            <a:gs pos="0">
              <a:schemeClr val="dk1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dk1">
                <a:shade val="100000"/>
              </a:schemeClr>
            </a:gs>
            <a:gs pos="100000">
              <a:schemeClr val="dk1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2700">
          <a:bevelT w="31750" h="12700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hlinkClick xmlns:r="http://schemas.openxmlformats.org/officeDocument/2006/relationships" r:id="rId1" action="ppaction://hlinkfile"/>
            </a:rPr>
            <a:t>Round()</a:t>
          </a:r>
          <a:endParaRPr lang="en-US" sz="2300" kern="1200" dirty="0"/>
        </a:p>
      </dsp:txBody>
      <dsp:txXfrm>
        <a:off x="1340192" y="324193"/>
        <a:ext cx="1384376" cy="1384376"/>
      </dsp:txXfrm>
    </dsp:sp>
    <dsp:sp modelId="{392C0092-6AD3-4880-8536-18E360FDCAD3}">
      <dsp:nvSpPr>
        <dsp:cNvPr id="0" name=""/>
        <dsp:cNvSpPr/>
      </dsp:nvSpPr>
      <dsp:spPr>
        <a:xfrm>
          <a:off x="3067939" y="249301"/>
          <a:ext cx="1534160" cy="1534160"/>
        </a:xfrm>
        <a:prstGeom prst="roundRect">
          <a:avLst/>
        </a:prstGeom>
        <a:gradFill rotWithShape="1">
          <a:gsLst>
            <a:gs pos="0">
              <a:schemeClr val="dk1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dk1">
                <a:shade val="100000"/>
              </a:schemeClr>
            </a:gs>
            <a:gs pos="100000">
              <a:schemeClr val="dk1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2700">
          <a:bevelT w="31750" h="12700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hlinkClick xmlns:r="http://schemas.openxmlformats.org/officeDocument/2006/relationships" r:id="rId2" action="ppaction://hlinkfile"/>
            </a:rPr>
            <a:t>Random()</a:t>
          </a:r>
          <a:endParaRPr lang="en-US" sz="2300" kern="1200" dirty="0"/>
        </a:p>
      </dsp:txBody>
      <dsp:txXfrm>
        <a:off x="3142831" y="324193"/>
        <a:ext cx="1384376" cy="1384376"/>
      </dsp:txXfrm>
    </dsp:sp>
    <dsp:sp modelId="{3514642F-6D22-43E7-89F7-B2B04A2AB94B}">
      <dsp:nvSpPr>
        <dsp:cNvPr id="0" name=""/>
        <dsp:cNvSpPr/>
      </dsp:nvSpPr>
      <dsp:spPr>
        <a:xfrm>
          <a:off x="1265300" y="2051939"/>
          <a:ext cx="1534160" cy="1534160"/>
        </a:xfrm>
        <a:prstGeom prst="roundRect">
          <a:avLst/>
        </a:prstGeom>
        <a:gradFill rotWithShape="1">
          <a:gsLst>
            <a:gs pos="0">
              <a:schemeClr val="dk1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dk1">
                <a:shade val="100000"/>
              </a:schemeClr>
            </a:gs>
            <a:gs pos="100000">
              <a:schemeClr val="dk1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2700">
          <a:bevelT w="31750" h="12700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hlinkClick xmlns:r="http://schemas.openxmlformats.org/officeDocument/2006/relationships" r:id="rId3" action="ppaction://hlinkfile"/>
            </a:rPr>
            <a:t>Max()</a:t>
          </a:r>
          <a:endParaRPr lang="en-US" sz="2300" kern="1200" dirty="0"/>
        </a:p>
      </dsp:txBody>
      <dsp:txXfrm>
        <a:off x="1340192" y="2126831"/>
        <a:ext cx="1384376" cy="1384376"/>
      </dsp:txXfrm>
    </dsp:sp>
    <dsp:sp modelId="{F87D1A3B-FC8B-466F-ABE1-510AECDC99DC}">
      <dsp:nvSpPr>
        <dsp:cNvPr id="0" name=""/>
        <dsp:cNvSpPr/>
      </dsp:nvSpPr>
      <dsp:spPr>
        <a:xfrm>
          <a:off x="3067939" y="2051939"/>
          <a:ext cx="1534160" cy="1534160"/>
        </a:xfrm>
        <a:prstGeom prst="roundRect">
          <a:avLst/>
        </a:prstGeom>
        <a:gradFill rotWithShape="1">
          <a:gsLst>
            <a:gs pos="0">
              <a:schemeClr val="dk1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dk1">
                <a:shade val="100000"/>
              </a:schemeClr>
            </a:gs>
            <a:gs pos="100000">
              <a:schemeClr val="dk1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2700">
          <a:bevelT w="31750" h="12700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hlinkClick xmlns:r="http://schemas.openxmlformats.org/officeDocument/2006/relationships" r:id="rId3" action="ppaction://hlinkfile"/>
            </a:rPr>
            <a:t>Min()</a:t>
          </a:r>
          <a:endParaRPr lang="en-US" sz="2300" kern="1200" dirty="0"/>
        </a:p>
      </dsp:txBody>
      <dsp:txXfrm>
        <a:off x="3142831" y="2126831"/>
        <a:ext cx="1384376" cy="1384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52DAB-7F9B-456A-9B62-3EDB555B2F14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BD671-1E6E-4454-A491-3DAC512218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BD671-1E6E-4454-A491-3DAC5122184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B7C-3DBF-416C-8EB3-DBC80BACD9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15F3-C30C-4F7A-BF46-1F3F86A7C6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B7C-3DBF-416C-8EB3-DBC80BACD9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15F3-C30C-4F7A-BF46-1F3F86A7C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B7C-3DBF-416C-8EB3-DBC80BACD9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15F3-C30C-4F7A-BF46-1F3F86A7C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B7C-3DBF-416C-8EB3-DBC80BACD9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15F3-C30C-4F7A-BF46-1F3F86A7C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B7C-3DBF-416C-8EB3-DBC80BACD9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15F3-C30C-4F7A-BF46-1F3F86A7C6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B7C-3DBF-416C-8EB3-DBC80BACD9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15F3-C30C-4F7A-BF46-1F3F86A7C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B7C-3DBF-416C-8EB3-DBC80BACD9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15F3-C30C-4F7A-BF46-1F3F86A7C62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B7C-3DBF-416C-8EB3-DBC80BACD9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15F3-C30C-4F7A-BF46-1F3F86A7C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B7C-3DBF-416C-8EB3-DBC80BACD9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15F3-C30C-4F7A-BF46-1F3F86A7C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B7C-3DBF-416C-8EB3-DBC80BACD9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15F3-C30C-4F7A-BF46-1F3F86A7C62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B7C-3DBF-416C-8EB3-DBC80BACD9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15F3-C30C-4F7A-BF46-1F3F86A7C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D992B7C-3DBF-416C-8EB3-DBC80BACD9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06415F3-C30C-4F7A-BF46-1F3F86A7C6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tring-objec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JavaScript Core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46014"/>
              </p:ext>
            </p:extLst>
          </p:nvPr>
        </p:nvGraphicFramePr>
        <p:xfrm>
          <a:off x="609600" y="914400"/>
          <a:ext cx="7696200" cy="49880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48100"/>
                <a:gridCol w="3848100"/>
              </a:tblGrid>
              <a:tr h="2136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Method Function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What it Does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</a:tr>
              <a:tr h="398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abs(x)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Returns the absolute value of the variable x.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</a:tr>
              <a:tr h="398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cos</a:t>
                      </a:r>
                      <a:r>
                        <a:rPr lang="en-US" sz="1200" dirty="0"/>
                        <a:t>(x)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Returns the cosine of the variable x.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</a:tr>
              <a:tr h="398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log(x)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Returns the natural log of the variable x.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</a:tr>
              <a:tr h="398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max(x,z)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Returns the larger of the two variables x and z.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</a:tr>
              <a:tr h="398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min(x,z)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Returns the smaller of the two variables x and z.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</a:tr>
              <a:tr h="398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pow(x,z)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Returns the value of the variable x to the </a:t>
                      </a:r>
                      <a:r>
                        <a:rPr lang="en-US" sz="1200" dirty="0" err="1"/>
                        <a:t>z</a:t>
                      </a:r>
                      <a:r>
                        <a:rPr lang="en-US" sz="1200" baseline="30000" dirty="0" err="1"/>
                        <a:t>th</a:t>
                      </a:r>
                      <a:r>
                        <a:rPr lang="en-US" sz="1200" dirty="0"/>
                        <a:t> power.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</a:tr>
              <a:tr h="398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random()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Returns a random number between 0 and 1.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</a:tr>
              <a:tr h="5835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round(x)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Returns the variable x rounded to the nearest integer.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</a:tr>
              <a:tr h="398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sin(x)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Returns the sine of the variable x.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</a:tr>
              <a:tr h="398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sqrt(x)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Returns the square root of the variable x.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</a:tr>
              <a:tr h="398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tan(x)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Returns the tangent of the variable x.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35" marR="45035" marT="45035" marB="45035" anchor="ctr"/>
                </a:tc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2231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67818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Objects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is just a special kind of data. An object has properties and methods.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5438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Properties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are the values associated with an object.</a:t>
            </a:r>
          </a:p>
          <a:p>
            <a:endParaRPr lang="en-US" dirty="0" smtClean="0"/>
          </a:p>
          <a:p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txt="Hello World!";</a:t>
            </a:r>
            <a:br>
              <a:rPr lang="en-US" dirty="0" smtClean="0"/>
            </a:b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txt.length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781800" cy="1600200"/>
          </a:xfrm>
        </p:spPr>
        <p:txBody>
          <a:bodyPr/>
          <a:lstStyle/>
          <a:p>
            <a:r>
              <a:rPr lang="en-US" b="1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543800" cy="3886200"/>
          </a:xfrm>
        </p:spPr>
        <p:txBody>
          <a:bodyPr/>
          <a:lstStyle/>
          <a:p>
            <a:r>
              <a:rPr lang="en-US" dirty="0" smtClean="0"/>
              <a:t>Methods are the actions that can be performed on objects.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="Hello world!";</a:t>
            </a:r>
            <a:br>
              <a:rPr lang="en-US" dirty="0" smtClean="0"/>
            </a:b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str.toUpperCase</a:t>
            </a:r>
            <a:r>
              <a:rPr lang="en-US" dirty="0" smtClean="0"/>
              <a:t>());</a:t>
            </a:r>
            <a:br>
              <a:rPr lang="en-US" dirty="0" smtClean="0"/>
            </a:br>
            <a:r>
              <a:rPr lang="en-US" dirty="0" smtClean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1"/>
            <a:ext cx="7620000" cy="952499"/>
          </a:xfrm>
        </p:spPr>
        <p:txBody>
          <a:bodyPr/>
          <a:lstStyle/>
          <a:p>
            <a:r>
              <a:rPr lang="en-US" dirty="0" smtClean="0"/>
              <a:t>String Object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955864"/>
              </p:ext>
            </p:extLst>
          </p:nvPr>
        </p:nvGraphicFramePr>
        <p:xfrm>
          <a:off x="609600" y="2895600"/>
          <a:ext cx="7391400" cy="3124199"/>
        </p:xfrm>
        <a:graphic>
          <a:graphicData uri="http://schemas.openxmlformats.org/drawingml/2006/table">
            <a:tbl>
              <a:tblPr firstRow="1" bandRow="1"/>
              <a:tblGrid>
                <a:gridCol w="2669117"/>
                <a:gridCol w="4722283"/>
              </a:tblGrid>
              <a:tr h="505691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28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charCodeAt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the Unicode</a:t>
                      </a:r>
                      <a:r>
                        <a:rPr lang="en-US" baseline="0" dirty="0" smtClean="0"/>
                        <a:t> character located at particular position.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28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fromCharCode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the string representation</a:t>
                      </a:r>
                      <a:r>
                        <a:rPr lang="en-US" baseline="0" dirty="0" smtClean="0"/>
                        <a:t> of the specified set of Unicode values.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28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Substr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the particular number of characters</a:t>
                      </a:r>
                      <a:r>
                        <a:rPr lang="en-US" baseline="0" dirty="0" smtClean="0"/>
                        <a:t> in a string from the specified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16002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provide methods that retrieve a particular set of characters and its Unicode value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62600" y="20574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76900" y="2107912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hlinkClick r:id="rId2" action="ppaction://hlinkfile"/>
              </a:rPr>
              <a:t>Example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getTime</a:t>
            </a:r>
            <a:r>
              <a:rPr lang="en-US" b="1" dirty="0" smtClean="0"/>
              <a:t>()</a:t>
            </a:r>
            <a:r>
              <a:rPr lang="en-US" dirty="0" smtClean="0"/>
              <a:t> - Number of milliseconds since 1/1/1970</a:t>
            </a:r>
          </a:p>
          <a:p>
            <a:r>
              <a:rPr lang="en-US" b="1" dirty="0" err="1" smtClean="0"/>
              <a:t>getSeconds</a:t>
            </a:r>
            <a:r>
              <a:rPr lang="en-US" b="1" dirty="0" smtClean="0"/>
              <a:t>()</a:t>
            </a:r>
            <a:r>
              <a:rPr lang="en-US" dirty="0" smtClean="0"/>
              <a:t> - Number of seconds (0-59)</a:t>
            </a:r>
          </a:p>
          <a:p>
            <a:r>
              <a:rPr lang="en-US" b="1" dirty="0" err="1" smtClean="0"/>
              <a:t>getMinutes</a:t>
            </a:r>
            <a:r>
              <a:rPr lang="en-US" b="1" dirty="0" smtClean="0"/>
              <a:t>()</a:t>
            </a:r>
            <a:r>
              <a:rPr lang="en-US" dirty="0" smtClean="0"/>
              <a:t> - Number of minutes (0-59)</a:t>
            </a:r>
          </a:p>
          <a:p>
            <a:r>
              <a:rPr lang="en-US" b="1" dirty="0" err="1" smtClean="0"/>
              <a:t>getHours</a:t>
            </a:r>
            <a:r>
              <a:rPr lang="en-US" b="1" dirty="0" smtClean="0"/>
              <a:t>()</a:t>
            </a:r>
            <a:r>
              <a:rPr lang="en-US" dirty="0" smtClean="0"/>
              <a:t> - Number of hours (0-23)</a:t>
            </a:r>
          </a:p>
          <a:p>
            <a:r>
              <a:rPr lang="en-US" b="1" dirty="0" err="1" smtClean="0"/>
              <a:t>getDay</a:t>
            </a:r>
            <a:r>
              <a:rPr lang="en-US" b="1" dirty="0" smtClean="0"/>
              <a:t>()</a:t>
            </a:r>
            <a:r>
              <a:rPr lang="en-US" dirty="0" smtClean="0"/>
              <a:t> - Day of the week(0-6). 0 = Sunday, ... , 6 = Saturday</a:t>
            </a:r>
          </a:p>
          <a:p>
            <a:r>
              <a:rPr lang="en-US" b="1" dirty="0" err="1" smtClean="0"/>
              <a:t>getDate</a:t>
            </a:r>
            <a:r>
              <a:rPr lang="en-US" b="1" dirty="0" smtClean="0"/>
              <a:t>()</a:t>
            </a:r>
            <a:r>
              <a:rPr lang="en-US" dirty="0" smtClean="0"/>
              <a:t> - Day of the month (0-31)</a:t>
            </a:r>
          </a:p>
          <a:p>
            <a:r>
              <a:rPr lang="en-US" b="1" dirty="0" err="1" smtClean="0"/>
              <a:t>getMonth</a:t>
            </a:r>
            <a:r>
              <a:rPr lang="en-US" b="1" dirty="0" smtClean="0"/>
              <a:t>()</a:t>
            </a:r>
            <a:r>
              <a:rPr lang="en-US" dirty="0" smtClean="0"/>
              <a:t> - Number of month (0-11)</a:t>
            </a:r>
          </a:p>
          <a:p>
            <a:r>
              <a:rPr lang="en-US" b="1" dirty="0" err="1" smtClean="0"/>
              <a:t>getFullYear</a:t>
            </a:r>
            <a:r>
              <a:rPr lang="en-US" b="1" dirty="0" smtClean="0"/>
              <a:t>()</a:t>
            </a:r>
            <a:r>
              <a:rPr lang="en-US" dirty="0" smtClean="0"/>
              <a:t> - The four digit year (1970-9999)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67056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dirty="0"/>
              <a:t>It provide methods for performing mathematical and trigonometric operations on numeric value</a:t>
            </a:r>
            <a:r>
              <a:rPr lang="en-US" sz="1800" dirty="0"/>
              <a:t>s.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286000"/>
          <a:ext cx="6781800" cy="1910080"/>
        </p:xfrm>
        <a:graphic>
          <a:graphicData uri="http://schemas.openxmlformats.org/drawingml/2006/table">
            <a:tbl>
              <a:tblPr/>
              <a:tblGrid>
                <a:gridCol w="2133774"/>
                <a:gridCol w="4648026"/>
              </a:tblGrid>
              <a:tr h="635000">
                <a:tc>
                  <a:txBody>
                    <a:bodyPr/>
                    <a:lstStyle/>
                    <a:p>
                      <a:r>
                        <a:rPr lang="en-US" u="sng" dirty="0" err="1">
                          <a:solidFill>
                            <a:schemeClr val="tx1"/>
                          </a:solidFill>
                        </a:rPr>
                        <a:t>acos</a:t>
                      </a:r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arccosine of x, in radians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err="1"/>
                        <a:t>asin</a:t>
                      </a:r>
                      <a:r>
                        <a:rPr lang="en-US" dirty="0"/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arcsine of x, in radians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err="1"/>
                        <a:t>atan</a:t>
                      </a:r>
                      <a:r>
                        <a:rPr lang="en-US" dirty="0"/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arctangent of x as a numeric value between -PI/2 and </a:t>
                      </a:r>
                      <a:r>
                        <a:rPr lang="en-US" dirty="0" smtClean="0"/>
                        <a:t>PI/2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4663440"/>
          <a:ext cx="6934200" cy="1371600"/>
        </p:xfrm>
        <a:graphic>
          <a:graphicData uri="http://schemas.openxmlformats.org/drawingml/2006/table">
            <a:tbl>
              <a:tblPr/>
              <a:tblGrid>
                <a:gridCol w="2175435"/>
                <a:gridCol w="47587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acos</a:t>
                      </a:r>
                      <a:r>
                        <a:rPr lang="en-US" dirty="0"/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</a:t>
                      </a:r>
                      <a:r>
                        <a:rPr lang="en-US" dirty="0" smtClean="0"/>
                        <a:t>cosine </a:t>
                      </a:r>
                      <a:r>
                        <a:rPr lang="en-US" dirty="0"/>
                        <a:t>of x, in radians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asin</a:t>
                      </a:r>
                      <a:r>
                        <a:rPr lang="en-US" dirty="0"/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</a:t>
                      </a:r>
                      <a:r>
                        <a:rPr lang="en-US" dirty="0" smtClean="0"/>
                        <a:t>sine </a:t>
                      </a:r>
                      <a:r>
                        <a:rPr lang="en-US" dirty="0"/>
                        <a:t>of x, in radians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atan</a:t>
                      </a:r>
                      <a:r>
                        <a:rPr lang="en-US" dirty="0"/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</a:t>
                      </a:r>
                      <a:r>
                        <a:rPr lang="en-US" dirty="0" smtClean="0"/>
                        <a:t>tangent </a:t>
                      </a:r>
                      <a:r>
                        <a:rPr lang="en-US" dirty="0"/>
                        <a:t>of x as a numeric value between -PI/2 and </a:t>
                      </a:r>
                      <a:r>
                        <a:rPr lang="en-US" dirty="0" smtClean="0"/>
                        <a:t>PI/2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391400" cy="1143000"/>
          </a:xfrm>
        </p:spPr>
        <p:txBody>
          <a:bodyPr/>
          <a:lstStyle/>
          <a:p>
            <a:r>
              <a:rPr lang="en-US" b="1" dirty="0" smtClean="0"/>
              <a:t>JavaScript Math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543800" cy="1066800"/>
          </a:xfrm>
        </p:spPr>
        <p:txBody>
          <a:bodyPr/>
          <a:lstStyle/>
          <a:p>
            <a:r>
              <a:rPr lang="en-US" dirty="0" smtClean="0"/>
              <a:t>The Math object allows you to perform mathematical tasks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52630666"/>
              </p:ext>
            </p:extLst>
          </p:nvPr>
        </p:nvGraphicFramePr>
        <p:xfrm>
          <a:off x="1295400" y="2209800"/>
          <a:ext cx="5867400" cy="383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Math Object</a:t>
            </a:r>
          </a:p>
          <a:p>
            <a:r>
              <a:rPr lang="en-US" dirty="0" smtClean="0"/>
              <a:t>The Math object allows you to perform mathematical tasks.</a:t>
            </a:r>
          </a:p>
          <a:p>
            <a:r>
              <a:rPr lang="en-US" dirty="0" smtClean="0"/>
              <a:t>The Math object includes several mathematical constants and methods.</a:t>
            </a:r>
          </a:p>
          <a:p>
            <a:r>
              <a:rPr lang="en-US" b="1" dirty="0" smtClean="0"/>
              <a:t>Syntax for using properties/methods of Math: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x=</a:t>
            </a:r>
            <a:r>
              <a:rPr lang="en-US" dirty="0" err="1" smtClean="0"/>
              <a:t>Math.PI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y=</a:t>
            </a:r>
            <a:r>
              <a:rPr lang="en-US" dirty="0" err="1" smtClean="0"/>
              <a:t>Math.sqrt</a:t>
            </a:r>
            <a:r>
              <a:rPr lang="en-US" dirty="0" smtClean="0"/>
              <a:t>(16);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652</TotalTime>
  <Words>468</Words>
  <Application>Microsoft Office PowerPoint</Application>
  <PresentationFormat>On-screen Show (4:3)</PresentationFormat>
  <Paragraphs>81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NewsPrint</vt:lpstr>
      <vt:lpstr>JavaScript Core Objects</vt:lpstr>
      <vt:lpstr>Objects In JavaScript</vt:lpstr>
      <vt:lpstr>Properties </vt:lpstr>
      <vt:lpstr>Methods</vt:lpstr>
      <vt:lpstr>String Object</vt:lpstr>
      <vt:lpstr>PowerPoint Presentation</vt:lpstr>
      <vt:lpstr>Math object</vt:lpstr>
      <vt:lpstr>JavaScript Math Object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Functions</dc:title>
  <dc:creator>adeel</dc:creator>
  <cp:lastModifiedBy>asmat</cp:lastModifiedBy>
  <cp:revision>69</cp:revision>
  <dcterms:created xsi:type="dcterms:W3CDTF">2011-01-22T07:20:43Z</dcterms:created>
  <dcterms:modified xsi:type="dcterms:W3CDTF">2015-06-16T11:33:08Z</dcterms:modified>
</cp:coreProperties>
</file>