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69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BBB7-D148-4704-91ED-804875F174E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B8375-EE23-46AF-8729-37CBA58C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izzlej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Sizzle.js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JavaScript library that implements a "CSS selector engine designed to be easily dropped in to a host library." jQuery uses it internally for its CSS selection needs. If you wanted a CSS engine and had no need for all the other JavaScript benefits of jQuery, you could use Sizzle.js separately.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B8375-EE23-46AF-8729-37CBA58C20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fadeToggle/" TargetMode="External"/><Relationship Id="rId3" Type="http://schemas.openxmlformats.org/officeDocument/2006/relationships/hyperlink" Target="http://api.jquery.com/toggle/" TargetMode="External"/><Relationship Id="rId7" Type="http://schemas.openxmlformats.org/officeDocument/2006/relationships/hyperlink" Target="http://api.jquery.com/fadeTo/" TargetMode="External"/><Relationship Id="rId12" Type="http://schemas.openxmlformats.org/officeDocument/2006/relationships/hyperlink" Target="http://api.jquery.com/animate/" TargetMode="External"/><Relationship Id="rId2" Type="http://schemas.openxmlformats.org/officeDocument/2006/relationships/hyperlink" Target="http://api.jquery.com/h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fadeOut/" TargetMode="External"/><Relationship Id="rId11" Type="http://schemas.openxmlformats.org/officeDocument/2006/relationships/hyperlink" Target="http://api.jquery.com/slideUp/" TargetMode="External"/><Relationship Id="rId5" Type="http://schemas.openxmlformats.org/officeDocument/2006/relationships/hyperlink" Target="http://api.jquery.com/fadeIn/" TargetMode="External"/><Relationship Id="rId10" Type="http://schemas.openxmlformats.org/officeDocument/2006/relationships/hyperlink" Target="http://api.jquery.com/slideToggle/" TargetMode="External"/><Relationship Id="rId4" Type="http://schemas.openxmlformats.org/officeDocument/2006/relationships/hyperlink" Target="http://api.jquery.com/show/" TargetMode="External"/><Relationship Id="rId9" Type="http://schemas.openxmlformats.org/officeDocument/2006/relationships/hyperlink" Target="http://api.jquery.com/slideDow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jquery_syntax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802" y="2200191"/>
            <a:ext cx="7586493" cy="1470025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5400" b="1" cap="all" dirty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Introducing 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800600"/>
            <a:ext cx="7117180" cy="86142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endParaRPr lang="en-US" sz="2400" b="1" cap="all" dirty="0">
              <a:ln/>
              <a:solidFill>
                <a:schemeClr val="tx2">
                  <a:lumMod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5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17320"/>
              </p:ext>
            </p:extLst>
          </p:nvPr>
        </p:nvGraphicFramePr>
        <p:xfrm>
          <a:off x="533400" y="381000"/>
          <a:ext cx="8153400" cy="617220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233963"/>
                <a:gridCol w="5919437"/>
              </a:tblGrid>
              <a:tr h="5052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Syntax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14033" marR="14033" marT="14033" marB="1403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14033" marR="14033" marT="14033" marB="14033" anchor="ctr"/>
                </a:tc>
              </a:tr>
              <a:tr h="3385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$("*")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Selects all elements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385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$(this)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Selects the current HTML element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67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$("</a:t>
                      </a:r>
                      <a:r>
                        <a:rPr lang="en-US" sz="1600" dirty="0" err="1">
                          <a:effectLst/>
                        </a:rPr>
                        <a:t>p.intro</a:t>
                      </a:r>
                      <a:r>
                        <a:rPr lang="en-US" sz="1600" dirty="0">
                          <a:effectLst/>
                        </a:rPr>
                        <a:t>")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Selects all &lt;p&gt; elements with class="intro"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385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$("p:first")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Selects the first &lt;p&gt; element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67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$("ul li:first")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Selects the first &lt;li&gt; element of the first &lt;ul&gt;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67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$("ul li:first-child")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Selects the first &lt;li&gt; element of every &lt;</a:t>
                      </a:r>
                      <a:r>
                        <a:rPr lang="en-US" sz="1600" dirty="0" err="1">
                          <a:effectLst/>
                        </a:rPr>
                        <a:t>ul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67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$("[href]")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Selects all elements with an href attribute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67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$("a[target='_blank']")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Selects all &lt;a&gt; elements with a target attribute value equal to "_blank"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67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$("a[target!='_blank']")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Selects all &lt;a&gt; elements with a target attribute value NOT equal to "_blank"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67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$(":button")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Selects all &lt;button&gt; elements and &lt;input&gt; elements of type="button"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385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$("tr:even")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Selects all even &lt;</a:t>
                      </a:r>
                      <a:r>
                        <a:rPr lang="en-US" sz="1600" dirty="0" err="1">
                          <a:effectLst/>
                        </a:rPr>
                        <a:t>tr</a:t>
                      </a:r>
                      <a:r>
                        <a:rPr lang="en-US" sz="1600" dirty="0">
                          <a:effectLst/>
                        </a:rPr>
                        <a:t>&gt; elements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385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$("tr:odd")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Selects all odd &lt;</a:t>
                      </a:r>
                      <a:r>
                        <a:rPr lang="en-US" sz="1600" dirty="0" err="1">
                          <a:effectLst/>
                        </a:rPr>
                        <a:t>tr</a:t>
                      </a:r>
                      <a:r>
                        <a:rPr lang="en-US" sz="1600" dirty="0">
                          <a:effectLst/>
                        </a:rPr>
                        <a:t>&gt; elements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3389" marR="23389" marT="32745" marB="3274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9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685800"/>
            <a:ext cx="7024744" cy="7249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371600"/>
            <a:ext cx="7186108" cy="4461029"/>
          </a:xfrm>
        </p:spPr>
        <p:txBody>
          <a:bodyPr/>
          <a:lstStyle/>
          <a:p>
            <a:r>
              <a:rPr lang="en-US" dirty="0" smtClean="0"/>
              <a:t>The jQuery library provides several techniques for adding animation to a web page.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7304" y="228600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Category: Basics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8018" y="267848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 tooltip="Permalink to .hide()"/>
              </a:rPr>
              <a:t>.hide()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962400" y="2667000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 tooltip="Permalink to .toggle()"/>
              </a:rPr>
              <a:t>.toggle()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600200" y="26670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hlinkClick r:id="rId4" tooltip="Permalink to .show()"/>
              </a:rPr>
              <a:t>.</a:t>
            </a:r>
            <a:r>
              <a:rPr lang="en-US" b="1" dirty="0">
                <a:hlinkClick r:id="rId4" tooltip="Permalink to .show()"/>
              </a:rPr>
              <a:t>show()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524000" y="3212068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Category: Fading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361366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5" tooltip="Permalink to .fadeIn()"/>
              </a:rPr>
              <a:t>.</a:t>
            </a:r>
            <a:r>
              <a:rPr lang="en-US" b="1" dirty="0" err="1">
                <a:hlinkClick r:id="rId5" tooltip="Permalink to .fadeIn()"/>
              </a:rPr>
              <a:t>fadeIn</a:t>
            </a:r>
            <a:r>
              <a:rPr lang="en-US" b="1" dirty="0">
                <a:hlinkClick r:id="rId5" tooltip="Permalink to .fadeIn()"/>
              </a:rPr>
              <a:t>()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982789" y="359288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6" tooltip="Permalink to .fadeOut()"/>
              </a:rPr>
              <a:t>.</a:t>
            </a:r>
            <a:r>
              <a:rPr lang="en-US" b="1" dirty="0" err="1">
                <a:hlinkClick r:id="rId6" tooltip="Permalink to .fadeOut()"/>
              </a:rPr>
              <a:t>fadeOut</a:t>
            </a:r>
            <a:r>
              <a:rPr lang="en-US" b="1" dirty="0">
                <a:hlinkClick r:id="rId6" tooltip="Permalink to .fadeOut()"/>
              </a:rPr>
              <a:t>()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550887" y="3581400"/>
            <a:ext cx="1142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7" tooltip="Permalink to .fadeTo()"/>
              </a:rPr>
              <a:t>.</a:t>
            </a:r>
            <a:r>
              <a:rPr lang="en-US" b="1" dirty="0" err="1">
                <a:hlinkClick r:id="rId7" tooltip="Permalink to .fadeTo()"/>
              </a:rPr>
              <a:t>fadeTo</a:t>
            </a:r>
            <a:r>
              <a:rPr lang="en-US" b="1" dirty="0">
                <a:hlinkClick r:id="rId7" tooltip="Permalink to .fadeTo()"/>
              </a:rPr>
              <a:t>()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206505" y="3581400"/>
            <a:ext cx="1616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8" tooltip="Permalink to .fadeToggle()"/>
              </a:rPr>
              <a:t>.</a:t>
            </a:r>
            <a:r>
              <a:rPr lang="en-US" b="1" dirty="0" err="1">
                <a:hlinkClick r:id="rId8" tooltip="Permalink to .fadeToggle()"/>
              </a:rPr>
              <a:t>fadeToggle</a:t>
            </a:r>
            <a:r>
              <a:rPr lang="en-US" b="1" dirty="0">
                <a:hlinkClick r:id="rId8" tooltip="Permalink to .fadeToggle()"/>
              </a:rPr>
              <a:t>()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447800" y="411480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Category: Sliding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72491" y="4486502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hlinkClick r:id="rId9" tooltip="Permalink to .slideDown()"/>
              </a:rPr>
              <a:t>.</a:t>
            </a:r>
            <a:r>
              <a:rPr lang="en-US" b="1" dirty="0" err="1" smtClean="0">
                <a:hlinkClick r:id="rId9" tooltip="Permalink to .slideDown()"/>
              </a:rPr>
              <a:t>slideDown</a:t>
            </a:r>
            <a:r>
              <a:rPr lang="en-US" b="1" dirty="0" smtClean="0">
                <a:hlinkClick r:id="rId9" tooltip="Permalink to .slideDown()"/>
              </a:rPr>
              <a:t>()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423518" y="4486502"/>
            <a:ext cx="1667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10" tooltip="Permalink to .slideToggle()"/>
              </a:rPr>
              <a:t>.</a:t>
            </a:r>
            <a:r>
              <a:rPr lang="en-US" b="1" dirty="0" err="1">
                <a:hlinkClick r:id="rId10" tooltip="Permalink to .slideToggle()"/>
              </a:rPr>
              <a:t>slideToggle</a:t>
            </a:r>
            <a:r>
              <a:rPr lang="en-US" b="1" dirty="0">
                <a:hlinkClick r:id="rId10" tooltip="Permalink to .slideToggle()"/>
              </a:rPr>
              <a:t>()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260054" y="4486502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11" tooltip="Permalink to .slideUp()"/>
              </a:rPr>
              <a:t>.</a:t>
            </a:r>
            <a:r>
              <a:rPr lang="en-US" b="1" dirty="0" err="1">
                <a:hlinkClick r:id="rId11" tooltip="Permalink to .slideUp()"/>
              </a:rPr>
              <a:t>slideUp</a:t>
            </a:r>
            <a:r>
              <a:rPr lang="en-US" b="1" dirty="0">
                <a:hlinkClick r:id="rId11" tooltip="Permalink to .slideUp()"/>
              </a:rPr>
              <a:t>()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472703" y="5029200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Category: Custom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8691" y="55626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12" tooltip="Permalink to .animate()"/>
              </a:rPr>
              <a:t>.animate()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63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23109" y="1905000"/>
            <a:ext cx="4435510" cy="15388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  <a:cs typeface="Arial" pitchFamily="34" charset="0"/>
              </a:rPr>
              <a:t>$(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"#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clickme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  <a:cs typeface="Arial" pitchFamily="34" charset="0"/>
              </a:rPr>
              <a:t> ).click(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  <a:cs typeface="Arial" pitchFamily="34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  <a:cs typeface="Arial" pitchFamily="34" charset="0"/>
              </a:rPr>
              <a:t>() 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ource-code-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  <a:cs typeface="Arial" pitchFamily="34" charset="0"/>
              </a:rPr>
              <a:t>$(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"#book"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  <a:cs typeface="Arial" pitchFamily="34" charset="0"/>
              </a:rPr>
              <a:t> ).toggle(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"slow"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  <a:cs typeface="Arial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  <a:cs typeface="Arial" pitchFamily="34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  <a:cs typeface="Arial" pitchFamily="34" charset="0"/>
              </a:rPr>
              <a:t>() 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ource-code-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source-code-pro"/>
                <a:cs typeface="Arial" pitchFamily="34" charset="0"/>
              </a:rPr>
              <a:t>// Animation complete.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ource-code-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  <a:cs typeface="Arial" pitchFamily="34" charset="0"/>
              </a:rPr>
              <a:t>});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ource-code-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  <a:cs typeface="Arial" pitchFamily="34" charset="0"/>
              </a:rPr>
              <a:t>});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21466" y="767715"/>
            <a:ext cx="5836534" cy="98488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&lt;div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source-code-pro"/>
                <a:cs typeface="Arial" pitchFamily="34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clickme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ource-code-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  <a:cs typeface="Arial" pitchFamily="34" charset="0"/>
              </a:rPr>
              <a:t>Click here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ource-code-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&lt;/div&gt;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ource-code-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img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source-code-pro"/>
                <a:cs typeface="Arial" pitchFamily="34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"book"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source-code-pro"/>
                <a:cs typeface="Arial" pitchFamily="34" charset="0"/>
              </a:rPr>
              <a:t>src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"book.png"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source-code-pro"/>
                <a:cs typeface="Arial" pitchFamily="34" charset="0"/>
              </a:rPr>
              <a:t>alt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""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source-code-pro"/>
                <a:cs typeface="Arial" pitchFamily="34" charset="0"/>
              </a:rPr>
              <a:t>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"100"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source-code-pro"/>
                <a:cs typeface="Arial" pitchFamily="34" charset="0"/>
              </a:rPr>
              <a:t>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  <a:cs typeface="Arial" pitchFamily="34" charset="0"/>
              </a:rPr>
              <a:t>"123"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-code-pro"/>
                <a:cs typeface="Arial" pitchFamily="34" charset="0"/>
              </a:rPr>
              <a:t>&gt;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focus()</a:t>
            </a:r>
            <a:endParaRPr lang="en-US" dirty="0"/>
          </a:p>
          <a:p>
            <a:r>
              <a:rPr lang="en-US" dirty="0"/>
              <a:t>The focus() method attaches an event handler function to an HTML form field.</a:t>
            </a:r>
          </a:p>
          <a:p>
            <a:r>
              <a:rPr lang="en-US" dirty="0"/>
              <a:t>The function is executed when the form field gets focus:</a:t>
            </a:r>
          </a:p>
          <a:p>
            <a:r>
              <a:rPr lang="en-US" dirty="0"/>
              <a:t>$("input").focus(function(){</a:t>
            </a:r>
            <a:br>
              <a:rPr lang="en-US" dirty="0"/>
            </a:br>
            <a:r>
              <a:rPr lang="en-US" dirty="0"/>
              <a:t>  $(this).</a:t>
            </a:r>
            <a:r>
              <a:rPr lang="en-US" dirty="0" err="1"/>
              <a:t>css</a:t>
            </a:r>
            <a:r>
              <a:rPr lang="en-US" dirty="0"/>
              <a:t>("background-color","#</a:t>
            </a:r>
            <a:r>
              <a:rPr lang="en-US" dirty="0" err="1"/>
              <a:t>cccccc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61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blur()</a:t>
            </a:r>
            <a:endParaRPr lang="en-US" dirty="0"/>
          </a:p>
          <a:p>
            <a:r>
              <a:rPr lang="en-US" dirty="0"/>
              <a:t>The blur() method attaches an event handler function to an HTML form field.</a:t>
            </a:r>
          </a:p>
          <a:p>
            <a:r>
              <a:rPr lang="en-US" dirty="0"/>
              <a:t>The function is executed when the form field loses focus:</a:t>
            </a:r>
          </a:p>
          <a:p>
            <a:r>
              <a:rPr lang="en-US" dirty="0"/>
              <a:t>$("input").blur(function(){</a:t>
            </a:r>
            <a:br>
              <a:rPr lang="en-US" dirty="0"/>
            </a:br>
            <a:r>
              <a:rPr lang="en-US" dirty="0"/>
              <a:t>  $(this).</a:t>
            </a:r>
            <a:r>
              <a:rPr lang="en-US" dirty="0" err="1"/>
              <a:t>css</a:t>
            </a:r>
            <a:r>
              <a:rPr lang="en-US" dirty="0"/>
              <a:t>("background-color","#</a:t>
            </a:r>
            <a:r>
              <a:rPr lang="en-US" dirty="0" err="1"/>
              <a:t>ffffff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});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jQuery ?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66800" y="2057400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jQuery is a fast and concise JavaScript Library created by John </a:t>
            </a:r>
            <a:r>
              <a:rPr lang="en-US" dirty="0" err="1"/>
              <a:t>Resig</a:t>
            </a:r>
            <a:r>
              <a:rPr lang="en-US" dirty="0"/>
              <a:t> in 2006 with a nice </a:t>
            </a:r>
            <a:r>
              <a:rPr lang="en-US" dirty="0" smtClean="0"/>
              <a:t>motto: Write</a:t>
            </a:r>
            <a:r>
              <a:rPr lang="en-US" b="1" dirty="0" smtClean="0"/>
              <a:t> </a:t>
            </a:r>
            <a:r>
              <a:rPr lang="en-US" b="1" dirty="0"/>
              <a:t>less, </a:t>
            </a:r>
            <a:r>
              <a:rPr lang="en-US" b="1" dirty="0" smtClean="0"/>
              <a:t>do more.</a:t>
            </a:r>
          </a:p>
          <a:p>
            <a:r>
              <a:rPr lang="en-US" dirty="0"/>
              <a:t>jQuery greatly simplifies JavaScript programming.</a:t>
            </a:r>
          </a:p>
          <a:p>
            <a:r>
              <a:rPr lang="en-US" dirty="0"/>
              <a:t>jQuery is easy to learn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 smtClean="0"/>
              <a:t>jQuery </a:t>
            </a:r>
            <a:r>
              <a:rPr lang="en-US" dirty="0"/>
              <a:t>is a JavaScript toolkit designed to simplify various </a:t>
            </a:r>
            <a:r>
              <a:rPr lang="en-US" dirty="0" smtClean="0"/>
              <a:t>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52426" y="457200"/>
            <a:ext cx="7680960" cy="5730240"/>
          </a:xfrm>
        </p:spPr>
        <p:txBody>
          <a:bodyPr>
            <a:normAutofit/>
          </a:bodyPr>
          <a:lstStyle/>
          <a:p>
            <a:r>
              <a:rPr lang="en-US" dirty="0"/>
              <a:t>Here is the list of important core features supported by jQuery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DOM manipulation</a:t>
            </a:r>
            <a:r>
              <a:rPr lang="en-US" b="1" dirty="0" smtClean="0"/>
              <a:t>:</a:t>
            </a:r>
          </a:p>
          <a:p>
            <a:r>
              <a:rPr lang="en-US" dirty="0"/>
              <a:t> </a:t>
            </a:r>
            <a:r>
              <a:rPr lang="en-US" b="1" dirty="0" smtClean="0"/>
              <a:t>Event handling:</a:t>
            </a:r>
          </a:p>
          <a:p>
            <a:r>
              <a:rPr lang="en-US" b="1" dirty="0" smtClean="0"/>
              <a:t>AJAX Support:</a:t>
            </a:r>
          </a:p>
          <a:p>
            <a:r>
              <a:rPr lang="en-US" b="1" dirty="0" smtClean="0"/>
              <a:t>Animations:</a:t>
            </a:r>
          </a:p>
          <a:p>
            <a:r>
              <a:rPr lang="en-US" b="1" dirty="0" smtClean="0"/>
              <a:t>Lightweight:</a:t>
            </a:r>
          </a:p>
          <a:p>
            <a:r>
              <a:rPr lang="en-US" b="1" dirty="0" smtClean="0"/>
              <a:t>Cross </a:t>
            </a:r>
            <a:r>
              <a:rPr lang="en-US" b="1" dirty="0"/>
              <a:t>Browser </a:t>
            </a:r>
            <a:r>
              <a:rPr lang="en-US" b="1" dirty="0" smtClean="0"/>
              <a:t>Suppo</a:t>
            </a:r>
            <a:r>
              <a:rPr lang="en-US" b="1" dirty="0"/>
              <a:t>rt: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Latest </a:t>
            </a:r>
            <a:r>
              <a:rPr lang="en-US" b="1" dirty="0"/>
              <a:t>Technology:</a:t>
            </a:r>
            <a:r>
              <a:rPr lang="en-US" dirty="0"/>
              <a:t> </a:t>
            </a:r>
          </a:p>
        </p:txBody>
      </p:sp>
      <p:sp>
        <p:nvSpPr>
          <p:cNvPr id="9" name="Left Arrow 8"/>
          <p:cNvSpPr/>
          <p:nvPr/>
        </p:nvSpPr>
        <p:spPr>
          <a:xfrm>
            <a:off x="3048000" y="457200"/>
            <a:ext cx="5562600" cy="2971800"/>
          </a:xfrm>
          <a:prstGeom prst="leftArrow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127000"/>
          </a:effectLst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jQuery made it easy to select DOM elements, traverse them and modifying their content by using cross-browser open source selector engine </a:t>
            </a:r>
            <a:r>
              <a:rPr lang="en-US" dirty="0" err="1"/>
              <a:t>called</a:t>
            </a:r>
            <a:r>
              <a:rPr lang="en-US" b="1" dirty="0" err="1"/>
              <a:t>Sizzle</a:t>
            </a:r>
            <a:r>
              <a:rPr lang="en-US" dirty="0"/>
              <a:t>.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2971800" y="914400"/>
            <a:ext cx="5638800" cy="2971800"/>
          </a:xfrm>
          <a:prstGeom prst="leftArrow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127000"/>
          </a:effectLst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jQuery offers an elegant way to capture a wide variety of events, such as a user clicking on a link, without the need to clutter the HTML code itself with event handlers.</a:t>
            </a:r>
          </a:p>
          <a:p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2971800" y="1295400"/>
            <a:ext cx="5562600" cy="2971800"/>
          </a:xfrm>
          <a:prstGeom prst="leftArrow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127000"/>
          </a:effectLst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jQuery helps you a lot to develop a responsive and feature-rich site using AJAX technology.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3048000" y="1676400"/>
            <a:ext cx="5562600" cy="2971800"/>
          </a:xfrm>
          <a:prstGeom prst="leftArrow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127000"/>
          </a:effectLst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jQuery comes with plenty of built-in animation effects which you can use in your websites.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3124200" y="2332451"/>
            <a:ext cx="5715000" cy="2971800"/>
          </a:xfrm>
          <a:prstGeom prst="leftArrow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127000"/>
          </a:effectLst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jQuery is very lightweight library - about 19KB in size ( Minified and </a:t>
            </a:r>
            <a:r>
              <a:rPr lang="en-US" dirty="0" err="1"/>
              <a:t>gzipped</a:t>
            </a:r>
            <a:r>
              <a:rPr lang="en-US" dirty="0"/>
              <a:t> )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2971800" y="2286000"/>
            <a:ext cx="5715000" cy="2971800"/>
          </a:xfrm>
          <a:prstGeom prst="leftArrow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127000"/>
          </a:effectLst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The </a:t>
            </a:r>
            <a:r>
              <a:rPr lang="en-US" dirty="0"/>
              <a:t>jQuery has cross-browser support, and works well in IE 6.0+, FF 2.0+, Safari 3.0+, Chrome and Opera 9.0+</a:t>
            </a:r>
          </a:p>
          <a:p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3124200" y="3276600"/>
            <a:ext cx="5562600" cy="2729345"/>
          </a:xfrm>
          <a:prstGeom prst="leftArrow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127000"/>
          </a:effectLst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jQuery supports CSS3 selectors and basic </a:t>
            </a:r>
            <a:r>
              <a:rPr lang="en-US" dirty="0" err="1"/>
              <a:t>XPath</a:t>
            </a:r>
            <a:r>
              <a:rPr lang="en-US" dirty="0"/>
              <a:t> syntax.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27" y="533400"/>
            <a:ext cx="7024744" cy="762000"/>
          </a:xfrm>
        </p:spPr>
        <p:txBody>
          <a:bodyPr>
            <a:normAutofit/>
          </a:bodyPr>
          <a:lstStyle/>
          <a:p>
            <a:r>
              <a:rPr lang="en-US" dirty="0"/>
              <a:t>How to use jQuery library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741" y="1219200"/>
            <a:ext cx="6777317" cy="1638748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/>
              <a:t>There are several ways to start using jQuery on your web site. You can:</a:t>
            </a:r>
          </a:p>
          <a:p>
            <a:r>
              <a:rPr lang="en-US" dirty="0"/>
              <a:t>Download the jQuery library from jQuery.com</a:t>
            </a:r>
          </a:p>
          <a:p>
            <a:r>
              <a:rPr lang="en-US" dirty="0"/>
              <a:t>Include jQuery from a CDN, like Google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1" y="3352800"/>
            <a:ext cx="72390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dirty="0"/>
              <a:t>There are two versions of jQuery available for downloading:</a:t>
            </a:r>
          </a:p>
          <a:p>
            <a:r>
              <a:rPr lang="en-US" dirty="0"/>
              <a:t>Production version - this is for your live website because it has been minified and compressed</a:t>
            </a:r>
          </a:p>
          <a:p>
            <a:r>
              <a:rPr lang="en-US" dirty="0"/>
              <a:t>Development version - this is for testing and development (uncompressed and readable code)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1" y="2514600"/>
            <a:ext cx="7024744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Downloading jQuery</a:t>
            </a:r>
          </a:p>
        </p:txBody>
      </p:sp>
    </p:spTree>
    <p:extLst>
      <p:ext uri="{BB962C8B-B14F-4D97-AF65-F5344CB8AC3E}">
        <p14:creationId xmlns:p14="http://schemas.microsoft.com/office/powerpoint/2010/main" val="7052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call a jQuery library functions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A $ sign to define/access jQuery</a:t>
            </a:r>
          </a:p>
          <a:p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r>
              <a:rPr lang="en-US" dirty="0"/>
              <a:t>A jQuery </a:t>
            </a:r>
            <a:r>
              <a:rPr lang="en-US" i="1" dirty="0"/>
              <a:t>action</a:t>
            </a:r>
            <a:r>
              <a:rPr lang="en-US" dirty="0"/>
              <a:t>() to be performed on the element(s)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$(this).hide() - hides the current element.</a:t>
            </a:r>
          </a:p>
          <a:p>
            <a:pPr lvl="1"/>
            <a:r>
              <a:rPr lang="en-US" dirty="0"/>
              <a:t>$("p").hide() - hides all &lt;p&gt; elements.</a:t>
            </a:r>
          </a:p>
          <a:p>
            <a:pPr lvl="1"/>
            <a:r>
              <a:rPr lang="en-US" dirty="0"/>
              <a:t>$(".test").hide() - hides all elements with class="test".</a:t>
            </a:r>
          </a:p>
          <a:p>
            <a:pPr lvl="1"/>
            <a:r>
              <a:rPr lang="en-US" dirty="0"/>
              <a:t>$("#test").hide() - hides the element with id="test".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Launching Code on Document </a:t>
            </a:r>
            <a:r>
              <a:rPr lang="en-US" b="1" dirty="0" smtClean="0"/>
              <a:t>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914" y="2286391"/>
            <a:ext cx="6777317" cy="350897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39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Why</a:t>
            </a:r>
            <a:r>
              <a:rPr lang="en-US" sz="3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???</a:t>
            </a:r>
          </a:p>
          <a:p>
            <a:pPr marL="68580" indent="0">
              <a:buNone/>
            </a:pPr>
            <a:r>
              <a:rPr lang="en-US" dirty="0" smtClean="0"/>
              <a:t>some </a:t>
            </a:r>
            <a:r>
              <a:rPr lang="en-US" dirty="0"/>
              <a:t>examples of actions that can fail if methods are run before the document is fully loaded:</a:t>
            </a:r>
          </a:p>
          <a:p>
            <a:r>
              <a:rPr lang="en-US" dirty="0"/>
              <a:t>Trying to hide an element that is not created yet</a:t>
            </a:r>
          </a:p>
          <a:p>
            <a:r>
              <a:rPr lang="en-US" dirty="0"/>
              <a:t>Trying to get the size of an image that is not loaded yet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253734"/>
            <a:ext cx="6705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good practice to wait for the document to be fully loaded and ready before working with it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$(document).ready(function(){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i="1" dirty="0" smtClean="0"/>
              <a:t>// jQuery methods go here...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 lvl="4"/>
            <a:r>
              <a:rPr lang="en-US" sz="4400" b="1" dirty="0" smtClean="0">
                <a:solidFill>
                  <a:schemeClr val="accent1"/>
                </a:solidFill>
              </a:rPr>
              <a:t>OR</a:t>
            </a:r>
          </a:p>
          <a:p>
            <a:pPr lvl="3"/>
            <a:r>
              <a:rPr lang="en-US" dirty="0" smtClean="0"/>
              <a:t>$(</a:t>
            </a:r>
            <a:r>
              <a:rPr lang="en-US" dirty="0"/>
              <a:t>function(){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// jQuery methods go here...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</a:p>
          <a:p>
            <a:pPr lvl="4"/>
            <a:endParaRPr lang="en-US" sz="4400" b="1" dirty="0">
              <a:solidFill>
                <a:schemeClr val="accent1"/>
              </a:solidFill>
            </a:endParaRP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3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jQuery selectors allow you to select and manipulate HTML element(s</a:t>
            </a:r>
            <a:r>
              <a:rPr lang="en-US" dirty="0" smtClean="0"/>
              <a:t>).</a:t>
            </a:r>
          </a:p>
          <a:p>
            <a:r>
              <a:rPr lang="en-US" dirty="0"/>
              <a:t>jQuery selectors are used to "find" (or select) HTML elements based on their id, classes, types, attributes, values of attributes and much more</a:t>
            </a:r>
            <a:r>
              <a:rPr lang="en-US" dirty="0" smtClean="0"/>
              <a:t>.</a:t>
            </a:r>
          </a:p>
          <a:p>
            <a:r>
              <a:rPr lang="en-US" dirty="0"/>
              <a:t>All selectors in jQuery start with the dollar sign and parentheses: $().</a:t>
            </a:r>
          </a:p>
        </p:txBody>
      </p:sp>
    </p:spTree>
    <p:extLst>
      <p:ext uri="{BB962C8B-B14F-4D97-AF65-F5344CB8AC3E}">
        <p14:creationId xmlns:p14="http://schemas.microsoft.com/office/powerpoint/2010/main" val="15307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Commonly Used </a:t>
            </a:r>
            <a:r>
              <a:rPr lang="en-US" b="1" dirty="0" err="1"/>
              <a:t>jQuery</a:t>
            </a:r>
            <a:r>
              <a:rPr lang="en-US" b="1" dirty="0"/>
              <a:t> Event Methods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$(</a:t>
            </a:r>
            <a:r>
              <a:rPr lang="en-US" b="1" dirty="0"/>
              <a:t>document).ready()</a:t>
            </a:r>
            <a:endParaRPr lang="en-US" dirty="0"/>
          </a:p>
          <a:p>
            <a:r>
              <a:rPr lang="en-US" dirty="0"/>
              <a:t>The $(document).ready() method allows us to execute a function when the document is fully loaded. This event is already explained in the </a:t>
            </a:r>
            <a:r>
              <a:rPr lang="en-US" dirty="0" err="1">
                <a:hlinkClick r:id="rId2"/>
              </a:rPr>
              <a:t>jQuery</a:t>
            </a:r>
            <a:r>
              <a:rPr lang="en-US" dirty="0">
                <a:hlinkClick r:id="rId2"/>
              </a:rPr>
              <a:t> Syntax</a:t>
            </a:r>
            <a:r>
              <a:rPr lang="en-US" dirty="0"/>
              <a:t> chapter. </a:t>
            </a:r>
          </a:p>
          <a:p>
            <a:pPr marL="0" indent="0">
              <a:buNone/>
            </a:pPr>
            <a:r>
              <a:rPr lang="en-US" b="1" dirty="0"/>
              <a:t>click()</a:t>
            </a:r>
            <a:endParaRPr lang="en-US" dirty="0"/>
          </a:p>
          <a:p>
            <a:r>
              <a:rPr lang="en-US" dirty="0"/>
              <a:t>The click() method attaches an event handler function to an HTML element.</a:t>
            </a:r>
          </a:p>
          <a:p>
            <a:r>
              <a:rPr lang="en-US" dirty="0"/>
              <a:t>The function is executed when the user clicks on the HTML element.</a:t>
            </a:r>
          </a:p>
          <a:p>
            <a:r>
              <a:rPr lang="en-US" dirty="0"/>
              <a:t>The following example says: When a click event fires on a &lt;p&gt; element; hide the current &lt;p&gt; element: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532840" cy="2209944"/>
          </a:xfrm>
        </p:spPr>
      </p:pic>
    </p:spTree>
    <p:extLst>
      <p:ext uri="{BB962C8B-B14F-4D97-AF65-F5344CB8AC3E}">
        <p14:creationId xmlns:p14="http://schemas.microsoft.com/office/powerpoint/2010/main" val="3915660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359</TotalTime>
  <Words>875</Words>
  <Application>Microsoft Office PowerPoint</Application>
  <PresentationFormat>On-screen Show (4:3)</PresentationFormat>
  <Paragraphs>125</Paragraphs>
  <Slides>14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Introducing jQuery</vt:lpstr>
      <vt:lpstr>What is jQuery ? </vt:lpstr>
      <vt:lpstr>PowerPoint Presentation</vt:lpstr>
      <vt:lpstr>How to use jQuery library?</vt:lpstr>
      <vt:lpstr>How to call a jQuery library functions?</vt:lpstr>
      <vt:lpstr>Launching Code on Document Ready</vt:lpstr>
      <vt:lpstr>jQuery Selectors</vt:lpstr>
      <vt:lpstr>Commonly Used jQuery Event Methods </vt:lpstr>
      <vt:lpstr>PowerPoint Presentation</vt:lpstr>
      <vt:lpstr>PowerPoint Presentation</vt:lpstr>
      <vt:lpstr> Effects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Admin01</dc:creator>
  <cp:lastModifiedBy>faheem</cp:lastModifiedBy>
  <cp:revision>39</cp:revision>
  <dcterms:created xsi:type="dcterms:W3CDTF">2006-08-16T00:00:00Z</dcterms:created>
  <dcterms:modified xsi:type="dcterms:W3CDTF">2015-12-02T13:46:34Z</dcterms:modified>
</cp:coreProperties>
</file>